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63"/>
  </p:notesMasterIdLst>
  <p:sldIdLst>
    <p:sldId id="257" r:id="rId4"/>
    <p:sldId id="256" r:id="rId5"/>
    <p:sldId id="364" r:id="rId6"/>
    <p:sldId id="262" r:id="rId7"/>
    <p:sldId id="263" r:id="rId8"/>
    <p:sldId id="267" r:id="rId9"/>
    <p:sldId id="395" r:id="rId10"/>
    <p:sldId id="366" r:id="rId11"/>
    <p:sldId id="396" r:id="rId12"/>
    <p:sldId id="367" r:id="rId13"/>
    <p:sldId id="398" r:id="rId14"/>
    <p:sldId id="368" r:id="rId15"/>
    <p:sldId id="369" r:id="rId16"/>
    <p:sldId id="371" r:id="rId17"/>
    <p:sldId id="370" r:id="rId18"/>
    <p:sldId id="399" r:id="rId19"/>
    <p:sldId id="372" r:id="rId20"/>
    <p:sldId id="373" r:id="rId21"/>
    <p:sldId id="400" r:id="rId22"/>
    <p:sldId id="374" r:id="rId23"/>
    <p:sldId id="375" r:id="rId24"/>
    <p:sldId id="376" r:id="rId25"/>
    <p:sldId id="377" r:id="rId26"/>
    <p:sldId id="411" r:id="rId27"/>
    <p:sldId id="401" r:id="rId28"/>
    <p:sldId id="407" r:id="rId29"/>
    <p:sldId id="402" r:id="rId30"/>
    <p:sldId id="408" r:id="rId31"/>
    <p:sldId id="403" r:id="rId32"/>
    <p:sldId id="409" r:id="rId33"/>
    <p:sldId id="404" r:id="rId34"/>
    <p:sldId id="410" r:id="rId35"/>
    <p:sldId id="378" r:id="rId36"/>
    <p:sldId id="379" r:id="rId37"/>
    <p:sldId id="415" r:id="rId38"/>
    <p:sldId id="380" r:id="rId39"/>
    <p:sldId id="381" r:id="rId40"/>
    <p:sldId id="382" r:id="rId41"/>
    <p:sldId id="416" r:id="rId42"/>
    <p:sldId id="383" r:id="rId43"/>
    <p:sldId id="384" r:id="rId44"/>
    <p:sldId id="417" r:id="rId45"/>
    <p:sldId id="412" r:id="rId46"/>
    <p:sldId id="397" r:id="rId47"/>
    <p:sldId id="419" r:id="rId48"/>
    <p:sldId id="421" r:id="rId49"/>
    <p:sldId id="386" r:id="rId50"/>
    <p:sldId id="418" r:id="rId51"/>
    <p:sldId id="413" r:id="rId52"/>
    <p:sldId id="387" r:id="rId53"/>
    <p:sldId id="393" r:id="rId54"/>
    <p:sldId id="388" r:id="rId55"/>
    <p:sldId id="389" r:id="rId56"/>
    <p:sldId id="390" r:id="rId57"/>
    <p:sldId id="391" r:id="rId58"/>
    <p:sldId id="392" r:id="rId59"/>
    <p:sldId id="362" r:id="rId60"/>
    <p:sldId id="414" r:id="rId61"/>
    <p:sldId id="292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359E3A-CD74-4663-A310-344735D38377}">
          <p14:sldIdLst>
            <p14:sldId id="257"/>
            <p14:sldId id="256"/>
            <p14:sldId id="364"/>
            <p14:sldId id="262"/>
            <p14:sldId id="263"/>
            <p14:sldId id="267"/>
            <p14:sldId id="395"/>
            <p14:sldId id="366"/>
            <p14:sldId id="396"/>
            <p14:sldId id="367"/>
            <p14:sldId id="398"/>
            <p14:sldId id="368"/>
            <p14:sldId id="369"/>
            <p14:sldId id="371"/>
            <p14:sldId id="370"/>
            <p14:sldId id="399"/>
            <p14:sldId id="372"/>
            <p14:sldId id="373"/>
            <p14:sldId id="400"/>
            <p14:sldId id="374"/>
            <p14:sldId id="375"/>
            <p14:sldId id="376"/>
            <p14:sldId id="377"/>
            <p14:sldId id="411"/>
            <p14:sldId id="401"/>
            <p14:sldId id="407"/>
            <p14:sldId id="402"/>
            <p14:sldId id="408"/>
            <p14:sldId id="403"/>
            <p14:sldId id="409"/>
            <p14:sldId id="404"/>
            <p14:sldId id="410"/>
            <p14:sldId id="378"/>
            <p14:sldId id="379"/>
            <p14:sldId id="415"/>
            <p14:sldId id="380"/>
            <p14:sldId id="381"/>
            <p14:sldId id="382"/>
            <p14:sldId id="416"/>
            <p14:sldId id="383"/>
            <p14:sldId id="384"/>
            <p14:sldId id="417"/>
            <p14:sldId id="412"/>
            <p14:sldId id="397"/>
            <p14:sldId id="419"/>
            <p14:sldId id="421"/>
            <p14:sldId id="386"/>
            <p14:sldId id="418"/>
            <p14:sldId id="413"/>
            <p14:sldId id="387"/>
            <p14:sldId id="393"/>
            <p14:sldId id="388"/>
            <p14:sldId id="389"/>
            <p14:sldId id="390"/>
            <p14:sldId id="391"/>
            <p14:sldId id="392"/>
            <p14:sldId id="362"/>
            <p14:sldId id="414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 Checchia" initials="CC" lastIdx="4" clrIdx="0">
    <p:extLst>
      <p:ext uri="{19B8F6BF-5375-455C-9EA6-DF929625EA0E}">
        <p15:presenceInfo xmlns:p15="http://schemas.microsoft.com/office/powerpoint/2012/main" userId="01c90b4d10151f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44C4FC"/>
    <a:srgbClr val="7F7F7F"/>
    <a:srgbClr val="FF0000"/>
    <a:srgbClr val="333F50"/>
    <a:srgbClr val="FFC000"/>
    <a:srgbClr val="DEEBF7"/>
    <a:srgbClr val="000000"/>
    <a:srgbClr val="0070C0"/>
    <a:srgbClr val="C0C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0" autoAdjust="0"/>
    <p:restoredTop sz="96305" autoAdjust="0"/>
  </p:normalViewPr>
  <p:slideViewPr>
    <p:cSldViewPr snapToGrid="0" showGuides="1">
      <p:cViewPr varScale="1">
        <p:scale>
          <a:sx n="82" d="100"/>
          <a:sy n="82" d="100"/>
        </p:scale>
        <p:origin x="475" y="53"/>
      </p:cViewPr>
      <p:guideLst>
        <p:guide orient="horz" pos="1842"/>
        <p:guide pos="3840"/>
      </p:guideLst>
    </p:cSldViewPr>
  </p:slideViewPr>
  <p:outlineViewPr>
    <p:cViewPr>
      <p:scale>
        <a:sx n="33" d="100"/>
        <a:sy n="33" d="100"/>
      </p:scale>
      <p:origin x="0" y="-7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144"/>
    </p:cViewPr>
  </p:sorterViewPr>
  <p:notesViewPr>
    <p:cSldViewPr snapToGrid="0" showGuides="1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5-4065-941E-60EE043F08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35-4065-941E-60EE043F08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35-4065-941E-60EE043F08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+</c:v>
                </c:pt>
                <c:pt idx="6">
                  <c:v>recusa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7.0000000000000007E-2</c:v>
                </c:pt>
                <c:pt idx="1">
                  <c:v>0.28999999999999998</c:v>
                </c:pt>
                <c:pt idx="2">
                  <c:v>0.31</c:v>
                </c:pt>
                <c:pt idx="3">
                  <c:v>0.2</c:v>
                </c:pt>
                <c:pt idx="4">
                  <c:v>0.1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35-4065-941E-60EE043F0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69"/>
        <c:axId val="-703993696"/>
        <c:axId val="-704006752"/>
      </c:barChart>
      <c:catAx>
        <c:axId val="-703993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4006752"/>
        <c:crosses val="autoZero"/>
        <c:auto val="1"/>
        <c:lblAlgn val="ctr"/>
        <c:lblOffset val="100"/>
        <c:noMultiLvlLbl val="0"/>
      </c:catAx>
      <c:valAx>
        <c:axId val="-704006752"/>
        <c:scaling>
          <c:orientation val="minMax"/>
          <c:max val="0.60000000000000009"/>
        </c:scaling>
        <c:delete val="1"/>
        <c:axPos val="t"/>
        <c:numFmt formatCode="###0%" sourceLinked="1"/>
        <c:majorTickMark val="out"/>
        <c:minorTickMark val="none"/>
        <c:tickLblPos val="nextTo"/>
        <c:crossAx val="-703993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1-4D4C-AC94-0B379E1D7EFE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1-4D4C-AC94-0B379E1D7EF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1-4D4C-AC94-0B379E1D7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F-46B4-A8C6-79D152F63B0D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F-46B4-A8C6-79D152F63B0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F-46B4-A8C6-79D152F63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3E-4311-A129-33EA902CE1E5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3E-4311-A129-33EA902CE1E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3E-4311-A129-33EA902CE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2-473F-8FCF-97DA7652B9F5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2-473F-8FCF-97DA7652B9F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92-473F-8FCF-97DA7652B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60AA"/>
            </a:solidFill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B-473E-9B0E-325ECF908E03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B-473E-9B0E-325ECF908E0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B-473E-9B0E-325ECF90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C9-42EC-B62B-EA9EEA437790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C9-42EC-B62B-EA9EEA43779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C9-42EC-B62B-EA9EEA437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7-419E-AF83-03109060EC2E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F7-419E-AF83-03109060EC2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F7-419E-AF83-03109060E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60AA"/>
            </a:solidFill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C2-401C-AC1D-BC42366452C4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C2-401C-AC1D-BC42366452C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C2-401C-AC1D-BC4236645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41-4D95-85AC-9228EC2564C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41-4D95-85AC-9228EC2564C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41-4D95-85AC-9228EC256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12279856605716E-2"/>
          <c:y val="0.25145499638047603"/>
          <c:w val="0.87605423791023052"/>
          <c:h val="0.64644437301220181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4925" cap="rnd">
              <a:solidFill>
                <a:srgbClr val="2E75B6"/>
              </a:solidFill>
              <a:round/>
            </a:ln>
            <a:effectLst/>
          </c:spPr>
          <c:marker>
            <c:symbol val="square"/>
            <c:size val="11"/>
            <c:spPr>
              <a:solidFill>
                <a:srgbClr val="2E75B6"/>
              </a:solidFill>
              <a:ln w="44450">
                <a:solidFill>
                  <a:srgbClr val="2E75B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0.85</c:v>
                </c:pt>
                <c:pt idx="1">
                  <c:v>0.83</c:v>
                </c:pt>
                <c:pt idx="2">
                  <c:v>0.84</c:v>
                </c:pt>
                <c:pt idx="3">
                  <c:v>0.79</c:v>
                </c:pt>
                <c:pt idx="4">
                  <c:v>0.78</c:v>
                </c:pt>
                <c:pt idx="5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D2-48B5-888F-EA7A8CFBF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852360"/>
        <c:axId val="732859576"/>
      </c:lineChart>
      <c:catAx>
        <c:axId val="732852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.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98628397256797"/>
          <c:y val="5.3260499715022787E-2"/>
          <c:w val="0.6313708407416814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fund. incomp. ou comp.</c:v>
                </c:pt>
                <c:pt idx="1">
                  <c:v>ensino médio incomp. ou comp.</c:v>
                </c:pt>
                <c:pt idx="2">
                  <c:v>ensino superior incomp. ou  comp.</c:v>
                </c:pt>
                <c:pt idx="3">
                  <c:v>pós-graduação incomp. ou comp.</c:v>
                </c:pt>
                <c:pt idx="4">
                  <c:v>recusa</c:v>
                </c:pt>
              </c:strCache>
            </c:strRef>
          </c:cat>
          <c:val>
            <c:numRef>
              <c:f>Plan1!$B$2:$B$6</c:f>
              <c:numCache>
                <c:formatCode>###0%</c:formatCode>
                <c:ptCount val="5"/>
                <c:pt idx="0">
                  <c:v>7.0000000000000007E-2</c:v>
                </c:pt>
                <c:pt idx="1">
                  <c:v>0.38</c:v>
                </c:pt>
                <c:pt idx="2">
                  <c:v>0.46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5-4001-931B-B119214C6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39"/>
        <c:axId val="-703995872"/>
        <c:axId val="-703985536"/>
      </c:barChart>
      <c:catAx>
        <c:axId val="-703995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3985536"/>
        <c:crosses val="autoZero"/>
        <c:auto val="1"/>
        <c:lblAlgn val="ctr"/>
        <c:lblOffset val="100"/>
        <c:noMultiLvlLbl val="0"/>
      </c:catAx>
      <c:valAx>
        <c:axId val="-703985536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-703995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7F-42C8-A20A-4A0BF8767019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7F-42C8-A20A-4A0BF8767019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7F-42C8-A20A-4A0BF876701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7F-42C8-A20A-4A0BF876701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7F-42C8-A20A-4A0BF876701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7F-42C8-A20A-4A0BF876701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7F-42C8-A20A-4A0BF8767019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7F-42C8-A20A-4A0BF8767019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7F-42C8-A20A-4A0BF8767019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07F-42C8-A20A-4A0BF8767019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07F-42C8-A20A-4A0BF8767019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07F-42C8-A20A-4A0BF8767019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07F-42C8-A20A-4A0BF8767019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07F-42C8-A20A-4A0BF8767019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07F-42C8-A20A-4A0BF8767019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07F-42C8-A20A-4A0BF8767019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07F-42C8-A20A-4A0BF8767019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07F-42C8-A20A-4A0BF8767019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07F-42C8-A20A-4A0BF8767019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07F-42C8-A20A-4A0BF8767019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707F-42C8-A20A-4A0BF8767019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07F-42C8-A20A-4A0BF8767019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707F-42C8-A20A-4A0BF8767019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707F-42C8-A20A-4A0BF8767019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07F-42C8-A20A-4A0BF8767019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707F-42C8-A20A-4A0BF8767019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707F-42C8-A20A-4A0BF8767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87.822878228782074</c:v>
                </c:pt>
                <c:pt idx="1">
                  <c:v>80.740740740740549</c:v>
                </c:pt>
                <c:pt idx="2">
                  <c:v>70.535714285714292</c:v>
                </c:pt>
                <c:pt idx="3">
                  <c:v>89.138576779026039</c:v>
                </c:pt>
                <c:pt idx="4">
                  <c:v>85.664335664335525</c:v>
                </c:pt>
                <c:pt idx="5">
                  <c:v>80.067567567567565</c:v>
                </c:pt>
                <c:pt idx="6">
                  <c:v>77.528089887640476</c:v>
                </c:pt>
                <c:pt idx="7">
                  <c:v>84.962406015037757</c:v>
                </c:pt>
                <c:pt idx="8">
                  <c:v>80.669144981412643</c:v>
                </c:pt>
                <c:pt idx="9">
                  <c:v>78.409090909090921</c:v>
                </c:pt>
                <c:pt idx="10">
                  <c:v>74.100719424460451</c:v>
                </c:pt>
                <c:pt idx="11">
                  <c:v>86.166007905138514</c:v>
                </c:pt>
                <c:pt idx="12">
                  <c:v>85.877862595419785</c:v>
                </c:pt>
                <c:pt idx="13">
                  <c:v>85.572139303482686</c:v>
                </c:pt>
                <c:pt idx="14">
                  <c:v>85.130111524163794</c:v>
                </c:pt>
                <c:pt idx="15">
                  <c:v>84.9056603773586</c:v>
                </c:pt>
                <c:pt idx="16">
                  <c:v>81.960784313725199</c:v>
                </c:pt>
                <c:pt idx="17">
                  <c:v>80.988593155893469</c:v>
                </c:pt>
                <c:pt idx="18">
                  <c:v>77.894736842104976</c:v>
                </c:pt>
                <c:pt idx="19">
                  <c:v>73.553719008264466</c:v>
                </c:pt>
                <c:pt idx="20">
                  <c:v>89.839572192513316</c:v>
                </c:pt>
                <c:pt idx="21">
                  <c:v>88.020833333333442</c:v>
                </c:pt>
                <c:pt idx="22">
                  <c:v>85.333333333333456</c:v>
                </c:pt>
                <c:pt idx="23">
                  <c:v>83.809523809523881</c:v>
                </c:pt>
                <c:pt idx="24">
                  <c:v>83.783783783783633</c:v>
                </c:pt>
                <c:pt idx="25">
                  <c:v>83.146067415730343</c:v>
                </c:pt>
                <c:pt idx="26">
                  <c:v>76.744186046511615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707F-42C8-A20A-4A0BF8767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65559120"/>
        <c:axId val="-865556944"/>
      </c:barChart>
      <c:catAx>
        <c:axId val="-86555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65556944"/>
        <c:crosses val="autoZero"/>
        <c:auto val="1"/>
        <c:lblAlgn val="ctr"/>
        <c:lblOffset val="100"/>
        <c:noMultiLvlLbl val="0"/>
      </c:catAx>
      <c:valAx>
        <c:axId val="-865556944"/>
        <c:scaling>
          <c:orientation val="minMax"/>
          <c:min val="6"/>
        </c:scaling>
        <c:delete val="1"/>
        <c:axPos val="l"/>
        <c:numFmt formatCode="0" sourceLinked="1"/>
        <c:majorTickMark val="out"/>
        <c:minorTickMark val="none"/>
        <c:tickLblPos val="nextTo"/>
        <c:crossAx val="-8655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87634894923954E-2"/>
          <c:y val="0.16318464739860014"/>
          <c:w val="0.94122473021015207"/>
          <c:h val="0.52196551674149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2 vezes</c:v>
                </c:pt>
                <c:pt idx="1">
                  <c:v>3 vezes</c:v>
                </c:pt>
                <c:pt idx="2">
                  <c:v>mais de 3 vezes</c:v>
                </c:pt>
                <c:pt idx="3">
                  <c:v>não se aplica</c:v>
                </c:pt>
                <c:pt idx="4">
                  <c:v>não lembra</c:v>
                </c:pt>
                <c:pt idx="5">
                  <c:v>sem resposta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0.36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0.27</c:v>
                </c:pt>
                <c:pt idx="4">
                  <c:v>0.1</c:v>
                </c:pt>
                <c:pt idx="5" formatCode="###0%">
                  <c:v>3.4109380656214536E-2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6-407A-A27E-164C7BADE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658081784"/>
        <c:axId val="658075224"/>
      </c:barChart>
      <c:catAx>
        <c:axId val="6580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075224"/>
        <c:crosses val="autoZero"/>
        <c:auto val="1"/>
        <c:lblAlgn val="ctr"/>
        <c:lblOffset val="100"/>
        <c:noMultiLvlLbl val="0"/>
      </c:catAx>
      <c:valAx>
        <c:axId val="658075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808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87634894923954E-2"/>
          <c:y val="0.16318464739860014"/>
          <c:w val="0.94122473021015207"/>
          <c:h val="0.52196551674149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2 vezes</c:v>
                </c:pt>
                <c:pt idx="1">
                  <c:v>3 vezes</c:v>
                </c:pt>
                <c:pt idx="2">
                  <c:v>mais de 3 vezes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</c:v>
                </c:pt>
                <c:pt idx="2">
                  <c:v>0.22784336213940046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4-4C90-9FE3-1B177EC33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658081784"/>
        <c:axId val="658075224"/>
      </c:barChart>
      <c:catAx>
        <c:axId val="6580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075224"/>
        <c:crosses val="autoZero"/>
        <c:auto val="1"/>
        <c:lblAlgn val="ctr"/>
        <c:lblOffset val="100"/>
        <c:noMultiLvlLbl val="0"/>
      </c:catAx>
      <c:valAx>
        <c:axId val="658075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808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87634894923954E-2"/>
          <c:y val="8.7868656291553937E-2"/>
          <c:w val="0.51789122951019362"/>
          <c:h val="0.78138726388799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nenhuma</c:v>
                </c:pt>
                <c:pt idx="1">
                  <c:v>1x</c:v>
                </c:pt>
                <c:pt idx="2">
                  <c:v>2x</c:v>
                </c:pt>
                <c:pt idx="3">
                  <c:v>3x</c:v>
                </c:pt>
                <c:pt idx="4">
                  <c:v>&gt; de 3x</c:v>
                </c:pt>
                <c:pt idx="5">
                  <c:v>não sabe | não lembra</c:v>
                </c:pt>
                <c:pt idx="6">
                  <c:v>sem resposta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0.5</c:v>
                </c:pt>
                <c:pt idx="1">
                  <c:v>0.13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0.09</c:v>
                </c:pt>
                <c:pt idx="6" formatCode="###0%">
                  <c:v>3.2154228082683471E-3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0-4550-ACFD-BD5786576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658081784"/>
        <c:axId val="658075224"/>
      </c:barChart>
      <c:catAx>
        <c:axId val="658081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075224"/>
        <c:crosses val="autoZero"/>
        <c:auto val="1"/>
        <c:lblAlgn val="ctr"/>
        <c:lblOffset val="100"/>
        <c:noMultiLvlLbl val="0"/>
      </c:catAx>
      <c:valAx>
        <c:axId val="6580752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808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5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5-4DE0-8549-10D1F629350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5-4DE0-8549-10D1F629350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C5-4DE0-8549-10D1F6293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76-4BA6-A01F-192AAAB70204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76-4BA6-A01F-192AAAB70204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76-4BA6-A01F-192AAAB7020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76-4BA6-A01F-192AAAB7020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76-4BA6-A01F-192AAAB7020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76-4BA6-A01F-192AAAB7020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A76-4BA6-A01F-192AAAB70204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A76-4BA6-A01F-192AAAB70204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A76-4BA6-A01F-192AAAB70204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A76-4BA6-A01F-192AAAB70204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A76-4BA6-A01F-192AAAB70204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A76-4BA6-A01F-192AAAB70204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A76-4BA6-A01F-192AAAB70204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A76-4BA6-A01F-192AAAB70204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A76-4BA6-A01F-192AAAB70204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A76-4BA6-A01F-192AAAB70204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A76-4BA6-A01F-192AAAB70204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A76-4BA6-A01F-192AAAB70204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A76-4BA6-A01F-192AAAB70204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A76-4BA6-A01F-192AAAB70204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A76-4BA6-A01F-192AAAB70204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A76-4BA6-A01F-192AAAB70204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1A76-4BA6-A01F-192AAAB70204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1A76-4BA6-A01F-192AAAB70204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1A76-4BA6-A01F-192AAAB70204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1A76-4BA6-A01F-192AAAB70204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1A76-4BA6-A01F-192AAAB702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17.391304347826086</c:v>
                </c:pt>
                <c:pt idx="1">
                  <c:v>8.7301587301587595</c:v>
                </c:pt>
                <c:pt idx="2">
                  <c:v>2.2222222222222276</c:v>
                </c:pt>
                <c:pt idx="3">
                  <c:v>11.016949152542376</c:v>
                </c:pt>
                <c:pt idx="4">
                  <c:v>10.9375</c:v>
                </c:pt>
                <c:pt idx="5">
                  <c:v>7.1428571428571379</c:v>
                </c:pt>
                <c:pt idx="6">
                  <c:v>5.6074766355140291</c:v>
                </c:pt>
                <c:pt idx="7">
                  <c:v>8.8235294117647296</c:v>
                </c:pt>
                <c:pt idx="8">
                  <c:v>6.2992125984251777</c:v>
                </c:pt>
                <c:pt idx="9">
                  <c:v>6.1946902654867255</c:v>
                </c:pt>
                <c:pt idx="10">
                  <c:v>4.0650406504065097</c:v>
                </c:pt>
                <c:pt idx="11">
                  <c:v>13.675213675213676</c:v>
                </c:pt>
                <c:pt idx="12">
                  <c:v>10.084033613445371</c:v>
                </c:pt>
                <c:pt idx="13">
                  <c:v>9.9999999999999698</c:v>
                </c:pt>
                <c:pt idx="14">
                  <c:v>9.7744360902255369</c:v>
                </c:pt>
                <c:pt idx="15">
                  <c:v>6.1946902654867149</c:v>
                </c:pt>
                <c:pt idx="16">
                  <c:v>6.1538461538461604</c:v>
                </c:pt>
                <c:pt idx="17">
                  <c:v>5.6451612903225774</c:v>
                </c:pt>
                <c:pt idx="18">
                  <c:v>3.9370078740157433</c:v>
                </c:pt>
                <c:pt idx="19">
                  <c:v>3.6231884057971042</c:v>
                </c:pt>
                <c:pt idx="20">
                  <c:v>8.1395348837209358</c:v>
                </c:pt>
                <c:pt idx="21">
                  <c:v>7.9207920792079127</c:v>
                </c:pt>
                <c:pt idx="22">
                  <c:v>7.3770491803278757</c:v>
                </c:pt>
                <c:pt idx="23">
                  <c:v>6.55737704918032</c:v>
                </c:pt>
                <c:pt idx="24">
                  <c:v>6.542056074766367</c:v>
                </c:pt>
                <c:pt idx="25">
                  <c:v>4.347826086956518</c:v>
                </c:pt>
                <c:pt idx="26">
                  <c:v>2.5862068965517309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1A76-4BA6-A01F-192AAAB70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65559120"/>
        <c:axId val="-865556944"/>
      </c:barChart>
      <c:catAx>
        <c:axId val="-86555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65556944"/>
        <c:crosses val="autoZero"/>
        <c:auto val="1"/>
        <c:lblAlgn val="ctr"/>
        <c:lblOffset val="100"/>
        <c:noMultiLvlLbl val="0"/>
      </c:catAx>
      <c:valAx>
        <c:axId val="-865556944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-8655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5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D-4731-AC8F-0FF91721400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0D-4731-AC8F-0FF91721400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0D-4731-AC8F-0FF917214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AA-4584-9C8C-904D581F5269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AA-4584-9C8C-904D581F5269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AA-4584-9C8C-904D581F526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AA-4584-9C8C-904D581F526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AA-4584-9C8C-904D581F526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2AA-4584-9C8C-904D581F526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2AA-4584-9C8C-904D581F5269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2AA-4584-9C8C-904D581F5269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2AA-4584-9C8C-904D581F5269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2AA-4584-9C8C-904D581F5269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2AA-4584-9C8C-904D581F5269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2AA-4584-9C8C-904D581F5269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2AA-4584-9C8C-904D581F5269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2AA-4584-9C8C-904D581F5269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2AA-4584-9C8C-904D581F5269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2AA-4584-9C8C-904D581F5269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2AA-4584-9C8C-904D581F5269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2AA-4584-9C8C-904D581F5269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2AA-4584-9C8C-904D581F5269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2AA-4584-9C8C-904D581F5269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2AA-4584-9C8C-904D581F5269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2AA-4584-9C8C-904D581F5269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12AA-4584-9C8C-904D581F5269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12AA-4584-9C8C-904D581F5269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12AA-4584-9C8C-904D581F5269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12AA-4584-9C8C-904D581F5269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12AA-4584-9C8C-904D581F52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6.8181818181818175</c:v>
                </c:pt>
                <c:pt idx="1">
                  <c:v>3.8095238095238169</c:v>
                </c:pt>
                <c:pt idx="2">
                  <c:v>2.5862068965517326</c:v>
                </c:pt>
                <c:pt idx="3">
                  <c:v>9.4339622641509404</c:v>
                </c:pt>
                <c:pt idx="4">
                  <c:v>7.3170731707317085</c:v>
                </c:pt>
                <c:pt idx="5">
                  <c:v>6.6037735849056727</c:v>
                </c:pt>
                <c:pt idx="6">
                  <c:v>4.5045045045044976</c:v>
                </c:pt>
                <c:pt idx="7">
                  <c:v>8.9285714285714377</c:v>
                </c:pt>
                <c:pt idx="8">
                  <c:v>8.1632653061224492</c:v>
                </c:pt>
                <c:pt idx="9">
                  <c:v>7.920792079207942</c:v>
                </c:pt>
                <c:pt idx="10">
                  <c:v>2.9999999999999929</c:v>
                </c:pt>
                <c:pt idx="11">
                  <c:v>8.6419753086419764</c:v>
                </c:pt>
                <c:pt idx="12">
                  <c:v>8.6021505376343885</c:v>
                </c:pt>
                <c:pt idx="13">
                  <c:v>7.7586206896551682</c:v>
                </c:pt>
                <c:pt idx="14">
                  <c:v>7.2164948453608133</c:v>
                </c:pt>
                <c:pt idx="15">
                  <c:v>6.3829787234042614</c:v>
                </c:pt>
                <c:pt idx="16">
                  <c:v>5.4054054054054088</c:v>
                </c:pt>
                <c:pt idx="17">
                  <c:v>4.7058823529411811</c:v>
                </c:pt>
                <c:pt idx="18">
                  <c:v>4.2857142857142883</c:v>
                </c:pt>
                <c:pt idx="19">
                  <c:v>3.0612244897959147</c:v>
                </c:pt>
                <c:pt idx="20">
                  <c:v>8.1967213114754109</c:v>
                </c:pt>
                <c:pt idx="21">
                  <c:v>6.8627450980392233</c:v>
                </c:pt>
                <c:pt idx="22">
                  <c:v>6.2499999999999885</c:v>
                </c:pt>
                <c:pt idx="23">
                  <c:v>4.7619047619047592</c:v>
                </c:pt>
                <c:pt idx="24">
                  <c:v>4.3956043956043906</c:v>
                </c:pt>
                <c:pt idx="25">
                  <c:v>4.1666666666666723</c:v>
                </c:pt>
                <c:pt idx="26">
                  <c:v>2.8301886792452895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12AA-4584-9C8C-904D581F5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65559120"/>
        <c:axId val="-865556944"/>
      </c:barChart>
      <c:catAx>
        <c:axId val="-86555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65556944"/>
        <c:crosses val="autoZero"/>
        <c:auto val="1"/>
        <c:lblAlgn val="ctr"/>
        <c:lblOffset val="100"/>
        <c:noMultiLvlLbl val="0"/>
      </c:catAx>
      <c:valAx>
        <c:axId val="-865556944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-8655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0 a 30 segundos</c:v>
                </c:pt>
                <c:pt idx="1">
                  <c:v>de 31 a 59 segundos</c:v>
                </c:pt>
                <c:pt idx="2">
                  <c:v>de 1 a 2 minutos</c:v>
                </c:pt>
                <c:pt idx="3">
                  <c:v>de 3 a 5 minutos</c:v>
                </c:pt>
                <c:pt idx="4">
                  <c:v>mais de 5 minutos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6.6911108638371963E-2</c:v>
                </c:pt>
                <c:pt idx="1">
                  <c:v>0.13261495548879101</c:v>
                </c:pt>
                <c:pt idx="2">
                  <c:v>0.28344863443944507</c:v>
                </c:pt>
                <c:pt idx="3">
                  <c:v>0.37363428898890833</c:v>
                </c:pt>
                <c:pt idx="4">
                  <c:v>0.12782505459533361</c:v>
                </c:pt>
                <c:pt idx="5">
                  <c:v>1.5565957849142548E-2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A-4E77-B677-41A166D62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791316680"/>
        <c:axId val="791310448"/>
      </c:barChart>
      <c:catAx>
        <c:axId val="79131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1310448"/>
        <c:crosses val="autoZero"/>
        <c:auto val="1"/>
        <c:lblAlgn val="ctr"/>
        <c:lblOffset val="100"/>
        <c:noMultiLvlLbl val="0"/>
      </c:catAx>
      <c:valAx>
        <c:axId val="791310448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79131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8CB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menos de 01 minuto</c:v>
                </c:pt>
                <c:pt idx="1">
                  <c:v>de 01 a 02 minutos</c:v>
                </c:pt>
                <c:pt idx="2">
                  <c:v>de 03 a 5 minutos</c:v>
                </c:pt>
                <c:pt idx="3">
                  <c:v>mais de 5 minutos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5.2330628898027198E-2</c:v>
                </c:pt>
                <c:pt idx="1">
                  <c:v>0.47540188648198717</c:v>
                </c:pt>
                <c:pt idx="2">
                  <c:v>0.34473773436544825</c:v>
                </c:pt>
                <c:pt idx="3">
                  <c:v>8.255409744057296E-2</c:v>
                </c:pt>
                <c:pt idx="4">
                  <c:v>4.4975652813964387E-2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D-4229-9BE8-E296B4C75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8"/>
        <c:overlap val="-100"/>
        <c:axId val="791316680"/>
        <c:axId val="791310448"/>
      </c:barChart>
      <c:catAx>
        <c:axId val="791316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1310448"/>
        <c:crosses val="autoZero"/>
        <c:auto val="1"/>
        <c:lblAlgn val="ctr"/>
        <c:lblOffset val="100"/>
        <c:noMultiLvlLbl val="0"/>
      </c:catAx>
      <c:valAx>
        <c:axId val="791310448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79131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FF99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9-4643-9081-24925C8D9EC7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99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9-4643-9081-24925C8D9EC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A9-4643-9081-24925C8D9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6-4187-8C2C-88B5E5785E6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F6-4187-8C2C-88B5E5785E6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F6-4187-8C2C-88B5E5785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7B-4CEA-BD03-DBB000DA16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7B-4CEA-BD03-DBB000DA16D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7B-4CEA-BD03-DBB000DA1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1-4D6D-A31B-66BC4D10C6C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1-4D6D-A31B-66BC4D10C6C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1-4D6D-A31B-66BC4D10C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8-4250-A4AB-2061E46610B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8-4250-A4AB-2061E46610B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F8-4250-A4AB-2061E4661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94530476923483E-2"/>
          <c:y val="0.11661618885615899"/>
          <c:w val="0.9058678755381141"/>
          <c:h val="0.57187794853538521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Planilha1!$A$2:$A$5</c:f>
              <c:strCache>
                <c:ptCount val="4"/>
                <c:pt idx="0">
                  <c:v>Cordialidade</c:v>
                </c:pt>
                <c:pt idx="1">
                  <c:v>Presteza &amp; Agilidade</c:v>
                </c:pt>
                <c:pt idx="2">
                  <c:v>Clareza</c:v>
                </c:pt>
                <c:pt idx="3">
                  <c:v>Domínio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8.9</c:v>
                </c:pt>
                <c:pt idx="1">
                  <c:v>8.8000000000000007</c:v>
                </c:pt>
                <c:pt idx="2">
                  <c:v>8.9</c:v>
                </c:pt>
                <c:pt idx="3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8E-4289-BDC0-0DB6A5AEE7F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Planilha1!$A$2:$A$5</c:f>
              <c:strCache>
                <c:ptCount val="4"/>
                <c:pt idx="0">
                  <c:v>Cordialidade</c:v>
                </c:pt>
                <c:pt idx="1">
                  <c:v>Presteza &amp; Agilidade</c:v>
                </c:pt>
                <c:pt idx="2">
                  <c:v>Clareza</c:v>
                </c:pt>
                <c:pt idx="3">
                  <c:v>Domínio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9.1999999999999993</c:v>
                </c:pt>
                <c:pt idx="2">
                  <c:v>9.1999999999999993</c:v>
                </c:pt>
                <c:pt idx="3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8E-4289-BDC0-0DB6A5AEE7F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2E75B6"/>
              </a:solidFill>
              <a:ln w="9525">
                <a:solidFill>
                  <a:srgbClr val="2E75B6"/>
                </a:solidFill>
              </a:ln>
              <a:effectLst/>
            </c:spPr>
          </c:marker>
          <c:cat>
            <c:strRef>
              <c:f>Planilha1!$A$2:$A$5</c:f>
              <c:strCache>
                <c:ptCount val="4"/>
                <c:pt idx="0">
                  <c:v>Cordialidade</c:v>
                </c:pt>
                <c:pt idx="1">
                  <c:v>Presteza &amp; Agilidade</c:v>
                </c:pt>
                <c:pt idx="2">
                  <c:v>Clareza</c:v>
                </c:pt>
                <c:pt idx="3">
                  <c:v>Domínio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9.4</c:v>
                </c:pt>
                <c:pt idx="1">
                  <c:v>9.1999999999999993</c:v>
                </c:pt>
                <c:pt idx="2">
                  <c:v>9.1</c:v>
                </c:pt>
                <c:pt idx="3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8E-4289-BDC0-0DB6A5AEE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493608"/>
        <c:axId val="626495576"/>
      </c:lineChart>
      <c:catAx>
        <c:axId val="62649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495576"/>
        <c:crosses val="autoZero"/>
        <c:auto val="1"/>
        <c:lblAlgn val="ctr"/>
        <c:lblOffset val="100"/>
        <c:noMultiLvlLbl val="0"/>
      </c:catAx>
      <c:valAx>
        <c:axId val="62649557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49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45595710310646"/>
          <c:y val="0.90169313684683872"/>
          <c:w val="0.40508808579378708"/>
          <c:h val="9.8306863153161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94530476923483E-2"/>
          <c:y val="0.11661618885615899"/>
          <c:w val="0.9058678755381141"/>
          <c:h val="0.57187794853538521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2015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effectLst/>
            </c:spPr>
          </c:marker>
          <c:cat>
            <c:strRef>
              <c:f>Planilha1!$A$2:$A$5</c:f>
              <c:strCache>
                <c:ptCount val="4"/>
                <c:pt idx="0">
                  <c:v>Cordialidade</c:v>
                </c:pt>
                <c:pt idx="1">
                  <c:v>Presteza &amp; Agilidade</c:v>
                </c:pt>
                <c:pt idx="2">
                  <c:v>Clareza</c:v>
                </c:pt>
                <c:pt idx="3">
                  <c:v>Domínio  Conhecimento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8.9</c:v>
                </c:pt>
                <c:pt idx="1">
                  <c:v>8.8000000000000007</c:v>
                </c:pt>
                <c:pt idx="2">
                  <c:v>8.9</c:v>
                </c:pt>
                <c:pt idx="3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F8-4D95-A7DA-FC44363D75F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strRef>
              <c:f>Planilha1!$A$2:$A$5</c:f>
              <c:strCache>
                <c:ptCount val="4"/>
                <c:pt idx="0">
                  <c:v>Cordialidade</c:v>
                </c:pt>
                <c:pt idx="1">
                  <c:v>Presteza &amp; Agilidade</c:v>
                </c:pt>
                <c:pt idx="2">
                  <c:v>Clareza</c:v>
                </c:pt>
                <c:pt idx="3">
                  <c:v>Domínio  Conhecimento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9.1999999999999993</c:v>
                </c:pt>
                <c:pt idx="2">
                  <c:v>9.1999999999999993</c:v>
                </c:pt>
                <c:pt idx="3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F8-4D95-A7DA-FC44363D75F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2019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  <a:effectLst/>
            </c:spPr>
          </c:marker>
          <c:cat>
            <c:strRef>
              <c:f>Planilha1!$A$2:$A$5</c:f>
              <c:strCache>
                <c:ptCount val="4"/>
                <c:pt idx="0">
                  <c:v>Cordialidade</c:v>
                </c:pt>
                <c:pt idx="1">
                  <c:v>Presteza &amp; Agilidade</c:v>
                </c:pt>
                <c:pt idx="2">
                  <c:v>Clareza</c:v>
                </c:pt>
                <c:pt idx="3">
                  <c:v>Domínio  Conhecimento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9.4</c:v>
                </c:pt>
                <c:pt idx="1">
                  <c:v>9.1999999999999993</c:v>
                </c:pt>
                <c:pt idx="2">
                  <c:v>9.1</c:v>
                </c:pt>
                <c:pt idx="3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F8-4D95-A7DA-FC44363D7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493608"/>
        <c:axId val="626495576"/>
      </c:lineChart>
      <c:catAx>
        <c:axId val="62649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495576"/>
        <c:crosses val="autoZero"/>
        <c:auto val="1"/>
        <c:lblAlgn val="ctr"/>
        <c:lblOffset val="100"/>
        <c:noMultiLvlLbl val="0"/>
      </c:catAx>
      <c:valAx>
        <c:axId val="626495576"/>
        <c:scaling>
          <c:orientation val="minMax"/>
          <c:max val="10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49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45595710310646"/>
          <c:y val="0.90169313684683872"/>
          <c:w val="0.40508808579378708"/>
          <c:h val="9.8306863153161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7A-4208-A759-530A06B066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7A-4208-A759-530A06B066B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7A-4208-A759-530A06B066B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7A-4208-A759-530A06B066B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7A-4208-A759-530A06B066B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7A-4208-A759-530A06B066BB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7A-4208-A759-530A06B066BB}"/>
              </c:ext>
            </c:extLst>
          </c:dPt>
          <c:dPt>
            <c:idx val="10"/>
            <c:invertIfNegative val="0"/>
            <c:bubble3D val="0"/>
            <c:spPr>
              <a:solidFill>
                <a:srgbClr val="00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A7A-4208-A759-530A06B066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Plan1!$A$2:$A$12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Plan1!$B$2:$B$12</c:f>
              <c:numCache>
                <c:formatCode>###0%</c:formatCode>
                <c:ptCount val="11"/>
                <c:pt idx="0">
                  <c:v>1.4094523977669301E-3</c:v>
                </c:pt>
                <c:pt idx="1">
                  <c:v>6.7615024882063012E-5</c:v>
                </c:pt>
                <c:pt idx="2">
                  <c:v>8.2384072684547828E-4</c:v>
                </c:pt>
                <c:pt idx="3">
                  <c:v>9.2937968931604709E-4</c:v>
                </c:pt>
                <c:pt idx="4">
                  <c:v>2.3698375717343245E-3</c:v>
                </c:pt>
                <c:pt idx="5">
                  <c:v>1.6421813031848385E-2</c:v>
                </c:pt>
                <c:pt idx="6">
                  <c:v>7.1906547572139316E-3</c:v>
                </c:pt>
                <c:pt idx="7">
                  <c:v>3.1198812407231248E-2</c:v>
                </c:pt>
                <c:pt idx="8">
                  <c:v>0.11226532194198874</c:v>
                </c:pt>
                <c:pt idx="9">
                  <c:v>0.10998236318294609</c:v>
                </c:pt>
                <c:pt idx="10">
                  <c:v>0.71734090926825334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A7A-4208-A759-530A06B06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5367456"/>
        <c:axId val="-705366368"/>
      </c:barChart>
      <c:catAx>
        <c:axId val="-7053674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705366368"/>
        <c:crosses val="autoZero"/>
        <c:auto val="1"/>
        <c:lblAlgn val="ctr"/>
        <c:lblOffset val="100"/>
        <c:noMultiLvlLbl val="0"/>
      </c:catAx>
      <c:valAx>
        <c:axId val="-705366368"/>
        <c:scaling>
          <c:orientation val="maxMin"/>
        </c:scaling>
        <c:delete val="1"/>
        <c:axPos val="b"/>
        <c:numFmt formatCode="###0%" sourceLinked="1"/>
        <c:majorTickMark val="out"/>
        <c:minorTickMark val="none"/>
        <c:tickLblPos val="nextTo"/>
        <c:crossAx val="-7053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34173302756524"/>
          <c:y val="0.16668741030991788"/>
          <c:w val="0.45005469346570454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9.6</c:v>
                </c:pt>
                <c:pt idx="1">
                  <c:v>9.5</c:v>
                </c:pt>
                <c:pt idx="2">
                  <c:v>9.4</c:v>
                </c:pt>
                <c:pt idx="3">
                  <c:v>9.4</c:v>
                </c:pt>
                <c:pt idx="4">
                  <c:v>9.3000000000000007</c:v>
                </c:pt>
                <c:pt idx="5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3-406E-9919-ABD814763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  <c:pt idx="3">
                  <c:v>pós-graduação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9.5</c:v>
                </c:pt>
                <c:pt idx="1">
                  <c:v>9.4</c:v>
                </c:pt>
                <c:pt idx="2">
                  <c:v>9.4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D-40DC-A83D-E4699053C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9.5</c:v>
                </c:pt>
                <c:pt idx="1">
                  <c:v>9.4</c:v>
                </c:pt>
                <c:pt idx="2" formatCode="0.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F-4037-BAB2-276F30ABE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66CC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C-48A7-9A2A-C061494A3AA1}"/>
              </c:ext>
            </c:extLst>
          </c:dPt>
          <c:dPt>
            <c:idx val="1"/>
            <c:bubble3D val="0"/>
            <c:spPr>
              <a:solidFill>
                <a:srgbClr val="66CCFF"/>
              </a:solidFill>
              <a:ln w="19050">
                <a:solidFill>
                  <a:srgbClr val="66CC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C-48A7-9A2A-C061494A3AA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1C-48A7-9A2A-C061494A3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A7-4B3A-A8AC-F17639D878E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A7-4B3A-A8AC-F17639D878E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A7-4B3A-A8AC-F17639D878E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A7-4B3A-A8AC-F17639D878E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A7-4B3A-A8AC-F17639D878E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A7-4B3A-A8AC-F17639D878E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A7-4B3A-A8AC-F17639D878EA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C6E-48D1-BB41-11D6048A74BC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A7-4B3A-A8AC-F17639D878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0.66</c:v>
                </c:pt>
                <c:pt idx="1">
                  <c:v>0.13</c:v>
                </c:pt>
                <c:pt idx="2">
                  <c:v>0.12</c:v>
                </c:pt>
                <c:pt idx="3">
                  <c:v>0.04</c:v>
                </c:pt>
                <c:pt idx="4">
                  <c:v>0.01</c:v>
                </c:pt>
                <c:pt idx="5">
                  <c:v>0.02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1.2121064245182E-3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A7-4B3A-A8AC-F17639D87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5367456"/>
        <c:axId val="-705366368"/>
      </c:barChart>
      <c:catAx>
        <c:axId val="-705367456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-705366368"/>
        <c:crosses val="autoZero"/>
        <c:auto val="1"/>
        <c:lblAlgn val="ctr"/>
        <c:lblOffset val="100"/>
        <c:noMultiLvlLbl val="0"/>
      </c:catAx>
      <c:valAx>
        <c:axId val="-705366368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-7053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34173302756524"/>
          <c:y val="0.16668741030991788"/>
          <c:w val="0.45005469346570454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9.4</c:v>
                </c:pt>
                <c:pt idx="1">
                  <c:v>9.3000000000000007</c:v>
                </c:pt>
                <c:pt idx="2">
                  <c:v>9.1999999999999993</c:v>
                </c:pt>
                <c:pt idx="3">
                  <c:v>9.1999999999999993</c:v>
                </c:pt>
                <c:pt idx="4">
                  <c:v>9.1999999999999993</c:v>
                </c:pt>
                <c:pt idx="5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9-4875-A78E-417260A5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  <c:pt idx="3">
                  <c:v>pós-graduação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9.6</c:v>
                </c:pt>
                <c:pt idx="1">
                  <c:v>9.3000000000000007</c:v>
                </c:pt>
                <c:pt idx="2">
                  <c:v>9.1999999999999993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2-47FA-A431-CAC1F2D2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9.1</c:v>
                </c:pt>
                <c:pt idx="2" formatCode="0.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B-468C-ADCC-A426A4596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62-4E64-A226-21C3B9DC38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62-4E64-A226-21C3B9DC38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62-4E64-A226-21C3B9DC387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62-4E64-A226-21C3B9DC387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62-4E64-A226-21C3B9DC3871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62-4E64-A226-21C3B9DC3871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62-4E64-A226-21C3B9DC3871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145-4D0C-8636-F8313428167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62-4E64-A226-21C3B9DC38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0.66</c:v>
                </c:pt>
                <c:pt idx="1">
                  <c:v>0.13</c:v>
                </c:pt>
                <c:pt idx="2">
                  <c:v>0.11</c:v>
                </c:pt>
                <c:pt idx="3">
                  <c:v>0.04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1.2121064245182E-3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462-4E64-A226-21C3B9DC3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5367456"/>
        <c:axId val="-705366368"/>
      </c:barChart>
      <c:catAx>
        <c:axId val="-705367456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-705366368"/>
        <c:crosses val="autoZero"/>
        <c:auto val="1"/>
        <c:lblAlgn val="ctr"/>
        <c:lblOffset val="100"/>
        <c:noMultiLvlLbl val="0"/>
      </c:catAx>
      <c:valAx>
        <c:axId val="-705366368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-7053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34173302756524"/>
          <c:y val="0.16668741030991788"/>
          <c:w val="0.45005469346570454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9.4</c:v>
                </c:pt>
                <c:pt idx="1">
                  <c:v>9.1999999999999993</c:v>
                </c:pt>
                <c:pt idx="2">
                  <c:v>9.1</c:v>
                </c:pt>
                <c:pt idx="3" formatCode="0.0">
                  <c:v>9</c:v>
                </c:pt>
                <c:pt idx="4">
                  <c:v>9.1</c:v>
                </c:pt>
                <c:pt idx="5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6-43CE-A0EF-13267EE9A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  <c:pt idx="3">
                  <c:v>pós-graduação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9.1999999999999993</c:v>
                </c:pt>
                <c:pt idx="2">
                  <c:v>9.1</c:v>
                </c:pt>
                <c:pt idx="3" formatCode="0.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6-4CEF-9F9A-898CCAC0A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9.1</c:v>
                </c:pt>
                <c:pt idx="2" formatCode="0.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E-42CC-A13C-CCC541202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E9-488A-BF16-DF100E1656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E9-488A-BF16-DF100E16568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E9-488A-BF16-DF100E16568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E9-488A-BF16-DF100E16568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E9-488A-BF16-DF100E16568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E9-488A-BF16-DF100E16568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5E9-488A-BF16-DF100E16568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5E9-488A-BF16-DF100E1656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0.66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0.03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E9-488A-BF16-DF100E165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5367456"/>
        <c:axId val="-705366368"/>
      </c:barChart>
      <c:catAx>
        <c:axId val="-705367456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-705366368"/>
        <c:crosses val="autoZero"/>
        <c:auto val="1"/>
        <c:lblAlgn val="ctr"/>
        <c:lblOffset val="100"/>
        <c:noMultiLvlLbl val="0"/>
      </c:catAx>
      <c:valAx>
        <c:axId val="-705366368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-7053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34173302756524"/>
          <c:y val="0.16668741030991788"/>
          <c:w val="0.45005469346570454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9.4</c:v>
                </c:pt>
                <c:pt idx="1">
                  <c:v>9.1999999999999993</c:v>
                </c:pt>
                <c:pt idx="2">
                  <c:v>9.1999999999999993</c:v>
                </c:pt>
                <c:pt idx="3" formatCode="0.0">
                  <c:v>9</c:v>
                </c:pt>
                <c:pt idx="4">
                  <c:v>9.1</c:v>
                </c:pt>
                <c:pt idx="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F-4166-BF0F-560A80D3C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9-4B8E-BE17-1B311752947D}"/>
              </c:ext>
            </c:extLst>
          </c:dPt>
          <c:cat>
            <c:strRef>
              <c:f>Plan1!$A$2</c:f>
              <c:strCache>
                <c:ptCount val="1"/>
                <c:pt idx="0">
                  <c:v>qnt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E9-4B8E-BE17-1B311752947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nao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E9-4B8E-BE17-1B311752947D}"/>
              </c:ext>
            </c:extLst>
          </c:dPt>
          <c:cat>
            <c:strRef>
              <c:f>Plan1!$A$2</c:f>
              <c:strCache>
                <c:ptCount val="1"/>
                <c:pt idx="0">
                  <c:v>qnt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E9-4B8E-BE17-1B311752947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</c:f>
              <c:strCache>
                <c:ptCount val="1"/>
                <c:pt idx="0">
                  <c:v>qnt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3D-4D4A-B0A2-48F0E4B9A45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recusa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Plan1!$A$2</c:f>
              <c:strCache>
                <c:ptCount val="1"/>
                <c:pt idx="0">
                  <c:v>qnt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C33D-4D4A-B0A2-48F0E4B9A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04004032"/>
        <c:axId val="-704012192"/>
      </c:barChart>
      <c:catAx>
        <c:axId val="-70400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704012192"/>
        <c:crosses val="autoZero"/>
        <c:auto val="1"/>
        <c:lblAlgn val="ctr"/>
        <c:lblOffset val="100"/>
        <c:noMultiLvlLbl val="0"/>
      </c:catAx>
      <c:valAx>
        <c:axId val="-704012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70400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  <c:pt idx="3">
                  <c:v>pós-graduação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9.4</c:v>
                </c:pt>
                <c:pt idx="1">
                  <c:v>9.3000000000000007</c:v>
                </c:pt>
                <c:pt idx="2">
                  <c:v>9.1</c:v>
                </c:pt>
                <c:pt idx="3" formatCode="0.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7-41BB-AC7B-9CB28EC78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9.1</c:v>
                </c:pt>
                <c:pt idx="2" formatCode="0.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3-46CB-95CD-94D856B4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53955544648281E-2"/>
          <c:y val="4.5028087944574101E-2"/>
          <c:w val="0.93204588943095035"/>
          <c:h val="0.90088145722368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563068719687377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EF-4321-A608-B34ADE00F1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problema não foi resolvido</c:v>
                </c:pt>
                <c:pt idx="1">
                  <c:v>não recebeu todas info. | info. incorretas </c:v>
                </c:pt>
                <c:pt idx="2">
                  <c:v>precisou buscar info. em outro canal </c:v>
                </c:pt>
                <c:pt idx="3">
                  <c:v>não teve retorno</c:v>
                </c:pt>
                <c:pt idx="4">
                  <c:v>não achou o curso | não tinha vagas </c:v>
                </c:pt>
                <c:pt idx="5">
                  <c:v>apenas parcialmente resolvido</c:v>
                </c:pt>
                <c:pt idx="6">
                  <c:v>atend. ruim | sem paciência</c:v>
                </c:pt>
                <c:pt idx="7">
                  <c:v>demora na solução 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0.46</c:v>
                </c:pt>
                <c:pt idx="1">
                  <c:v>0.22</c:v>
                </c:pt>
                <c:pt idx="2">
                  <c:v>0.11</c:v>
                </c:pt>
                <c:pt idx="3">
                  <c:v>0.08</c:v>
                </c:pt>
                <c:pt idx="4">
                  <c:v>0.06</c:v>
                </c:pt>
                <c:pt idx="5">
                  <c:v>0.01</c:v>
                </c:pt>
                <c:pt idx="6">
                  <c:v>0.1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EF-4321-A608-B34ADE00F1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04602304"/>
        <c:axId val="345515488"/>
      </c:barChart>
      <c:catAx>
        <c:axId val="2004602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5515488"/>
        <c:crosses val="autoZero"/>
        <c:auto val="1"/>
        <c:lblAlgn val="ctr"/>
        <c:lblOffset val="100"/>
        <c:noMultiLvlLbl val="0"/>
      </c:catAx>
      <c:valAx>
        <c:axId val="34551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0046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09-4ACF-B281-7D342AAEA6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09-4ACF-B281-7D342AAEA6C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09-4ACF-B281-7D342AAEA6C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09-4ACF-B281-7D342AAEA6C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09-4ACF-B281-7D342AAEA6C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09-4ACF-B281-7D342AAEA6C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09-4ACF-B281-7D342AAEA6C2}"/>
              </c:ext>
            </c:extLst>
          </c:dPt>
          <c:dPt>
            <c:idx val="10"/>
            <c:invertIfNegative val="0"/>
            <c:bubble3D val="0"/>
            <c:spPr>
              <a:solidFill>
                <a:srgbClr val="00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309-4ACF-B281-7D342AAEA6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Plan1!$A$2:$A$12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Plan1!$B$2:$B$12</c:f>
              <c:numCache>
                <c:formatCode>0%</c:formatCode>
                <c:ptCount val="11"/>
                <c:pt idx="0">
                  <c:v>6.5944248561998778E-2</c:v>
                </c:pt>
                <c:pt idx="1">
                  <c:v>3.4336071989760934E-3</c:v>
                </c:pt>
                <c:pt idx="2">
                  <c:v>7.3904475429444607E-3</c:v>
                </c:pt>
                <c:pt idx="3">
                  <c:v>7.6783364775019122E-3</c:v>
                </c:pt>
                <c:pt idx="4">
                  <c:v>7.7545135274573063E-3</c:v>
                </c:pt>
                <c:pt idx="5">
                  <c:v>4.1547706601175988E-2</c:v>
                </c:pt>
                <c:pt idx="6">
                  <c:v>2.5110618636576872E-2</c:v>
                </c:pt>
                <c:pt idx="7">
                  <c:v>4.4996237312610127E-2</c:v>
                </c:pt>
                <c:pt idx="8">
                  <c:v>0.10685211276571606</c:v>
                </c:pt>
                <c:pt idx="9">
                  <c:v>7.0284380036533173E-2</c:v>
                </c:pt>
                <c:pt idx="10">
                  <c:v>0.6190077913385047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09-4ACF-B281-7D342AAEA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5367456"/>
        <c:axId val="-705366368"/>
      </c:barChart>
      <c:catAx>
        <c:axId val="-7053674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705366368"/>
        <c:crosses val="autoZero"/>
        <c:auto val="1"/>
        <c:lblAlgn val="ctr"/>
        <c:lblOffset val="100"/>
        <c:noMultiLvlLbl val="0"/>
      </c:catAx>
      <c:valAx>
        <c:axId val="-70536636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extTo"/>
        <c:crossAx val="-7053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34173302756524"/>
          <c:y val="0.16668741030991788"/>
          <c:w val="0.45005469346570454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</c:v>
                </c:pt>
                <c:pt idx="1">
                  <c:v>8.5</c:v>
                </c:pt>
                <c:pt idx="2">
                  <c:v>8.5</c:v>
                </c:pt>
                <c:pt idx="3" formatCode="0.0">
                  <c:v>8.1</c:v>
                </c:pt>
                <c:pt idx="4">
                  <c:v>8.1999999999999993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1-4E79-922F-E5E252E86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8.5</c:v>
                </c:pt>
                <c:pt idx="1">
                  <c:v>8.3000000000000007</c:v>
                </c:pt>
                <c:pt idx="2" formatCode="0.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9-471C-8044-AA3D51A6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53955544648281E-2"/>
          <c:y val="4.5028087944574101E-2"/>
          <c:w val="0.81721490013399201"/>
          <c:h val="0.90088145722368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563068719687377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EF-4841-8949-F0F4A0479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problema não foi resolvido</c:v>
                </c:pt>
                <c:pt idx="1">
                  <c:v>não recebeu todas info. | info. incorretas </c:v>
                </c:pt>
                <c:pt idx="2">
                  <c:v>precisou buscar info. em outro canal </c:v>
                </c:pt>
                <c:pt idx="3">
                  <c:v>não teve retorno</c:v>
                </c:pt>
                <c:pt idx="4">
                  <c:v>não achou o curso | não tinha vagas </c:v>
                </c:pt>
                <c:pt idx="5">
                  <c:v>apenas parcialmente resolvido</c:v>
                </c:pt>
                <c:pt idx="6">
                  <c:v>atend. ruim | sem paciência</c:v>
                </c:pt>
                <c:pt idx="7">
                  <c:v>demora na solução </c:v>
                </c:pt>
                <c:pt idx="8">
                  <c:v>curso | consultoria não agradou</c:v>
                </c:pt>
                <c:pt idx="9">
                  <c:v>não consegue atendimento</c:v>
                </c:pt>
                <c:pt idx="10">
                  <c:v>outros diversos</c:v>
                </c:pt>
                <c:pt idx="11">
                  <c:v>sem resposta</c:v>
                </c:pt>
              </c:strCache>
            </c:strRef>
          </c:cat>
          <c:val>
            <c:numRef>
              <c:f>Planilha1!$B$2:$B$13</c:f>
              <c:numCache>
                <c:formatCode>0%</c:formatCode>
                <c:ptCount val="12"/>
                <c:pt idx="0">
                  <c:v>0.37</c:v>
                </c:pt>
                <c:pt idx="1">
                  <c:v>0.19</c:v>
                </c:pt>
                <c:pt idx="2">
                  <c:v>0.1</c:v>
                </c:pt>
                <c:pt idx="3">
                  <c:v>0.09</c:v>
                </c:pt>
                <c:pt idx="4">
                  <c:v>0.08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0.01</c:v>
                </c:pt>
                <c:pt idx="9">
                  <c:v>0.01</c:v>
                </c:pt>
                <c:pt idx="10">
                  <c:v>0.04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F-4841-8949-F0F4A0479B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04602304"/>
        <c:axId val="345515488"/>
      </c:barChart>
      <c:catAx>
        <c:axId val="2004602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5515488"/>
        <c:crosses val="autoZero"/>
        <c:auto val="1"/>
        <c:lblAlgn val="ctr"/>
        <c:lblOffset val="100"/>
        <c:noMultiLvlLbl val="0"/>
      </c:catAx>
      <c:valAx>
        <c:axId val="3455154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046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D9-4758-BD9D-5E093860651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D9-4758-BD9D-5E093860651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D9-4758-BD9D-5E093860651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D9-4758-BD9D-5E093860651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D9-4758-BD9D-5E093860651C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D9-4758-BD9D-5E093860651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D9-4758-BD9D-5E093860651C}"/>
              </c:ext>
            </c:extLst>
          </c:dPt>
          <c:dPt>
            <c:idx val="10"/>
            <c:invertIfNegative val="0"/>
            <c:bubble3D val="0"/>
            <c:spPr>
              <a:solidFill>
                <a:srgbClr val="00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D9-4758-BD9D-5E09386065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Plan1!$A$2:$A$12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Plan1!$B$2:$B$12</c:f>
              <c:numCache>
                <c:formatCode>0%</c:formatCode>
                <c:ptCount val="11"/>
                <c:pt idx="0">
                  <c:v>2.2991676694776541E-2</c:v>
                </c:pt>
                <c:pt idx="1">
                  <c:v>1.1997629430576672E-3</c:v>
                </c:pt>
                <c:pt idx="2">
                  <c:v>7.5235989051451898E-4</c:v>
                </c:pt>
                <c:pt idx="3">
                  <c:v>1.3032322677829229E-3</c:v>
                </c:pt>
                <c:pt idx="4">
                  <c:v>3.1501113216660902E-3</c:v>
                </c:pt>
                <c:pt idx="5">
                  <c:v>2.2644198591505425E-2</c:v>
                </c:pt>
                <c:pt idx="6">
                  <c:v>1.1598503424865878E-2</c:v>
                </c:pt>
                <c:pt idx="7">
                  <c:v>4.3257916038111584E-2</c:v>
                </c:pt>
                <c:pt idx="8">
                  <c:v>0.10391114882355469</c:v>
                </c:pt>
                <c:pt idx="9">
                  <c:v>0.11218367342505382</c:v>
                </c:pt>
                <c:pt idx="10">
                  <c:v>0.67700741657910379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5D9-4758-BD9D-5E0938606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5367456"/>
        <c:axId val="-705366368"/>
      </c:barChart>
      <c:catAx>
        <c:axId val="-7053674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705366368"/>
        <c:crosses val="autoZero"/>
        <c:auto val="1"/>
        <c:lblAlgn val="ctr"/>
        <c:lblOffset val="100"/>
        <c:noMultiLvlLbl val="0"/>
      </c:catAx>
      <c:valAx>
        <c:axId val="-70536636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extTo"/>
        <c:crossAx val="-7053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34173302756524"/>
          <c:y val="0.16668741030991788"/>
          <c:w val="0.45005469346570454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9.5</c:v>
                </c:pt>
                <c:pt idx="1">
                  <c:v>9.1</c:v>
                </c:pt>
                <c:pt idx="2">
                  <c:v>9.1999999999999993</c:v>
                </c:pt>
                <c:pt idx="3" formatCode="0.0">
                  <c:v>9.1</c:v>
                </c:pt>
                <c:pt idx="4">
                  <c:v>8.6999999999999993</c:v>
                </c:pt>
                <c:pt idx="5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F-4CA6-A519-CE1F4D63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8369582073305"/>
          <c:y val="0.16668741030991788"/>
          <c:w val="0.34161277856569738"/>
          <c:h val="0.64644437301220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8.9</c:v>
                </c:pt>
                <c:pt idx="2" formatCode="0.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4-45AD-A03F-DD89F79BB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52360"/>
        <c:axId val="732859576"/>
      </c:barChart>
      <c:catAx>
        <c:axId val="732852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59576"/>
        <c:crosses val="autoZero"/>
        <c:auto val="1"/>
        <c:lblAlgn val="ctr"/>
        <c:lblOffset val="100"/>
        <c:noMultiLvlLbl val="0"/>
      </c:catAx>
      <c:valAx>
        <c:axId val="732859576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285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gratis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E-4B7F-AEAF-E84F161C30F8}"/>
              </c:ext>
            </c:extLst>
          </c:dPt>
          <c:cat>
            <c:strRef>
              <c:f>Plan1!$A$2</c:f>
              <c:strCache>
                <c:ptCount val="1"/>
                <c:pt idx="0">
                  <c:v>qnt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E-4B7F-AEAF-E84F161C30F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barato</c:v>
                </c:pt>
              </c:strCache>
            </c:strRef>
          </c:tx>
          <c:spPr>
            <a:solidFill>
              <a:srgbClr val="FF5050">
                <a:alpha val="69804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050">
                  <a:alpha val="6980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1E-4B7F-AEAF-E84F161C30F8}"/>
              </c:ext>
            </c:extLst>
          </c:dPt>
          <c:cat>
            <c:strRef>
              <c:f>Plan1!$A$2</c:f>
              <c:strCache>
                <c:ptCount val="1"/>
                <c:pt idx="0">
                  <c:v>qnt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1E-4B7F-AEAF-E84F161C30F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Plan1!$A$2</c:f>
              <c:strCache>
                <c:ptCount val="1"/>
                <c:pt idx="0">
                  <c:v>qnt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1E-4B7F-AEAF-E84F161C3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04004032"/>
        <c:axId val="-704012192"/>
      </c:barChart>
      <c:catAx>
        <c:axId val="-70400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704012192"/>
        <c:crosses val="autoZero"/>
        <c:auto val="1"/>
        <c:lblAlgn val="ctr"/>
        <c:lblOffset val="100"/>
        <c:noMultiLvlLbl val="0"/>
      </c:catAx>
      <c:valAx>
        <c:axId val="-704012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70400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53955544648281E-2"/>
          <c:y val="4.5028087944574101E-2"/>
          <c:w val="0.81721490013399201"/>
          <c:h val="0.90088145722368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563068719687377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D-429D-BBE4-4C6A1A6EE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problema não foi resolvido</c:v>
                </c:pt>
                <c:pt idx="1">
                  <c:v>não recebeu todas info. | info. incorretas </c:v>
                </c:pt>
                <c:pt idx="2">
                  <c:v>precisou buscar info. em outro canal </c:v>
                </c:pt>
                <c:pt idx="3">
                  <c:v>não teve retorno</c:v>
                </c:pt>
                <c:pt idx="4">
                  <c:v>não achou o curso | não tinha vagas </c:v>
                </c:pt>
                <c:pt idx="5">
                  <c:v>apenas parcialmente resolvido</c:v>
                </c:pt>
                <c:pt idx="6">
                  <c:v>atend. ruim | sem paciência</c:v>
                </c:pt>
                <c:pt idx="7">
                  <c:v>demora na solução </c:v>
                </c:pt>
                <c:pt idx="8">
                  <c:v>curso | consultoria não agradou</c:v>
                </c:pt>
                <c:pt idx="9">
                  <c:v>não consegue atendimento</c:v>
                </c:pt>
                <c:pt idx="10">
                  <c:v>outros diversos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>
                  <c:v>0.41</c:v>
                </c:pt>
                <c:pt idx="1">
                  <c:v>0.21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0.05</c:v>
                </c:pt>
                <c:pt idx="8">
                  <c:v>0.02</c:v>
                </c:pt>
                <c:pt idx="9">
                  <c:v>0.02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D-429D-BBE4-4C6A1A6EEF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04602304"/>
        <c:axId val="345515488"/>
      </c:barChart>
      <c:catAx>
        <c:axId val="2004602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5515488"/>
        <c:crosses val="autoZero"/>
        <c:auto val="1"/>
        <c:lblAlgn val="ctr"/>
        <c:lblOffset val="100"/>
        <c:noMultiLvlLbl val="0"/>
      </c:catAx>
      <c:valAx>
        <c:axId val="3455154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046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3611681592166"/>
          <c:y val="0.10320711717475903"/>
          <c:w val="0.80056388318407834"/>
          <c:h val="0.33492222349149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Central ofereceu| indicou algum produto|serviço</c:v>
                </c:pt>
                <c:pt idx="1">
                  <c:v>Central não indicou outro produto| serviço</c:v>
                </c:pt>
                <c:pt idx="2">
                  <c:v>não lembra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0.7</c:v>
                </c:pt>
                <c:pt idx="1">
                  <c:v>0.27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E-449B-9EF9-3BE1AC85B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7"/>
        <c:axId val="833296760"/>
        <c:axId val="833289872"/>
      </c:barChart>
      <c:catAx>
        <c:axId val="833296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3289872"/>
        <c:crosses val="autoZero"/>
        <c:auto val="1"/>
        <c:lblAlgn val="ctr"/>
        <c:lblOffset val="100"/>
        <c:noMultiLvlLbl val="0"/>
      </c:catAx>
      <c:valAx>
        <c:axId val="833289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3329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3611681592166"/>
          <c:y val="0.10320711717475903"/>
          <c:w val="0.80056388318407834"/>
          <c:h val="0.33492222349149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Central ofereceu| indicou algum produto|serviço</c:v>
                </c:pt>
                <c:pt idx="1">
                  <c:v>Central não indicou outro produto| serviço</c:v>
                </c:pt>
                <c:pt idx="2">
                  <c:v>não lembra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0.62</c:v>
                </c:pt>
                <c:pt idx="1">
                  <c:v>0.32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8-44FC-9526-6EE5BF8CE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296760"/>
        <c:axId val="833289872"/>
      </c:barChart>
      <c:catAx>
        <c:axId val="83329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3289872"/>
        <c:crosses val="autoZero"/>
        <c:auto val="1"/>
        <c:lblAlgn val="ctr"/>
        <c:lblOffset val="100"/>
        <c:noMultiLvlLbl val="0"/>
      </c:catAx>
      <c:valAx>
        <c:axId val="833289872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83329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10001795319352E-2"/>
          <c:y val="0.11106397160287308"/>
          <c:w val="0.93137999640936131"/>
          <c:h val="0.67827485115540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7-4DF7-8A46-796E028810BD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7-4DF7-8A46-796E028810BD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37-4DF7-8A46-796E028810BD}"/>
              </c:ext>
            </c:extLst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37-4DF7-8A46-796E028810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0.59</c:v>
                </c:pt>
                <c:pt idx="1">
                  <c:v>0.63</c:v>
                </c:pt>
                <c:pt idx="2">
                  <c:v>0.63</c:v>
                </c:pt>
                <c:pt idx="3">
                  <c:v>0.62</c:v>
                </c:pt>
                <c:pt idx="4">
                  <c:v>0.66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37-4DF7-8A46-796E02881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in val="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81446683598556E-2"/>
          <c:y val="0.16536013965517982"/>
          <c:w val="0.93137999640936131"/>
          <c:h val="0.5483135007155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F-476B-81DF-3B55F947AD13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F-476B-81DF-3B55F947AD13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F-476B-81DF-3B55F947AD13}"/>
              </c:ext>
            </c:extLst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F-476B-81DF-3B55F947AD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fund.</c:v>
                </c:pt>
                <c:pt idx="1">
                  <c:v>médio</c:v>
                </c:pt>
                <c:pt idx="2">
                  <c:v>superior</c:v>
                </c:pt>
                <c:pt idx="3">
                  <c:v>pós graduação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0.64</c:v>
                </c:pt>
                <c:pt idx="1">
                  <c:v>0.66</c:v>
                </c:pt>
                <c:pt idx="2">
                  <c:v>0.61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CF-476B-81DF-3B55F947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in val="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10001795319352E-2"/>
          <c:y val="0.26712304027638606"/>
          <c:w val="0.93137999640936131"/>
          <c:h val="0.52221563131744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8-4AF2-BEB7-E2BB99363F88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8-4AF2-BEB7-E2BB99363F88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8-4AF2-BEB7-E2BB99363F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0.64</c:v>
                </c:pt>
                <c:pt idx="1">
                  <c:v>0.64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08-4AF2-BEB7-E2BB99363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ax val="0.70000000000000007"/>
          <c:min val="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3A-414E-80A8-87289B4B81DB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3A-414E-80A8-87289B4B81DB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3A-414E-80A8-87289B4B81D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3A-414E-80A8-87289B4B81D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3A-414E-80A8-87289B4B81D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3A-414E-80A8-87289B4B81D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E3A-414E-80A8-87289B4B81DB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E3A-414E-80A8-87289B4B81DB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E3A-414E-80A8-87289B4B81DB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E3A-414E-80A8-87289B4B81DB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E3A-414E-80A8-87289B4B81DB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E3A-414E-80A8-87289B4B81DB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E3A-414E-80A8-87289B4B81DB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E3A-414E-80A8-87289B4B81DB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E3A-414E-80A8-87289B4B81DB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E3A-414E-80A8-87289B4B81DB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E3A-414E-80A8-87289B4B81DB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E3A-414E-80A8-87289B4B81DB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E3A-414E-80A8-87289B4B81DB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E3A-414E-80A8-87289B4B81DB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8E3A-414E-80A8-87289B4B81DB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8E3A-414E-80A8-87289B4B81DB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8E3A-414E-80A8-87289B4B81DB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E3A-414E-80A8-87289B4B81DB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8E3A-414E-80A8-87289B4B81DB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8E3A-414E-80A8-87289B4B81DB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8E3A-414E-80A8-87289B4B81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65.843621399176584</c:v>
                </c:pt>
                <c:pt idx="1">
                  <c:v>57.599999999999838</c:v>
                </c:pt>
                <c:pt idx="2">
                  <c:v>55.555555555555557</c:v>
                </c:pt>
                <c:pt idx="3">
                  <c:v>72.384937238493819</c:v>
                </c:pt>
                <c:pt idx="4">
                  <c:v>70.155038759689589</c:v>
                </c:pt>
                <c:pt idx="5">
                  <c:v>52.707581227436826</c:v>
                </c:pt>
                <c:pt idx="6">
                  <c:v>50.622406639004204</c:v>
                </c:pt>
                <c:pt idx="7">
                  <c:v>70.954356846473388</c:v>
                </c:pt>
                <c:pt idx="8">
                  <c:v>61.864406779661017</c:v>
                </c:pt>
                <c:pt idx="9">
                  <c:v>58.36734693877554</c:v>
                </c:pt>
                <c:pt idx="10">
                  <c:v>56.485355648535574</c:v>
                </c:pt>
                <c:pt idx="11">
                  <c:v>74.895397489539619</c:v>
                </c:pt>
                <c:pt idx="12">
                  <c:v>69.565217391304571</c:v>
                </c:pt>
                <c:pt idx="13">
                  <c:v>68.036529680365149</c:v>
                </c:pt>
                <c:pt idx="14">
                  <c:v>65.833333333333528</c:v>
                </c:pt>
                <c:pt idx="15">
                  <c:v>62.60162601626044</c:v>
                </c:pt>
                <c:pt idx="16">
                  <c:v>62.393162393162385</c:v>
                </c:pt>
                <c:pt idx="17">
                  <c:v>62.083333333333336</c:v>
                </c:pt>
                <c:pt idx="18">
                  <c:v>56.52173913043459</c:v>
                </c:pt>
                <c:pt idx="19">
                  <c:v>56.476683937823836</c:v>
                </c:pt>
                <c:pt idx="20">
                  <c:v>89.63414634146352</c:v>
                </c:pt>
                <c:pt idx="21">
                  <c:v>80.459770114942415</c:v>
                </c:pt>
                <c:pt idx="22">
                  <c:v>75.107296137338793</c:v>
                </c:pt>
                <c:pt idx="23">
                  <c:v>71.367521367521363</c:v>
                </c:pt>
                <c:pt idx="24">
                  <c:v>66.346153846153825</c:v>
                </c:pt>
                <c:pt idx="25">
                  <c:v>60.20408163265305</c:v>
                </c:pt>
                <c:pt idx="26">
                  <c:v>58.461538461538687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8E3A-414E-80A8-87289B4B8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65559120"/>
        <c:axId val="-865556944"/>
      </c:barChart>
      <c:catAx>
        <c:axId val="-86555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65556944"/>
        <c:crosses val="autoZero"/>
        <c:auto val="1"/>
        <c:lblAlgn val="ctr"/>
        <c:lblOffset val="100"/>
        <c:noMultiLvlLbl val="0"/>
      </c:catAx>
      <c:valAx>
        <c:axId val="-865556944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-8655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6-4052-80C2-2E2121C976E9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D6-4052-80C2-2E2121C976E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81-46BF-9BFE-09978827D900}"/>
              </c:ext>
            </c:extLst>
          </c:dPt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 lembra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42</c:v>
                </c:pt>
                <c:pt idx="1">
                  <c:v>59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6-4052-80C2-2E2121C97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C9D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0-4F71-8539-C2C3494EB61B}"/>
              </c:ext>
            </c:extLst>
          </c:dPt>
          <c:dPt>
            <c:idx val="1"/>
            <c:bubble3D val="0"/>
            <c:spPr>
              <a:solidFill>
                <a:srgbClr val="333F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90-4F71-8539-C2C3494EB61B}"/>
              </c:ext>
            </c:extLst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90-4F71-8539-C2C3494EB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C9D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0D-43D5-B7E4-BC718631855D}"/>
              </c:ext>
            </c:extLst>
          </c:dPt>
          <c:dPt>
            <c:idx val="1"/>
            <c:bubble3D val="0"/>
            <c:spPr>
              <a:solidFill>
                <a:srgbClr val="333F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0D-43D5-B7E4-BC718631855D}"/>
              </c:ext>
            </c:extLst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0D-43D5-B7E4-BC7186318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0-45D1-99E8-1A1CE3EC483D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0-45D1-99E8-1A1CE3EC483D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0-45D1-99E8-1A1CE3EC483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0-45D1-99E8-1A1CE3EC483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00-45D1-99E8-1A1CE3EC483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F00-45D1-99E8-1A1CE3EC483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F00-45D1-99E8-1A1CE3EC483D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F00-45D1-99E8-1A1CE3EC483D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F00-45D1-99E8-1A1CE3EC483D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F00-45D1-99E8-1A1CE3EC483D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F00-45D1-99E8-1A1CE3EC483D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F00-45D1-99E8-1A1CE3EC483D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F00-45D1-99E8-1A1CE3EC483D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F00-45D1-99E8-1A1CE3EC483D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F00-45D1-99E8-1A1CE3EC483D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F00-45D1-99E8-1A1CE3EC483D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F00-45D1-99E8-1A1CE3EC483D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F00-45D1-99E8-1A1CE3EC483D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F00-45D1-99E8-1A1CE3EC483D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F00-45D1-99E8-1A1CE3EC483D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F00-45D1-99E8-1A1CE3EC483D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F00-45D1-99E8-1A1CE3EC483D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F00-45D1-99E8-1A1CE3EC483D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F00-45D1-99E8-1A1CE3EC483D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F00-45D1-99E8-1A1CE3EC483D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F00-45D1-99E8-1A1CE3EC483D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F00-45D1-99E8-1A1CE3EC48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86.544342507645268</c:v>
                </c:pt>
                <c:pt idx="1">
                  <c:v>82.890855457227133</c:v>
                </c:pt>
                <c:pt idx="2">
                  <c:v>80.666666666666657</c:v>
                </c:pt>
                <c:pt idx="3">
                  <c:v>83.516483516483532</c:v>
                </c:pt>
                <c:pt idx="4">
                  <c:v>77.91563275434244</c:v>
                </c:pt>
                <c:pt idx="5">
                  <c:v>68.840579710144937</c:v>
                </c:pt>
                <c:pt idx="6">
                  <c:v>65.550239234449762</c:v>
                </c:pt>
                <c:pt idx="7">
                  <c:v>82.947976878612721</c:v>
                </c:pt>
                <c:pt idx="8">
                  <c:v>77.591036414565835</c:v>
                </c:pt>
                <c:pt idx="9">
                  <c:v>70.707070707070713</c:v>
                </c:pt>
                <c:pt idx="10">
                  <c:v>62.208067940552027</c:v>
                </c:pt>
                <c:pt idx="11">
                  <c:v>85.99348534201954</c:v>
                </c:pt>
                <c:pt idx="12">
                  <c:v>85.074626865671647</c:v>
                </c:pt>
                <c:pt idx="13">
                  <c:v>72.906403940886705</c:v>
                </c:pt>
                <c:pt idx="14">
                  <c:v>72.040302267002517</c:v>
                </c:pt>
                <c:pt idx="15">
                  <c:v>70.13333333333334</c:v>
                </c:pt>
                <c:pt idx="16">
                  <c:v>69.306930693069305</c:v>
                </c:pt>
                <c:pt idx="17">
                  <c:v>67.811158798283259</c:v>
                </c:pt>
                <c:pt idx="18">
                  <c:v>65.269461077844312</c:v>
                </c:pt>
                <c:pt idx="19">
                  <c:v>55.599214145383115</c:v>
                </c:pt>
                <c:pt idx="20">
                  <c:v>89.285714285714292</c:v>
                </c:pt>
                <c:pt idx="21">
                  <c:v>81.198910081743875</c:v>
                </c:pt>
                <c:pt idx="22">
                  <c:v>80.463576158940398</c:v>
                </c:pt>
                <c:pt idx="23">
                  <c:v>76.795580110497227</c:v>
                </c:pt>
                <c:pt idx="24">
                  <c:v>69.078947368421055</c:v>
                </c:pt>
                <c:pt idx="25">
                  <c:v>66.125290023201856</c:v>
                </c:pt>
                <c:pt idx="26">
                  <c:v>64.350453172205448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4F00-45D1-99E8-1A1CE3EC4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65559120"/>
        <c:axId val="-865556944"/>
      </c:barChart>
      <c:catAx>
        <c:axId val="-86555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65556944"/>
        <c:crosses val="autoZero"/>
        <c:auto val="1"/>
        <c:lblAlgn val="ctr"/>
        <c:lblOffset val="100"/>
        <c:noMultiLvlLbl val="0"/>
      </c:catAx>
      <c:valAx>
        <c:axId val="-865556944"/>
        <c:scaling>
          <c:orientation val="minMax"/>
          <c:min val="6"/>
        </c:scaling>
        <c:delete val="1"/>
        <c:axPos val="l"/>
        <c:numFmt formatCode="0" sourceLinked="1"/>
        <c:majorTickMark val="out"/>
        <c:minorTickMark val="none"/>
        <c:tickLblPos val="nextTo"/>
        <c:crossAx val="-8655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C9D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1-4C82-B631-6161DC27E05C}"/>
              </c:ext>
            </c:extLst>
          </c:dPt>
          <c:dPt>
            <c:idx val="1"/>
            <c:bubble3D val="0"/>
            <c:spPr>
              <a:solidFill>
                <a:srgbClr val="333F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91-4C82-B631-6161DC27E05C}"/>
              </c:ext>
            </c:extLst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91-4C82-B631-6161DC27E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C-4FA9-97C0-283CEEF9A1E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C-4FA9-97C0-283CEEF9A1E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C-4FA9-97C0-283CEEF9A1ED}"/>
              </c:ext>
            </c:extLst>
          </c:dPt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 lembra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46</c:v>
                </c:pt>
                <c:pt idx="1">
                  <c:v>52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DC-4FA9-97C0-283CEEF9A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10001795319352E-2"/>
          <c:y val="0.11106397160287308"/>
          <c:w val="0.93137999640936131"/>
          <c:h val="0.67827485115540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8-4167-8FD5-09587799020B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68-4167-8FD5-09587799020B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68-4167-8FD5-09587799020B}"/>
              </c:ext>
            </c:extLst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68-4167-8FD5-095877990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0.34</c:v>
                </c:pt>
                <c:pt idx="1">
                  <c:v>0.47</c:v>
                </c:pt>
                <c:pt idx="2">
                  <c:v>0.38</c:v>
                </c:pt>
                <c:pt idx="3">
                  <c:v>0.46</c:v>
                </c:pt>
                <c:pt idx="4">
                  <c:v>0.44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68-4167-8FD5-095877990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81446683598556E-2"/>
          <c:y val="0.16536013965517982"/>
          <c:w val="0.93137999640936131"/>
          <c:h val="0.5483135007155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E-4DEB-8BBB-14E3FC0372A2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E-4DEB-8BBB-14E3FC0372A2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E-4DEB-8BBB-14E3FC0372A2}"/>
              </c:ext>
            </c:extLst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E-4DEB-8BBB-14E3FC037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fund.</c:v>
                </c:pt>
                <c:pt idx="1">
                  <c:v>médio</c:v>
                </c:pt>
                <c:pt idx="2">
                  <c:v>superior</c:v>
                </c:pt>
                <c:pt idx="3">
                  <c:v>pós graduação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0.39</c:v>
                </c:pt>
                <c:pt idx="1">
                  <c:v>0.39</c:v>
                </c:pt>
                <c:pt idx="2">
                  <c:v>0.45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E-4DEB-8BBB-14E3FC037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10001795319352E-2"/>
          <c:y val="0.26712304027638606"/>
          <c:w val="0.93137999640936131"/>
          <c:h val="0.52221563131744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EE-471F-A41E-0BB886B56FD1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EE-471F-A41E-0BB886B56FD1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EE-471F-A41E-0BB886B56F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0.37</c:v>
                </c:pt>
                <c:pt idx="1">
                  <c:v>0.46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EE-471F-A41E-0BB886B56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544-44C0-8F67-1B4D0E5ED8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544-44C0-8F67-1B4D0E5ED8D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4-44C0-8F67-1B4D0E5ED8D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44-44C0-8F67-1B4D0E5ED8D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44-44C0-8F67-1B4D0E5ED8D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44-44C0-8F67-1B4D0E5ED8D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44-44C0-8F67-1B4D0E5ED8D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44-44C0-8F67-1B4D0E5ED8D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44-44C0-8F67-1B4D0E5ED8D7}"/>
              </c:ext>
            </c:extLst>
          </c:dPt>
          <c:dPt>
            <c:idx val="10"/>
            <c:invertIfNegative val="0"/>
            <c:bubble3D val="0"/>
            <c:spPr>
              <a:solidFill>
                <a:srgbClr val="00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44-44C0-8F67-1B4D0E5ED8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Plan1!$A$2:$A$12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Plan1!$B$2:$B$12</c:f>
              <c:numCache>
                <c:formatCode>0%</c:formatCode>
                <c:ptCount val="11"/>
                <c:pt idx="0">
                  <c:v>1.1396433145177293E-2</c:v>
                </c:pt>
                <c:pt idx="1">
                  <c:v>1.8945254200426478E-3</c:v>
                </c:pt>
                <c:pt idx="2">
                  <c:v>4.7143279606791065E-3</c:v>
                </c:pt>
                <c:pt idx="3">
                  <c:v>4.7580320291438589E-3</c:v>
                </c:pt>
                <c:pt idx="4">
                  <c:v>3.8972383567186298E-3</c:v>
                </c:pt>
                <c:pt idx="5">
                  <c:v>2.7541185534900349E-2</c:v>
                </c:pt>
                <c:pt idx="6">
                  <c:v>1.1384375592743049E-2</c:v>
                </c:pt>
                <c:pt idx="7">
                  <c:v>5.0807064912060058E-2</c:v>
                </c:pt>
                <c:pt idx="8">
                  <c:v>0.12261253943175458</c:v>
                </c:pt>
                <c:pt idx="9">
                  <c:v>0.13905198568772958</c:v>
                </c:pt>
                <c:pt idx="10">
                  <c:v>0.62194229192908057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44-44C0-8F67-1B4D0E5ED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5367456"/>
        <c:axId val="-705366368"/>
      </c:barChart>
      <c:catAx>
        <c:axId val="-7053674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705366368"/>
        <c:crosses val="autoZero"/>
        <c:auto val="1"/>
        <c:lblAlgn val="ctr"/>
        <c:lblOffset val="100"/>
        <c:noMultiLvlLbl val="0"/>
      </c:catAx>
      <c:valAx>
        <c:axId val="-70536636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extTo"/>
        <c:crossAx val="-7053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10001795319352E-2"/>
          <c:y val="0.11106397160287308"/>
          <c:w val="0.93137999640936131"/>
          <c:h val="0.67827485115540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9E-4E97-A8DC-B048745031C1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9E-4E97-A8DC-B048745031C1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9E-4E97-A8DC-B048745031C1}"/>
              </c:ext>
            </c:extLst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9E-4E97-A8DC-B048745031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64</c:v>
                </c:pt>
                <c:pt idx="5">
                  <c:v>65 anos ou +</c:v>
                </c:pt>
              </c:strCache>
            </c:strRef>
          </c:cat>
          <c:val>
            <c:numRef>
              <c:f>Plan1!$B$2:$B$7</c:f>
              <c:numCache>
                <c:formatCode>_-* #,##0.0_-;\-* #,##0.0_-;_-* "-"??_-;_-@_-</c:formatCode>
                <c:ptCount val="6"/>
                <c:pt idx="0">
                  <c:v>9.3000000000000007</c:v>
                </c:pt>
                <c:pt idx="1">
                  <c:v>9.1999999999999993</c:v>
                </c:pt>
                <c:pt idx="2">
                  <c:v>9</c:v>
                </c:pt>
                <c:pt idx="3">
                  <c:v>8.9</c:v>
                </c:pt>
                <c:pt idx="4">
                  <c:v>8.8000000000000007</c:v>
                </c:pt>
                <c:pt idx="5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9E-4E97-A8DC-B04874503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ax val="10"/>
          <c:min val="5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81446683598556E-2"/>
          <c:y val="0.16536013965517982"/>
          <c:w val="0.93137999640936131"/>
          <c:h val="0.5483135007155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8-4D1D-B0A6-CEDD94265740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18-4D1D-B0A6-CEDD94265740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18-4D1D-B0A6-CEDD94265740}"/>
              </c:ext>
            </c:extLst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18-4D1D-B0A6-CEDD942657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fund.</c:v>
                </c:pt>
                <c:pt idx="1">
                  <c:v>médio</c:v>
                </c:pt>
                <c:pt idx="2">
                  <c:v>superior</c:v>
                </c:pt>
                <c:pt idx="3">
                  <c:v>pós graduação</c:v>
                </c:pt>
              </c:strCache>
            </c:strRef>
          </c:cat>
          <c:val>
            <c:numRef>
              <c:f>Plan1!$B$2:$B$5</c:f>
              <c:numCache>
                <c:formatCode>_-* #,##0.0_-;\-* #,##0.0_-;_-* "-"??_-;_-@_-</c:formatCode>
                <c:ptCount val="4"/>
                <c:pt idx="0">
                  <c:v>9.1999999999999993</c:v>
                </c:pt>
                <c:pt idx="1">
                  <c:v>9.1999999999999993</c:v>
                </c:pt>
                <c:pt idx="2">
                  <c:v>9</c:v>
                </c:pt>
                <c:pt idx="3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18-4D1D-B0A6-CEDD94265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ax val="10"/>
          <c:min val="5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10001795319352E-2"/>
          <c:y val="0.26712304027638606"/>
          <c:w val="0.93137999640936131"/>
          <c:h val="0.52221563131744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E75B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B-4C0C-8A14-5FDDCD9A8B5C}"/>
              </c:ext>
            </c:extLst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B-4C0C-8A14-5FDDCD9A8B5C}"/>
              </c:ext>
            </c:extLst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B-4C0C-8A14-5FDDCD9A8B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Plan1!$B$2:$B$4</c:f>
              <c:numCache>
                <c:formatCode>_-* #,##0.0_-;\-* #,##0.0_-;_-* "-"??_-;_-@_-</c:formatCode>
                <c:ptCount val="3"/>
                <c:pt idx="0">
                  <c:v>9.1</c:v>
                </c:pt>
                <c:pt idx="1">
                  <c:v>8.9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B-4C0C-8A14-5FDDCD9A8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-478632000"/>
        <c:axId val="-478628736"/>
      </c:barChart>
      <c:catAx>
        <c:axId val="-4786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78628736"/>
        <c:crosses val="autoZero"/>
        <c:auto val="1"/>
        <c:lblAlgn val="ctr"/>
        <c:lblOffset val="100"/>
        <c:noMultiLvlLbl val="0"/>
      </c:catAx>
      <c:valAx>
        <c:axId val="-478628736"/>
        <c:scaling>
          <c:orientation val="minMax"/>
          <c:max val="10"/>
          <c:min val="5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-4786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8A-4DE0-B0B6-9767705DC42E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8A-4DE0-B0B6-9767705DC42E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8A-4DE0-B0B6-9767705DC42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8A-4DE0-B0B6-9767705DC42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8A-4DE0-B0B6-9767705DC42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8A-4DE0-B0B6-9767705DC42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8A-4DE0-B0B6-9767705DC42E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E8A-4DE0-B0B6-9767705DC42E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E8A-4DE0-B0B6-9767705DC42E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E8A-4DE0-B0B6-9767705DC42E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E8A-4DE0-B0B6-9767705DC42E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E8A-4DE0-B0B6-9767705DC42E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E8A-4DE0-B0B6-9767705DC42E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E8A-4DE0-B0B6-9767705DC42E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E8A-4DE0-B0B6-9767705DC42E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E8A-4DE0-B0B6-9767705DC42E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E8A-4DE0-B0B6-9767705DC42E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E8A-4DE0-B0B6-9767705DC42E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E8A-4DE0-B0B6-9767705DC42E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EE8A-4DE0-B0B6-9767705DC42E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EE8A-4DE0-B0B6-9767705DC42E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EE8A-4DE0-B0B6-9767705DC42E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EE8A-4DE0-B0B6-9767705DC42E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EE8A-4DE0-B0B6-9767705DC42E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EE8A-4DE0-B0B6-9767705DC42E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EE8A-4DE0-B0B6-9767705DC42E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EE8A-4DE0-B0B6-9767705DC4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#,##0.0</c:formatCode>
                <c:ptCount val="27"/>
                <c:pt idx="0">
                  <c:v>9.1881918819188275</c:v>
                </c:pt>
                <c:pt idx="1">
                  <c:v>9.0111524163568788</c:v>
                </c:pt>
                <c:pt idx="2">
                  <c:v>8.1981981981981953</c:v>
                </c:pt>
                <c:pt idx="3">
                  <c:v>9.1627118644067789</c:v>
                </c:pt>
                <c:pt idx="4">
                  <c:v>9.2692307692307825</c:v>
                </c:pt>
                <c:pt idx="5">
                  <c:v>9.3071161048689124</c:v>
                </c:pt>
                <c:pt idx="6">
                  <c:v>8.8075471698113201</c:v>
                </c:pt>
                <c:pt idx="7">
                  <c:v>8.6254545454545433</c:v>
                </c:pt>
                <c:pt idx="8">
                  <c:v>8.8364312267657965</c:v>
                </c:pt>
                <c:pt idx="9">
                  <c:v>9.0304182509505733</c:v>
                </c:pt>
                <c:pt idx="10">
                  <c:v>8.9847328244274873</c:v>
                </c:pt>
                <c:pt idx="11">
                  <c:v>8.9328621908127221</c:v>
                </c:pt>
                <c:pt idx="12">
                  <c:v>9.2247191011235934</c:v>
                </c:pt>
                <c:pt idx="13">
                  <c:v>8.973484848484846</c:v>
                </c:pt>
                <c:pt idx="14">
                  <c:v>8.8358778625954244</c:v>
                </c:pt>
                <c:pt idx="15">
                  <c:v>9.2862595419847427</c:v>
                </c:pt>
                <c:pt idx="16">
                  <c:v>8.9686274509803869</c:v>
                </c:pt>
                <c:pt idx="17">
                  <c:v>9.1800000000000015</c:v>
                </c:pt>
                <c:pt idx="18">
                  <c:v>8.5020746887966876</c:v>
                </c:pt>
                <c:pt idx="19">
                  <c:v>9.0895522388059717</c:v>
                </c:pt>
                <c:pt idx="20">
                  <c:v>9.108614232209737</c:v>
                </c:pt>
                <c:pt idx="21">
                  <c:v>9.0549019607843206</c:v>
                </c:pt>
                <c:pt idx="22">
                  <c:v>9.0357142857142918</c:v>
                </c:pt>
                <c:pt idx="23">
                  <c:v>9.1619047619047649</c:v>
                </c:pt>
                <c:pt idx="24">
                  <c:v>9.4031413612565409</c:v>
                </c:pt>
                <c:pt idx="25">
                  <c:v>9.1397849462365617</c:v>
                </c:pt>
                <c:pt idx="26">
                  <c:v>9.0155038759689905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EE8A-4DE0-B0B6-9767705D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65559120"/>
        <c:axId val="-865556944"/>
      </c:barChart>
      <c:catAx>
        <c:axId val="-86555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65556944"/>
        <c:crosses val="autoZero"/>
        <c:auto val="1"/>
        <c:lblAlgn val="ctr"/>
        <c:lblOffset val="100"/>
        <c:noMultiLvlLbl val="0"/>
      </c:catAx>
      <c:valAx>
        <c:axId val="-865556944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-8655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0060AA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8-4712-A411-3511FB2F4DEC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8-4712-A411-3511FB2F4DE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8-4712-A411-3511FB2F4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6241383523708"/>
          <c:y val="3.2254392727361719E-2"/>
          <c:w val="0.85390348800370108"/>
          <c:h val="0.93549121454527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F-4955-B53D-06E661A4D7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F-4955-B53D-06E661A4D79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F-4955-B53D-06E661A4D79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0F-4955-B53D-06E661A4D79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0F-4955-B53D-06E661A4D79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0F-4955-B53D-06E661A4D79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0F-4955-B53D-06E661A4D79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0F-4955-B53D-06E661A4D7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###0%</c:formatCode>
                <c:ptCount val="11"/>
                <c:pt idx="0">
                  <c:v>0.74</c:v>
                </c:pt>
                <c:pt idx="1">
                  <c:v>0.09</c:v>
                </c:pt>
                <c:pt idx="2">
                  <c:v>0.08</c:v>
                </c:pt>
                <c:pt idx="3">
                  <c:v>0.03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0F-4955-B53D-06E661A4D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4002400"/>
        <c:axId val="-703981184"/>
      </c:barChart>
      <c:catAx>
        <c:axId val="-704002400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-703981184"/>
        <c:crosses val="autoZero"/>
        <c:auto val="1"/>
        <c:lblAlgn val="ctr"/>
        <c:lblOffset val="100"/>
        <c:noMultiLvlLbl val="0"/>
      </c:catAx>
      <c:valAx>
        <c:axId val="-703981184"/>
        <c:scaling>
          <c:orientation val="maxMin"/>
        </c:scaling>
        <c:delete val="1"/>
        <c:axPos val="t"/>
        <c:numFmt formatCode="###0%" sourceLinked="1"/>
        <c:majorTickMark val="out"/>
        <c:minorTickMark val="none"/>
        <c:tickLblPos val="nextTo"/>
        <c:crossAx val="-70400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12560096153848"/>
          <c:y val="4.1659472430643836E-2"/>
          <c:w val="0.43292497825553217"/>
          <c:h val="0.91668105513871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9-4F59-AA28-A085924B920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9-4F59-AA28-A085924B920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49-4F59-AA28-A085924B920B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49-4F59-AA28-A085924B9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telefone (0800)</c:v>
                </c:pt>
                <c:pt idx="1">
                  <c:v>presencialmente</c:v>
                </c:pt>
                <c:pt idx="2">
                  <c:v>e-mail/chat</c:v>
                </c:pt>
                <c:pt idx="3">
                  <c:v>WhatsApp</c:v>
                </c:pt>
                <c:pt idx="4">
                  <c:v>redes sociais</c:v>
                </c:pt>
                <c:pt idx="5">
                  <c:v>outras formas</c:v>
                </c:pt>
                <c:pt idx="6">
                  <c:v>não lembra | sem resposta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0.56000000000000005</c:v>
                </c:pt>
                <c:pt idx="1">
                  <c:v>0.3</c:v>
                </c:pt>
                <c:pt idx="2">
                  <c:v>0.25</c:v>
                </c:pt>
                <c:pt idx="3">
                  <c:v>0.22</c:v>
                </c:pt>
                <c:pt idx="4">
                  <c:v>0.06</c:v>
                </c:pt>
                <c:pt idx="5">
                  <c:v>0.08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749-4F59-AA28-A085924B9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91489680"/>
        <c:axId val="-691496752"/>
      </c:barChart>
      <c:catAx>
        <c:axId val="-691489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91496752"/>
        <c:crosses val="autoZero"/>
        <c:auto val="1"/>
        <c:lblAlgn val="ctr"/>
        <c:lblOffset val="100"/>
        <c:noMultiLvlLbl val="0"/>
      </c:catAx>
      <c:valAx>
        <c:axId val="-691496752"/>
        <c:scaling>
          <c:orientation val="minMax"/>
          <c:max val="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-69148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ensino fund. incomp.</c:v>
                </c:pt>
                <c:pt idx="1">
                  <c:v>ensino fund. comp.</c:v>
                </c:pt>
                <c:pt idx="2">
                  <c:v>ensino médio incomp.</c:v>
                </c:pt>
                <c:pt idx="3">
                  <c:v>ensino médio comp.</c:v>
                </c:pt>
                <c:pt idx="4">
                  <c:v>ensino superior incomp.</c:v>
                </c:pt>
                <c:pt idx="5">
                  <c:v>ensino superior comp.</c:v>
                </c:pt>
                <c:pt idx="6">
                  <c:v>pós-graduação incomp.</c:v>
                </c:pt>
                <c:pt idx="7">
                  <c:v>pós-graduação comp.</c:v>
                </c:pt>
                <c:pt idx="8">
                  <c:v>recusa</c:v>
                </c:pt>
              </c:strCache>
            </c:strRef>
          </c:cat>
          <c:val>
            <c:numRef>
              <c:f>Plan1!$B$2:$B$10</c:f>
              <c:numCache>
                <c:formatCode>###0%</c:formatCode>
                <c:ptCount val="9"/>
                <c:pt idx="0">
                  <c:v>0.04</c:v>
                </c:pt>
                <c:pt idx="1">
                  <c:v>0.03</c:v>
                </c:pt>
                <c:pt idx="2">
                  <c:v>0.04</c:v>
                </c:pt>
                <c:pt idx="3">
                  <c:v>0.33</c:v>
                </c:pt>
                <c:pt idx="4">
                  <c:v>0.12</c:v>
                </c:pt>
                <c:pt idx="5">
                  <c:v>0.34</c:v>
                </c:pt>
                <c:pt idx="6">
                  <c:v>0.01</c:v>
                </c:pt>
                <c:pt idx="7">
                  <c:v>0.08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A-44BA-BA94-D3BFF288F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39"/>
        <c:axId val="-703995872"/>
        <c:axId val="-703985536"/>
      </c:barChart>
      <c:catAx>
        <c:axId val="-703995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3985536"/>
        <c:crosses val="autoZero"/>
        <c:auto val="1"/>
        <c:lblAlgn val="ctr"/>
        <c:lblOffset val="100"/>
        <c:noMultiLvlLbl val="0"/>
      </c:catAx>
      <c:valAx>
        <c:axId val="-703985536"/>
        <c:scaling>
          <c:orientation val="minMax"/>
          <c:max val="0.60000000000000009"/>
        </c:scaling>
        <c:delete val="1"/>
        <c:axPos val="t"/>
        <c:numFmt formatCode="###0%" sourceLinked="1"/>
        <c:majorTickMark val="out"/>
        <c:minorTickMark val="none"/>
        <c:tickLblPos val="nextTo"/>
        <c:crossAx val="-703995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ensino fund. incomp.</c:v>
                </c:pt>
                <c:pt idx="1">
                  <c:v>ensino fund. comp.</c:v>
                </c:pt>
                <c:pt idx="2">
                  <c:v>ensino médio incomp.</c:v>
                </c:pt>
                <c:pt idx="3">
                  <c:v>ensino médio comp.</c:v>
                </c:pt>
                <c:pt idx="4">
                  <c:v>ensino superior incomp.</c:v>
                </c:pt>
                <c:pt idx="5">
                  <c:v>ensino superior comp.</c:v>
                </c:pt>
                <c:pt idx="6">
                  <c:v>pós-graduação incomp.</c:v>
                </c:pt>
                <c:pt idx="7">
                  <c:v>pós-graduação comp.</c:v>
                </c:pt>
                <c:pt idx="8">
                  <c:v>recusa</c:v>
                </c:pt>
              </c:strCache>
            </c:strRef>
          </c:cat>
          <c:val>
            <c:numRef>
              <c:f>Plan1!$B$2:$B$10</c:f>
              <c:numCache>
                <c:formatCode>###0%</c:formatCode>
                <c:ptCount val="9"/>
                <c:pt idx="0">
                  <c:v>2.5510913755187489E-2</c:v>
                </c:pt>
                <c:pt idx="1">
                  <c:v>2.8429289043283512E-2</c:v>
                </c:pt>
                <c:pt idx="2">
                  <c:v>2.8225927145379987E-2</c:v>
                </c:pt>
                <c:pt idx="3">
                  <c:v>0.28272673971261708</c:v>
                </c:pt>
                <c:pt idx="4">
                  <c:v>0.13907576859352799</c:v>
                </c:pt>
                <c:pt idx="5">
                  <c:v>0.37746169137234947</c:v>
                </c:pt>
                <c:pt idx="6">
                  <c:v>1.310847904668168E-2</c:v>
                </c:pt>
                <c:pt idx="7">
                  <c:v>0.10071079825267232</c:v>
                </c:pt>
                <c:pt idx="8">
                  <c:v>4.7503930783004931E-3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3-4E8C-8767-B18071BD1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1"/>
        <c:overlap val="39"/>
        <c:axId val="-703995872"/>
        <c:axId val="-703985536"/>
      </c:barChart>
      <c:catAx>
        <c:axId val="-703995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703985536"/>
        <c:crosses val="autoZero"/>
        <c:auto val="1"/>
        <c:lblAlgn val="ctr"/>
        <c:lblOffset val="100"/>
        <c:noMultiLvlLbl val="0"/>
      </c:catAx>
      <c:valAx>
        <c:axId val="-703985536"/>
        <c:scaling>
          <c:orientation val="minMax"/>
          <c:max val="0.60000000000000009"/>
        </c:scaling>
        <c:delete val="1"/>
        <c:axPos val="t"/>
        <c:numFmt formatCode="###0%" sourceLinked="1"/>
        <c:majorTickMark val="out"/>
        <c:minorTickMark val="none"/>
        <c:tickLblPos val="nextTo"/>
        <c:crossAx val="-703995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A-4886-A773-8CC6E2F8E70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1A-4886-A773-8CC6E2F8E701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1A-4886-A773-8CC6E2F8E7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+</c:v>
                </c:pt>
                <c:pt idx="6">
                  <c:v>recusa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7.0000000000000007E-2</c:v>
                </c:pt>
                <c:pt idx="1">
                  <c:v>0.28999999999999998</c:v>
                </c:pt>
                <c:pt idx="2">
                  <c:v>0.31</c:v>
                </c:pt>
                <c:pt idx="3">
                  <c:v>0.2</c:v>
                </c:pt>
                <c:pt idx="4">
                  <c:v>0.1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1A-4886-A773-8CC6E2F8E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69"/>
        <c:axId val="-703993696"/>
        <c:axId val="-704006752"/>
      </c:barChart>
      <c:catAx>
        <c:axId val="-703993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4006752"/>
        <c:crosses val="autoZero"/>
        <c:auto val="1"/>
        <c:lblAlgn val="ctr"/>
        <c:lblOffset val="100"/>
        <c:noMultiLvlLbl val="0"/>
      </c:catAx>
      <c:valAx>
        <c:axId val="-704006752"/>
        <c:scaling>
          <c:orientation val="minMax"/>
          <c:max val="0.60000000000000009"/>
        </c:scaling>
        <c:delete val="1"/>
        <c:axPos val="t"/>
        <c:numFmt formatCode="###0%" sourceLinked="1"/>
        <c:majorTickMark val="out"/>
        <c:minorTickMark val="none"/>
        <c:tickLblPos val="nextTo"/>
        <c:crossAx val="-703993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  <c:pt idx="6">
                  <c:v>recusa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0.1</c:v>
                </c:pt>
                <c:pt idx="1">
                  <c:v>0.32</c:v>
                </c:pt>
                <c:pt idx="2">
                  <c:v>0.32</c:v>
                </c:pt>
                <c:pt idx="3">
                  <c:v>0.19</c:v>
                </c:pt>
                <c:pt idx="4">
                  <c:v>7.0000000000000007E-2</c:v>
                </c:pt>
                <c:pt idx="5">
                  <c:v>0.01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9-446E-A26F-4752B6E21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1"/>
        <c:overlap val="39"/>
        <c:axId val="-703995872"/>
        <c:axId val="-703985536"/>
      </c:barChart>
      <c:catAx>
        <c:axId val="-703995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703985536"/>
        <c:crosses val="autoZero"/>
        <c:auto val="1"/>
        <c:lblAlgn val="ctr"/>
        <c:lblOffset val="100"/>
        <c:noMultiLvlLbl val="0"/>
      </c:catAx>
      <c:valAx>
        <c:axId val="-703985536"/>
        <c:scaling>
          <c:orientation val="minMax"/>
          <c:max val="0.60000000000000009"/>
        </c:scaling>
        <c:delete val="1"/>
        <c:axPos val="t"/>
        <c:numFmt formatCode="###0%" sourceLinked="1"/>
        <c:majorTickMark val="out"/>
        <c:minorTickMark val="none"/>
        <c:tickLblPos val="nextTo"/>
        <c:crossAx val="-703995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99CC"/>
              </a:solidFill>
              <a:ln w="19050">
                <a:solidFill>
                  <a:srgbClr val="FF99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E-4237-8CD7-99E6ABA8A97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FF99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E-4237-8CD7-99E6ABA8A97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5E-4237-8CD7-99E6ABA8A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66CC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87-45D9-8EA4-8273A08BFBDD}"/>
              </c:ext>
            </c:extLst>
          </c:dPt>
          <c:dPt>
            <c:idx val="1"/>
            <c:bubble3D val="0"/>
            <c:spPr>
              <a:solidFill>
                <a:srgbClr val="66CCFF"/>
              </a:solidFill>
              <a:ln w="19050">
                <a:solidFill>
                  <a:srgbClr val="66CC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87-45D9-8EA4-8273A08BFBD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87-45D9-8EA4-8273A08BF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solidFill>
                <a:srgbClr val="F8CBAD"/>
              </a:solidFill>
            </a:ln>
          </c:spPr>
          <c:dPt>
            <c:idx val="0"/>
            <c:bubble3D val="0"/>
            <c:spPr>
              <a:solidFill>
                <a:srgbClr val="0060AA"/>
              </a:solidFill>
              <a:ln w="127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29-41AB-8AF8-5B1DA57BCCFC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60A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29-41AB-8AF8-5B1DA57BCCF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29-41AB-8AF8-5B1DA57BC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64676-7160-4E5A-9E25-7E292213F8E4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994A6-B974-4A8B-8BC2-E61724964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8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9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9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1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5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2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7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3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4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9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5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2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26E52B-3CC0-4667-8FC2-7ECA3EFF2FB3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C799C-A986-459B-AE1B-ED6A1B3C0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5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3248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 userDrawn="1"/>
        </p:nvSpPr>
        <p:spPr>
          <a:xfrm>
            <a:off x="2" y="-9525"/>
            <a:ext cx="3952503" cy="440494"/>
          </a:xfrm>
          <a:custGeom>
            <a:avLst/>
            <a:gdLst>
              <a:gd name="connsiteX0" fmla="*/ 0 w 3952503"/>
              <a:gd name="connsiteY0" fmla="*/ 0 h 440494"/>
              <a:gd name="connsiteX1" fmla="*/ 3952503 w 3952503"/>
              <a:gd name="connsiteY1" fmla="*/ 0 h 440494"/>
              <a:gd name="connsiteX2" fmla="*/ 3904964 w 3952503"/>
              <a:gd name="connsiteY2" fmla="*/ 62412 h 440494"/>
              <a:gd name="connsiteX3" fmla="*/ 3175860 w 3952503"/>
              <a:gd name="connsiteY3" fmla="*/ 440494 h 440494"/>
              <a:gd name="connsiteX4" fmla="*/ 2029639 w 3952503"/>
              <a:gd name="connsiteY4" fmla="*/ 440483 h 440494"/>
              <a:gd name="connsiteX5" fmla="*/ 2029639 w 3952503"/>
              <a:gd name="connsiteY5" fmla="*/ 440460 h 440494"/>
              <a:gd name="connsiteX6" fmla="*/ 0 w 3952503"/>
              <a:gd name="connsiteY6" fmla="*/ 440460 h 4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2503" h="440494">
                <a:moveTo>
                  <a:pt x="0" y="0"/>
                </a:moveTo>
                <a:lnTo>
                  <a:pt x="3952503" y="0"/>
                </a:lnTo>
                <a:lnTo>
                  <a:pt x="3904964" y="62412"/>
                </a:lnTo>
                <a:cubicBezTo>
                  <a:pt x="3706830" y="298608"/>
                  <a:pt x="3452817" y="440494"/>
                  <a:pt x="3175860" y="440494"/>
                </a:cubicBezTo>
                <a:lnTo>
                  <a:pt x="2029639" y="440483"/>
                </a:lnTo>
                <a:lnTo>
                  <a:pt x="2029639" y="440460"/>
                </a:lnTo>
                <a:lnTo>
                  <a:pt x="0" y="44046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365964"/>
            <a:ext cx="12192000" cy="63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429440"/>
            <a:ext cx="12192000" cy="428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277364" y="6032500"/>
            <a:ext cx="1104900" cy="825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 rot="10800000">
            <a:off x="11601056" y="6392161"/>
            <a:ext cx="590944" cy="287583"/>
            <a:chOff x="2040731" y="1479549"/>
            <a:chExt cx="267494" cy="130176"/>
          </a:xfrm>
          <a:solidFill>
            <a:schemeClr val="accent1">
              <a:lumMod val="50000"/>
            </a:schemeClr>
          </a:solidFill>
        </p:grpSpPr>
        <p:sp>
          <p:nvSpPr>
            <p:cNvPr id="14" name="Fluxograma: Atraso 13"/>
            <p:cNvSpPr/>
            <p:nvPr userDrawn="1"/>
          </p:nvSpPr>
          <p:spPr>
            <a:xfrm>
              <a:off x="2178050" y="1479550"/>
              <a:ext cx="130175" cy="13017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Retângulo 14"/>
            <p:cNvSpPr/>
            <p:nvPr userDrawn="1"/>
          </p:nvSpPr>
          <p:spPr>
            <a:xfrm>
              <a:off x="2040731" y="1479549"/>
              <a:ext cx="166688" cy="130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 userDrawn="1"/>
        </p:nvSpPr>
        <p:spPr>
          <a:xfrm>
            <a:off x="11664977" y="6340919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CFAA70-A94E-495A-BC8E-6833D5B759EB}" type="slidenum">
              <a:rPr lang="pt-BR" b="1" smtClean="0">
                <a:solidFill>
                  <a:schemeClr val="bg1"/>
                </a:solidFill>
              </a:rPr>
              <a:pPr algn="l"/>
              <a:t>‹nº›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818132" y="-10265"/>
            <a:ext cx="831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comentários</a:t>
            </a:r>
          </a:p>
        </p:txBody>
      </p:sp>
      <p:grpSp>
        <p:nvGrpSpPr>
          <p:cNvPr id="20" name="Group 4"/>
          <p:cNvGrpSpPr>
            <a:grpSpLocks noChangeAspect="1"/>
          </p:cNvGrpSpPr>
          <p:nvPr userDrawn="1"/>
        </p:nvGrpSpPr>
        <p:grpSpPr bwMode="auto">
          <a:xfrm rot="21268003">
            <a:off x="471732" y="89206"/>
            <a:ext cx="330968" cy="256356"/>
            <a:chOff x="1081" y="1481"/>
            <a:chExt cx="1730" cy="134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2016" y="2528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081" y="1481"/>
              <a:ext cx="1730" cy="1340"/>
            </a:xfrm>
            <a:custGeom>
              <a:avLst/>
              <a:gdLst>
                <a:gd name="T0" fmla="*/ 594 w 729"/>
                <a:gd name="T1" fmla="*/ 88 h 564"/>
                <a:gd name="T2" fmla="*/ 290 w 729"/>
                <a:gd name="T3" fmla="*/ 28 h 564"/>
                <a:gd name="T4" fmla="*/ 253 w 729"/>
                <a:gd name="T5" fmla="*/ 39 h 564"/>
                <a:gd name="T6" fmla="*/ 80 w 729"/>
                <a:gd name="T7" fmla="*/ 176 h 564"/>
                <a:gd name="T8" fmla="*/ 115 w 729"/>
                <a:gd name="T9" fmla="*/ 343 h 564"/>
                <a:gd name="T10" fmla="*/ 210 w 729"/>
                <a:gd name="T11" fmla="*/ 401 h 564"/>
                <a:gd name="T12" fmla="*/ 8 w 729"/>
                <a:gd name="T13" fmla="*/ 562 h 564"/>
                <a:gd name="T14" fmla="*/ 18 w 729"/>
                <a:gd name="T15" fmla="*/ 559 h 564"/>
                <a:gd name="T16" fmla="*/ 82 w 729"/>
                <a:gd name="T17" fmla="*/ 555 h 564"/>
                <a:gd name="T18" fmla="*/ 337 w 729"/>
                <a:gd name="T19" fmla="*/ 473 h 564"/>
                <a:gd name="T20" fmla="*/ 394 w 729"/>
                <a:gd name="T21" fmla="*/ 443 h 564"/>
                <a:gd name="T22" fmla="*/ 394 w 729"/>
                <a:gd name="T23" fmla="*/ 443 h 564"/>
                <a:gd name="T24" fmla="*/ 393 w 729"/>
                <a:gd name="T25" fmla="*/ 438 h 564"/>
                <a:gd name="T26" fmla="*/ 403 w 729"/>
                <a:gd name="T27" fmla="*/ 443 h 564"/>
                <a:gd name="T28" fmla="*/ 511 w 729"/>
                <a:gd name="T29" fmla="*/ 446 h 564"/>
                <a:gd name="T30" fmla="*/ 673 w 729"/>
                <a:gd name="T31" fmla="*/ 343 h 564"/>
                <a:gd name="T32" fmla="*/ 633 w 729"/>
                <a:gd name="T33" fmla="*/ 136 h 564"/>
                <a:gd name="T34" fmla="*/ 679 w 729"/>
                <a:gd name="T35" fmla="*/ 227 h 564"/>
                <a:gd name="T36" fmla="*/ 682 w 729"/>
                <a:gd name="T37" fmla="*/ 240 h 564"/>
                <a:gd name="T38" fmla="*/ 570 w 729"/>
                <a:gd name="T39" fmla="*/ 84 h 564"/>
                <a:gd name="T40" fmla="*/ 438 w 729"/>
                <a:gd name="T41" fmla="*/ 21 h 564"/>
                <a:gd name="T42" fmla="*/ 335 w 729"/>
                <a:gd name="T43" fmla="*/ 459 h 564"/>
                <a:gd name="T44" fmla="*/ 165 w 729"/>
                <a:gd name="T45" fmla="*/ 519 h 564"/>
                <a:gd name="T46" fmla="*/ 335 w 729"/>
                <a:gd name="T47" fmla="*/ 459 h 564"/>
                <a:gd name="T48" fmla="*/ 389 w 729"/>
                <a:gd name="T49" fmla="*/ 439 h 564"/>
                <a:gd name="T50" fmla="*/ 388 w 729"/>
                <a:gd name="T51" fmla="*/ 440 h 564"/>
                <a:gd name="T52" fmla="*/ 29 w 729"/>
                <a:gd name="T53" fmla="*/ 557 h 564"/>
                <a:gd name="T54" fmla="*/ 221 w 729"/>
                <a:gd name="T55" fmla="*/ 414 h 564"/>
                <a:gd name="T56" fmla="*/ 227 w 729"/>
                <a:gd name="T57" fmla="*/ 409 h 564"/>
                <a:gd name="T58" fmla="*/ 206 w 729"/>
                <a:gd name="T59" fmla="*/ 389 h 564"/>
                <a:gd name="T60" fmla="*/ 128 w 729"/>
                <a:gd name="T61" fmla="*/ 332 h 564"/>
                <a:gd name="T62" fmla="*/ 96 w 729"/>
                <a:gd name="T63" fmla="*/ 178 h 564"/>
                <a:gd name="T64" fmla="*/ 274 w 729"/>
                <a:gd name="T65" fmla="*/ 49 h 564"/>
                <a:gd name="T66" fmla="*/ 412 w 729"/>
                <a:gd name="T67" fmla="*/ 32 h 564"/>
                <a:gd name="T68" fmla="*/ 621 w 729"/>
                <a:gd name="T69" fmla="*/ 145 h 564"/>
                <a:gd name="T70" fmla="*/ 659 w 729"/>
                <a:gd name="T71" fmla="*/ 338 h 564"/>
                <a:gd name="T72" fmla="*/ 482 w 729"/>
                <a:gd name="T73" fmla="*/ 425 h 564"/>
                <a:gd name="T74" fmla="*/ 425 w 729"/>
                <a:gd name="T75" fmla="*/ 431 h 564"/>
                <a:gd name="T76" fmla="*/ 403 w 729"/>
                <a:gd name="T77" fmla="*/ 425 h 564"/>
                <a:gd name="T78" fmla="*/ 365 w 729"/>
                <a:gd name="T79" fmla="*/ 423 h 564"/>
                <a:gd name="T80" fmla="*/ 30 w 729"/>
                <a:gd name="T81" fmla="*/ 557 h 564"/>
                <a:gd name="T82" fmla="*/ 553 w 729"/>
                <a:gd name="T83" fmla="*/ 416 h 564"/>
                <a:gd name="T84" fmla="*/ 586 w 729"/>
                <a:gd name="T85" fmla="*/ 4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9" h="564">
                  <a:moveTo>
                    <a:pt x="633" y="136"/>
                  </a:moveTo>
                  <a:cubicBezTo>
                    <a:pt x="621" y="119"/>
                    <a:pt x="608" y="103"/>
                    <a:pt x="594" y="88"/>
                  </a:cubicBezTo>
                  <a:cubicBezTo>
                    <a:pt x="559" y="49"/>
                    <a:pt x="516" y="17"/>
                    <a:pt x="463" y="9"/>
                  </a:cubicBezTo>
                  <a:cubicBezTo>
                    <a:pt x="405" y="0"/>
                    <a:pt x="345" y="11"/>
                    <a:pt x="290" y="28"/>
                  </a:cubicBezTo>
                  <a:cubicBezTo>
                    <a:pt x="290" y="28"/>
                    <a:pt x="290" y="28"/>
                    <a:pt x="289" y="28"/>
                  </a:cubicBezTo>
                  <a:cubicBezTo>
                    <a:pt x="277" y="31"/>
                    <a:pt x="265" y="35"/>
                    <a:pt x="253" y="39"/>
                  </a:cubicBezTo>
                  <a:cubicBezTo>
                    <a:pt x="198" y="57"/>
                    <a:pt x="141" y="85"/>
                    <a:pt x="104" y="132"/>
                  </a:cubicBezTo>
                  <a:cubicBezTo>
                    <a:pt x="94" y="145"/>
                    <a:pt x="86" y="160"/>
                    <a:pt x="80" y="176"/>
                  </a:cubicBezTo>
                  <a:cubicBezTo>
                    <a:pt x="66" y="202"/>
                    <a:pt x="58" y="232"/>
                    <a:pt x="63" y="262"/>
                  </a:cubicBezTo>
                  <a:cubicBezTo>
                    <a:pt x="68" y="295"/>
                    <a:pt x="91" y="322"/>
                    <a:pt x="115" y="343"/>
                  </a:cubicBezTo>
                  <a:cubicBezTo>
                    <a:pt x="132" y="361"/>
                    <a:pt x="153" y="376"/>
                    <a:pt x="176" y="384"/>
                  </a:cubicBezTo>
                  <a:cubicBezTo>
                    <a:pt x="187" y="390"/>
                    <a:pt x="198" y="396"/>
                    <a:pt x="210" y="401"/>
                  </a:cubicBezTo>
                  <a:cubicBezTo>
                    <a:pt x="133" y="440"/>
                    <a:pt x="84" y="518"/>
                    <a:pt x="5" y="554"/>
                  </a:cubicBezTo>
                  <a:cubicBezTo>
                    <a:pt x="0" y="556"/>
                    <a:pt x="3" y="564"/>
                    <a:pt x="8" y="562"/>
                  </a:cubicBezTo>
                  <a:cubicBezTo>
                    <a:pt x="11" y="561"/>
                    <a:pt x="14" y="560"/>
                    <a:pt x="17" y="559"/>
                  </a:cubicBezTo>
                  <a:cubicBezTo>
                    <a:pt x="17" y="559"/>
                    <a:pt x="17" y="559"/>
                    <a:pt x="18" y="559"/>
                  </a:cubicBezTo>
                  <a:cubicBezTo>
                    <a:pt x="23" y="564"/>
                    <a:pt x="32" y="563"/>
                    <a:pt x="38" y="562"/>
                  </a:cubicBezTo>
                  <a:cubicBezTo>
                    <a:pt x="53" y="562"/>
                    <a:pt x="67" y="558"/>
                    <a:pt x="82" y="555"/>
                  </a:cubicBezTo>
                  <a:cubicBezTo>
                    <a:pt x="125" y="545"/>
                    <a:pt x="168" y="532"/>
                    <a:pt x="211" y="518"/>
                  </a:cubicBezTo>
                  <a:cubicBezTo>
                    <a:pt x="253" y="504"/>
                    <a:pt x="295" y="489"/>
                    <a:pt x="337" y="473"/>
                  </a:cubicBezTo>
                  <a:cubicBezTo>
                    <a:pt x="351" y="468"/>
                    <a:pt x="365" y="462"/>
                    <a:pt x="378" y="456"/>
                  </a:cubicBezTo>
                  <a:cubicBezTo>
                    <a:pt x="385" y="453"/>
                    <a:pt x="392" y="451"/>
                    <a:pt x="394" y="443"/>
                  </a:cubicBezTo>
                  <a:cubicBezTo>
                    <a:pt x="394" y="443"/>
                    <a:pt x="394" y="443"/>
                    <a:pt x="394" y="443"/>
                  </a:cubicBezTo>
                  <a:cubicBezTo>
                    <a:pt x="394" y="443"/>
                    <a:pt x="394" y="443"/>
                    <a:pt x="394" y="443"/>
                  </a:cubicBezTo>
                  <a:cubicBezTo>
                    <a:pt x="396" y="441"/>
                    <a:pt x="394" y="439"/>
                    <a:pt x="391" y="438"/>
                  </a:cubicBezTo>
                  <a:cubicBezTo>
                    <a:pt x="392" y="438"/>
                    <a:pt x="392" y="438"/>
                    <a:pt x="393" y="438"/>
                  </a:cubicBezTo>
                  <a:cubicBezTo>
                    <a:pt x="396" y="439"/>
                    <a:pt x="398" y="440"/>
                    <a:pt x="401" y="441"/>
                  </a:cubicBezTo>
                  <a:cubicBezTo>
                    <a:pt x="401" y="442"/>
                    <a:pt x="402" y="443"/>
                    <a:pt x="403" y="443"/>
                  </a:cubicBezTo>
                  <a:cubicBezTo>
                    <a:pt x="406" y="444"/>
                    <a:pt x="409" y="444"/>
                    <a:pt x="412" y="444"/>
                  </a:cubicBezTo>
                  <a:cubicBezTo>
                    <a:pt x="444" y="452"/>
                    <a:pt x="480" y="450"/>
                    <a:pt x="511" y="446"/>
                  </a:cubicBezTo>
                  <a:cubicBezTo>
                    <a:pt x="562" y="439"/>
                    <a:pt x="614" y="416"/>
                    <a:pt x="650" y="377"/>
                  </a:cubicBezTo>
                  <a:cubicBezTo>
                    <a:pt x="659" y="366"/>
                    <a:pt x="667" y="355"/>
                    <a:pt x="673" y="343"/>
                  </a:cubicBezTo>
                  <a:cubicBezTo>
                    <a:pt x="676" y="339"/>
                    <a:pt x="678" y="336"/>
                    <a:pt x="681" y="332"/>
                  </a:cubicBezTo>
                  <a:cubicBezTo>
                    <a:pt x="729" y="264"/>
                    <a:pt x="688" y="191"/>
                    <a:pt x="633" y="136"/>
                  </a:cubicBezTo>
                  <a:close/>
                  <a:moveTo>
                    <a:pt x="682" y="240"/>
                  </a:moveTo>
                  <a:cubicBezTo>
                    <a:pt x="681" y="235"/>
                    <a:pt x="680" y="231"/>
                    <a:pt x="679" y="227"/>
                  </a:cubicBezTo>
                  <a:cubicBezTo>
                    <a:pt x="683" y="240"/>
                    <a:pt x="686" y="253"/>
                    <a:pt x="687" y="266"/>
                  </a:cubicBezTo>
                  <a:cubicBezTo>
                    <a:pt x="686" y="257"/>
                    <a:pt x="684" y="249"/>
                    <a:pt x="682" y="240"/>
                  </a:cubicBezTo>
                  <a:close/>
                  <a:moveTo>
                    <a:pt x="474" y="26"/>
                  </a:moveTo>
                  <a:cubicBezTo>
                    <a:pt x="511" y="34"/>
                    <a:pt x="543" y="57"/>
                    <a:pt x="570" y="84"/>
                  </a:cubicBezTo>
                  <a:cubicBezTo>
                    <a:pt x="567" y="82"/>
                    <a:pt x="565" y="81"/>
                    <a:pt x="563" y="79"/>
                  </a:cubicBezTo>
                  <a:cubicBezTo>
                    <a:pt x="525" y="54"/>
                    <a:pt x="482" y="32"/>
                    <a:pt x="438" y="21"/>
                  </a:cubicBezTo>
                  <a:cubicBezTo>
                    <a:pt x="450" y="22"/>
                    <a:pt x="462" y="24"/>
                    <a:pt x="474" y="26"/>
                  </a:cubicBezTo>
                  <a:close/>
                  <a:moveTo>
                    <a:pt x="335" y="459"/>
                  </a:moveTo>
                  <a:cubicBezTo>
                    <a:pt x="296" y="475"/>
                    <a:pt x="255" y="489"/>
                    <a:pt x="215" y="502"/>
                  </a:cubicBezTo>
                  <a:cubicBezTo>
                    <a:pt x="199" y="508"/>
                    <a:pt x="182" y="514"/>
                    <a:pt x="165" y="519"/>
                  </a:cubicBezTo>
                  <a:cubicBezTo>
                    <a:pt x="234" y="495"/>
                    <a:pt x="301" y="467"/>
                    <a:pt x="371" y="445"/>
                  </a:cubicBezTo>
                  <a:cubicBezTo>
                    <a:pt x="359" y="450"/>
                    <a:pt x="347" y="455"/>
                    <a:pt x="335" y="459"/>
                  </a:cubicBezTo>
                  <a:close/>
                  <a:moveTo>
                    <a:pt x="388" y="440"/>
                  </a:moveTo>
                  <a:cubicBezTo>
                    <a:pt x="389" y="440"/>
                    <a:pt x="389" y="439"/>
                    <a:pt x="389" y="439"/>
                  </a:cubicBezTo>
                  <a:cubicBezTo>
                    <a:pt x="389" y="439"/>
                    <a:pt x="389" y="439"/>
                    <a:pt x="389" y="439"/>
                  </a:cubicBezTo>
                  <a:cubicBezTo>
                    <a:pt x="389" y="439"/>
                    <a:pt x="389" y="440"/>
                    <a:pt x="388" y="440"/>
                  </a:cubicBezTo>
                  <a:close/>
                  <a:moveTo>
                    <a:pt x="30" y="557"/>
                  </a:moveTo>
                  <a:cubicBezTo>
                    <a:pt x="30" y="557"/>
                    <a:pt x="29" y="557"/>
                    <a:pt x="29" y="557"/>
                  </a:cubicBezTo>
                  <a:cubicBezTo>
                    <a:pt x="26" y="558"/>
                    <a:pt x="24" y="558"/>
                    <a:pt x="22" y="557"/>
                  </a:cubicBezTo>
                  <a:cubicBezTo>
                    <a:pt x="98" y="525"/>
                    <a:pt x="146" y="449"/>
                    <a:pt x="221" y="414"/>
                  </a:cubicBezTo>
                  <a:cubicBezTo>
                    <a:pt x="223" y="412"/>
                    <a:pt x="225" y="410"/>
                    <a:pt x="225" y="408"/>
                  </a:cubicBezTo>
                  <a:cubicBezTo>
                    <a:pt x="225" y="408"/>
                    <a:pt x="226" y="409"/>
                    <a:pt x="227" y="409"/>
                  </a:cubicBezTo>
                  <a:cubicBezTo>
                    <a:pt x="230" y="410"/>
                    <a:pt x="232" y="406"/>
                    <a:pt x="230" y="405"/>
                  </a:cubicBezTo>
                  <a:cubicBezTo>
                    <a:pt x="222" y="399"/>
                    <a:pt x="214" y="394"/>
                    <a:pt x="206" y="389"/>
                  </a:cubicBezTo>
                  <a:cubicBezTo>
                    <a:pt x="212" y="388"/>
                    <a:pt x="212" y="380"/>
                    <a:pt x="207" y="378"/>
                  </a:cubicBezTo>
                  <a:cubicBezTo>
                    <a:pt x="176" y="367"/>
                    <a:pt x="150" y="356"/>
                    <a:pt x="128" y="332"/>
                  </a:cubicBezTo>
                  <a:cubicBezTo>
                    <a:pt x="107" y="310"/>
                    <a:pt x="94" y="282"/>
                    <a:pt x="88" y="252"/>
                  </a:cubicBezTo>
                  <a:cubicBezTo>
                    <a:pt x="83" y="226"/>
                    <a:pt x="87" y="201"/>
                    <a:pt x="96" y="178"/>
                  </a:cubicBezTo>
                  <a:cubicBezTo>
                    <a:pt x="107" y="159"/>
                    <a:pt x="122" y="141"/>
                    <a:pt x="137" y="127"/>
                  </a:cubicBezTo>
                  <a:cubicBezTo>
                    <a:pt x="174" y="91"/>
                    <a:pt x="224" y="66"/>
                    <a:pt x="274" y="49"/>
                  </a:cubicBezTo>
                  <a:cubicBezTo>
                    <a:pt x="294" y="43"/>
                    <a:pt x="315" y="39"/>
                    <a:pt x="336" y="35"/>
                  </a:cubicBezTo>
                  <a:cubicBezTo>
                    <a:pt x="361" y="31"/>
                    <a:pt x="387" y="29"/>
                    <a:pt x="412" y="32"/>
                  </a:cubicBezTo>
                  <a:cubicBezTo>
                    <a:pt x="438" y="36"/>
                    <a:pt x="463" y="45"/>
                    <a:pt x="487" y="55"/>
                  </a:cubicBezTo>
                  <a:cubicBezTo>
                    <a:pt x="536" y="76"/>
                    <a:pt x="582" y="107"/>
                    <a:pt x="621" y="145"/>
                  </a:cubicBezTo>
                  <a:cubicBezTo>
                    <a:pt x="649" y="186"/>
                    <a:pt x="673" y="235"/>
                    <a:pt x="673" y="284"/>
                  </a:cubicBezTo>
                  <a:cubicBezTo>
                    <a:pt x="673" y="303"/>
                    <a:pt x="668" y="321"/>
                    <a:pt x="659" y="338"/>
                  </a:cubicBezTo>
                  <a:cubicBezTo>
                    <a:pt x="634" y="366"/>
                    <a:pt x="596" y="386"/>
                    <a:pt x="563" y="399"/>
                  </a:cubicBezTo>
                  <a:cubicBezTo>
                    <a:pt x="537" y="410"/>
                    <a:pt x="510" y="418"/>
                    <a:pt x="482" y="425"/>
                  </a:cubicBezTo>
                  <a:cubicBezTo>
                    <a:pt x="468" y="428"/>
                    <a:pt x="453" y="430"/>
                    <a:pt x="438" y="433"/>
                  </a:cubicBezTo>
                  <a:cubicBezTo>
                    <a:pt x="434" y="432"/>
                    <a:pt x="429" y="431"/>
                    <a:pt x="425" y="431"/>
                  </a:cubicBezTo>
                  <a:cubicBezTo>
                    <a:pt x="418" y="429"/>
                    <a:pt x="412" y="428"/>
                    <a:pt x="405" y="426"/>
                  </a:cubicBezTo>
                  <a:cubicBezTo>
                    <a:pt x="405" y="425"/>
                    <a:pt x="404" y="425"/>
                    <a:pt x="403" y="425"/>
                  </a:cubicBezTo>
                  <a:cubicBezTo>
                    <a:pt x="392" y="422"/>
                    <a:pt x="380" y="417"/>
                    <a:pt x="369" y="413"/>
                  </a:cubicBezTo>
                  <a:cubicBezTo>
                    <a:pt x="363" y="411"/>
                    <a:pt x="361" y="420"/>
                    <a:pt x="365" y="423"/>
                  </a:cubicBezTo>
                  <a:cubicBezTo>
                    <a:pt x="370" y="426"/>
                    <a:pt x="375" y="429"/>
                    <a:pt x="379" y="432"/>
                  </a:cubicBezTo>
                  <a:cubicBezTo>
                    <a:pt x="261" y="468"/>
                    <a:pt x="148" y="518"/>
                    <a:pt x="30" y="557"/>
                  </a:cubicBezTo>
                  <a:close/>
                  <a:moveTo>
                    <a:pt x="487" y="434"/>
                  </a:moveTo>
                  <a:cubicBezTo>
                    <a:pt x="509" y="429"/>
                    <a:pt x="532" y="423"/>
                    <a:pt x="553" y="416"/>
                  </a:cubicBezTo>
                  <a:cubicBezTo>
                    <a:pt x="573" y="409"/>
                    <a:pt x="593" y="401"/>
                    <a:pt x="611" y="391"/>
                  </a:cubicBezTo>
                  <a:cubicBezTo>
                    <a:pt x="603" y="397"/>
                    <a:pt x="594" y="403"/>
                    <a:pt x="586" y="407"/>
                  </a:cubicBezTo>
                  <a:cubicBezTo>
                    <a:pt x="556" y="423"/>
                    <a:pt x="521" y="432"/>
                    <a:pt x="487" y="4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1437" y="1875"/>
              <a:ext cx="226" cy="276"/>
            </a:xfrm>
            <a:custGeom>
              <a:avLst/>
              <a:gdLst>
                <a:gd name="T0" fmla="*/ 58 w 95"/>
                <a:gd name="T1" fmla="*/ 4 h 116"/>
                <a:gd name="T2" fmla="*/ 29 w 95"/>
                <a:gd name="T3" fmla="*/ 101 h 116"/>
                <a:gd name="T4" fmla="*/ 31 w 95"/>
                <a:gd name="T5" fmla="*/ 104 h 116"/>
                <a:gd name="T6" fmla="*/ 37 w 95"/>
                <a:gd name="T7" fmla="*/ 105 h 116"/>
                <a:gd name="T8" fmla="*/ 95 w 95"/>
                <a:gd name="T9" fmla="*/ 46 h 116"/>
                <a:gd name="T10" fmla="*/ 74 w 95"/>
                <a:gd name="T11" fmla="*/ 32 h 116"/>
                <a:gd name="T12" fmla="*/ 65 w 95"/>
                <a:gd name="T13" fmla="*/ 73 h 116"/>
                <a:gd name="T14" fmla="*/ 64 w 95"/>
                <a:gd name="T15" fmla="*/ 34 h 116"/>
                <a:gd name="T16" fmla="*/ 74 w 95"/>
                <a:gd name="T17" fmla="*/ 32 h 116"/>
                <a:gd name="T18" fmla="*/ 54 w 95"/>
                <a:gd name="T19" fmla="*/ 48 h 116"/>
                <a:gd name="T20" fmla="*/ 55 w 95"/>
                <a:gd name="T21" fmla="*/ 44 h 116"/>
                <a:gd name="T22" fmla="*/ 54 w 95"/>
                <a:gd name="T23" fmla="*/ 66 h 116"/>
                <a:gd name="T24" fmla="*/ 53 w 95"/>
                <a:gd name="T25" fmla="*/ 70 h 116"/>
                <a:gd name="T26" fmla="*/ 59 w 95"/>
                <a:gd name="T27" fmla="*/ 57 h 116"/>
                <a:gd name="T28" fmla="*/ 60 w 95"/>
                <a:gd name="T29" fmla="*/ 59 h 116"/>
                <a:gd name="T30" fmla="*/ 51 w 95"/>
                <a:gd name="T31" fmla="*/ 44 h 116"/>
                <a:gd name="T32" fmla="*/ 45 w 95"/>
                <a:gd name="T33" fmla="*/ 32 h 116"/>
                <a:gd name="T34" fmla="*/ 60 w 95"/>
                <a:gd name="T35" fmla="*/ 28 h 116"/>
                <a:gd name="T36" fmla="*/ 42 w 95"/>
                <a:gd name="T37" fmla="*/ 36 h 116"/>
                <a:gd name="T38" fmla="*/ 42 w 95"/>
                <a:gd name="T39" fmla="*/ 33 h 116"/>
                <a:gd name="T40" fmla="*/ 38 w 95"/>
                <a:gd name="T41" fmla="*/ 62 h 116"/>
                <a:gd name="T42" fmla="*/ 32 w 95"/>
                <a:gd name="T43" fmla="*/ 53 h 116"/>
                <a:gd name="T44" fmla="*/ 40 w 95"/>
                <a:gd name="T45" fmla="*/ 65 h 116"/>
                <a:gd name="T46" fmla="*/ 46 w 95"/>
                <a:gd name="T47" fmla="*/ 72 h 116"/>
                <a:gd name="T48" fmla="*/ 37 w 95"/>
                <a:gd name="T49" fmla="*/ 67 h 116"/>
                <a:gd name="T50" fmla="*/ 61 w 95"/>
                <a:gd name="T51" fmla="*/ 14 h 116"/>
                <a:gd name="T52" fmla="*/ 69 w 95"/>
                <a:gd name="T53" fmla="*/ 19 h 116"/>
                <a:gd name="T54" fmla="*/ 44 w 95"/>
                <a:gd name="T55" fmla="*/ 21 h 116"/>
                <a:gd name="T56" fmla="*/ 61 w 95"/>
                <a:gd name="T57" fmla="*/ 14 h 116"/>
                <a:gd name="T58" fmla="*/ 42 w 95"/>
                <a:gd name="T59" fmla="*/ 22 h 116"/>
                <a:gd name="T60" fmla="*/ 42 w 95"/>
                <a:gd name="T61" fmla="*/ 21 h 116"/>
                <a:gd name="T62" fmla="*/ 22 w 95"/>
                <a:gd name="T63" fmla="*/ 27 h 116"/>
                <a:gd name="T64" fmla="*/ 25 w 95"/>
                <a:gd name="T65" fmla="*/ 83 h 116"/>
                <a:gd name="T66" fmla="*/ 26 w 95"/>
                <a:gd name="T67" fmla="*/ 76 h 116"/>
                <a:gd name="T68" fmla="*/ 83 w 95"/>
                <a:gd name="T69" fmla="*/ 61 h 116"/>
                <a:gd name="T70" fmla="*/ 55 w 95"/>
                <a:gd name="T71" fmla="*/ 96 h 116"/>
                <a:gd name="T72" fmla="*/ 43 w 95"/>
                <a:gd name="T73" fmla="*/ 97 h 116"/>
                <a:gd name="T74" fmla="*/ 31 w 95"/>
                <a:gd name="T75" fmla="*/ 80 h 116"/>
                <a:gd name="T76" fmla="*/ 83 w 95"/>
                <a:gd name="T77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16">
                  <a:moveTo>
                    <a:pt x="94" y="40"/>
                  </a:moveTo>
                  <a:cubicBezTo>
                    <a:pt x="92" y="19"/>
                    <a:pt x="79" y="1"/>
                    <a:pt x="58" y="4"/>
                  </a:cubicBezTo>
                  <a:cubicBezTo>
                    <a:pt x="42" y="0"/>
                    <a:pt x="25" y="5"/>
                    <a:pt x="15" y="20"/>
                  </a:cubicBezTo>
                  <a:cubicBezTo>
                    <a:pt x="0" y="43"/>
                    <a:pt x="5" y="85"/>
                    <a:pt x="29" y="101"/>
                  </a:cubicBezTo>
                  <a:cubicBezTo>
                    <a:pt x="29" y="101"/>
                    <a:pt x="29" y="102"/>
                    <a:pt x="29" y="102"/>
                  </a:cubicBezTo>
                  <a:cubicBezTo>
                    <a:pt x="29" y="103"/>
                    <a:pt x="30" y="104"/>
                    <a:pt x="31" y="104"/>
                  </a:cubicBezTo>
                  <a:cubicBezTo>
                    <a:pt x="32" y="104"/>
                    <a:pt x="34" y="104"/>
                    <a:pt x="35" y="104"/>
                  </a:cubicBezTo>
                  <a:cubicBezTo>
                    <a:pt x="35" y="105"/>
                    <a:pt x="36" y="105"/>
                    <a:pt x="37" y="105"/>
                  </a:cubicBezTo>
                  <a:cubicBezTo>
                    <a:pt x="66" y="116"/>
                    <a:pt x="85" y="93"/>
                    <a:pt x="92" y="67"/>
                  </a:cubicBezTo>
                  <a:cubicBezTo>
                    <a:pt x="94" y="61"/>
                    <a:pt x="95" y="53"/>
                    <a:pt x="95" y="46"/>
                  </a:cubicBezTo>
                  <a:cubicBezTo>
                    <a:pt x="95" y="44"/>
                    <a:pt x="94" y="42"/>
                    <a:pt x="94" y="40"/>
                  </a:cubicBezTo>
                  <a:close/>
                  <a:moveTo>
                    <a:pt x="74" y="32"/>
                  </a:moveTo>
                  <a:cubicBezTo>
                    <a:pt x="75" y="37"/>
                    <a:pt x="75" y="41"/>
                    <a:pt x="75" y="45"/>
                  </a:cubicBezTo>
                  <a:cubicBezTo>
                    <a:pt x="75" y="55"/>
                    <a:pt x="72" y="67"/>
                    <a:pt x="65" y="73"/>
                  </a:cubicBezTo>
                  <a:cubicBezTo>
                    <a:pt x="66" y="61"/>
                    <a:pt x="70" y="49"/>
                    <a:pt x="70" y="37"/>
                  </a:cubicBezTo>
                  <a:cubicBezTo>
                    <a:pt x="70" y="34"/>
                    <a:pt x="67" y="33"/>
                    <a:pt x="64" y="34"/>
                  </a:cubicBezTo>
                  <a:cubicBezTo>
                    <a:pt x="65" y="32"/>
                    <a:pt x="66" y="30"/>
                    <a:pt x="66" y="28"/>
                  </a:cubicBezTo>
                  <a:cubicBezTo>
                    <a:pt x="70" y="29"/>
                    <a:pt x="74" y="28"/>
                    <a:pt x="74" y="32"/>
                  </a:cubicBez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3" y="48"/>
                    <a:pt x="53" y="48"/>
                  </a:cubicBezTo>
                  <a:cubicBezTo>
                    <a:pt x="54" y="46"/>
                    <a:pt x="55" y="45"/>
                    <a:pt x="55" y="44"/>
                  </a:cubicBezTo>
                  <a:cubicBezTo>
                    <a:pt x="55" y="46"/>
                    <a:pt x="54" y="47"/>
                    <a:pt x="54" y="48"/>
                  </a:cubicBezTo>
                  <a:close/>
                  <a:moveTo>
                    <a:pt x="54" y="66"/>
                  </a:moveTo>
                  <a:cubicBezTo>
                    <a:pt x="55" y="69"/>
                    <a:pt x="56" y="72"/>
                    <a:pt x="56" y="75"/>
                  </a:cubicBezTo>
                  <a:cubicBezTo>
                    <a:pt x="55" y="73"/>
                    <a:pt x="54" y="72"/>
                    <a:pt x="53" y="70"/>
                  </a:cubicBezTo>
                  <a:cubicBezTo>
                    <a:pt x="53" y="69"/>
                    <a:pt x="54" y="68"/>
                    <a:pt x="54" y="66"/>
                  </a:cubicBezTo>
                  <a:close/>
                  <a:moveTo>
                    <a:pt x="59" y="57"/>
                  </a:moveTo>
                  <a:cubicBezTo>
                    <a:pt x="59" y="56"/>
                    <a:pt x="60" y="55"/>
                    <a:pt x="61" y="53"/>
                  </a:cubicBezTo>
                  <a:cubicBezTo>
                    <a:pt x="60" y="55"/>
                    <a:pt x="60" y="57"/>
                    <a:pt x="60" y="59"/>
                  </a:cubicBezTo>
                  <a:cubicBezTo>
                    <a:pt x="59" y="59"/>
                    <a:pt x="59" y="58"/>
                    <a:pt x="59" y="57"/>
                  </a:cubicBezTo>
                  <a:close/>
                  <a:moveTo>
                    <a:pt x="51" y="44"/>
                  </a:moveTo>
                  <a:cubicBezTo>
                    <a:pt x="49" y="42"/>
                    <a:pt x="47" y="40"/>
                    <a:pt x="45" y="38"/>
                  </a:cubicBezTo>
                  <a:cubicBezTo>
                    <a:pt x="45" y="36"/>
                    <a:pt x="45" y="34"/>
                    <a:pt x="45" y="32"/>
                  </a:cubicBezTo>
                  <a:cubicBezTo>
                    <a:pt x="46" y="31"/>
                    <a:pt x="47" y="31"/>
                    <a:pt x="49" y="30"/>
                  </a:cubicBezTo>
                  <a:cubicBezTo>
                    <a:pt x="52" y="29"/>
                    <a:pt x="56" y="28"/>
                    <a:pt x="60" y="28"/>
                  </a:cubicBezTo>
                  <a:cubicBezTo>
                    <a:pt x="58" y="34"/>
                    <a:pt x="54" y="39"/>
                    <a:pt x="51" y="44"/>
                  </a:cubicBezTo>
                  <a:close/>
                  <a:moveTo>
                    <a:pt x="42" y="36"/>
                  </a:moveTo>
                  <a:cubicBezTo>
                    <a:pt x="42" y="35"/>
                    <a:pt x="41" y="35"/>
                    <a:pt x="41" y="34"/>
                  </a:cubicBezTo>
                  <a:cubicBezTo>
                    <a:pt x="41" y="34"/>
                    <a:pt x="42" y="34"/>
                    <a:pt x="42" y="33"/>
                  </a:cubicBezTo>
                  <a:cubicBezTo>
                    <a:pt x="42" y="34"/>
                    <a:pt x="42" y="35"/>
                    <a:pt x="42" y="36"/>
                  </a:cubicBezTo>
                  <a:close/>
                  <a:moveTo>
                    <a:pt x="38" y="62"/>
                  </a:moveTo>
                  <a:cubicBezTo>
                    <a:pt x="37" y="62"/>
                    <a:pt x="36" y="63"/>
                    <a:pt x="35" y="64"/>
                  </a:cubicBezTo>
                  <a:cubicBezTo>
                    <a:pt x="33" y="61"/>
                    <a:pt x="32" y="57"/>
                    <a:pt x="32" y="53"/>
                  </a:cubicBezTo>
                  <a:cubicBezTo>
                    <a:pt x="34" y="56"/>
                    <a:pt x="36" y="59"/>
                    <a:pt x="38" y="62"/>
                  </a:cubicBezTo>
                  <a:close/>
                  <a:moveTo>
                    <a:pt x="40" y="65"/>
                  </a:moveTo>
                  <a:cubicBezTo>
                    <a:pt x="42" y="67"/>
                    <a:pt x="44" y="69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3"/>
                    <a:pt x="46" y="73"/>
                  </a:cubicBezTo>
                  <a:cubicBezTo>
                    <a:pt x="43" y="72"/>
                    <a:pt x="40" y="70"/>
                    <a:pt x="37" y="67"/>
                  </a:cubicBezTo>
                  <a:cubicBezTo>
                    <a:pt x="38" y="66"/>
                    <a:pt x="39" y="66"/>
                    <a:pt x="40" y="65"/>
                  </a:cubicBezTo>
                  <a:close/>
                  <a:moveTo>
                    <a:pt x="61" y="14"/>
                  </a:moveTo>
                  <a:cubicBezTo>
                    <a:pt x="65" y="15"/>
                    <a:pt x="69" y="17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7"/>
                    <a:pt x="66" y="17"/>
                    <a:pt x="65" y="19"/>
                  </a:cubicBezTo>
                  <a:cubicBezTo>
                    <a:pt x="58" y="18"/>
                    <a:pt x="51" y="19"/>
                    <a:pt x="44" y="21"/>
                  </a:cubicBezTo>
                  <a:cubicBezTo>
                    <a:pt x="44" y="21"/>
                    <a:pt x="44" y="21"/>
                    <a:pt x="44" y="20"/>
                  </a:cubicBezTo>
                  <a:cubicBezTo>
                    <a:pt x="50" y="16"/>
                    <a:pt x="56" y="14"/>
                    <a:pt x="61" y="14"/>
                  </a:cubicBezTo>
                  <a:close/>
                  <a:moveTo>
                    <a:pt x="42" y="21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41" y="23"/>
                    <a:pt x="40" y="23"/>
                    <a:pt x="40" y="23"/>
                  </a:cubicBezTo>
                  <a:cubicBezTo>
                    <a:pt x="40" y="23"/>
                    <a:pt x="41" y="22"/>
                    <a:pt x="42" y="21"/>
                  </a:cubicBezTo>
                  <a:close/>
                  <a:moveTo>
                    <a:pt x="34" y="15"/>
                  </a:moveTo>
                  <a:cubicBezTo>
                    <a:pt x="30" y="18"/>
                    <a:pt x="26" y="22"/>
                    <a:pt x="22" y="27"/>
                  </a:cubicBezTo>
                  <a:cubicBezTo>
                    <a:pt x="25" y="22"/>
                    <a:pt x="29" y="17"/>
                    <a:pt x="34" y="15"/>
                  </a:cubicBezTo>
                  <a:close/>
                  <a:moveTo>
                    <a:pt x="25" y="83"/>
                  </a:moveTo>
                  <a:cubicBezTo>
                    <a:pt x="22" y="79"/>
                    <a:pt x="20" y="73"/>
                    <a:pt x="19" y="68"/>
                  </a:cubicBezTo>
                  <a:cubicBezTo>
                    <a:pt x="21" y="71"/>
                    <a:pt x="23" y="74"/>
                    <a:pt x="26" y="76"/>
                  </a:cubicBezTo>
                  <a:cubicBezTo>
                    <a:pt x="26" y="79"/>
                    <a:pt x="25" y="81"/>
                    <a:pt x="25" y="83"/>
                  </a:cubicBezTo>
                  <a:close/>
                  <a:moveTo>
                    <a:pt x="83" y="61"/>
                  </a:moveTo>
                  <a:cubicBezTo>
                    <a:pt x="82" y="67"/>
                    <a:pt x="80" y="73"/>
                    <a:pt x="78" y="78"/>
                  </a:cubicBezTo>
                  <a:cubicBezTo>
                    <a:pt x="72" y="86"/>
                    <a:pt x="65" y="93"/>
                    <a:pt x="55" y="96"/>
                  </a:cubicBezTo>
                  <a:cubicBezTo>
                    <a:pt x="54" y="97"/>
                    <a:pt x="53" y="97"/>
                    <a:pt x="51" y="98"/>
                  </a:cubicBezTo>
                  <a:cubicBezTo>
                    <a:pt x="49" y="98"/>
                    <a:pt x="46" y="98"/>
                    <a:pt x="43" y="97"/>
                  </a:cubicBezTo>
                  <a:cubicBezTo>
                    <a:pt x="38" y="96"/>
                    <a:pt x="34" y="94"/>
                    <a:pt x="31" y="90"/>
                  </a:cubicBezTo>
                  <a:cubicBezTo>
                    <a:pt x="30" y="87"/>
                    <a:pt x="30" y="83"/>
                    <a:pt x="31" y="80"/>
                  </a:cubicBezTo>
                  <a:cubicBezTo>
                    <a:pt x="39" y="85"/>
                    <a:pt x="49" y="88"/>
                    <a:pt x="59" y="87"/>
                  </a:cubicBezTo>
                  <a:cubicBezTo>
                    <a:pt x="74" y="84"/>
                    <a:pt x="81" y="73"/>
                    <a:pt x="83" y="60"/>
                  </a:cubicBezTo>
                  <a:cubicBezTo>
                    <a:pt x="83" y="60"/>
                    <a:pt x="83" y="61"/>
                    <a:pt x="8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829" y="1894"/>
              <a:ext cx="327" cy="297"/>
            </a:xfrm>
            <a:custGeom>
              <a:avLst/>
              <a:gdLst>
                <a:gd name="T0" fmla="*/ 112 w 138"/>
                <a:gd name="T1" fmla="*/ 107 h 125"/>
                <a:gd name="T2" fmla="*/ 133 w 138"/>
                <a:gd name="T3" fmla="*/ 56 h 125"/>
                <a:gd name="T4" fmla="*/ 101 w 138"/>
                <a:gd name="T5" fmla="*/ 10 h 125"/>
                <a:gd name="T6" fmla="*/ 55 w 138"/>
                <a:gd name="T7" fmla="*/ 6 h 125"/>
                <a:gd name="T8" fmla="*/ 40 w 138"/>
                <a:gd name="T9" fmla="*/ 1 h 125"/>
                <a:gd name="T10" fmla="*/ 6 w 138"/>
                <a:gd name="T11" fmla="*/ 79 h 125"/>
                <a:gd name="T12" fmla="*/ 49 w 138"/>
                <a:gd name="T13" fmla="*/ 114 h 125"/>
                <a:gd name="T14" fmla="*/ 18 w 138"/>
                <a:gd name="T15" fmla="*/ 77 h 125"/>
                <a:gd name="T16" fmla="*/ 22 w 138"/>
                <a:gd name="T17" fmla="*/ 85 h 125"/>
                <a:gd name="T18" fmla="*/ 18 w 138"/>
                <a:gd name="T19" fmla="*/ 77 h 125"/>
                <a:gd name="T20" fmla="*/ 110 w 138"/>
                <a:gd name="T21" fmla="*/ 97 h 125"/>
                <a:gd name="T22" fmla="*/ 121 w 138"/>
                <a:gd name="T23" fmla="*/ 79 h 125"/>
                <a:gd name="T24" fmla="*/ 117 w 138"/>
                <a:gd name="T25" fmla="*/ 88 h 125"/>
                <a:gd name="T26" fmla="*/ 102 w 138"/>
                <a:gd name="T27" fmla="*/ 44 h 125"/>
                <a:gd name="T28" fmla="*/ 96 w 138"/>
                <a:gd name="T29" fmla="*/ 25 h 125"/>
                <a:gd name="T30" fmla="*/ 55 w 138"/>
                <a:gd name="T31" fmla="*/ 90 h 125"/>
                <a:gd name="T32" fmla="*/ 49 w 138"/>
                <a:gd name="T33" fmla="*/ 95 h 125"/>
                <a:gd name="T34" fmla="*/ 49 w 138"/>
                <a:gd name="T35" fmla="*/ 86 h 125"/>
                <a:gd name="T36" fmla="*/ 49 w 138"/>
                <a:gd name="T37" fmla="*/ 87 h 125"/>
                <a:gd name="T38" fmla="*/ 65 w 138"/>
                <a:gd name="T39" fmla="*/ 85 h 125"/>
                <a:gd name="T40" fmla="*/ 67 w 138"/>
                <a:gd name="T41" fmla="*/ 84 h 125"/>
                <a:gd name="T42" fmla="*/ 71 w 138"/>
                <a:gd name="T43" fmla="*/ 80 h 125"/>
                <a:gd name="T44" fmla="*/ 84 w 138"/>
                <a:gd name="T45" fmla="*/ 79 h 125"/>
                <a:gd name="T46" fmla="*/ 95 w 138"/>
                <a:gd name="T47" fmla="*/ 80 h 125"/>
                <a:gd name="T48" fmla="*/ 92 w 138"/>
                <a:gd name="T49" fmla="*/ 92 h 125"/>
                <a:gd name="T50" fmla="*/ 65 w 138"/>
                <a:gd name="T51" fmla="*/ 85 h 125"/>
                <a:gd name="T52" fmla="*/ 61 w 138"/>
                <a:gd name="T53" fmla="*/ 81 h 125"/>
                <a:gd name="T54" fmla="*/ 49 w 138"/>
                <a:gd name="T55" fmla="*/ 72 h 125"/>
                <a:gd name="T56" fmla="*/ 78 w 138"/>
                <a:gd name="T57" fmla="*/ 22 h 125"/>
                <a:gd name="T58" fmla="*/ 61 w 138"/>
                <a:gd name="T59" fmla="*/ 81 h 125"/>
                <a:gd name="T60" fmla="*/ 35 w 138"/>
                <a:gd name="T61" fmla="*/ 55 h 125"/>
                <a:gd name="T62" fmla="*/ 71 w 138"/>
                <a:gd name="T63" fmla="*/ 24 h 125"/>
                <a:gd name="T64" fmla="*/ 43 w 138"/>
                <a:gd name="T65" fmla="*/ 80 h 125"/>
                <a:gd name="T66" fmla="*/ 41 w 138"/>
                <a:gd name="T67" fmla="*/ 89 h 125"/>
                <a:gd name="T68" fmla="*/ 43 w 138"/>
                <a:gd name="T69" fmla="*/ 80 h 125"/>
                <a:gd name="T70" fmla="*/ 94 w 138"/>
                <a:gd name="T71" fmla="*/ 108 h 125"/>
                <a:gd name="T72" fmla="*/ 88 w 138"/>
                <a:gd name="T73" fmla="*/ 107 h 125"/>
                <a:gd name="T74" fmla="*/ 120 w 138"/>
                <a:gd name="T75" fmla="*/ 58 h 125"/>
                <a:gd name="T76" fmla="*/ 114 w 138"/>
                <a:gd name="T77" fmla="*/ 77 h 125"/>
                <a:gd name="T78" fmla="*/ 56 w 138"/>
                <a:gd name="T79" fmla="*/ 16 h 125"/>
                <a:gd name="T80" fmla="*/ 53 w 138"/>
                <a:gd name="T81" fmla="*/ 16 h 125"/>
                <a:gd name="T82" fmla="*/ 29 w 138"/>
                <a:gd name="T83" fmla="*/ 33 h 125"/>
                <a:gd name="T84" fmla="*/ 28 w 138"/>
                <a:gd name="T85" fmla="*/ 40 h 125"/>
                <a:gd name="T86" fmla="*/ 29 w 138"/>
                <a:gd name="T87" fmla="*/ 33 h 125"/>
                <a:gd name="T88" fmla="*/ 17 w 138"/>
                <a:gd name="T89" fmla="*/ 30 h 125"/>
                <a:gd name="T90" fmla="*/ 15 w 138"/>
                <a:gd name="T91" fmla="*/ 57 h 125"/>
                <a:gd name="T92" fmla="*/ 11 w 138"/>
                <a:gd name="T93" fmla="*/ 6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8" h="125">
                  <a:moveTo>
                    <a:pt x="52" y="114"/>
                  </a:moveTo>
                  <a:cubicBezTo>
                    <a:pt x="72" y="125"/>
                    <a:pt x="95" y="122"/>
                    <a:pt x="112" y="107"/>
                  </a:cubicBezTo>
                  <a:cubicBezTo>
                    <a:pt x="125" y="103"/>
                    <a:pt x="130" y="92"/>
                    <a:pt x="131" y="79"/>
                  </a:cubicBezTo>
                  <a:cubicBezTo>
                    <a:pt x="134" y="71"/>
                    <a:pt x="134" y="63"/>
                    <a:pt x="133" y="56"/>
                  </a:cubicBezTo>
                  <a:cubicBezTo>
                    <a:pt x="138" y="37"/>
                    <a:pt x="129" y="20"/>
                    <a:pt x="108" y="12"/>
                  </a:cubicBezTo>
                  <a:cubicBezTo>
                    <a:pt x="106" y="11"/>
                    <a:pt x="104" y="11"/>
                    <a:pt x="101" y="10"/>
                  </a:cubicBezTo>
                  <a:cubicBezTo>
                    <a:pt x="100" y="9"/>
                    <a:pt x="99" y="9"/>
                    <a:pt x="97" y="8"/>
                  </a:cubicBezTo>
                  <a:cubicBezTo>
                    <a:pt x="82" y="1"/>
                    <a:pt x="68" y="1"/>
                    <a:pt x="55" y="6"/>
                  </a:cubicBezTo>
                  <a:cubicBezTo>
                    <a:pt x="52" y="6"/>
                    <a:pt x="49" y="7"/>
                    <a:pt x="46" y="7"/>
                  </a:cubicBezTo>
                  <a:cubicBezTo>
                    <a:pt x="47" y="4"/>
                    <a:pt x="44" y="0"/>
                    <a:pt x="40" y="1"/>
                  </a:cubicBezTo>
                  <a:cubicBezTo>
                    <a:pt x="17" y="10"/>
                    <a:pt x="1" y="30"/>
                    <a:pt x="0" y="55"/>
                  </a:cubicBezTo>
                  <a:cubicBezTo>
                    <a:pt x="0" y="64"/>
                    <a:pt x="2" y="72"/>
                    <a:pt x="6" y="79"/>
                  </a:cubicBezTo>
                  <a:cubicBezTo>
                    <a:pt x="6" y="82"/>
                    <a:pt x="6" y="86"/>
                    <a:pt x="6" y="89"/>
                  </a:cubicBezTo>
                  <a:cubicBezTo>
                    <a:pt x="8" y="110"/>
                    <a:pt x="28" y="115"/>
                    <a:pt x="49" y="114"/>
                  </a:cubicBezTo>
                  <a:cubicBezTo>
                    <a:pt x="50" y="114"/>
                    <a:pt x="51" y="114"/>
                    <a:pt x="52" y="114"/>
                  </a:cubicBezTo>
                  <a:close/>
                  <a:moveTo>
                    <a:pt x="18" y="77"/>
                  </a:moveTo>
                  <a:cubicBezTo>
                    <a:pt x="19" y="77"/>
                    <a:pt x="19" y="77"/>
                    <a:pt x="19" y="78"/>
                  </a:cubicBezTo>
                  <a:cubicBezTo>
                    <a:pt x="20" y="80"/>
                    <a:pt x="21" y="82"/>
                    <a:pt x="22" y="85"/>
                  </a:cubicBezTo>
                  <a:cubicBezTo>
                    <a:pt x="20" y="83"/>
                    <a:pt x="19" y="81"/>
                    <a:pt x="18" y="80"/>
                  </a:cubicBezTo>
                  <a:cubicBezTo>
                    <a:pt x="18" y="79"/>
                    <a:pt x="18" y="78"/>
                    <a:pt x="18" y="77"/>
                  </a:cubicBezTo>
                  <a:close/>
                  <a:moveTo>
                    <a:pt x="117" y="88"/>
                  </a:moveTo>
                  <a:cubicBezTo>
                    <a:pt x="115" y="91"/>
                    <a:pt x="113" y="94"/>
                    <a:pt x="110" y="97"/>
                  </a:cubicBezTo>
                  <a:cubicBezTo>
                    <a:pt x="107" y="99"/>
                    <a:pt x="104" y="99"/>
                    <a:pt x="101" y="99"/>
                  </a:cubicBezTo>
                  <a:cubicBezTo>
                    <a:pt x="108" y="94"/>
                    <a:pt x="115" y="86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0" y="82"/>
                    <a:pt x="119" y="85"/>
                    <a:pt x="117" y="88"/>
                  </a:cubicBezTo>
                  <a:close/>
                  <a:moveTo>
                    <a:pt x="104" y="42"/>
                  </a:moveTo>
                  <a:cubicBezTo>
                    <a:pt x="104" y="42"/>
                    <a:pt x="103" y="43"/>
                    <a:pt x="102" y="44"/>
                  </a:cubicBezTo>
                  <a:cubicBezTo>
                    <a:pt x="93" y="53"/>
                    <a:pt x="82" y="61"/>
                    <a:pt x="71" y="70"/>
                  </a:cubicBezTo>
                  <a:cubicBezTo>
                    <a:pt x="77" y="54"/>
                    <a:pt x="85" y="39"/>
                    <a:pt x="96" y="25"/>
                  </a:cubicBezTo>
                  <a:cubicBezTo>
                    <a:pt x="100" y="29"/>
                    <a:pt x="103" y="35"/>
                    <a:pt x="104" y="42"/>
                  </a:cubicBezTo>
                  <a:close/>
                  <a:moveTo>
                    <a:pt x="55" y="90"/>
                  </a:moveTo>
                  <a:cubicBezTo>
                    <a:pt x="60" y="94"/>
                    <a:pt x="65" y="97"/>
                    <a:pt x="71" y="100"/>
                  </a:cubicBezTo>
                  <a:cubicBezTo>
                    <a:pt x="63" y="101"/>
                    <a:pt x="56" y="99"/>
                    <a:pt x="49" y="95"/>
                  </a:cubicBezTo>
                  <a:cubicBezTo>
                    <a:pt x="51" y="93"/>
                    <a:pt x="53" y="92"/>
                    <a:pt x="55" y="90"/>
                  </a:cubicBezTo>
                  <a:close/>
                  <a:moveTo>
                    <a:pt x="49" y="86"/>
                  </a:moveTo>
                  <a:cubicBezTo>
                    <a:pt x="50" y="86"/>
                    <a:pt x="50" y="86"/>
                    <a:pt x="50" y="86"/>
                  </a:cubicBezTo>
                  <a:cubicBezTo>
                    <a:pt x="50" y="87"/>
                    <a:pt x="50" y="87"/>
                    <a:pt x="49" y="87"/>
                  </a:cubicBezTo>
                  <a:cubicBezTo>
                    <a:pt x="49" y="87"/>
                    <a:pt x="49" y="86"/>
                    <a:pt x="49" y="86"/>
                  </a:cubicBezTo>
                  <a:close/>
                  <a:moveTo>
                    <a:pt x="65" y="85"/>
                  </a:moveTo>
                  <a:cubicBezTo>
                    <a:pt x="66" y="85"/>
                    <a:pt x="66" y="84"/>
                    <a:pt x="67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3"/>
                    <a:pt x="69" y="83"/>
                    <a:pt x="71" y="83"/>
                  </a:cubicBezTo>
                  <a:cubicBezTo>
                    <a:pt x="72" y="83"/>
                    <a:pt x="72" y="81"/>
                    <a:pt x="71" y="80"/>
                  </a:cubicBezTo>
                  <a:cubicBezTo>
                    <a:pt x="78" y="74"/>
                    <a:pt x="85" y="69"/>
                    <a:pt x="92" y="63"/>
                  </a:cubicBezTo>
                  <a:cubicBezTo>
                    <a:pt x="90" y="68"/>
                    <a:pt x="87" y="74"/>
                    <a:pt x="84" y="79"/>
                  </a:cubicBezTo>
                  <a:cubicBezTo>
                    <a:pt x="82" y="83"/>
                    <a:pt x="87" y="88"/>
                    <a:pt x="91" y="84"/>
                  </a:cubicBezTo>
                  <a:cubicBezTo>
                    <a:pt x="92" y="84"/>
                    <a:pt x="93" y="82"/>
                    <a:pt x="95" y="80"/>
                  </a:cubicBezTo>
                  <a:cubicBezTo>
                    <a:pt x="95" y="83"/>
                    <a:pt x="95" y="85"/>
                    <a:pt x="96" y="88"/>
                  </a:cubicBezTo>
                  <a:cubicBezTo>
                    <a:pt x="95" y="89"/>
                    <a:pt x="94" y="90"/>
                    <a:pt x="92" y="92"/>
                  </a:cubicBezTo>
                  <a:cubicBezTo>
                    <a:pt x="90" y="93"/>
                    <a:pt x="88" y="95"/>
                    <a:pt x="86" y="96"/>
                  </a:cubicBezTo>
                  <a:cubicBezTo>
                    <a:pt x="78" y="94"/>
                    <a:pt x="71" y="89"/>
                    <a:pt x="65" y="85"/>
                  </a:cubicBezTo>
                  <a:close/>
                  <a:moveTo>
                    <a:pt x="61" y="81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61" y="81"/>
                    <a:pt x="61" y="81"/>
                    <a:pt x="60" y="81"/>
                  </a:cubicBezTo>
                  <a:cubicBezTo>
                    <a:pt x="56" y="78"/>
                    <a:pt x="52" y="75"/>
                    <a:pt x="49" y="72"/>
                  </a:cubicBezTo>
                  <a:cubicBezTo>
                    <a:pt x="51" y="53"/>
                    <a:pt x="61" y="38"/>
                    <a:pt x="78" y="25"/>
                  </a:cubicBezTo>
                  <a:cubicBezTo>
                    <a:pt x="79" y="24"/>
                    <a:pt x="79" y="23"/>
                    <a:pt x="78" y="22"/>
                  </a:cubicBezTo>
                  <a:cubicBezTo>
                    <a:pt x="83" y="21"/>
                    <a:pt x="88" y="22"/>
                    <a:pt x="91" y="23"/>
                  </a:cubicBezTo>
                  <a:cubicBezTo>
                    <a:pt x="77" y="40"/>
                    <a:pt x="67" y="60"/>
                    <a:pt x="61" y="81"/>
                  </a:cubicBezTo>
                  <a:close/>
                  <a:moveTo>
                    <a:pt x="44" y="67"/>
                  </a:moveTo>
                  <a:cubicBezTo>
                    <a:pt x="41" y="64"/>
                    <a:pt x="38" y="60"/>
                    <a:pt x="35" y="55"/>
                  </a:cubicBezTo>
                  <a:cubicBezTo>
                    <a:pt x="36" y="51"/>
                    <a:pt x="38" y="48"/>
                    <a:pt x="40" y="44"/>
                  </a:cubicBezTo>
                  <a:cubicBezTo>
                    <a:pt x="49" y="35"/>
                    <a:pt x="60" y="28"/>
                    <a:pt x="71" y="24"/>
                  </a:cubicBezTo>
                  <a:cubicBezTo>
                    <a:pt x="56" y="37"/>
                    <a:pt x="47" y="50"/>
                    <a:pt x="44" y="67"/>
                  </a:cubicBezTo>
                  <a:close/>
                  <a:moveTo>
                    <a:pt x="43" y="80"/>
                  </a:moveTo>
                  <a:cubicBezTo>
                    <a:pt x="43" y="84"/>
                    <a:pt x="43" y="88"/>
                    <a:pt x="44" y="92"/>
                  </a:cubicBezTo>
                  <a:cubicBezTo>
                    <a:pt x="43" y="91"/>
                    <a:pt x="42" y="90"/>
                    <a:pt x="41" y="89"/>
                  </a:cubicBezTo>
                  <a:cubicBezTo>
                    <a:pt x="35" y="83"/>
                    <a:pt x="33" y="76"/>
                    <a:pt x="32" y="69"/>
                  </a:cubicBezTo>
                  <a:cubicBezTo>
                    <a:pt x="36" y="73"/>
                    <a:pt x="40" y="77"/>
                    <a:pt x="43" y="80"/>
                  </a:cubicBezTo>
                  <a:close/>
                  <a:moveTo>
                    <a:pt x="88" y="107"/>
                  </a:moveTo>
                  <a:cubicBezTo>
                    <a:pt x="90" y="108"/>
                    <a:pt x="92" y="108"/>
                    <a:pt x="94" y="108"/>
                  </a:cubicBezTo>
                  <a:cubicBezTo>
                    <a:pt x="89" y="110"/>
                    <a:pt x="85" y="111"/>
                    <a:pt x="80" y="111"/>
                  </a:cubicBezTo>
                  <a:cubicBezTo>
                    <a:pt x="83" y="110"/>
                    <a:pt x="86" y="109"/>
                    <a:pt x="88" y="107"/>
                  </a:cubicBezTo>
                  <a:close/>
                  <a:moveTo>
                    <a:pt x="116" y="44"/>
                  </a:moveTo>
                  <a:cubicBezTo>
                    <a:pt x="118" y="49"/>
                    <a:pt x="119" y="53"/>
                    <a:pt x="120" y="58"/>
                  </a:cubicBezTo>
                  <a:cubicBezTo>
                    <a:pt x="120" y="61"/>
                    <a:pt x="121" y="64"/>
                    <a:pt x="121" y="67"/>
                  </a:cubicBezTo>
                  <a:cubicBezTo>
                    <a:pt x="119" y="70"/>
                    <a:pt x="116" y="74"/>
                    <a:pt x="114" y="77"/>
                  </a:cubicBezTo>
                  <a:cubicBezTo>
                    <a:pt x="117" y="67"/>
                    <a:pt x="118" y="55"/>
                    <a:pt x="116" y="44"/>
                  </a:cubicBezTo>
                  <a:close/>
                  <a:moveTo>
                    <a:pt x="56" y="16"/>
                  </a:moveTo>
                  <a:cubicBezTo>
                    <a:pt x="53" y="17"/>
                    <a:pt x="51" y="19"/>
                    <a:pt x="48" y="20"/>
                  </a:cubicBezTo>
                  <a:cubicBezTo>
                    <a:pt x="50" y="19"/>
                    <a:pt x="51" y="18"/>
                    <a:pt x="53" y="16"/>
                  </a:cubicBezTo>
                  <a:cubicBezTo>
                    <a:pt x="54" y="16"/>
                    <a:pt x="55" y="16"/>
                    <a:pt x="56" y="16"/>
                  </a:cubicBezTo>
                  <a:close/>
                  <a:moveTo>
                    <a:pt x="29" y="33"/>
                  </a:moveTo>
                  <a:cubicBezTo>
                    <a:pt x="29" y="32"/>
                    <a:pt x="30" y="32"/>
                    <a:pt x="31" y="31"/>
                  </a:cubicBezTo>
                  <a:cubicBezTo>
                    <a:pt x="29" y="34"/>
                    <a:pt x="28" y="37"/>
                    <a:pt x="28" y="40"/>
                  </a:cubicBezTo>
                  <a:cubicBezTo>
                    <a:pt x="28" y="39"/>
                    <a:pt x="27" y="38"/>
                    <a:pt x="27" y="37"/>
                  </a:cubicBezTo>
                  <a:cubicBezTo>
                    <a:pt x="28" y="36"/>
                    <a:pt x="28" y="34"/>
                    <a:pt x="29" y="33"/>
                  </a:cubicBezTo>
                  <a:close/>
                  <a:moveTo>
                    <a:pt x="10" y="55"/>
                  </a:moveTo>
                  <a:cubicBezTo>
                    <a:pt x="9" y="46"/>
                    <a:pt x="12" y="38"/>
                    <a:pt x="17" y="30"/>
                  </a:cubicBezTo>
                  <a:cubicBezTo>
                    <a:pt x="17" y="33"/>
                    <a:pt x="17" y="36"/>
                    <a:pt x="17" y="39"/>
                  </a:cubicBezTo>
                  <a:cubicBezTo>
                    <a:pt x="15" y="45"/>
                    <a:pt x="15" y="51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ubicBezTo>
                    <a:pt x="13" y="60"/>
                    <a:pt x="12" y="62"/>
                    <a:pt x="11" y="65"/>
                  </a:cubicBezTo>
                  <a:cubicBezTo>
                    <a:pt x="10" y="62"/>
                    <a:pt x="10" y="59"/>
                    <a:pt x="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220" y="1954"/>
              <a:ext cx="330" cy="304"/>
            </a:xfrm>
            <a:custGeom>
              <a:avLst/>
              <a:gdLst>
                <a:gd name="T0" fmla="*/ 90 w 139"/>
                <a:gd name="T1" fmla="*/ 109 h 128"/>
                <a:gd name="T2" fmla="*/ 102 w 139"/>
                <a:gd name="T3" fmla="*/ 103 h 128"/>
                <a:gd name="T4" fmla="*/ 58 w 139"/>
                <a:gd name="T5" fmla="*/ 0 h 128"/>
                <a:gd name="T6" fmla="*/ 31 w 139"/>
                <a:gd name="T7" fmla="*/ 19 h 128"/>
                <a:gd name="T8" fmla="*/ 65 w 139"/>
                <a:gd name="T9" fmla="*/ 119 h 128"/>
                <a:gd name="T10" fmla="*/ 38 w 139"/>
                <a:gd name="T11" fmla="*/ 92 h 128"/>
                <a:gd name="T12" fmla="*/ 34 w 139"/>
                <a:gd name="T13" fmla="*/ 91 h 128"/>
                <a:gd name="T14" fmla="*/ 89 w 139"/>
                <a:gd name="T15" fmla="*/ 67 h 128"/>
                <a:gd name="T16" fmla="*/ 76 w 139"/>
                <a:gd name="T17" fmla="*/ 62 h 128"/>
                <a:gd name="T18" fmla="*/ 81 w 139"/>
                <a:gd name="T19" fmla="*/ 55 h 128"/>
                <a:gd name="T20" fmla="*/ 47 w 139"/>
                <a:gd name="T21" fmla="*/ 46 h 128"/>
                <a:gd name="T22" fmla="*/ 60 w 139"/>
                <a:gd name="T23" fmla="*/ 51 h 128"/>
                <a:gd name="T24" fmla="*/ 53 w 139"/>
                <a:gd name="T25" fmla="*/ 73 h 128"/>
                <a:gd name="T26" fmla="*/ 47 w 139"/>
                <a:gd name="T27" fmla="*/ 46 h 128"/>
                <a:gd name="T28" fmla="*/ 46 w 139"/>
                <a:gd name="T29" fmla="*/ 84 h 128"/>
                <a:gd name="T30" fmla="*/ 48 w 139"/>
                <a:gd name="T31" fmla="*/ 84 h 128"/>
                <a:gd name="T32" fmla="*/ 73 w 139"/>
                <a:gd name="T33" fmla="*/ 52 h 128"/>
                <a:gd name="T34" fmla="*/ 73 w 139"/>
                <a:gd name="T35" fmla="*/ 48 h 128"/>
                <a:gd name="T36" fmla="*/ 67 w 139"/>
                <a:gd name="T37" fmla="*/ 59 h 128"/>
                <a:gd name="T38" fmla="*/ 69 w 139"/>
                <a:gd name="T39" fmla="*/ 63 h 128"/>
                <a:gd name="T40" fmla="*/ 67 w 139"/>
                <a:gd name="T41" fmla="*/ 65 h 128"/>
                <a:gd name="T42" fmla="*/ 57 w 139"/>
                <a:gd name="T43" fmla="*/ 78 h 128"/>
                <a:gd name="T44" fmla="*/ 60 w 139"/>
                <a:gd name="T45" fmla="*/ 82 h 128"/>
                <a:gd name="T46" fmla="*/ 57 w 139"/>
                <a:gd name="T47" fmla="*/ 78 h 128"/>
                <a:gd name="T48" fmla="*/ 67 w 139"/>
                <a:gd name="T49" fmla="*/ 85 h 128"/>
                <a:gd name="T50" fmla="*/ 73 w 139"/>
                <a:gd name="T51" fmla="*/ 82 h 128"/>
                <a:gd name="T52" fmla="*/ 72 w 139"/>
                <a:gd name="T53" fmla="*/ 85 h 128"/>
                <a:gd name="T54" fmla="*/ 61 w 139"/>
                <a:gd name="T55" fmla="*/ 44 h 128"/>
                <a:gd name="T56" fmla="*/ 60 w 139"/>
                <a:gd name="T57" fmla="*/ 39 h 128"/>
                <a:gd name="T58" fmla="*/ 61 w 139"/>
                <a:gd name="T59" fmla="*/ 44 h 128"/>
                <a:gd name="T60" fmla="*/ 79 w 139"/>
                <a:gd name="T61" fmla="*/ 83 h 128"/>
                <a:gd name="T62" fmla="*/ 79 w 139"/>
                <a:gd name="T63" fmla="*/ 83 h 128"/>
                <a:gd name="T64" fmla="*/ 63 w 139"/>
                <a:gd name="T65" fmla="*/ 21 h 128"/>
                <a:gd name="T66" fmla="*/ 63 w 139"/>
                <a:gd name="T67" fmla="*/ 26 h 128"/>
                <a:gd name="T68" fmla="*/ 54 w 139"/>
                <a:gd name="T69" fmla="*/ 27 h 128"/>
                <a:gd name="T70" fmla="*/ 39 w 139"/>
                <a:gd name="T71" fmla="*/ 31 h 128"/>
                <a:gd name="T72" fmla="*/ 51 w 139"/>
                <a:gd name="T73" fmla="*/ 18 h 128"/>
                <a:gd name="T74" fmla="*/ 77 w 139"/>
                <a:gd name="T75" fmla="*/ 23 h 128"/>
                <a:gd name="T76" fmla="*/ 38 w 139"/>
                <a:gd name="T77" fmla="*/ 38 h 128"/>
                <a:gd name="T78" fmla="*/ 38 w 139"/>
                <a:gd name="T79" fmla="*/ 38 h 128"/>
                <a:gd name="T80" fmla="*/ 38 w 139"/>
                <a:gd name="T81" fmla="*/ 38 h 128"/>
                <a:gd name="T82" fmla="*/ 95 w 139"/>
                <a:gd name="T83" fmla="*/ 51 h 128"/>
                <a:gd name="T84" fmla="*/ 84 w 139"/>
                <a:gd name="T85" fmla="*/ 33 h 128"/>
                <a:gd name="T86" fmla="*/ 89 w 139"/>
                <a:gd name="T87" fmla="*/ 34 h 128"/>
                <a:gd name="T88" fmla="*/ 29 w 139"/>
                <a:gd name="T89" fmla="*/ 76 h 128"/>
                <a:gd name="T90" fmla="*/ 28 w 139"/>
                <a:gd name="T91" fmla="*/ 73 h 128"/>
                <a:gd name="T92" fmla="*/ 41 w 139"/>
                <a:gd name="T93" fmla="*/ 104 h 128"/>
                <a:gd name="T94" fmla="*/ 47 w 139"/>
                <a:gd name="T95" fmla="*/ 108 h 128"/>
                <a:gd name="T96" fmla="*/ 41 w 139"/>
                <a:gd name="T97" fmla="*/ 104 h 128"/>
                <a:gd name="T98" fmla="*/ 101 w 139"/>
                <a:gd name="T99" fmla="*/ 93 h 128"/>
                <a:gd name="T100" fmla="*/ 112 w 139"/>
                <a:gd name="T101" fmla="*/ 61 h 128"/>
                <a:gd name="T102" fmla="*/ 121 w 139"/>
                <a:gd name="T103" fmla="*/ 5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28">
                  <a:moveTo>
                    <a:pt x="65" y="119"/>
                  </a:moveTo>
                  <a:cubicBezTo>
                    <a:pt x="73" y="121"/>
                    <a:pt x="82" y="118"/>
                    <a:pt x="90" y="109"/>
                  </a:cubicBezTo>
                  <a:cubicBezTo>
                    <a:pt x="90" y="108"/>
                    <a:pt x="91" y="107"/>
                    <a:pt x="92" y="106"/>
                  </a:cubicBezTo>
                  <a:cubicBezTo>
                    <a:pt x="96" y="105"/>
                    <a:pt x="99" y="104"/>
                    <a:pt x="102" y="103"/>
                  </a:cubicBezTo>
                  <a:cubicBezTo>
                    <a:pt x="123" y="95"/>
                    <a:pt x="139" y="76"/>
                    <a:pt x="129" y="53"/>
                  </a:cubicBezTo>
                  <a:cubicBezTo>
                    <a:pt x="119" y="28"/>
                    <a:pt x="86" y="1"/>
                    <a:pt x="58" y="0"/>
                  </a:cubicBezTo>
                  <a:cubicBezTo>
                    <a:pt x="45" y="0"/>
                    <a:pt x="38" y="7"/>
                    <a:pt x="33" y="17"/>
                  </a:cubicBezTo>
                  <a:cubicBezTo>
                    <a:pt x="32" y="18"/>
                    <a:pt x="31" y="19"/>
                    <a:pt x="31" y="19"/>
                  </a:cubicBezTo>
                  <a:cubicBezTo>
                    <a:pt x="25" y="24"/>
                    <a:pt x="21" y="30"/>
                    <a:pt x="17" y="36"/>
                  </a:cubicBezTo>
                  <a:cubicBezTo>
                    <a:pt x="0" y="69"/>
                    <a:pt x="27" y="128"/>
                    <a:pt x="65" y="119"/>
                  </a:cubicBezTo>
                  <a:close/>
                  <a:moveTo>
                    <a:pt x="34" y="91"/>
                  </a:moveTo>
                  <a:cubicBezTo>
                    <a:pt x="35" y="92"/>
                    <a:pt x="36" y="92"/>
                    <a:pt x="38" y="92"/>
                  </a:cubicBezTo>
                  <a:cubicBezTo>
                    <a:pt x="38" y="93"/>
                    <a:pt x="39" y="94"/>
                    <a:pt x="39" y="95"/>
                  </a:cubicBezTo>
                  <a:cubicBezTo>
                    <a:pt x="37" y="94"/>
                    <a:pt x="35" y="92"/>
                    <a:pt x="34" y="91"/>
                  </a:cubicBezTo>
                  <a:close/>
                  <a:moveTo>
                    <a:pt x="89" y="65"/>
                  </a:moveTo>
                  <a:cubicBezTo>
                    <a:pt x="89" y="66"/>
                    <a:pt x="89" y="66"/>
                    <a:pt x="89" y="67"/>
                  </a:cubicBezTo>
                  <a:cubicBezTo>
                    <a:pt x="85" y="68"/>
                    <a:pt x="82" y="68"/>
                    <a:pt x="79" y="69"/>
                  </a:cubicBezTo>
                  <a:cubicBezTo>
                    <a:pt x="78" y="66"/>
                    <a:pt x="77" y="64"/>
                    <a:pt x="76" y="62"/>
                  </a:cubicBezTo>
                  <a:cubicBezTo>
                    <a:pt x="77" y="60"/>
                    <a:pt x="78" y="58"/>
                    <a:pt x="79" y="55"/>
                  </a:cubicBezTo>
                  <a:cubicBezTo>
                    <a:pt x="79" y="55"/>
                    <a:pt x="80" y="55"/>
                    <a:pt x="81" y="55"/>
                  </a:cubicBezTo>
                  <a:cubicBezTo>
                    <a:pt x="84" y="58"/>
                    <a:pt x="86" y="62"/>
                    <a:pt x="89" y="65"/>
                  </a:cubicBezTo>
                  <a:close/>
                  <a:moveTo>
                    <a:pt x="47" y="46"/>
                  </a:moveTo>
                  <a:cubicBezTo>
                    <a:pt x="48" y="45"/>
                    <a:pt x="49" y="45"/>
                    <a:pt x="50" y="44"/>
                  </a:cubicBezTo>
                  <a:cubicBezTo>
                    <a:pt x="54" y="46"/>
                    <a:pt x="57" y="48"/>
                    <a:pt x="60" y="51"/>
                  </a:cubicBezTo>
                  <a:cubicBezTo>
                    <a:pt x="60" y="53"/>
                    <a:pt x="60" y="54"/>
                    <a:pt x="59" y="56"/>
                  </a:cubicBezTo>
                  <a:cubicBezTo>
                    <a:pt x="57" y="61"/>
                    <a:pt x="55" y="67"/>
                    <a:pt x="53" y="73"/>
                  </a:cubicBezTo>
                  <a:cubicBezTo>
                    <a:pt x="53" y="73"/>
                    <a:pt x="53" y="73"/>
                    <a:pt x="53" y="74"/>
                  </a:cubicBezTo>
                  <a:cubicBezTo>
                    <a:pt x="48" y="66"/>
                    <a:pt x="46" y="54"/>
                    <a:pt x="47" y="46"/>
                  </a:cubicBezTo>
                  <a:close/>
                  <a:moveTo>
                    <a:pt x="48" y="84"/>
                  </a:moveTo>
                  <a:cubicBezTo>
                    <a:pt x="47" y="84"/>
                    <a:pt x="47" y="84"/>
                    <a:pt x="46" y="84"/>
                  </a:cubicBezTo>
                  <a:cubicBezTo>
                    <a:pt x="45" y="82"/>
                    <a:pt x="44" y="80"/>
                    <a:pt x="44" y="78"/>
                  </a:cubicBezTo>
                  <a:cubicBezTo>
                    <a:pt x="45" y="80"/>
                    <a:pt x="47" y="82"/>
                    <a:pt x="48" y="84"/>
                  </a:cubicBezTo>
                  <a:close/>
                  <a:moveTo>
                    <a:pt x="75" y="49"/>
                  </a:moveTo>
                  <a:cubicBezTo>
                    <a:pt x="74" y="50"/>
                    <a:pt x="73" y="51"/>
                    <a:pt x="73" y="52"/>
                  </a:cubicBezTo>
                  <a:cubicBezTo>
                    <a:pt x="73" y="51"/>
                    <a:pt x="73" y="50"/>
                    <a:pt x="72" y="49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9"/>
                    <a:pt x="75" y="49"/>
                  </a:cubicBezTo>
                  <a:close/>
                  <a:moveTo>
                    <a:pt x="67" y="59"/>
                  </a:moveTo>
                  <a:cubicBezTo>
                    <a:pt x="68" y="60"/>
                    <a:pt x="68" y="61"/>
                    <a:pt x="69" y="62"/>
                  </a:cubicBezTo>
                  <a:cubicBezTo>
                    <a:pt x="69" y="62"/>
                    <a:pt x="69" y="62"/>
                    <a:pt x="69" y="63"/>
                  </a:cubicBezTo>
                  <a:cubicBezTo>
                    <a:pt x="69" y="64"/>
                    <a:pt x="68" y="65"/>
                    <a:pt x="68" y="65"/>
                  </a:cubicBezTo>
                  <a:cubicBezTo>
                    <a:pt x="68" y="65"/>
                    <a:pt x="67" y="65"/>
                    <a:pt x="67" y="65"/>
                  </a:cubicBezTo>
                  <a:cubicBezTo>
                    <a:pt x="67" y="63"/>
                    <a:pt x="67" y="61"/>
                    <a:pt x="67" y="59"/>
                  </a:cubicBezTo>
                  <a:close/>
                  <a:moveTo>
                    <a:pt x="57" y="78"/>
                  </a:moveTo>
                  <a:cubicBezTo>
                    <a:pt x="59" y="78"/>
                    <a:pt x="61" y="78"/>
                    <a:pt x="63" y="78"/>
                  </a:cubicBezTo>
                  <a:cubicBezTo>
                    <a:pt x="62" y="79"/>
                    <a:pt x="61" y="81"/>
                    <a:pt x="60" y="82"/>
                  </a:cubicBezTo>
                  <a:cubicBezTo>
                    <a:pt x="58" y="81"/>
                    <a:pt x="57" y="79"/>
                    <a:pt x="55" y="77"/>
                  </a:cubicBezTo>
                  <a:cubicBezTo>
                    <a:pt x="56" y="78"/>
                    <a:pt x="56" y="78"/>
                    <a:pt x="57" y="78"/>
                  </a:cubicBezTo>
                  <a:close/>
                  <a:moveTo>
                    <a:pt x="71" y="85"/>
                  </a:moveTo>
                  <a:cubicBezTo>
                    <a:pt x="69" y="85"/>
                    <a:pt x="68" y="85"/>
                    <a:pt x="67" y="85"/>
                  </a:cubicBezTo>
                  <a:cubicBezTo>
                    <a:pt x="67" y="84"/>
                    <a:pt x="68" y="82"/>
                    <a:pt x="69" y="81"/>
                  </a:cubicBezTo>
                  <a:cubicBezTo>
                    <a:pt x="70" y="82"/>
                    <a:pt x="71" y="82"/>
                    <a:pt x="73" y="82"/>
                  </a:cubicBezTo>
                  <a:cubicBezTo>
                    <a:pt x="73" y="83"/>
                    <a:pt x="72" y="83"/>
                    <a:pt x="72" y="83"/>
                  </a:cubicBezTo>
                  <a:cubicBezTo>
                    <a:pt x="72" y="84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lose/>
                  <a:moveTo>
                    <a:pt x="61" y="44"/>
                  </a:moveTo>
                  <a:cubicBezTo>
                    <a:pt x="60" y="43"/>
                    <a:pt x="58" y="41"/>
                    <a:pt x="57" y="40"/>
                  </a:cubicBezTo>
                  <a:cubicBezTo>
                    <a:pt x="58" y="40"/>
                    <a:pt x="59" y="39"/>
                    <a:pt x="60" y="39"/>
                  </a:cubicBezTo>
                  <a:cubicBezTo>
                    <a:pt x="61" y="39"/>
                    <a:pt x="62" y="40"/>
                    <a:pt x="62" y="40"/>
                  </a:cubicBezTo>
                  <a:cubicBezTo>
                    <a:pt x="62" y="41"/>
                    <a:pt x="62" y="42"/>
                    <a:pt x="61" y="44"/>
                  </a:cubicBezTo>
                  <a:close/>
                  <a:moveTo>
                    <a:pt x="79" y="83"/>
                  </a:move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80" y="83"/>
                    <a:pt x="80" y="83"/>
                  </a:cubicBezTo>
                  <a:cubicBezTo>
                    <a:pt x="80" y="83"/>
                    <a:pt x="79" y="83"/>
                    <a:pt x="79" y="83"/>
                  </a:cubicBezTo>
                  <a:close/>
                  <a:moveTo>
                    <a:pt x="64" y="26"/>
                  </a:moveTo>
                  <a:cubicBezTo>
                    <a:pt x="64" y="24"/>
                    <a:pt x="63" y="23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3" y="23"/>
                    <a:pt x="63" y="25"/>
                    <a:pt x="63" y="26"/>
                  </a:cubicBezTo>
                  <a:cubicBezTo>
                    <a:pt x="62" y="27"/>
                    <a:pt x="61" y="27"/>
                    <a:pt x="59" y="28"/>
                  </a:cubicBezTo>
                  <a:cubicBezTo>
                    <a:pt x="57" y="27"/>
                    <a:pt x="56" y="27"/>
                    <a:pt x="54" y="27"/>
                  </a:cubicBezTo>
                  <a:cubicBezTo>
                    <a:pt x="48" y="26"/>
                    <a:pt x="44" y="28"/>
                    <a:pt x="41" y="32"/>
                  </a:cubicBezTo>
                  <a:cubicBezTo>
                    <a:pt x="40" y="32"/>
                    <a:pt x="40" y="32"/>
                    <a:pt x="39" y="31"/>
                  </a:cubicBezTo>
                  <a:cubicBezTo>
                    <a:pt x="39" y="29"/>
                    <a:pt x="40" y="27"/>
                    <a:pt x="41" y="25"/>
                  </a:cubicBezTo>
                  <a:cubicBezTo>
                    <a:pt x="44" y="22"/>
                    <a:pt x="47" y="20"/>
                    <a:pt x="51" y="18"/>
                  </a:cubicBezTo>
                  <a:cubicBezTo>
                    <a:pt x="53" y="18"/>
                    <a:pt x="55" y="17"/>
                    <a:pt x="57" y="17"/>
                  </a:cubicBezTo>
                  <a:cubicBezTo>
                    <a:pt x="64" y="17"/>
                    <a:pt x="70" y="19"/>
                    <a:pt x="77" y="23"/>
                  </a:cubicBezTo>
                  <a:cubicBezTo>
                    <a:pt x="73" y="24"/>
                    <a:pt x="68" y="25"/>
                    <a:pt x="64" y="26"/>
                  </a:cubicBezTo>
                  <a:close/>
                  <a:moveTo>
                    <a:pt x="38" y="38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lose/>
                  <a:moveTo>
                    <a:pt x="89" y="34"/>
                  </a:moveTo>
                  <a:cubicBezTo>
                    <a:pt x="93" y="39"/>
                    <a:pt x="94" y="45"/>
                    <a:pt x="95" y="51"/>
                  </a:cubicBezTo>
                  <a:cubicBezTo>
                    <a:pt x="94" y="51"/>
                    <a:pt x="93" y="50"/>
                    <a:pt x="92" y="50"/>
                  </a:cubicBezTo>
                  <a:cubicBezTo>
                    <a:pt x="89" y="44"/>
                    <a:pt x="86" y="39"/>
                    <a:pt x="84" y="33"/>
                  </a:cubicBezTo>
                  <a:cubicBezTo>
                    <a:pt x="86" y="33"/>
                    <a:pt x="87" y="33"/>
                    <a:pt x="89" y="33"/>
                  </a:cubicBezTo>
                  <a:cubicBezTo>
                    <a:pt x="89" y="34"/>
                    <a:pt x="89" y="34"/>
                    <a:pt x="89" y="34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6"/>
                    <a:pt x="29" y="76"/>
                  </a:cubicBezTo>
                  <a:cubicBezTo>
                    <a:pt x="28" y="76"/>
                    <a:pt x="28" y="75"/>
                    <a:pt x="28" y="75"/>
                  </a:cubicBezTo>
                  <a:cubicBezTo>
                    <a:pt x="28" y="74"/>
                    <a:pt x="28" y="73"/>
                    <a:pt x="28" y="73"/>
                  </a:cubicBezTo>
                  <a:cubicBezTo>
                    <a:pt x="28" y="73"/>
                    <a:pt x="29" y="74"/>
                    <a:pt x="29" y="75"/>
                  </a:cubicBezTo>
                  <a:close/>
                  <a:moveTo>
                    <a:pt x="41" y="104"/>
                  </a:moveTo>
                  <a:cubicBezTo>
                    <a:pt x="42" y="105"/>
                    <a:pt x="44" y="105"/>
                    <a:pt x="46" y="106"/>
                  </a:cubicBezTo>
                  <a:cubicBezTo>
                    <a:pt x="46" y="107"/>
                    <a:pt x="47" y="107"/>
                    <a:pt x="47" y="108"/>
                  </a:cubicBezTo>
                  <a:cubicBezTo>
                    <a:pt x="47" y="107"/>
                    <a:pt x="47" y="107"/>
                    <a:pt x="46" y="107"/>
                  </a:cubicBezTo>
                  <a:cubicBezTo>
                    <a:pt x="44" y="106"/>
                    <a:pt x="43" y="105"/>
                    <a:pt x="41" y="104"/>
                  </a:cubicBezTo>
                  <a:close/>
                  <a:moveTo>
                    <a:pt x="121" y="57"/>
                  </a:moveTo>
                  <a:cubicBezTo>
                    <a:pt x="128" y="74"/>
                    <a:pt x="116" y="86"/>
                    <a:pt x="101" y="93"/>
                  </a:cubicBezTo>
                  <a:cubicBezTo>
                    <a:pt x="109" y="86"/>
                    <a:pt x="113" y="77"/>
                    <a:pt x="112" y="65"/>
                  </a:cubicBezTo>
                  <a:cubicBezTo>
                    <a:pt x="113" y="63"/>
                    <a:pt x="113" y="62"/>
                    <a:pt x="112" y="61"/>
                  </a:cubicBezTo>
                  <a:cubicBezTo>
                    <a:pt x="113" y="55"/>
                    <a:pt x="114" y="50"/>
                    <a:pt x="113" y="45"/>
                  </a:cubicBezTo>
                  <a:cubicBezTo>
                    <a:pt x="116" y="49"/>
                    <a:pt x="119" y="53"/>
                    <a:pt x="12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6" name="Picture 2" descr="https://logodownload.org/wp-content/uploads/2014/09/sebrae-logo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9" y="6220476"/>
            <a:ext cx="823649" cy="4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324853"/>
            <a:ext cx="12192000" cy="65331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1062469"/>
            <a:ext cx="1219200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"/>
            <a:ext cx="12192000" cy="10688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 rot="10800000">
            <a:off x="11601056" y="6418287"/>
            <a:ext cx="590944" cy="287583"/>
            <a:chOff x="2040731" y="1479549"/>
            <a:chExt cx="267494" cy="130176"/>
          </a:xfrm>
          <a:solidFill>
            <a:schemeClr val="accent1">
              <a:lumMod val="50000"/>
            </a:schemeClr>
          </a:solidFill>
        </p:grpSpPr>
        <p:sp>
          <p:nvSpPr>
            <p:cNvPr id="14" name="Fluxograma: Atraso 13"/>
            <p:cNvSpPr/>
            <p:nvPr userDrawn="1"/>
          </p:nvSpPr>
          <p:spPr>
            <a:xfrm>
              <a:off x="2178050" y="1479550"/>
              <a:ext cx="130175" cy="13017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Retângulo 14"/>
            <p:cNvSpPr/>
            <p:nvPr userDrawn="1"/>
          </p:nvSpPr>
          <p:spPr>
            <a:xfrm>
              <a:off x="2040731" y="1479549"/>
              <a:ext cx="166688" cy="130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 userDrawn="1"/>
        </p:nvSpPr>
        <p:spPr>
          <a:xfrm>
            <a:off x="11664977" y="6367045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CFAA70-A94E-495A-BC8E-6833D5B759EB}" type="slidenum">
              <a:rPr lang="pt-BR" b="1" smtClean="0">
                <a:solidFill>
                  <a:schemeClr val="bg1"/>
                </a:solidFill>
              </a:rPr>
              <a:pPr algn="l"/>
              <a:t>‹nº›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 rot="10800000">
            <a:off x="11601056" y="6418287"/>
            <a:ext cx="590944" cy="287583"/>
            <a:chOff x="2040731" y="1479549"/>
            <a:chExt cx="267494" cy="130176"/>
          </a:xfrm>
          <a:solidFill>
            <a:schemeClr val="accent1">
              <a:lumMod val="50000"/>
            </a:schemeClr>
          </a:solidFill>
        </p:grpSpPr>
        <p:sp>
          <p:nvSpPr>
            <p:cNvPr id="14" name="Fluxograma: Atraso 13"/>
            <p:cNvSpPr/>
            <p:nvPr userDrawn="1"/>
          </p:nvSpPr>
          <p:spPr>
            <a:xfrm>
              <a:off x="2178050" y="1479550"/>
              <a:ext cx="130175" cy="13017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Retângulo 14"/>
            <p:cNvSpPr/>
            <p:nvPr userDrawn="1"/>
          </p:nvSpPr>
          <p:spPr>
            <a:xfrm>
              <a:off x="2040731" y="1479549"/>
              <a:ext cx="166688" cy="130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 userDrawn="1"/>
        </p:nvSpPr>
        <p:spPr>
          <a:xfrm>
            <a:off x="11664977" y="6367045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CFAA70-A94E-495A-BC8E-6833D5B759EB}" type="slidenum">
              <a:rPr lang="pt-BR" b="1" smtClean="0">
                <a:solidFill>
                  <a:schemeClr val="bg1"/>
                </a:solidFill>
              </a:rPr>
              <a:pPr algn="l"/>
              <a:t>‹nº›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38.xml"/><Relationship Id="rId7" Type="http://schemas.openxmlformats.org/officeDocument/2006/relationships/image" Target="../media/image18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chart" Target="../charts/chart39.xml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42.xml"/><Relationship Id="rId7" Type="http://schemas.openxmlformats.org/officeDocument/2006/relationships/image" Target="../media/image18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chart" Target="../charts/chart43.xml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46.xml"/><Relationship Id="rId7" Type="http://schemas.openxmlformats.org/officeDocument/2006/relationships/image" Target="../media/image18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chart" Target="../charts/chart47.xml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50.xml"/><Relationship Id="rId7" Type="http://schemas.openxmlformats.org/officeDocument/2006/relationships/image" Target="../media/image18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chart" Target="../charts/chart51.xml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chart" Target="../charts/chart5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chart" Target="../charts/chart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64.xml"/><Relationship Id="rId7" Type="http://schemas.openxmlformats.org/officeDocument/2006/relationships/image" Target="../media/image18.png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chart" Target="../charts/chart65.xml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73.xml"/><Relationship Id="rId7" Type="http://schemas.openxmlformats.org/officeDocument/2006/relationships/image" Target="../media/image18.png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chart" Target="../charts/chart74.xml"/><Relationship Id="rId9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77.xml"/><Relationship Id="rId7" Type="http://schemas.openxmlformats.org/officeDocument/2006/relationships/image" Target="../media/image18.png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chart" Target="../charts/chart78.xml"/><Relationship Id="rId9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4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11" Type="http://schemas.openxmlformats.org/officeDocument/2006/relationships/chart" Target="../charts/chart17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4E690F51-941A-4797-9B8A-BE1AF2EA3113}"/>
              </a:ext>
            </a:extLst>
          </p:cNvPr>
          <p:cNvSpPr/>
          <p:nvPr/>
        </p:nvSpPr>
        <p:spPr>
          <a:xfrm rot="5400000">
            <a:off x="11423778" y="6013895"/>
            <a:ext cx="369330" cy="1167114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BAEA1A5F-767C-455D-B51B-2BC21172A4D0}"/>
              </a:ext>
            </a:extLst>
          </p:cNvPr>
          <p:cNvSpPr/>
          <p:nvPr/>
        </p:nvSpPr>
        <p:spPr>
          <a:xfrm rot="5400000">
            <a:off x="-2641786" y="2628899"/>
            <a:ext cx="6858000" cy="1600201"/>
          </a:xfrm>
          <a:prstGeom prst="triangle">
            <a:avLst>
              <a:gd name="adj" fmla="val 506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664676D0-988A-44E7-B777-7E3A9032D210}"/>
              </a:ext>
            </a:extLst>
          </p:cNvPr>
          <p:cNvSpPr/>
          <p:nvPr/>
        </p:nvSpPr>
        <p:spPr>
          <a:xfrm rot="5400000">
            <a:off x="-2758471" y="2628897"/>
            <a:ext cx="6858000" cy="1600201"/>
          </a:xfrm>
          <a:prstGeom prst="triangle">
            <a:avLst>
              <a:gd name="adj" fmla="val 50678"/>
            </a:avLst>
          </a:prstGeom>
          <a:solidFill>
            <a:srgbClr val="333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2EBD711-A5B6-4740-9575-F12F14F8A0AA}"/>
              </a:ext>
            </a:extLst>
          </p:cNvPr>
          <p:cNvCxnSpPr>
            <a:cxnSpLocks/>
          </p:cNvCxnSpPr>
          <p:nvPr/>
        </p:nvCxnSpPr>
        <p:spPr>
          <a:xfrm flipH="1">
            <a:off x="-264160" y="3992880"/>
            <a:ext cx="1493970" cy="30226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 flipV="1">
            <a:off x="-124887" y="2197030"/>
            <a:ext cx="6953250" cy="252736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18790" y="643740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t-B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maio 2019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29C0DAD-F7A2-40A0-A448-A0D605BD2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9194" y="327593"/>
            <a:ext cx="1484379" cy="728902"/>
          </a:xfrm>
          <a:prstGeom prst="rect">
            <a:avLst/>
          </a:prstGeom>
        </p:spPr>
      </p:pic>
      <p:pic>
        <p:nvPicPr>
          <p:cNvPr id="23" name="Imagem 22" descr="Uma imagem contendo pessoa, laptop, computador, usando&#10;&#10;Descrição gerada automaticamente">
            <a:extLst>
              <a:ext uri="{FF2B5EF4-FFF2-40B4-BE49-F238E27FC236}">
                <a16:creationId xmlns:a16="http://schemas.microsoft.com/office/drawing/2014/main" id="{733E89A3-AA8D-497B-AA8B-9722293D6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43" r="4664" b="1862"/>
          <a:stretch/>
        </p:blipFill>
        <p:spPr>
          <a:xfrm>
            <a:off x="-129573" y="-3"/>
            <a:ext cx="12321574" cy="68580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10452941" y="5730594"/>
            <a:ext cx="1794035" cy="9972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61" y="6085225"/>
            <a:ext cx="1012814" cy="28366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7E8AF3FF-1A43-4F48-B423-560D8BAED0F5}"/>
              </a:ext>
            </a:extLst>
          </p:cNvPr>
          <p:cNvSpPr txBox="1">
            <a:spLocks/>
          </p:cNvSpPr>
          <p:nvPr/>
        </p:nvSpPr>
        <p:spPr>
          <a:xfrm>
            <a:off x="482825" y="2273628"/>
            <a:ext cx="6156100" cy="4984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>
                <a:solidFill>
                  <a:schemeClr val="accent4"/>
                </a:solidFill>
                <a:latin typeface="+mn-lt"/>
              </a:rPr>
              <a:t>pesquisa quantitativa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3433C7-B4E2-4CA7-A012-590C797769F0}"/>
              </a:ext>
            </a:extLst>
          </p:cNvPr>
          <p:cNvSpPr txBox="1">
            <a:spLocks/>
          </p:cNvSpPr>
          <p:nvPr/>
        </p:nvSpPr>
        <p:spPr>
          <a:xfrm>
            <a:off x="118790" y="2772103"/>
            <a:ext cx="6520135" cy="149895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800" b="1" dirty="0">
                <a:solidFill>
                  <a:schemeClr val="bg1"/>
                </a:solidFill>
                <a:latin typeface="+mn-lt"/>
              </a:rPr>
              <a:t>Central de Atendimento</a:t>
            </a:r>
          </a:p>
          <a:p>
            <a:pPr algn="r"/>
            <a:r>
              <a:rPr lang="pt-BR" sz="4800" b="1" dirty="0">
                <a:solidFill>
                  <a:schemeClr val="bg1"/>
                </a:solidFill>
                <a:latin typeface="+mn-lt"/>
              </a:rPr>
              <a:t>do Sebrae (0800)</a:t>
            </a:r>
          </a:p>
        </p:txBody>
      </p:sp>
    </p:spTree>
    <p:extLst>
      <p:ext uri="{BB962C8B-B14F-4D97-AF65-F5344CB8AC3E}">
        <p14:creationId xmlns:p14="http://schemas.microsoft.com/office/powerpoint/2010/main" val="14438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ângulo 98">
            <a:extLst>
              <a:ext uri="{FF2B5EF4-FFF2-40B4-BE49-F238E27FC236}">
                <a16:creationId xmlns:a16="http://schemas.microsoft.com/office/drawing/2014/main" id="{4C4982F7-9BC2-4C68-BBEE-DEA6306E1081}"/>
              </a:ext>
            </a:extLst>
          </p:cNvPr>
          <p:cNvSpPr/>
          <p:nvPr/>
        </p:nvSpPr>
        <p:spPr>
          <a:xfrm>
            <a:off x="6554604" y="342900"/>
            <a:ext cx="5637396" cy="6007099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solução  para a </a:t>
            </a:r>
            <a:r>
              <a:rPr lang="pt-BR" sz="3200" b="1" i="1" dirty="0">
                <a:solidFill>
                  <a:schemeClr val="accent2"/>
                </a:solidFill>
              </a:rPr>
              <a:t>solicitação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p1.</a:t>
            </a:r>
            <a:r>
              <a:rPr lang="pt-BR" sz="1100" dirty="0">
                <a:solidFill>
                  <a:schemeClr val="bg1"/>
                </a:solidFill>
              </a:rPr>
              <a:t> A sua solicitação foi solucionada no seu primeiro contato com o Sebrae? (RU)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63C44FD0-102F-475F-9F97-182414100B41}"/>
              </a:ext>
            </a:extLst>
          </p:cNvPr>
          <p:cNvSpPr txBox="1">
            <a:spLocks/>
          </p:cNvSpPr>
          <p:nvPr/>
        </p:nvSpPr>
        <p:spPr>
          <a:xfrm>
            <a:off x="576000" y="4428000"/>
            <a:ext cx="4533900" cy="1137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pouco mais de 4 em cada 5 dessas solicitações (82%) foram solucionadas logo no 1º contato do entrevistado com o Sebrae </a:t>
            </a:r>
            <a:r>
              <a:rPr lang="pt-BR" sz="1200" dirty="0"/>
              <a:t>(p1)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18D90DF-2E79-4008-989D-A4F2A5AD7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881688"/>
              </p:ext>
            </p:extLst>
          </p:nvPr>
        </p:nvGraphicFramePr>
        <p:xfrm>
          <a:off x="743872" y="1677577"/>
          <a:ext cx="2275055" cy="207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97">
            <a:extLst>
              <a:ext uri="{FF2B5EF4-FFF2-40B4-BE49-F238E27FC236}">
                <a16:creationId xmlns:a16="http://schemas.microsoft.com/office/drawing/2014/main" id="{C031E210-025D-4191-98BD-81E43053F2AA}"/>
              </a:ext>
            </a:extLst>
          </p:cNvPr>
          <p:cNvSpPr txBox="1"/>
          <p:nvPr/>
        </p:nvSpPr>
        <p:spPr>
          <a:xfrm>
            <a:off x="3079865" y="1433188"/>
            <a:ext cx="1447200" cy="10156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rgbClr val="0060AA"/>
                </a:solidFill>
              </a:rPr>
              <a:t>82</a:t>
            </a:r>
            <a:r>
              <a:rPr lang="pt-BR" sz="4400" b="1" dirty="0">
                <a:solidFill>
                  <a:srgbClr val="0060AA"/>
                </a:solidFill>
              </a:rPr>
              <a:t>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111D50C-407D-4A0B-A279-12EAC1EE3EB8}"/>
              </a:ext>
            </a:extLst>
          </p:cNvPr>
          <p:cNvSpPr/>
          <p:nvPr/>
        </p:nvSpPr>
        <p:spPr>
          <a:xfrm>
            <a:off x="3125011" y="2500704"/>
            <a:ext cx="2512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tiveram a solicitação solucionada já no 1º contato com o Sebrae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4E85CB0-1632-4F2F-A839-C2542C1AF8A9}"/>
              </a:ext>
            </a:extLst>
          </p:cNvPr>
          <p:cNvGrpSpPr/>
          <p:nvPr/>
        </p:nvGrpSpPr>
        <p:grpSpPr>
          <a:xfrm>
            <a:off x="1276392" y="2076280"/>
            <a:ext cx="1249532" cy="1264413"/>
            <a:chOff x="992740" y="2346294"/>
            <a:chExt cx="1249532" cy="1264413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C7F62CE6-5F5C-4AD0-BE42-F4031190CC75}"/>
                </a:ext>
              </a:extLst>
            </p:cNvPr>
            <p:cNvSpPr/>
            <p:nvPr/>
          </p:nvSpPr>
          <p:spPr>
            <a:xfrm>
              <a:off x="1012477" y="2486782"/>
              <a:ext cx="1108216" cy="1106052"/>
            </a:xfrm>
            <a:custGeom>
              <a:avLst/>
              <a:gdLst>
                <a:gd name="connsiteX0" fmla="*/ 1108865 w 1108216"/>
                <a:gd name="connsiteY0" fmla="*/ 553364 h 1106051"/>
                <a:gd name="connsiteX1" fmla="*/ 554418 w 1108216"/>
                <a:gd name="connsiteY1" fmla="*/ 1106699 h 1106051"/>
                <a:gd name="connsiteX2" fmla="*/ 342395 w 1108216"/>
                <a:gd name="connsiteY2" fmla="*/ 1064770 h 1106051"/>
                <a:gd name="connsiteX3" fmla="*/ 5210 w 1108216"/>
                <a:gd name="connsiteY3" fmla="*/ 629413 h 1106051"/>
                <a:gd name="connsiteX4" fmla="*/ 0 w 1108216"/>
                <a:gd name="connsiteY4" fmla="*/ 553364 h 1106051"/>
                <a:gd name="connsiteX5" fmla="*/ 554418 w 1108216"/>
                <a:gd name="connsiteY5" fmla="*/ 0 h 1106051"/>
                <a:gd name="connsiteX6" fmla="*/ 1108865 w 1108216"/>
                <a:gd name="connsiteY6" fmla="*/ 553364 h 11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216" h="1106051">
                  <a:moveTo>
                    <a:pt x="1108865" y="553364"/>
                  </a:moveTo>
                  <a:cubicBezTo>
                    <a:pt x="1108865" y="858961"/>
                    <a:pt x="860613" y="1106699"/>
                    <a:pt x="554418" y="1106699"/>
                  </a:cubicBezTo>
                  <a:cubicBezTo>
                    <a:pt x="479305" y="1106699"/>
                    <a:pt x="407698" y="1091795"/>
                    <a:pt x="342395" y="1064770"/>
                  </a:cubicBezTo>
                  <a:cubicBezTo>
                    <a:pt x="163881" y="990973"/>
                    <a:pt x="32395" y="826794"/>
                    <a:pt x="5210" y="629413"/>
                  </a:cubicBezTo>
                  <a:cubicBezTo>
                    <a:pt x="1763" y="604563"/>
                    <a:pt x="0" y="579162"/>
                    <a:pt x="0" y="553364"/>
                  </a:cubicBezTo>
                  <a:cubicBezTo>
                    <a:pt x="0" y="247739"/>
                    <a:pt x="248223" y="0"/>
                    <a:pt x="554418" y="0"/>
                  </a:cubicBezTo>
                  <a:cubicBezTo>
                    <a:pt x="860613" y="0"/>
                    <a:pt x="1108865" y="247739"/>
                    <a:pt x="1108865" y="553364"/>
                  </a:cubicBezTo>
                  <a:close/>
                </a:path>
              </a:pathLst>
            </a:custGeom>
            <a:solidFill>
              <a:srgbClr val="2E75B6">
                <a:alpha val="67059"/>
              </a:srgbClr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E82214A5-DFB9-4F18-B067-F0F79CD8DF08}"/>
                </a:ext>
              </a:extLst>
            </p:cNvPr>
            <p:cNvSpPr/>
            <p:nvPr/>
          </p:nvSpPr>
          <p:spPr>
            <a:xfrm>
              <a:off x="1480722" y="2486782"/>
              <a:ext cx="639642" cy="1106052"/>
            </a:xfrm>
            <a:custGeom>
              <a:avLst/>
              <a:gdLst>
                <a:gd name="connsiteX0" fmla="*/ 86173 w 639641"/>
                <a:gd name="connsiteY0" fmla="*/ 0 h 1106051"/>
                <a:gd name="connsiteX1" fmla="*/ 0 w 639641"/>
                <a:gd name="connsiteY1" fmla="*/ 6660 h 1106051"/>
                <a:gd name="connsiteX2" fmla="*/ 468284 w 639641"/>
                <a:gd name="connsiteY2" fmla="*/ 553364 h 1106051"/>
                <a:gd name="connsiteX3" fmla="*/ 48 w 639641"/>
                <a:gd name="connsiteY3" fmla="*/ 1100030 h 1106051"/>
                <a:gd name="connsiteX4" fmla="*/ 86173 w 639641"/>
                <a:gd name="connsiteY4" fmla="*/ 1106699 h 1106051"/>
                <a:gd name="connsiteX5" fmla="*/ 640620 w 639641"/>
                <a:gd name="connsiteY5" fmla="*/ 553364 h 1106051"/>
                <a:gd name="connsiteX6" fmla="*/ 86173 w 639641"/>
                <a:gd name="connsiteY6" fmla="*/ 0 h 11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641" h="1106051">
                  <a:moveTo>
                    <a:pt x="86173" y="0"/>
                  </a:moveTo>
                  <a:cubicBezTo>
                    <a:pt x="56858" y="0"/>
                    <a:pt x="28085" y="2291"/>
                    <a:pt x="0" y="6660"/>
                  </a:cubicBezTo>
                  <a:cubicBezTo>
                    <a:pt x="265278" y="47980"/>
                    <a:pt x="468284" y="276996"/>
                    <a:pt x="468284" y="553364"/>
                  </a:cubicBezTo>
                  <a:cubicBezTo>
                    <a:pt x="468284" y="829693"/>
                    <a:pt x="265297" y="1058700"/>
                    <a:pt x="48" y="1100030"/>
                  </a:cubicBezTo>
                  <a:cubicBezTo>
                    <a:pt x="28114" y="1104399"/>
                    <a:pt x="56867" y="1106699"/>
                    <a:pt x="86173" y="1106699"/>
                  </a:cubicBezTo>
                  <a:cubicBezTo>
                    <a:pt x="392367" y="1106699"/>
                    <a:pt x="640620" y="858961"/>
                    <a:pt x="640620" y="553364"/>
                  </a:cubicBezTo>
                  <a:cubicBezTo>
                    <a:pt x="640620" y="247739"/>
                    <a:pt x="392367" y="0"/>
                    <a:pt x="86173" y="0"/>
                  </a:cubicBezTo>
                  <a:close/>
                </a:path>
              </a:pathLst>
            </a:custGeom>
            <a:solidFill>
              <a:srgbClr val="333F50">
                <a:alpha val="69804"/>
              </a:srgbClr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FC5A125-EE55-48CD-A6FC-40123FC1B912}"/>
                </a:ext>
              </a:extLst>
            </p:cNvPr>
            <p:cNvSpPr/>
            <p:nvPr/>
          </p:nvSpPr>
          <p:spPr>
            <a:xfrm>
              <a:off x="1440948" y="2368561"/>
              <a:ext cx="780958" cy="900677"/>
            </a:xfrm>
            <a:custGeom>
              <a:avLst/>
              <a:gdLst>
                <a:gd name="connsiteX0" fmla="*/ 749609 w 780957"/>
                <a:gd name="connsiteY0" fmla="*/ 630671 h 900677"/>
                <a:gd name="connsiteX1" fmla="*/ 433004 w 780957"/>
                <a:gd name="connsiteY1" fmla="*/ 839912 h 900677"/>
                <a:gd name="connsiteX2" fmla="*/ 356419 w 780957"/>
                <a:gd name="connsiteY2" fmla="*/ 856479 h 900677"/>
                <a:gd name="connsiteX3" fmla="*/ 279650 w 780957"/>
                <a:gd name="connsiteY3" fmla="*/ 873007 h 900677"/>
                <a:gd name="connsiteX4" fmla="*/ 237280 w 780957"/>
                <a:gd name="connsiteY4" fmla="*/ 901027 h 900677"/>
                <a:gd name="connsiteX5" fmla="*/ 0 w 780957"/>
                <a:gd name="connsiteY5" fmla="*/ 551955 h 900677"/>
                <a:gd name="connsiteX6" fmla="*/ 58214 w 780957"/>
                <a:gd name="connsiteY6" fmla="*/ 300949 h 900677"/>
                <a:gd name="connsiteX7" fmla="*/ 64983 w 780957"/>
                <a:gd name="connsiteY7" fmla="*/ 241883 h 900677"/>
                <a:gd name="connsiteX8" fmla="*/ 21345 w 780957"/>
                <a:gd name="connsiteY8" fmla="*/ 97228 h 900677"/>
                <a:gd name="connsiteX9" fmla="*/ 10924 w 780957"/>
                <a:gd name="connsiteY9" fmla="*/ 62693 h 900677"/>
                <a:gd name="connsiteX10" fmla="*/ 39029 w 780957"/>
                <a:gd name="connsiteY10" fmla="*/ 10421 h 900677"/>
                <a:gd name="connsiteX11" fmla="*/ 117347 w 780957"/>
                <a:gd name="connsiteY11" fmla="*/ 17670 h 900677"/>
                <a:gd name="connsiteX12" fmla="*/ 155058 w 780957"/>
                <a:gd name="connsiteY12" fmla="*/ 54129 h 900677"/>
                <a:gd name="connsiteX13" fmla="*/ 252359 w 780957"/>
                <a:gd name="connsiteY13" fmla="*/ 202979 h 900677"/>
                <a:gd name="connsiteX14" fmla="*/ 272812 w 780957"/>
                <a:gd name="connsiteY14" fmla="*/ 257928 h 900677"/>
                <a:gd name="connsiteX15" fmla="*/ 483402 w 780957"/>
                <a:gd name="connsiteY15" fmla="*/ 119062 h 900677"/>
                <a:gd name="connsiteX16" fmla="*/ 584014 w 780957"/>
                <a:gd name="connsiteY16" fmla="*/ 140936 h 900677"/>
                <a:gd name="connsiteX17" fmla="*/ 561459 w 780957"/>
                <a:gd name="connsiteY17" fmla="*/ 239389 h 900677"/>
                <a:gd name="connsiteX18" fmla="*/ 561168 w 780957"/>
                <a:gd name="connsiteY18" fmla="*/ 240385 h 900677"/>
                <a:gd name="connsiteX19" fmla="*/ 562195 w 780957"/>
                <a:gd name="connsiteY19" fmla="*/ 240781 h 900677"/>
                <a:gd name="connsiteX20" fmla="*/ 587859 w 780957"/>
                <a:gd name="connsiteY20" fmla="*/ 236026 h 900677"/>
                <a:gd name="connsiteX21" fmla="*/ 626994 w 780957"/>
                <a:gd name="connsiteY21" fmla="*/ 247528 h 900677"/>
                <a:gd name="connsiteX22" fmla="*/ 647806 w 780957"/>
                <a:gd name="connsiteY22" fmla="*/ 268115 h 900677"/>
                <a:gd name="connsiteX23" fmla="*/ 658362 w 780957"/>
                <a:gd name="connsiteY23" fmla="*/ 321595 h 900677"/>
                <a:gd name="connsiteX24" fmla="*/ 628253 w 780957"/>
                <a:gd name="connsiteY24" fmla="*/ 366985 h 900677"/>
                <a:gd name="connsiteX25" fmla="*/ 627856 w 780957"/>
                <a:gd name="connsiteY25" fmla="*/ 369111 h 900677"/>
                <a:gd name="connsiteX26" fmla="*/ 627914 w 780957"/>
                <a:gd name="connsiteY26" fmla="*/ 369159 h 900677"/>
                <a:gd name="connsiteX27" fmla="*/ 629938 w 780957"/>
                <a:gd name="connsiteY27" fmla="*/ 369556 h 900677"/>
                <a:gd name="connsiteX28" fmla="*/ 647360 w 780957"/>
                <a:gd name="connsiteY28" fmla="*/ 367506 h 900677"/>
                <a:gd name="connsiteX29" fmla="*/ 687861 w 780957"/>
                <a:gd name="connsiteY29" fmla="*/ 379221 h 900677"/>
                <a:gd name="connsiteX30" fmla="*/ 708808 w 780957"/>
                <a:gd name="connsiteY30" fmla="*/ 399732 h 900677"/>
                <a:gd name="connsiteX31" fmla="*/ 688568 w 780957"/>
                <a:gd name="connsiteY31" fmla="*/ 499045 h 900677"/>
                <a:gd name="connsiteX32" fmla="*/ 686127 w 780957"/>
                <a:gd name="connsiteY32" fmla="*/ 500669 h 900677"/>
                <a:gd name="connsiteX33" fmla="*/ 685759 w 780957"/>
                <a:gd name="connsiteY33" fmla="*/ 502071 h 900677"/>
                <a:gd name="connsiteX34" fmla="*/ 686021 w 780957"/>
                <a:gd name="connsiteY34" fmla="*/ 502332 h 900677"/>
                <a:gd name="connsiteX35" fmla="*/ 687444 w 780957"/>
                <a:gd name="connsiteY35" fmla="*/ 502274 h 900677"/>
                <a:gd name="connsiteX36" fmla="*/ 748369 w 780957"/>
                <a:gd name="connsiteY36" fmla="*/ 510103 h 900677"/>
                <a:gd name="connsiteX37" fmla="*/ 769811 w 780957"/>
                <a:gd name="connsiteY37" fmla="*/ 531328 h 900677"/>
                <a:gd name="connsiteX38" fmla="*/ 749609 w 780957"/>
                <a:gd name="connsiteY38" fmla="*/ 630671 h 9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80957" h="900677">
                  <a:moveTo>
                    <a:pt x="749609" y="630671"/>
                  </a:moveTo>
                  <a:lnTo>
                    <a:pt x="433004" y="839912"/>
                  </a:lnTo>
                  <a:cubicBezTo>
                    <a:pt x="410448" y="854826"/>
                    <a:pt x="383128" y="860741"/>
                    <a:pt x="356419" y="856479"/>
                  </a:cubicBezTo>
                  <a:cubicBezTo>
                    <a:pt x="329651" y="852226"/>
                    <a:pt x="302263" y="858064"/>
                    <a:pt x="279650" y="873007"/>
                  </a:cubicBezTo>
                  <a:lnTo>
                    <a:pt x="237280" y="901027"/>
                  </a:lnTo>
                  <a:lnTo>
                    <a:pt x="0" y="551955"/>
                  </a:lnTo>
                  <a:lnTo>
                    <a:pt x="58214" y="300949"/>
                  </a:lnTo>
                  <a:cubicBezTo>
                    <a:pt x="62746" y="281415"/>
                    <a:pt x="64983" y="261610"/>
                    <a:pt x="64983" y="241883"/>
                  </a:cubicBezTo>
                  <a:cubicBezTo>
                    <a:pt x="64983" y="190849"/>
                    <a:pt x="50030" y="140472"/>
                    <a:pt x="21345" y="97228"/>
                  </a:cubicBezTo>
                  <a:cubicBezTo>
                    <a:pt x="14294" y="86596"/>
                    <a:pt x="10924" y="74562"/>
                    <a:pt x="10924" y="62693"/>
                  </a:cubicBezTo>
                  <a:cubicBezTo>
                    <a:pt x="10924" y="42385"/>
                    <a:pt x="20793" y="22474"/>
                    <a:pt x="39029" y="10421"/>
                  </a:cubicBezTo>
                  <a:cubicBezTo>
                    <a:pt x="63608" y="-5836"/>
                    <a:pt x="96186" y="-2811"/>
                    <a:pt x="117347" y="17670"/>
                  </a:cubicBezTo>
                  <a:lnTo>
                    <a:pt x="155058" y="54129"/>
                  </a:lnTo>
                  <a:cubicBezTo>
                    <a:pt x="198193" y="95894"/>
                    <a:pt x="231459" y="146745"/>
                    <a:pt x="252359" y="202979"/>
                  </a:cubicBezTo>
                  <a:lnTo>
                    <a:pt x="272812" y="257928"/>
                  </a:lnTo>
                  <a:lnTo>
                    <a:pt x="483402" y="119062"/>
                  </a:lnTo>
                  <a:cubicBezTo>
                    <a:pt x="517036" y="96841"/>
                    <a:pt x="562543" y="106555"/>
                    <a:pt x="584014" y="140936"/>
                  </a:cubicBezTo>
                  <a:cubicBezTo>
                    <a:pt x="604729" y="174060"/>
                    <a:pt x="594095" y="217825"/>
                    <a:pt x="561459" y="239389"/>
                  </a:cubicBezTo>
                  <a:cubicBezTo>
                    <a:pt x="561062" y="239650"/>
                    <a:pt x="561042" y="240066"/>
                    <a:pt x="561168" y="240385"/>
                  </a:cubicBezTo>
                  <a:cubicBezTo>
                    <a:pt x="561352" y="240723"/>
                    <a:pt x="561749" y="240965"/>
                    <a:pt x="562195" y="240781"/>
                  </a:cubicBezTo>
                  <a:cubicBezTo>
                    <a:pt x="570514" y="237572"/>
                    <a:pt x="579220" y="236026"/>
                    <a:pt x="587859" y="236026"/>
                  </a:cubicBezTo>
                  <a:cubicBezTo>
                    <a:pt x="601640" y="236026"/>
                    <a:pt x="615304" y="239988"/>
                    <a:pt x="626994" y="247528"/>
                  </a:cubicBezTo>
                  <a:cubicBezTo>
                    <a:pt x="635041" y="252728"/>
                    <a:pt x="642169" y="259639"/>
                    <a:pt x="647806" y="268115"/>
                  </a:cubicBezTo>
                  <a:cubicBezTo>
                    <a:pt x="658672" y="284508"/>
                    <a:pt x="661916" y="303733"/>
                    <a:pt x="658362" y="321595"/>
                  </a:cubicBezTo>
                  <a:cubicBezTo>
                    <a:pt x="652774" y="349751"/>
                    <a:pt x="632281" y="364249"/>
                    <a:pt x="628253" y="366985"/>
                  </a:cubicBezTo>
                  <a:cubicBezTo>
                    <a:pt x="627565" y="367458"/>
                    <a:pt x="627381" y="368396"/>
                    <a:pt x="627856" y="369111"/>
                  </a:cubicBezTo>
                  <a:cubicBezTo>
                    <a:pt x="627856" y="369140"/>
                    <a:pt x="627885" y="369159"/>
                    <a:pt x="627914" y="369159"/>
                  </a:cubicBezTo>
                  <a:cubicBezTo>
                    <a:pt x="628359" y="369797"/>
                    <a:pt x="629279" y="369981"/>
                    <a:pt x="629938" y="369556"/>
                  </a:cubicBezTo>
                  <a:cubicBezTo>
                    <a:pt x="635671" y="368164"/>
                    <a:pt x="641511" y="367506"/>
                    <a:pt x="647360" y="367506"/>
                  </a:cubicBezTo>
                  <a:cubicBezTo>
                    <a:pt x="661616" y="367506"/>
                    <a:pt x="675804" y="371556"/>
                    <a:pt x="687861" y="379221"/>
                  </a:cubicBezTo>
                  <a:cubicBezTo>
                    <a:pt x="696015" y="384421"/>
                    <a:pt x="703230" y="391303"/>
                    <a:pt x="708808" y="399732"/>
                  </a:cubicBezTo>
                  <a:cubicBezTo>
                    <a:pt x="730705" y="432720"/>
                    <a:pt x="721650" y="477191"/>
                    <a:pt x="688568" y="499045"/>
                  </a:cubicBezTo>
                  <a:cubicBezTo>
                    <a:pt x="687754" y="499596"/>
                    <a:pt x="686941" y="500147"/>
                    <a:pt x="686127" y="500669"/>
                  </a:cubicBezTo>
                  <a:cubicBezTo>
                    <a:pt x="685653" y="501046"/>
                    <a:pt x="685517" y="501645"/>
                    <a:pt x="685759" y="502071"/>
                  </a:cubicBezTo>
                  <a:cubicBezTo>
                    <a:pt x="685808" y="502167"/>
                    <a:pt x="685914" y="502274"/>
                    <a:pt x="686021" y="502332"/>
                  </a:cubicBezTo>
                  <a:cubicBezTo>
                    <a:pt x="686389" y="502622"/>
                    <a:pt x="686970" y="502641"/>
                    <a:pt x="687444" y="502274"/>
                  </a:cubicBezTo>
                  <a:cubicBezTo>
                    <a:pt x="707995" y="495285"/>
                    <a:pt x="730366" y="498465"/>
                    <a:pt x="748369" y="510103"/>
                  </a:cubicBezTo>
                  <a:cubicBezTo>
                    <a:pt x="756659" y="515409"/>
                    <a:pt x="764000" y="522552"/>
                    <a:pt x="769811" y="531328"/>
                  </a:cubicBezTo>
                  <a:cubicBezTo>
                    <a:pt x="791708" y="564356"/>
                    <a:pt x="782662" y="608817"/>
                    <a:pt x="749609" y="630671"/>
                  </a:cubicBezTo>
                  <a:close/>
                </a:path>
              </a:pathLst>
            </a:custGeom>
            <a:solidFill>
              <a:srgbClr val="FDD7BD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32E8EC25-8D91-4DC9-B9DF-950D924B347C}"/>
                </a:ext>
              </a:extLst>
            </p:cNvPr>
            <p:cNvSpPr/>
            <p:nvPr/>
          </p:nvSpPr>
          <p:spPr>
            <a:xfrm>
              <a:off x="1017687" y="2872600"/>
              <a:ext cx="676830" cy="677982"/>
            </a:xfrm>
            <a:custGeom>
              <a:avLst/>
              <a:gdLst>
                <a:gd name="connsiteX0" fmla="*/ 663572 w 676830"/>
                <a:gd name="connsiteY0" fmla="*/ 463236 h 677982"/>
                <a:gd name="connsiteX1" fmla="*/ 530013 w 676830"/>
                <a:gd name="connsiteY1" fmla="*/ 551511 h 677982"/>
                <a:gd name="connsiteX2" fmla="*/ 337185 w 676830"/>
                <a:gd name="connsiteY2" fmla="*/ 678962 h 677982"/>
                <a:gd name="connsiteX3" fmla="*/ 0 w 676830"/>
                <a:gd name="connsiteY3" fmla="*/ 243595 h 677982"/>
                <a:gd name="connsiteX4" fmla="*/ 223780 w 676830"/>
                <a:gd name="connsiteY4" fmla="*/ 95692 h 677982"/>
                <a:gd name="connsiteX5" fmla="*/ 360002 w 676830"/>
                <a:gd name="connsiteY5" fmla="*/ 5657 h 677982"/>
                <a:gd name="connsiteX6" fmla="*/ 407233 w 676830"/>
                <a:gd name="connsiteY6" fmla="*/ 15265 h 677982"/>
                <a:gd name="connsiteX7" fmla="*/ 673198 w 676830"/>
                <a:gd name="connsiteY7" fmla="*/ 416058 h 677982"/>
                <a:gd name="connsiteX8" fmla="*/ 663572 w 676830"/>
                <a:gd name="connsiteY8" fmla="*/ 463236 h 6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830" h="677982">
                  <a:moveTo>
                    <a:pt x="663572" y="463236"/>
                  </a:moveTo>
                  <a:lnTo>
                    <a:pt x="530013" y="551511"/>
                  </a:lnTo>
                  <a:lnTo>
                    <a:pt x="337185" y="678962"/>
                  </a:lnTo>
                  <a:cubicBezTo>
                    <a:pt x="158671" y="605155"/>
                    <a:pt x="27184" y="440985"/>
                    <a:pt x="0" y="243595"/>
                  </a:cubicBezTo>
                  <a:lnTo>
                    <a:pt x="223780" y="95692"/>
                  </a:lnTo>
                  <a:lnTo>
                    <a:pt x="360002" y="5657"/>
                  </a:lnTo>
                  <a:cubicBezTo>
                    <a:pt x="375681" y="-4723"/>
                    <a:pt x="396842" y="-413"/>
                    <a:pt x="407233" y="15265"/>
                  </a:cubicBezTo>
                  <a:lnTo>
                    <a:pt x="673198" y="416058"/>
                  </a:lnTo>
                  <a:cubicBezTo>
                    <a:pt x="683600" y="431745"/>
                    <a:pt x="679280" y="452835"/>
                    <a:pt x="663572" y="463236"/>
                  </a:cubicBezTo>
                  <a:close/>
                </a:path>
              </a:pathLst>
            </a:custGeom>
            <a:solidFill>
              <a:srgbClr val="87DB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79063EBA-A5A3-4DAF-ABE9-87DD73440234}"/>
                </a:ext>
              </a:extLst>
            </p:cNvPr>
            <p:cNvSpPr/>
            <p:nvPr/>
          </p:nvSpPr>
          <p:spPr>
            <a:xfrm>
              <a:off x="1241467" y="2872600"/>
              <a:ext cx="453699" cy="549314"/>
            </a:xfrm>
            <a:custGeom>
              <a:avLst/>
              <a:gdLst>
                <a:gd name="connsiteX0" fmla="*/ 439792 w 453699"/>
                <a:gd name="connsiteY0" fmla="*/ 463236 h 549314"/>
                <a:gd name="connsiteX1" fmla="*/ 306233 w 453699"/>
                <a:gd name="connsiteY1" fmla="*/ 551511 h 549314"/>
                <a:gd name="connsiteX2" fmla="*/ 0 w 453699"/>
                <a:gd name="connsiteY2" fmla="*/ 95692 h 549314"/>
                <a:gd name="connsiteX3" fmla="*/ 136222 w 453699"/>
                <a:gd name="connsiteY3" fmla="*/ 5657 h 549314"/>
                <a:gd name="connsiteX4" fmla="*/ 183453 w 453699"/>
                <a:gd name="connsiteY4" fmla="*/ 15265 h 549314"/>
                <a:gd name="connsiteX5" fmla="*/ 449419 w 453699"/>
                <a:gd name="connsiteY5" fmla="*/ 416058 h 549314"/>
                <a:gd name="connsiteX6" fmla="*/ 439792 w 453699"/>
                <a:gd name="connsiteY6" fmla="*/ 463236 h 54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699" h="549314">
                  <a:moveTo>
                    <a:pt x="439792" y="463236"/>
                  </a:moveTo>
                  <a:lnTo>
                    <a:pt x="306233" y="551511"/>
                  </a:lnTo>
                  <a:lnTo>
                    <a:pt x="0" y="95692"/>
                  </a:lnTo>
                  <a:lnTo>
                    <a:pt x="136222" y="5657"/>
                  </a:lnTo>
                  <a:cubicBezTo>
                    <a:pt x="151901" y="-4723"/>
                    <a:pt x="173062" y="-413"/>
                    <a:pt x="183453" y="15265"/>
                  </a:cubicBezTo>
                  <a:lnTo>
                    <a:pt x="449419" y="416058"/>
                  </a:lnTo>
                  <a:cubicBezTo>
                    <a:pt x="459820" y="431745"/>
                    <a:pt x="455501" y="452835"/>
                    <a:pt x="439792" y="463236"/>
                  </a:cubicBezTo>
                  <a:close/>
                </a:path>
              </a:pathLst>
            </a:custGeom>
            <a:solidFill>
              <a:srgbClr val="6FC7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3AC7E972-CC8E-48E6-A60F-6D2DC5E79E80}"/>
                </a:ext>
              </a:extLst>
            </p:cNvPr>
            <p:cNvSpPr/>
            <p:nvPr/>
          </p:nvSpPr>
          <p:spPr>
            <a:xfrm>
              <a:off x="1919062" y="2604586"/>
              <a:ext cx="148754" cy="71757"/>
            </a:xfrm>
            <a:custGeom>
              <a:avLst/>
              <a:gdLst>
                <a:gd name="connsiteX0" fmla="*/ 148880 w 148753"/>
                <a:gd name="connsiteY0" fmla="*/ 11502 h 71757"/>
                <a:gd name="connsiteX1" fmla="*/ 43532 w 148753"/>
                <a:gd name="connsiteY1" fmla="*/ 67765 h 71757"/>
                <a:gd name="connsiteX2" fmla="*/ 0 w 148753"/>
                <a:gd name="connsiteY2" fmla="*/ 57993 h 71757"/>
                <a:gd name="connsiteX3" fmla="*/ 83054 w 148753"/>
                <a:gd name="connsiteY3" fmla="*/ 4359 h 71757"/>
                <a:gd name="connsiteX4" fmla="*/ 84081 w 148753"/>
                <a:gd name="connsiteY4" fmla="*/ 4755 h 71757"/>
                <a:gd name="connsiteX5" fmla="*/ 109745 w 148753"/>
                <a:gd name="connsiteY5" fmla="*/ 0 h 71757"/>
                <a:gd name="connsiteX6" fmla="*/ 148880 w 148753"/>
                <a:gd name="connsiteY6" fmla="*/ 11502 h 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53" h="71757">
                  <a:moveTo>
                    <a:pt x="148880" y="11502"/>
                  </a:moveTo>
                  <a:lnTo>
                    <a:pt x="43532" y="67765"/>
                  </a:lnTo>
                  <a:cubicBezTo>
                    <a:pt x="28579" y="75730"/>
                    <a:pt x="10053" y="71574"/>
                    <a:pt x="0" y="57993"/>
                  </a:cubicBezTo>
                  <a:lnTo>
                    <a:pt x="83054" y="4359"/>
                  </a:lnTo>
                  <a:cubicBezTo>
                    <a:pt x="83238" y="4707"/>
                    <a:pt x="83635" y="4939"/>
                    <a:pt x="84081" y="4755"/>
                  </a:cubicBezTo>
                  <a:cubicBezTo>
                    <a:pt x="92400" y="1546"/>
                    <a:pt x="101106" y="0"/>
                    <a:pt x="109745" y="0"/>
                  </a:cubicBezTo>
                  <a:cubicBezTo>
                    <a:pt x="123535" y="0"/>
                    <a:pt x="137191" y="3973"/>
                    <a:pt x="148880" y="11502"/>
                  </a:cubicBezTo>
                  <a:close/>
                </a:path>
              </a:pathLst>
            </a:custGeom>
            <a:solidFill>
              <a:srgbClr val="FAC5AA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0B2479B-48F7-40B4-9EC4-F2265C7B5E24}"/>
                </a:ext>
              </a:extLst>
            </p:cNvPr>
            <p:cNvSpPr/>
            <p:nvPr/>
          </p:nvSpPr>
          <p:spPr>
            <a:xfrm>
              <a:off x="1982224" y="2736077"/>
              <a:ext cx="146275" cy="69283"/>
            </a:xfrm>
            <a:custGeom>
              <a:avLst/>
              <a:gdLst>
                <a:gd name="connsiteX0" fmla="*/ 146585 w 146274"/>
                <a:gd name="connsiteY0" fmla="*/ 11715 h 69282"/>
                <a:gd name="connsiteX1" fmla="*/ 43532 w 146274"/>
                <a:gd name="connsiteY1" fmla="*/ 66712 h 69282"/>
                <a:gd name="connsiteX2" fmla="*/ 0 w 146274"/>
                <a:gd name="connsiteY2" fmla="*/ 56969 h 69282"/>
                <a:gd name="connsiteX3" fmla="*/ 83054 w 146274"/>
                <a:gd name="connsiteY3" fmla="*/ 3335 h 69282"/>
                <a:gd name="connsiteX4" fmla="*/ 86638 w 146274"/>
                <a:gd name="connsiteY4" fmla="*/ 1653 h 69282"/>
                <a:gd name="connsiteX5" fmla="*/ 88662 w 146274"/>
                <a:gd name="connsiteY5" fmla="*/ 2049 h 69282"/>
                <a:gd name="connsiteX6" fmla="*/ 106084 w 146274"/>
                <a:gd name="connsiteY6" fmla="*/ 0 h 69282"/>
                <a:gd name="connsiteX7" fmla="*/ 146585 w 146274"/>
                <a:gd name="connsiteY7" fmla="*/ 11715 h 6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74" h="69282">
                  <a:moveTo>
                    <a:pt x="146585" y="11715"/>
                  </a:moveTo>
                  <a:lnTo>
                    <a:pt x="43532" y="66712"/>
                  </a:lnTo>
                  <a:cubicBezTo>
                    <a:pt x="28579" y="74696"/>
                    <a:pt x="10053" y="70549"/>
                    <a:pt x="0" y="56969"/>
                  </a:cubicBezTo>
                  <a:lnTo>
                    <a:pt x="83054" y="3335"/>
                  </a:lnTo>
                  <a:lnTo>
                    <a:pt x="86638" y="1653"/>
                  </a:lnTo>
                  <a:cubicBezTo>
                    <a:pt x="87083" y="2291"/>
                    <a:pt x="88003" y="2474"/>
                    <a:pt x="88662" y="2049"/>
                  </a:cubicBezTo>
                  <a:cubicBezTo>
                    <a:pt x="94404" y="657"/>
                    <a:pt x="100244" y="0"/>
                    <a:pt x="106084" y="0"/>
                  </a:cubicBezTo>
                  <a:cubicBezTo>
                    <a:pt x="120349" y="0"/>
                    <a:pt x="134537" y="4040"/>
                    <a:pt x="146585" y="11715"/>
                  </a:cubicBezTo>
                  <a:close/>
                </a:path>
              </a:pathLst>
            </a:custGeom>
            <a:solidFill>
              <a:srgbClr val="FAC5AA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B2B15343-475D-4C8A-BC7D-B9D2D0434F97}"/>
                </a:ext>
              </a:extLst>
            </p:cNvPr>
            <p:cNvSpPr/>
            <p:nvPr/>
          </p:nvSpPr>
          <p:spPr>
            <a:xfrm>
              <a:off x="2055022" y="2867169"/>
              <a:ext cx="133878" cy="61860"/>
            </a:xfrm>
            <a:custGeom>
              <a:avLst/>
              <a:gdLst>
                <a:gd name="connsiteX0" fmla="*/ 134295 w 133878"/>
                <a:gd name="connsiteY0" fmla="*/ 11504 h 61859"/>
                <a:gd name="connsiteX1" fmla="*/ 43522 w 133878"/>
                <a:gd name="connsiteY1" fmla="*/ 59967 h 61859"/>
                <a:gd name="connsiteX2" fmla="*/ 0 w 133878"/>
                <a:gd name="connsiteY2" fmla="*/ 50195 h 61859"/>
                <a:gd name="connsiteX3" fmla="*/ 71946 w 133878"/>
                <a:gd name="connsiteY3" fmla="*/ 3733 h 61859"/>
                <a:gd name="connsiteX4" fmla="*/ 73370 w 133878"/>
                <a:gd name="connsiteY4" fmla="*/ 3675 h 61859"/>
                <a:gd name="connsiteX5" fmla="*/ 134295 w 133878"/>
                <a:gd name="connsiteY5" fmla="*/ 11504 h 6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78" h="61859">
                  <a:moveTo>
                    <a:pt x="134295" y="11504"/>
                  </a:moveTo>
                  <a:lnTo>
                    <a:pt x="43522" y="59967"/>
                  </a:lnTo>
                  <a:cubicBezTo>
                    <a:pt x="28608" y="67922"/>
                    <a:pt x="10072" y="63775"/>
                    <a:pt x="0" y="50195"/>
                  </a:cubicBezTo>
                  <a:lnTo>
                    <a:pt x="71946" y="3733"/>
                  </a:lnTo>
                  <a:cubicBezTo>
                    <a:pt x="72314" y="4023"/>
                    <a:pt x="72895" y="4042"/>
                    <a:pt x="73370" y="3675"/>
                  </a:cubicBezTo>
                  <a:cubicBezTo>
                    <a:pt x="93920" y="-3314"/>
                    <a:pt x="116291" y="-134"/>
                    <a:pt x="134295" y="11504"/>
                  </a:cubicBezTo>
                  <a:close/>
                </a:path>
              </a:pathLst>
            </a:custGeom>
            <a:solidFill>
              <a:srgbClr val="FAC5AA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86DECF3A-D58A-4853-BC99-0537AC8EE3F8}"/>
                </a:ext>
              </a:extLst>
            </p:cNvPr>
            <p:cNvSpPr/>
            <p:nvPr/>
          </p:nvSpPr>
          <p:spPr>
            <a:xfrm>
              <a:off x="992740" y="2346294"/>
              <a:ext cx="1249532" cy="1264413"/>
            </a:xfrm>
            <a:custGeom>
              <a:avLst/>
              <a:gdLst>
                <a:gd name="connsiteX0" fmla="*/ 1234483 w 1249532"/>
                <a:gd name="connsiteY0" fmla="*/ 542731 h 1264412"/>
                <a:gd name="connsiteX1" fmla="*/ 1178177 w 1249532"/>
                <a:gd name="connsiteY1" fmla="*/ 504049 h 1264412"/>
                <a:gd name="connsiteX2" fmla="*/ 1173470 w 1249532"/>
                <a:gd name="connsiteY2" fmla="*/ 411134 h 1264412"/>
                <a:gd name="connsiteX3" fmla="*/ 1117194 w 1249532"/>
                <a:gd name="connsiteY3" fmla="*/ 372491 h 1264412"/>
                <a:gd name="connsiteX4" fmla="*/ 1125852 w 1249532"/>
                <a:gd name="connsiteY4" fmla="*/ 348173 h 1264412"/>
                <a:gd name="connsiteX5" fmla="*/ 1112458 w 1249532"/>
                <a:gd name="connsiteY5" fmla="*/ 279528 h 1264412"/>
                <a:gd name="connsiteX6" fmla="*/ 1056152 w 1249532"/>
                <a:gd name="connsiteY6" fmla="*/ 240846 h 1264412"/>
                <a:gd name="connsiteX7" fmla="*/ 1051446 w 1249532"/>
                <a:gd name="connsiteY7" fmla="*/ 147921 h 1264412"/>
                <a:gd name="connsiteX8" fmla="*/ 924569 w 1249532"/>
                <a:gd name="connsiteY8" fmla="*/ 122191 h 1264412"/>
                <a:gd name="connsiteX9" fmla="*/ 833438 w 1249532"/>
                <a:gd name="connsiteY9" fmla="*/ 182427 h 1264412"/>
                <a:gd name="connsiteX10" fmla="*/ 679571 w 1249532"/>
                <a:gd name="connsiteY10" fmla="*/ 130455 h 1264412"/>
                <a:gd name="connsiteX11" fmla="*/ 620854 w 1249532"/>
                <a:gd name="connsiteY11" fmla="*/ 59558 h 1264412"/>
                <a:gd name="connsiteX12" fmla="*/ 583152 w 1249532"/>
                <a:gd name="connsiteY12" fmla="*/ 23090 h 1264412"/>
                <a:gd name="connsiteX13" fmla="*/ 480186 w 1249532"/>
                <a:gd name="connsiteY13" fmla="*/ 13560 h 1264412"/>
                <a:gd name="connsiteX14" fmla="*/ 456953 w 1249532"/>
                <a:gd name="connsiteY14" fmla="*/ 127662 h 1264412"/>
                <a:gd name="connsiteX15" fmla="*/ 459868 w 1249532"/>
                <a:gd name="connsiteY15" fmla="*/ 132176 h 1264412"/>
                <a:gd name="connsiteX16" fmla="*/ 140290 w 1249532"/>
                <a:gd name="connsiteY16" fmla="*/ 318499 h 1264412"/>
                <a:gd name="connsiteX17" fmla="*/ 0 w 1249532"/>
                <a:gd name="connsiteY17" fmla="*/ 693862 h 1264412"/>
                <a:gd name="connsiteX18" fmla="*/ 5394 w 1249532"/>
                <a:gd name="connsiteY18" fmla="*/ 772588 h 1264412"/>
                <a:gd name="connsiteX19" fmla="*/ 354569 w 1249532"/>
                <a:gd name="connsiteY19" fmla="*/ 1223468 h 1264412"/>
                <a:gd name="connsiteX20" fmla="*/ 574136 w 1249532"/>
                <a:gd name="connsiteY20" fmla="*/ 1266886 h 1264412"/>
                <a:gd name="connsiteX21" fmla="*/ 907563 w 1249532"/>
                <a:gd name="connsiteY21" fmla="*/ 1160429 h 1264412"/>
                <a:gd name="connsiteX22" fmla="*/ 1114347 w 1249532"/>
                <a:gd name="connsiteY22" fmla="*/ 888488 h 1264412"/>
                <a:gd name="connsiteX23" fmla="*/ 1102493 w 1249532"/>
                <a:gd name="connsiteY23" fmla="*/ 863271 h 1264412"/>
                <a:gd name="connsiteX24" fmla="*/ 1077226 w 1249532"/>
                <a:gd name="connsiteY24" fmla="*/ 875111 h 1264412"/>
                <a:gd name="connsiteX25" fmla="*/ 884611 w 1249532"/>
                <a:gd name="connsiteY25" fmla="*/ 1128369 h 1264412"/>
                <a:gd name="connsiteX26" fmla="*/ 574136 w 1249532"/>
                <a:gd name="connsiteY26" fmla="*/ 1227489 h 1264412"/>
                <a:gd name="connsiteX27" fmla="*/ 405325 w 1249532"/>
                <a:gd name="connsiteY27" fmla="*/ 1200339 h 1264412"/>
                <a:gd name="connsiteX28" fmla="*/ 565914 w 1249532"/>
                <a:gd name="connsiteY28" fmla="*/ 1094201 h 1264412"/>
                <a:gd name="connsiteX29" fmla="*/ 565943 w 1249532"/>
                <a:gd name="connsiteY29" fmla="*/ 1094182 h 1264412"/>
                <a:gd name="connsiteX30" fmla="*/ 565962 w 1249532"/>
                <a:gd name="connsiteY30" fmla="*/ 1094162 h 1264412"/>
                <a:gd name="connsiteX31" fmla="*/ 699424 w 1249532"/>
                <a:gd name="connsiteY31" fmla="*/ 1005954 h 1264412"/>
                <a:gd name="connsiteX32" fmla="*/ 699434 w 1249532"/>
                <a:gd name="connsiteY32" fmla="*/ 1005954 h 1264412"/>
                <a:gd name="connsiteX33" fmla="*/ 722463 w 1249532"/>
                <a:gd name="connsiteY33" fmla="*/ 971864 h 1264412"/>
                <a:gd name="connsiteX34" fmla="*/ 714600 w 1249532"/>
                <a:gd name="connsiteY34" fmla="*/ 931500 h 1264412"/>
                <a:gd name="connsiteX35" fmla="*/ 712837 w 1249532"/>
                <a:gd name="connsiteY35" fmla="*/ 928832 h 1264412"/>
                <a:gd name="connsiteX36" fmla="*/ 738762 w 1249532"/>
                <a:gd name="connsiteY36" fmla="*/ 911695 h 1264412"/>
                <a:gd name="connsiteX37" fmla="*/ 801411 w 1249532"/>
                <a:gd name="connsiteY37" fmla="*/ 898183 h 1264412"/>
                <a:gd name="connsiteX38" fmla="*/ 892107 w 1249532"/>
                <a:gd name="connsiteY38" fmla="*/ 878610 h 1264412"/>
                <a:gd name="connsiteX39" fmla="*/ 1107141 w 1249532"/>
                <a:gd name="connsiteY39" fmla="*/ 736487 h 1264412"/>
                <a:gd name="connsiteX40" fmla="*/ 1099868 w 1249532"/>
                <a:gd name="connsiteY40" fmla="*/ 791813 h 1264412"/>
                <a:gd name="connsiteX41" fmla="*/ 1115673 w 1249532"/>
                <a:gd name="connsiteY41" fmla="*/ 814779 h 1264412"/>
                <a:gd name="connsiteX42" fmla="*/ 1119295 w 1249532"/>
                <a:gd name="connsiteY42" fmla="*/ 815117 h 1264412"/>
                <a:gd name="connsiteX43" fmla="*/ 1138674 w 1249532"/>
                <a:gd name="connsiteY43" fmla="*/ 799004 h 1264412"/>
                <a:gd name="connsiteX44" fmla="*/ 1148107 w 1249532"/>
                <a:gd name="connsiteY44" fmla="*/ 709414 h 1264412"/>
                <a:gd name="connsiteX45" fmla="*/ 1208703 w 1249532"/>
                <a:gd name="connsiteY45" fmla="*/ 669360 h 1264412"/>
                <a:gd name="connsiteX46" fmla="*/ 1247867 w 1249532"/>
                <a:gd name="connsiteY46" fmla="*/ 611376 h 1264412"/>
                <a:gd name="connsiteX47" fmla="*/ 1234483 w 1249532"/>
                <a:gd name="connsiteY47" fmla="*/ 542731 h 1264412"/>
                <a:gd name="connsiteX48" fmla="*/ 795117 w 1249532"/>
                <a:gd name="connsiteY48" fmla="*/ 207751 h 1264412"/>
                <a:gd name="connsiteX49" fmla="*/ 734811 w 1249532"/>
                <a:gd name="connsiteY49" fmla="*/ 247612 h 1264412"/>
                <a:gd name="connsiteX50" fmla="*/ 722938 w 1249532"/>
                <a:gd name="connsiteY50" fmla="*/ 215687 h 1264412"/>
                <a:gd name="connsiteX51" fmla="*/ 706000 w 1249532"/>
                <a:gd name="connsiteY51" fmla="*/ 176531 h 1264412"/>
                <a:gd name="connsiteX52" fmla="*/ 795117 w 1249532"/>
                <a:gd name="connsiteY52" fmla="*/ 207751 h 1264412"/>
                <a:gd name="connsiteX53" fmla="*/ 170108 w 1249532"/>
                <a:gd name="connsiteY53" fmla="*/ 344316 h 1264412"/>
                <a:gd name="connsiteX54" fmla="*/ 478753 w 1249532"/>
                <a:gd name="connsiteY54" fmla="*/ 168683 h 1264412"/>
                <a:gd name="connsiteX55" fmla="*/ 491052 w 1249532"/>
                <a:gd name="connsiteY55" fmla="*/ 316073 h 1264412"/>
                <a:gd name="connsiteX56" fmla="*/ 442930 w 1249532"/>
                <a:gd name="connsiteY56" fmla="*/ 523564 h 1264412"/>
                <a:gd name="connsiteX57" fmla="*/ 414487 w 1249532"/>
                <a:gd name="connsiteY57" fmla="*/ 507703 h 1264412"/>
                <a:gd name="connsiteX58" fmla="*/ 374044 w 1249532"/>
                <a:gd name="connsiteY58" fmla="*/ 515552 h 1264412"/>
                <a:gd name="connsiteX59" fmla="*/ 237735 w 1249532"/>
                <a:gd name="connsiteY59" fmla="*/ 605635 h 1264412"/>
                <a:gd name="connsiteX60" fmla="*/ 237716 w 1249532"/>
                <a:gd name="connsiteY60" fmla="*/ 605644 h 1264412"/>
                <a:gd name="connsiteX61" fmla="*/ 237706 w 1249532"/>
                <a:gd name="connsiteY61" fmla="*/ 605654 h 1264412"/>
                <a:gd name="connsiteX62" fmla="*/ 41111 w 1249532"/>
                <a:gd name="connsiteY62" fmla="*/ 735588 h 1264412"/>
                <a:gd name="connsiteX63" fmla="*/ 39474 w 1249532"/>
                <a:gd name="connsiteY63" fmla="*/ 693862 h 1264412"/>
                <a:gd name="connsiteX64" fmla="*/ 170108 w 1249532"/>
                <a:gd name="connsiteY64" fmla="*/ 344316 h 1264412"/>
                <a:gd name="connsiteX65" fmla="*/ 683784 w 1249532"/>
                <a:gd name="connsiteY65" fmla="*/ 964005 h 1264412"/>
                <a:gd name="connsiteX66" fmla="*/ 677624 w 1249532"/>
                <a:gd name="connsiteY66" fmla="*/ 973110 h 1264412"/>
                <a:gd name="connsiteX67" fmla="*/ 677634 w 1249532"/>
                <a:gd name="connsiteY67" fmla="*/ 973110 h 1264412"/>
                <a:gd name="connsiteX68" fmla="*/ 560413 w 1249532"/>
                <a:gd name="connsiteY68" fmla="*/ 1050580 h 1264412"/>
                <a:gd name="connsiteX69" fmla="*/ 342851 w 1249532"/>
                <a:gd name="connsiteY69" fmla="*/ 726754 h 1264412"/>
                <a:gd name="connsiteX70" fmla="*/ 315463 w 1249532"/>
                <a:gd name="connsiteY70" fmla="*/ 721370 h 1264412"/>
                <a:gd name="connsiteX71" fmla="*/ 310069 w 1249532"/>
                <a:gd name="connsiteY71" fmla="*/ 748695 h 1264412"/>
                <a:gd name="connsiteX72" fmla="*/ 527495 w 1249532"/>
                <a:gd name="connsiteY72" fmla="*/ 1072337 h 1264412"/>
                <a:gd name="connsiteX73" fmla="*/ 360157 w 1249532"/>
                <a:gd name="connsiteY73" fmla="*/ 1182941 h 1264412"/>
                <a:gd name="connsiteX74" fmla="*/ 46273 w 1249532"/>
                <a:gd name="connsiteY74" fmla="*/ 778678 h 1264412"/>
                <a:gd name="connsiteX75" fmla="*/ 243100 w 1249532"/>
                <a:gd name="connsiteY75" fmla="*/ 649014 h 1264412"/>
                <a:gd name="connsiteX76" fmla="*/ 265752 w 1249532"/>
                <a:gd name="connsiteY76" fmla="*/ 682747 h 1264412"/>
                <a:gd name="connsiteX77" fmla="*/ 282167 w 1249532"/>
                <a:gd name="connsiteY77" fmla="*/ 691475 h 1264412"/>
                <a:gd name="connsiteX78" fmla="*/ 293140 w 1249532"/>
                <a:gd name="connsiteY78" fmla="*/ 688140 h 1264412"/>
                <a:gd name="connsiteX79" fmla="*/ 298544 w 1249532"/>
                <a:gd name="connsiteY79" fmla="*/ 660806 h 1264412"/>
                <a:gd name="connsiteX80" fmla="*/ 276047 w 1249532"/>
                <a:gd name="connsiteY80" fmla="*/ 627315 h 1264412"/>
                <a:gd name="connsiteX81" fmla="*/ 395844 w 1249532"/>
                <a:gd name="connsiteY81" fmla="*/ 548395 h 1264412"/>
                <a:gd name="connsiteX82" fmla="*/ 406613 w 1249532"/>
                <a:gd name="connsiteY82" fmla="*/ 546307 h 1264412"/>
                <a:gd name="connsiteX83" fmla="*/ 415736 w 1249532"/>
                <a:gd name="connsiteY83" fmla="*/ 552445 h 1264412"/>
                <a:gd name="connsiteX84" fmla="*/ 681692 w 1249532"/>
                <a:gd name="connsiteY84" fmla="*/ 953257 h 1264412"/>
                <a:gd name="connsiteX85" fmla="*/ 683784 w 1249532"/>
                <a:gd name="connsiteY85" fmla="*/ 964005 h 1264412"/>
                <a:gd name="connsiteX86" fmla="*/ 1209187 w 1249532"/>
                <a:gd name="connsiteY86" fmla="*/ 603528 h 1264412"/>
                <a:gd name="connsiteX87" fmla="*/ 1186903 w 1249532"/>
                <a:gd name="connsiteY87" fmla="*/ 636516 h 1264412"/>
                <a:gd name="connsiteX88" fmla="*/ 1117630 w 1249532"/>
                <a:gd name="connsiteY88" fmla="*/ 682302 h 1264412"/>
                <a:gd name="connsiteX89" fmla="*/ 1117562 w 1249532"/>
                <a:gd name="connsiteY89" fmla="*/ 682341 h 1264412"/>
                <a:gd name="connsiteX90" fmla="*/ 870307 w 1249532"/>
                <a:gd name="connsiteY90" fmla="*/ 845766 h 1264412"/>
                <a:gd name="connsiteX91" fmla="*/ 807658 w 1249532"/>
                <a:gd name="connsiteY91" fmla="*/ 859279 h 1264412"/>
                <a:gd name="connsiteX92" fmla="*/ 716963 w 1249532"/>
                <a:gd name="connsiteY92" fmla="*/ 878852 h 1264412"/>
                <a:gd name="connsiteX93" fmla="*/ 691037 w 1249532"/>
                <a:gd name="connsiteY93" fmla="*/ 895989 h 1264412"/>
                <a:gd name="connsiteX94" fmla="*/ 473214 w 1249532"/>
                <a:gd name="connsiteY94" fmla="*/ 567717 h 1264412"/>
                <a:gd name="connsiteX95" fmla="*/ 529519 w 1249532"/>
                <a:gd name="connsiteY95" fmla="*/ 324966 h 1264412"/>
                <a:gd name="connsiteX96" fmla="*/ 508756 w 1249532"/>
                <a:gd name="connsiteY96" fmla="*/ 139174 h 1264412"/>
                <a:gd name="connsiteX97" fmla="*/ 507923 w 1249532"/>
                <a:gd name="connsiteY97" fmla="*/ 137424 h 1264412"/>
                <a:gd name="connsiteX98" fmla="*/ 489861 w 1249532"/>
                <a:gd name="connsiteY98" fmla="*/ 105905 h 1264412"/>
                <a:gd name="connsiteX99" fmla="*/ 501986 w 1249532"/>
                <a:gd name="connsiteY99" fmla="*/ 46404 h 1264412"/>
                <a:gd name="connsiteX100" fmla="*/ 555677 w 1249532"/>
                <a:gd name="connsiteY100" fmla="*/ 51372 h 1264412"/>
                <a:gd name="connsiteX101" fmla="*/ 593379 w 1249532"/>
                <a:gd name="connsiteY101" fmla="*/ 87850 h 1264412"/>
                <a:gd name="connsiteX102" fmla="*/ 685924 w 1249532"/>
                <a:gd name="connsiteY102" fmla="*/ 229402 h 1264412"/>
                <a:gd name="connsiteX103" fmla="*/ 706455 w 1249532"/>
                <a:gd name="connsiteY103" fmla="*/ 284602 h 1264412"/>
                <a:gd name="connsiteX104" fmla="*/ 706571 w 1249532"/>
                <a:gd name="connsiteY104" fmla="*/ 284892 h 1264412"/>
                <a:gd name="connsiteX105" fmla="*/ 706726 w 1249532"/>
                <a:gd name="connsiteY105" fmla="*/ 285279 h 1264412"/>
                <a:gd name="connsiteX106" fmla="*/ 707152 w 1249532"/>
                <a:gd name="connsiteY106" fmla="*/ 286187 h 1264412"/>
                <a:gd name="connsiteX107" fmla="*/ 708508 w 1249532"/>
                <a:gd name="connsiteY107" fmla="*/ 288623 h 1264412"/>
                <a:gd name="connsiteX108" fmla="*/ 735857 w 1249532"/>
                <a:gd name="connsiteY108" fmla="*/ 294171 h 1264412"/>
                <a:gd name="connsiteX109" fmla="*/ 946369 w 1249532"/>
                <a:gd name="connsiteY109" fmla="*/ 155045 h 1264412"/>
                <a:gd name="connsiteX110" fmla="*/ 1018538 w 1249532"/>
                <a:gd name="connsiteY110" fmla="*/ 169678 h 1264412"/>
                <a:gd name="connsiteX111" fmla="*/ 1003875 w 1249532"/>
                <a:gd name="connsiteY111" fmla="*/ 241706 h 1264412"/>
                <a:gd name="connsiteX112" fmla="*/ 985601 w 1249532"/>
                <a:gd name="connsiteY112" fmla="*/ 253788 h 1264412"/>
                <a:gd name="connsiteX113" fmla="*/ 985581 w 1249532"/>
                <a:gd name="connsiteY113" fmla="*/ 253798 h 1264412"/>
                <a:gd name="connsiteX114" fmla="*/ 944819 w 1249532"/>
                <a:gd name="connsiteY114" fmla="*/ 280746 h 1264412"/>
                <a:gd name="connsiteX115" fmla="*/ 944664 w 1249532"/>
                <a:gd name="connsiteY115" fmla="*/ 280852 h 1264412"/>
                <a:gd name="connsiteX116" fmla="*/ 944025 w 1249532"/>
                <a:gd name="connsiteY116" fmla="*/ 281325 h 1264412"/>
                <a:gd name="connsiteX117" fmla="*/ 939261 w 1249532"/>
                <a:gd name="connsiteY117" fmla="*/ 308041 h 1264412"/>
                <a:gd name="connsiteX118" fmla="*/ 966619 w 1249532"/>
                <a:gd name="connsiteY118" fmla="*/ 313589 h 1264412"/>
                <a:gd name="connsiteX119" fmla="*/ 1007410 w 1249532"/>
                <a:gd name="connsiteY119" fmla="*/ 286622 h 1264412"/>
                <a:gd name="connsiteX120" fmla="*/ 1046507 w 1249532"/>
                <a:gd name="connsiteY120" fmla="*/ 279044 h 1264412"/>
                <a:gd name="connsiteX121" fmla="*/ 1079550 w 1249532"/>
                <a:gd name="connsiteY121" fmla="*/ 301285 h 1264412"/>
                <a:gd name="connsiteX122" fmla="*/ 1087172 w 1249532"/>
                <a:gd name="connsiteY122" fmla="*/ 340324 h 1264412"/>
                <a:gd name="connsiteX123" fmla="*/ 1064888 w 1249532"/>
                <a:gd name="connsiteY123" fmla="*/ 373313 h 1264412"/>
                <a:gd name="connsiteX124" fmla="*/ 1005832 w 1249532"/>
                <a:gd name="connsiteY124" fmla="*/ 412352 h 1264412"/>
                <a:gd name="connsiteX125" fmla="*/ 1000273 w 1249532"/>
                <a:gd name="connsiteY125" fmla="*/ 439648 h 1264412"/>
                <a:gd name="connsiteX126" fmla="*/ 1016746 w 1249532"/>
                <a:gd name="connsiteY126" fmla="*/ 448472 h 1264412"/>
                <a:gd name="connsiteX127" fmla="*/ 1027622 w 1249532"/>
                <a:gd name="connsiteY127" fmla="*/ 445196 h 1264412"/>
                <a:gd name="connsiteX128" fmla="*/ 1036764 w 1249532"/>
                <a:gd name="connsiteY128" fmla="*/ 439155 h 1264412"/>
                <a:gd name="connsiteX129" fmla="*/ 1068394 w 1249532"/>
                <a:gd name="connsiteY129" fmla="*/ 418248 h 1264412"/>
                <a:gd name="connsiteX130" fmla="*/ 1140562 w 1249532"/>
                <a:gd name="connsiteY130" fmla="*/ 432882 h 1264412"/>
                <a:gd name="connsiteX131" fmla="*/ 1125900 w 1249532"/>
                <a:gd name="connsiteY131" fmla="*/ 504919 h 1264412"/>
                <a:gd name="connsiteX132" fmla="*/ 1096401 w 1249532"/>
                <a:gd name="connsiteY132" fmla="*/ 524415 h 1264412"/>
                <a:gd name="connsiteX133" fmla="*/ 1095936 w 1249532"/>
                <a:gd name="connsiteY133" fmla="*/ 524724 h 1264412"/>
                <a:gd name="connsiteX134" fmla="*/ 1066844 w 1249532"/>
                <a:gd name="connsiteY134" fmla="*/ 543949 h 1264412"/>
                <a:gd name="connsiteX135" fmla="*/ 1061285 w 1249532"/>
                <a:gd name="connsiteY135" fmla="*/ 571254 h 1264412"/>
                <a:gd name="connsiteX136" fmla="*/ 1077759 w 1249532"/>
                <a:gd name="connsiteY136" fmla="*/ 580079 h 1264412"/>
                <a:gd name="connsiteX137" fmla="*/ 1088634 w 1249532"/>
                <a:gd name="connsiteY137" fmla="*/ 576802 h 1264412"/>
                <a:gd name="connsiteX138" fmla="*/ 1097776 w 1249532"/>
                <a:gd name="connsiteY138" fmla="*/ 570761 h 1264412"/>
                <a:gd name="connsiteX139" fmla="*/ 1097786 w 1249532"/>
                <a:gd name="connsiteY139" fmla="*/ 570752 h 1264412"/>
                <a:gd name="connsiteX140" fmla="*/ 1129416 w 1249532"/>
                <a:gd name="connsiteY140" fmla="*/ 549855 h 1264412"/>
                <a:gd name="connsiteX141" fmla="*/ 1168531 w 1249532"/>
                <a:gd name="connsiteY141" fmla="*/ 542258 h 1264412"/>
                <a:gd name="connsiteX142" fmla="*/ 1201585 w 1249532"/>
                <a:gd name="connsiteY142" fmla="*/ 564488 h 1264412"/>
                <a:gd name="connsiteX143" fmla="*/ 1209187 w 1249532"/>
                <a:gd name="connsiteY143" fmla="*/ 603528 h 126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249532" h="1264412">
                  <a:moveTo>
                    <a:pt x="1234483" y="542731"/>
                  </a:moveTo>
                  <a:cubicBezTo>
                    <a:pt x="1221322" y="522897"/>
                    <a:pt x="1201371" y="509230"/>
                    <a:pt x="1178177" y="504049"/>
                  </a:cubicBezTo>
                  <a:cubicBezTo>
                    <a:pt x="1193140" y="475488"/>
                    <a:pt x="1192530" y="439851"/>
                    <a:pt x="1173470" y="411134"/>
                  </a:cubicBezTo>
                  <a:cubicBezTo>
                    <a:pt x="1159912" y="390692"/>
                    <a:pt x="1139458" y="377488"/>
                    <a:pt x="1117194" y="372491"/>
                  </a:cubicBezTo>
                  <a:cubicBezTo>
                    <a:pt x="1121164" y="364933"/>
                    <a:pt x="1124099" y="356775"/>
                    <a:pt x="1125852" y="348173"/>
                  </a:cubicBezTo>
                  <a:cubicBezTo>
                    <a:pt x="1130713" y="324250"/>
                    <a:pt x="1125968" y="299874"/>
                    <a:pt x="1112458" y="279528"/>
                  </a:cubicBezTo>
                  <a:cubicBezTo>
                    <a:pt x="1099297" y="259684"/>
                    <a:pt x="1079347" y="246017"/>
                    <a:pt x="1056152" y="240846"/>
                  </a:cubicBezTo>
                  <a:cubicBezTo>
                    <a:pt x="1071115" y="212284"/>
                    <a:pt x="1070505" y="176647"/>
                    <a:pt x="1051446" y="147921"/>
                  </a:cubicBezTo>
                  <a:cubicBezTo>
                    <a:pt x="1023583" y="105924"/>
                    <a:pt x="966658" y="94374"/>
                    <a:pt x="924569" y="122191"/>
                  </a:cubicBezTo>
                  <a:lnTo>
                    <a:pt x="833438" y="182427"/>
                  </a:lnTo>
                  <a:cubicBezTo>
                    <a:pt x="784861" y="157838"/>
                    <a:pt x="733194" y="140392"/>
                    <a:pt x="679571" y="130455"/>
                  </a:cubicBezTo>
                  <a:cubicBezTo>
                    <a:pt x="662623" y="104774"/>
                    <a:pt x="642915" y="80900"/>
                    <a:pt x="620854" y="59558"/>
                  </a:cubicBezTo>
                  <a:lnTo>
                    <a:pt x="583152" y="23090"/>
                  </a:lnTo>
                  <a:cubicBezTo>
                    <a:pt x="555541" y="-3626"/>
                    <a:pt x="512242" y="-7637"/>
                    <a:pt x="480186" y="13560"/>
                  </a:cubicBezTo>
                  <a:cubicBezTo>
                    <a:pt x="442262" y="38623"/>
                    <a:pt x="431841" y="89812"/>
                    <a:pt x="456953" y="127662"/>
                  </a:cubicBezTo>
                  <a:cubicBezTo>
                    <a:pt x="457941" y="129160"/>
                    <a:pt x="458910" y="130668"/>
                    <a:pt x="459868" y="132176"/>
                  </a:cubicBezTo>
                  <a:cubicBezTo>
                    <a:pt x="336284" y="157132"/>
                    <a:pt x="223654" y="222588"/>
                    <a:pt x="140290" y="318499"/>
                  </a:cubicBezTo>
                  <a:cubicBezTo>
                    <a:pt x="49827" y="422588"/>
                    <a:pt x="0" y="555896"/>
                    <a:pt x="0" y="693862"/>
                  </a:cubicBezTo>
                  <a:cubicBezTo>
                    <a:pt x="0" y="720307"/>
                    <a:pt x="1811" y="746801"/>
                    <a:pt x="5394" y="772588"/>
                  </a:cubicBezTo>
                  <a:cubicBezTo>
                    <a:pt x="33005" y="973062"/>
                    <a:pt x="166806" y="1145825"/>
                    <a:pt x="354569" y="1223468"/>
                  </a:cubicBezTo>
                  <a:cubicBezTo>
                    <a:pt x="424200" y="1252272"/>
                    <a:pt x="498083" y="1266886"/>
                    <a:pt x="574136" y="1266886"/>
                  </a:cubicBezTo>
                  <a:cubicBezTo>
                    <a:pt x="694582" y="1266886"/>
                    <a:pt x="809876" y="1230070"/>
                    <a:pt x="907563" y="1160429"/>
                  </a:cubicBezTo>
                  <a:cubicBezTo>
                    <a:pt x="1003130" y="1092287"/>
                    <a:pt x="1074630" y="998251"/>
                    <a:pt x="1114347" y="888488"/>
                  </a:cubicBezTo>
                  <a:cubicBezTo>
                    <a:pt x="1118056" y="878262"/>
                    <a:pt x="1112739" y="866963"/>
                    <a:pt x="1102493" y="863271"/>
                  </a:cubicBezTo>
                  <a:cubicBezTo>
                    <a:pt x="1092237" y="859579"/>
                    <a:pt x="1080925" y="864875"/>
                    <a:pt x="1077226" y="875111"/>
                  </a:cubicBezTo>
                  <a:cubicBezTo>
                    <a:pt x="1040241" y="977325"/>
                    <a:pt x="973640" y="1064895"/>
                    <a:pt x="884611" y="1128369"/>
                  </a:cubicBezTo>
                  <a:cubicBezTo>
                    <a:pt x="793664" y="1193215"/>
                    <a:pt x="686302" y="1227489"/>
                    <a:pt x="574136" y="1227489"/>
                  </a:cubicBezTo>
                  <a:cubicBezTo>
                    <a:pt x="516145" y="1227489"/>
                    <a:pt x="459520" y="1218355"/>
                    <a:pt x="405325" y="1200339"/>
                  </a:cubicBezTo>
                  <a:lnTo>
                    <a:pt x="565914" y="1094201"/>
                  </a:lnTo>
                  <a:cubicBezTo>
                    <a:pt x="565923" y="1094191"/>
                    <a:pt x="565933" y="1094191"/>
                    <a:pt x="565943" y="1094182"/>
                  </a:cubicBezTo>
                  <a:cubicBezTo>
                    <a:pt x="565952" y="1094182"/>
                    <a:pt x="565952" y="1094172"/>
                    <a:pt x="565962" y="1094162"/>
                  </a:cubicBezTo>
                  <a:lnTo>
                    <a:pt x="699424" y="1005954"/>
                  </a:lnTo>
                  <a:lnTo>
                    <a:pt x="699434" y="1005954"/>
                  </a:lnTo>
                  <a:cubicBezTo>
                    <a:pt x="711413" y="998028"/>
                    <a:pt x="719597" y="985927"/>
                    <a:pt x="722463" y="971864"/>
                  </a:cubicBezTo>
                  <a:cubicBezTo>
                    <a:pt x="725330" y="957800"/>
                    <a:pt x="722541" y="943456"/>
                    <a:pt x="714600" y="931500"/>
                  </a:cubicBezTo>
                  <a:lnTo>
                    <a:pt x="712837" y="928832"/>
                  </a:lnTo>
                  <a:lnTo>
                    <a:pt x="738762" y="911695"/>
                  </a:lnTo>
                  <a:cubicBezTo>
                    <a:pt x="757260" y="899468"/>
                    <a:pt x="779505" y="894674"/>
                    <a:pt x="801411" y="898183"/>
                  </a:cubicBezTo>
                  <a:cubicBezTo>
                    <a:pt x="833128" y="903267"/>
                    <a:pt x="865339" y="896308"/>
                    <a:pt x="892107" y="878610"/>
                  </a:cubicBezTo>
                  <a:lnTo>
                    <a:pt x="1107141" y="736487"/>
                  </a:lnTo>
                  <a:cubicBezTo>
                    <a:pt x="1105669" y="755103"/>
                    <a:pt x="1103248" y="773613"/>
                    <a:pt x="1099868" y="791813"/>
                  </a:cubicBezTo>
                  <a:cubicBezTo>
                    <a:pt x="1097873" y="802513"/>
                    <a:pt x="1104953" y="812797"/>
                    <a:pt x="1115673" y="814779"/>
                  </a:cubicBezTo>
                  <a:cubicBezTo>
                    <a:pt x="1116884" y="815011"/>
                    <a:pt x="1118104" y="815117"/>
                    <a:pt x="1119295" y="815117"/>
                  </a:cubicBezTo>
                  <a:cubicBezTo>
                    <a:pt x="1128622" y="815117"/>
                    <a:pt x="1136911" y="808486"/>
                    <a:pt x="1138674" y="799004"/>
                  </a:cubicBezTo>
                  <a:cubicBezTo>
                    <a:pt x="1144146" y="769631"/>
                    <a:pt x="1147293" y="739542"/>
                    <a:pt x="1148107" y="709414"/>
                  </a:cubicBezTo>
                  <a:lnTo>
                    <a:pt x="1208703" y="669360"/>
                  </a:lnTo>
                  <a:cubicBezTo>
                    <a:pt x="1229088" y="655886"/>
                    <a:pt x="1243005" y="635289"/>
                    <a:pt x="1247867" y="611376"/>
                  </a:cubicBezTo>
                  <a:cubicBezTo>
                    <a:pt x="1252738" y="587454"/>
                    <a:pt x="1247983" y="563077"/>
                    <a:pt x="1234483" y="542731"/>
                  </a:cubicBezTo>
                  <a:close/>
                  <a:moveTo>
                    <a:pt x="795117" y="207751"/>
                  </a:moveTo>
                  <a:lnTo>
                    <a:pt x="734811" y="247612"/>
                  </a:lnTo>
                  <a:lnTo>
                    <a:pt x="722938" y="215687"/>
                  </a:lnTo>
                  <a:cubicBezTo>
                    <a:pt x="717979" y="202367"/>
                    <a:pt x="712295" y="189309"/>
                    <a:pt x="706000" y="176531"/>
                  </a:cubicBezTo>
                  <a:cubicBezTo>
                    <a:pt x="736593" y="184273"/>
                    <a:pt x="766383" y="194712"/>
                    <a:pt x="795117" y="207751"/>
                  </a:cubicBezTo>
                  <a:close/>
                  <a:moveTo>
                    <a:pt x="170108" y="344316"/>
                  </a:moveTo>
                  <a:cubicBezTo>
                    <a:pt x="250228" y="252135"/>
                    <a:pt x="359363" y="190169"/>
                    <a:pt x="478753" y="168683"/>
                  </a:cubicBezTo>
                  <a:cubicBezTo>
                    <a:pt x="497909" y="215000"/>
                    <a:pt x="502499" y="266750"/>
                    <a:pt x="491052" y="316073"/>
                  </a:cubicBezTo>
                  <a:lnTo>
                    <a:pt x="442930" y="523564"/>
                  </a:lnTo>
                  <a:cubicBezTo>
                    <a:pt x="435367" y="515503"/>
                    <a:pt x="425546" y="509945"/>
                    <a:pt x="414487" y="507703"/>
                  </a:cubicBezTo>
                  <a:cubicBezTo>
                    <a:pt x="400386" y="504832"/>
                    <a:pt x="386024" y="507626"/>
                    <a:pt x="374044" y="515552"/>
                  </a:cubicBezTo>
                  <a:lnTo>
                    <a:pt x="237735" y="605635"/>
                  </a:lnTo>
                  <a:cubicBezTo>
                    <a:pt x="237725" y="605635"/>
                    <a:pt x="237725" y="605635"/>
                    <a:pt x="237716" y="605644"/>
                  </a:cubicBezTo>
                  <a:cubicBezTo>
                    <a:pt x="237716" y="605644"/>
                    <a:pt x="237706" y="605644"/>
                    <a:pt x="237706" y="605654"/>
                  </a:cubicBezTo>
                  <a:lnTo>
                    <a:pt x="41111" y="735588"/>
                  </a:lnTo>
                  <a:cubicBezTo>
                    <a:pt x="40036" y="721747"/>
                    <a:pt x="39474" y="707800"/>
                    <a:pt x="39474" y="693862"/>
                  </a:cubicBezTo>
                  <a:cubicBezTo>
                    <a:pt x="39474" y="565387"/>
                    <a:pt x="85872" y="441243"/>
                    <a:pt x="170108" y="344316"/>
                  </a:cubicBezTo>
                  <a:close/>
                  <a:moveTo>
                    <a:pt x="683784" y="964005"/>
                  </a:moveTo>
                  <a:cubicBezTo>
                    <a:pt x="683018" y="967756"/>
                    <a:pt x="680830" y="970994"/>
                    <a:pt x="677624" y="973110"/>
                  </a:cubicBezTo>
                  <a:lnTo>
                    <a:pt x="677634" y="973110"/>
                  </a:lnTo>
                  <a:lnTo>
                    <a:pt x="560413" y="1050580"/>
                  </a:lnTo>
                  <a:lnTo>
                    <a:pt x="342851" y="726754"/>
                  </a:lnTo>
                  <a:cubicBezTo>
                    <a:pt x="336778" y="717717"/>
                    <a:pt x="324518" y="715310"/>
                    <a:pt x="315463" y="721370"/>
                  </a:cubicBezTo>
                  <a:cubicBezTo>
                    <a:pt x="306417" y="727431"/>
                    <a:pt x="303996" y="739658"/>
                    <a:pt x="310069" y="748695"/>
                  </a:cubicBezTo>
                  <a:lnTo>
                    <a:pt x="527495" y="1072337"/>
                  </a:lnTo>
                  <a:lnTo>
                    <a:pt x="360157" y="1182941"/>
                  </a:lnTo>
                  <a:cubicBezTo>
                    <a:pt x="193874" y="1110352"/>
                    <a:pt x="74881" y="957056"/>
                    <a:pt x="46273" y="778678"/>
                  </a:cubicBezTo>
                  <a:lnTo>
                    <a:pt x="243100" y="649014"/>
                  </a:lnTo>
                  <a:lnTo>
                    <a:pt x="265752" y="682747"/>
                  </a:lnTo>
                  <a:cubicBezTo>
                    <a:pt x="269568" y="688411"/>
                    <a:pt x="275805" y="691475"/>
                    <a:pt x="282167" y="691475"/>
                  </a:cubicBezTo>
                  <a:cubicBezTo>
                    <a:pt x="285944" y="691475"/>
                    <a:pt x="289770" y="690402"/>
                    <a:pt x="293140" y="688140"/>
                  </a:cubicBezTo>
                  <a:cubicBezTo>
                    <a:pt x="302195" y="682080"/>
                    <a:pt x="304616" y="669843"/>
                    <a:pt x="298544" y="660806"/>
                  </a:cubicBezTo>
                  <a:lnTo>
                    <a:pt x="276047" y="627315"/>
                  </a:lnTo>
                  <a:lnTo>
                    <a:pt x="395844" y="548395"/>
                  </a:lnTo>
                  <a:cubicBezTo>
                    <a:pt x="399030" y="546278"/>
                    <a:pt x="402856" y="545544"/>
                    <a:pt x="406613" y="546307"/>
                  </a:cubicBezTo>
                  <a:cubicBezTo>
                    <a:pt x="410371" y="547071"/>
                    <a:pt x="413615" y="549255"/>
                    <a:pt x="415736" y="552445"/>
                  </a:cubicBezTo>
                  <a:lnTo>
                    <a:pt x="681692" y="953257"/>
                  </a:lnTo>
                  <a:cubicBezTo>
                    <a:pt x="683803" y="956437"/>
                    <a:pt x="684549" y="960255"/>
                    <a:pt x="683784" y="964005"/>
                  </a:cubicBezTo>
                  <a:close/>
                  <a:moveTo>
                    <a:pt x="1209187" y="603528"/>
                  </a:moveTo>
                  <a:cubicBezTo>
                    <a:pt x="1206417" y="617137"/>
                    <a:pt x="1198505" y="628851"/>
                    <a:pt x="1186903" y="636516"/>
                  </a:cubicBezTo>
                  <a:lnTo>
                    <a:pt x="1117630" y="682302"/>
                  </a:lnTo>
                  <a:cubicBezTo>
                    <a:pt x="1117610" y="682312"/>
                    <a:pt x="1117591" y="682331"/>
                    <a:pt x="1117562" y="682341"/>
                  </a:cubicBezTo>
                  <a:lnTo>
                    <a:pt x="870307" y="845766"/>
                  </a:lnTo>
                  <a:cubicBezTo>
                    <a:pt x="851810" y="857993"/>
                    <a:pt x="829564" y="862797"/>
                    <a:pt x="807658" y="859279"/>
                  </a:cubicBezTo>
                  <a:cubicBezTo>
                    <a:pt x="775951" y="854204"/>
                    <a:pt x="743740" y="861154"/>
                    <a:pt x="716963" y="878852"/>
                  </a:cubicBezTo>
                  <a:lnTo>
                    <a:pt x="691037" y="895989"/>
                  </a:lnTo>
                  <a:lnTo>
                    <a:pt x="473214" y="567717"/>
                  </a:lnTo>
                  <a:lnTo>
                    <a:pt x="529519" y="324966"/>
                  </a:lnTo>
                  <a:cubicBezTo>
                    <a:pt x="544017" y="262429"/>
                    <a:pt x="536376" y="196558"/>
                    <a:pt x="508756" y="139174"/>
                  </a:cubicBezTo>
                  <a:cubicBezTo>
                    <a:pt x="508504" y="138575"/>
                    <a:pt x="508233" y="137995"/>
                    <a:pt x="507923" y="137424"/>
                  </a:cubicBezTo>
                  <a:cubicBezTo>
                    <a:pt x="502616" y="126580"/>
                    <a:pt x="496592" y="116054"/>
                    <a:pt x="489861" y="105905"/>
                  </a:cubicBezTo>
                  <a:cubicBezTo>
                    <a:pt x="476768" y="86168"/>
                    <a:pt x="482201" y="59481"/>
                    <a:pt x="501986" y="46404"/>
                  </a:cubicBezTo>
                  <a:cubicBezTo>
                    <a:pt x="518702" y="35356"/>
                    <a:pt x="541286" y="37444"/>
                    <a:pt x="555677" y="51372"/>
                  </a:cubicBezTo>
                  <a:lnTo>
                    <a:pt x="593379" y="87850"/>
                  </a:lnTo>
                  <a:cubicBezTo>
                    <a:pt x="634160" y="127314"/>
                    <a:pt x="666167" y="176261"/>
                    <a:pt x="685924" y="229402"/>
                  </a:cubicBezTo>
                  <a:lnTo>
                    <a:pt x="706455" y="284602"/>
                  </a:lnTo>
                  <a:cubicBezTo>
                    <a:pt x="706494" y="284708"/>
                    <a:pt x="706532" y="284795"/>
                    <a:pt x="706571" y="284892"/>
                  </a:cubicBezTo>
                  <a:cubicBezTo>
                    <a:pt x="706620" y="285018"/>
                    <a:pt x="706678" y="285153"/>
                    <a:pt x="706726" y="285279"/>
                  </a:cubicBezTo>
                  <a:cubicBezTo>
                    <a:pt x="706871" y="285617"/>
                    <a:pt x="707007" y="285926"/>
                    <a:pt x="707152" y="286187"/>
                  </a:cubicBezTo>
                  <a:cubicBezTo>
                    <a:pt x="707549" y="287019"/>
                    <a:pt x="707985" y="287840"/>
                    <a:pt x="708508" y="288623"/>
                  </a:cubicBezTo>
                  <a:cubicBezTo>
                    <a:pt x="714532" y="297699"/>
                    <a:pt x="726773" y="300183"/>
                    <a:pt x="735857" y="294171"/>
                  </a:cubicBezTo>
                  <a:lnTo>
                    <a:pt x="946369" y="155045"/>
                  </a:lnTo>
                  <a:cubicBezTo>
                    <a:pt x="970309" y="139222"/>
                    <a:pt x="1002684" y="145785"/>
                    <a:pt x="1018538" y="169678"/>
                  </a:cubicBezTo>
                  <a:cubicBezTo>
                    <a:pt x="1034391" y="193572"/>
                    <a:pt x="1027816" y="225884"/>
                    <a:pt x="1003875" y="241706"/>
                  </a:cubicBezTo>
                  <a:lnTo>
                    <a:pt x="985601" y="253788"/>
                  </a:lnTo>
                  <a:cubicBezTo>
                    <a:pt x="985601" y="253788"/>
                    <a:pt x="985591" y="253788"/>
                    <a:pt x="985581" y="253798"/>
                  </a:cubicBezTo>
                  <a:lnTo>
                    <a:pt x="944819" y="280746"/>
                  </a:lnTo>
                  <a:cubicBezTo>
                    <a:pt x="944761" y="280784"/>
                    <a:pt x="944723" y="280823"/>
                    <a:pt x="944664" y="280852"/>
                  </a:cubicBezTo>
                  <a:cubicBezTo>
                    <a:pt x="944432" y="281016"/>
                    <a:pt x="944209" y="281171"/>
                    <a:pt x="944025" y="281325"/>
                  </a:cubicBezTo>
                  <a:cubicBezTo>
                    <a:pt x="935600" y="287502"/>
                    <a:pt x="933421" y="299245"/>
                    <a:pt x="939261" y="308041"/>
                  </a:cubicBezTo>
                  <a:cubicBezTo>
                    <a:pt x="945275" y="317117"/>
                    <a:pt x="957525" y="319601"/>
                    <a:pt x="966619" y="313589"/>
                  </a:cubicBezTo>
                  <a:lnTo>
                    <a:pt x="1007410" y="286622"/>
                  </a:lnTo>
                  <a:cubicBezTo>
                    <a:pt x="1019003" y="278977"/>
                    <a:pt x="1032881" y="276280"/>
                    <a:pt x="1046507" y="279044"/>
                  </a:cubicBezTo>
                  <a:cubicBezTo>
                    <a:pt x="1060133" y="281809"/>
                    <a:pt x="1071880" y="289706"/>
                    <a:pt x="1079550" y="301285"/>
                  </a:cubicBezTo>
                  <a:cubicBezTo>
                    <a:pt x="1087230" y="312855"/>
                    <a:pt x="1089942" y="326725"/>
                    <a:pt x="1087172" y="340324"/>
                  </a:cubicBezTo>
                  <a:cubicBezTo>
                    <a:pt x="1084402" y="353933"/>
                    <a:pt x="1076490" y="365648"/>
                    <a:pt x="1064888" y="373313"/>
                  </a:cubicBezTo>
                  <a:lnTo>
                    <a:pt x="1005832" y="412352"/>
                  </a:lnTo>
                  <a:cubicBezTo>
                    <a:pt x="996738" y="418354"/>
                    <a:pt x="994249" y="430572"/>
                    <a:pt x="1000273" y="439648"/>
                  </a:cubicBezTo>
                  <a:cubicBezTo>
                    <a:pt x="1004069" y="445370"/>
                    <a:pt x="1010345" y="448472"/>
                    <a:pt x="1016746" y="448472"/>
                  </a:cubicBezTo>
                  <a:cubicBezTo>
                    <a:pt x="1020484" y="448472"/>
                    <a:pt x="1024271" y="447409"/>
                    <a:pt x="1027622" y="445196"/>
                  </a:cubicBezTo>
                  <a:lnTo>
                    <a:pt x="1036764" y="439155"/>
                  </a:lnTo>
                  <a:lnTo>
                    <a:pt x="1068394" y="418248"/>
                  </a:lnTo>
                  <a:cubicBezTo>
                    <a:pt x="1092343" y="402426"/>
                    <a:pt x="1124709" y="408988"/>
                    <a:pt x="1140562" y="432882"/>
                  </a:cubicBezTo>
                  <a:cubicBezTo>
                    <a:pt x="1156416" y="456785"/>
                    <a:pt x="1149840" y="489087"/>
                    <a:pt x="1125900" y="504919"/>
                  </a:cubicBezTo>
                  <a:lnTo>
                    <a:pt x="1096401" y="524415"/>
                  </a:lnTo>
                  <a:cubicBezTo>
                    <a:pt x="1096246" y="524512"/>
                    <a:pt x="1096091" y="524618"/>
                    <a:pt x="1095936" y="524724"/>
                  </a:cubicBezTo>
                  <a:lnTo>
                    <a:pt x="1066844" y="543949"/>
                  </a:lnTo>
                  <a:cubicBezTo>
                    <a:pt x="1057750" y="549951"/>
                    <a:pt x="1055261" y="562178"/>
                    <a:pt x="1061285" y="571254"/>
                  </a:cubicBezTo>
                  <a:cubicBezTo>
                    <a:pt x="1065082" y="576976"/>
                    <a:pt x="1071357" y="580079"/>
                    <a:pt x="1077759" y="580079"/>
                  </a:cubicBezTo>
                  <a:cubicBezTo>
                    <a:pt x="1081497" y="580079"/>
                    <a:pt x="1085283" y="579016"/>
                    <a:pt x="1088634" y="576802"/>
                  </a:cubicBezTo>
                  <a:lnTo>
                    <a:pt x="1097776" y="570761"/>
                  </a:lnTo>
                  <a:cubicBezTo>
                    <a:pt x="1097776" y="570761"/>
                    <a:pt x="1097776" y="570752"/>
                    <a:pt x="1097786" y="570752"/>
                  </a:cubicBezTo>
                  <a:lnTo>
                    <a:pt x="1129416" y="549855"/>
                  </a:lnTo>
                  <a:cubicBezTo>
                    <a:pt x="1141008" y="542190"/>
                    <a:pt x="1154896" y="539484"/>
                    <a:pt x="1168531" y="542258"/>
                  </a:cubicBezTo>
                  <a:cubicBezTo>
                    <a:pt x="1182167" y="545012"/>
                    <a:pt x="1193905" y="552919"/>
                    <a:pt x="1201585" y="564488"/>
                  </a:cubicBezTo>
                  <a:cubicBezTo>
                    <a:pt x="1209255" y="576058"/>
                    <a:pt x="1211957" y="589928"/>
                    <a:pt x="1209187" y="603528"/>
                  </a:cubicBezTo>
                  <a:close/>
                </a:path>
              </a:pathLst>
            </a:custGeom>
            <a:solidFill>
              <a:srgbClr val="00000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DA29653B-9425-4168-BC8D-E523929EB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77766"/>
              </p:ext>
            </p:extLst>
          </p:nvPr>
        </p:nvGraphicFramePr>
        <p:xfrm>
          <a:off x="4715658" y="3624993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21" name="+ informações">
            <a:extLst>
              <a:ext uri="{FF2B5EF4-FFF2-40B4-BE49-F238E27FC236}">
                <a16:creationId xmlns:a16="http://schemas.microsoft.com/office/drawing/2014/main" id="{6E535BE2-1564-45F1-A1DD-C924F0AB60E9}"/>
              </a:ext>
            </a:extLst>
          </p:cNvPr>
          <p:cNvGrpSpPr/>
          <p:nvPr/>
        </p:nvGrpSpPr>
        <p:grpSpPr>
          <a:xfrm>
            <a:off x="10549268" y="5766990"/>
            <a:ext cx="1402473" cy="346249"/>
            <a:chOff x="7300120" y="5125288"/>
            <a:chExt cx="1748287" cy="431624"/>
          </a:xfrm>
        </p:grpSpPr>
        <p:sp>
          <p:nvSpPr>
            <p:cNvPr id="22" name="Forma livre 52">
              <a:extLst>
                <a:ext uri="{FF2B5EF4-FFF2-40B4-BE49-F238E27FC236}">
                  <a16:creationId xmlns:a16="http://schemas.microsoft.com/office/drawing/2014/main" id="{7A43C7C9-059F-41D9-9046-FD1C157DA9CD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" name="CaixaDeTexto 5">
              <a:extLst>
                <a:ext uri="{FF2B5EF4-FFF2-40B4-BE49-F238E27FC236}">
                  <a16:creationId xmlns:a16="http://schemas.microsoft.com/office/drawing/2014/main" id="{963D39BC-CC93-4E94-B692-4EB9585BEC3C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8809A549-7502-4D8D-9EAD-4FA77A6FB1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892AEA66-A4C7-42D7-A305-9CAEBEDC4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70936C03-11FE-4F08-A968-506F0F94D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25806DC4-A409-4673-98A7-95BE6261D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1783133-87AC-4D64-9BAB-23E97DA80C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56009855-B4F6-4DE4-94BD-6301847852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30" name="Espaço Reservado para Conteúdo 3">
            <a:extLst>
              <a:ext uri="{FF2B5EF4-FFF2-40B4-BE49-F238E27FC236}">
                <a16:creationId xmlns:a16="http://schemas.microsoft.com/office/drawing/2014/main" id="{C48E6A3A-6650-4A74-B273-1E3083ED7687}"/>
              </a:ext>
            </a:extLst>
          </p:cNvPr>
          <p:cNvSpPr txBox="1">
            <a:spLocks/>
          </p:cNvSpPr>
          <p:nvPr/>
        </p:nvSpPr>
        <p:spPr>
          <a:xfrm>
            <a:off x="6959600" y="4457026"/>
            <a:ext cx="4533900" cy="13628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independentemente da faixa etária do entrevistado, esses percentuais se mantêm elevados, com a diferença entre os extremos se situando em 11%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2678AB7E-7FBF-48CC-8E75-3EA3E116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1836"/>
              </p:ext>
            </p:extLst>
          </p:nvPr>
        </p:nvGraphicFramePr>
        <p:xfrm>
          <a:off x="6959602" y="3189235"/>
          <a:ext cx="4533900" cy="805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4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24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a 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a 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a 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a 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anos ou +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2120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lang="pt-BR" sz="1600" b="1" u="none" strike="noStrike" kern="1200" dirty="0">
                        <a:solidFill>
                          <a:srgbClr val="0060A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lang="pt-BR" sz="1600" b="1" u="none" strike="noStrike" kern="1200" dirty="0">
                        <a:solidFill>
                          <a:srgbClr val="0060A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lang="pt-BR" sz="1600" b="1" u="none" strike="noStrike" kern="1200" dirty="0">
                        <a:solidFill>
                          <a:srgbClr val="0060A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lang="pt-BR" sz="1600" b="1" u="none" strike="noStrike" kern="1200" dirty="0">
                        <a:solidFill>
                          <a:srgbClr val="0060A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lang="pt-BR" sz="1600" b="1" u="none" strike="noStrike" kern="1200" dirty="0">
                        <a:solidFill>
                          <a:srgbClr val="0060A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  <a:endParaRPr lang="pt-BR" sz="1600" b="1" u="none" strike="noStrike" kern="1200" dirty="0">
                        <a:solidFill>
                          <a:srgbClr val="0060A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</a:tbl>
          </a:graphicData>
        </a:graphic>
      </p:graphicFrame>
      <p:graphicFrame>
        <p:nvGraphicFramePr>
          <p:cNvPr id="98" name="Gráfico 97">
            <a:extLst>
              <a:ext uri="{FF2B5EF4-FFF2-40B4-BE49-F238E27FC236}">
                <a16:creationId xmlns:a16="http://schemas.microsoft.com/office/drawing/2014/main" id="{47560D4B-9B3E-453E-96EE-3A99DA756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735962"/>
              </p:ext>
            </p:extLst>
          </p:nvPr>
        </p:nvGraphicFramePr>
        <p:xfrm>
          <a:off x="6554604" y="1140782"/>
          <a:ext cx="5048478" cy="245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6A8F946F-980F-4BC0-9CC4-2713E4D1C4E3}"/>
              </a:ext>
            </a:extLst>
          </p:cNvPr>
          <p:cNvGrpSpPr/>
          <p:nvPr/>
        </p:nvGrpSpPr>
        <p:grpSpPr>
          <a:xfrm>
            <a:off x="10030594" y="971917"/>
            <a:ext cx="1568176" cy="468000"/>
            <a:chOff x="10030594" y="971917"/>
            <a:chExt cx="1568176" cy="468000"/>
          </a:xfrm>
        </p:grpSpPr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B499C348-8123-4F62-8BB7-063F4308443C}"/>
                </a:ext>
              </a:extLst>
            </p:cNvPr>
            <p:cNvSpPr txBox="1"/>
            <p:nvPr/>
          </p:nvSpPr>
          <p:spPr>
            <a:xfrm>
              <a:off x="10030594" y="1020353"/>
              <a:ext cx="9749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9E3BCB37-C7BC-4E46-AC2C-0BB108758604}"/>
                </a:ext>
              </a:extLst>
            </p:cNvPr>
            <p:cNvGrpSpPr/>
            <p:nvPr/>
          </p:nvGrpSpPr>
          <p:grpSpPr>
            <a:xfrm>
              <a:off x="11130770" y="971917"/>
              <a:ext cx="468000" cy="468000"/>
              <a:chOff x="8601905" y="-1401723"/>
              <a:chExt cx="468000" cy="468000"/>
            </a:xfrm>
          </p:grpSpPr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4A721E7F-35E6-45DA-8E71-1EFCB23A8D15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81" name="Agrupar 80">
                <a:extLst>
                  <a:ext uri="{FF2B5EF4-FFF2-40B4-BE49-F238E27FC236}">
                    <a16:creationId xmlns:a16="http://schemas.microsoft.com/office/drawing/2014/main" id="{C10B97C2-2BC5-4D32-A398-90411A2BC10C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82" name="Gráfico 81">
                  <a:extLst>
                    <a:ext uri="{FF2B5EF4-FFF2-40B4-BE49-F238E27FC236}">
                      <a16:creationId xmlns:a16="http://schemas.microsoft.com/office/drawing/2014/main" id="{A4C6AAFD-F63D-4415-B445-C01C41895D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83" name="Forma Livre: Forma 82">
                  <a:extLst>
                    <a:ext uri="{FF2B5EF4-FFF2-40B4-BE49-F238E27FC236}">
                      <a16:creationId xmlns:a16="http://schemas.microsoft.com/office/drawing/2014/main" id="{1CB0A081-ACCF-49DF-A429-2C4B1AA01812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9C55ED1C-7849-4F78-BBCD-38D66087EF7D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5" name="Forma Livre: Forma 84">
                  <a:extLst>
                    <a:ext uri="{FF2B5EF4-FFF2-40B4-BE49-F238E27FC236}">
                      <a16:creationId xmlns:a16="http://schemas.microsoft.com/office/drawing/2014/main" id="{C5B7C028-ABDF-443D-B53B-F8ADABD2509A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6" name="Forma Livre: Forma 85">
                  <a:extLst>
                    <a:ext uri="{FF2B5EF4-FFF2-40B4-BE49-F238E27FC236}">
                      <a16:creationId xmlns:a16="http://schemas.microsoft.com/office/drawing/2014/main" id="{241FA374-04BA-45E7-9AE1-1D27F0AA4535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7" name="Forma Livre: Forma 86">
                  <a:extLst>
                    <a:ext uri="{FF2B5EF4-FFF2-40B4-BE49-F238E27FC236}">
                      <a16:creationId xmlns:a16="http://schemas.microsoft.com/office/drawing/2014/main" id="{229333C7-64F9-4FE0-A954-4F8355147214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8" name="Forma Livre: Forma 87">
                  <a:extLst>
                    <a:ext uri="{FF2B5EF4-FFF2-40B4-BE49-F238E27FC236}">
                      <a16:creationId xmlns:a16="http://schemas.microsoft.com/office/drawing/2014/main" id="{DA6E879A-A668-46E2-8121-CBE4C40D5E8C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9" name="Forma Livre: Forma 88">
                  <a:extLst>
                    <a:ext uri="{FF2B5EF4-FFF2-40B4-BE49-F238E27FC236}">
                      <a16:creationId xmlns:a16="http://schemas.microsoft.com/office/drawing/2014/main" id="{2ECBFACB-FC7F-4F6E-B35D-CA7CE9CD08CF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49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9" grpId="0" animBg="1"/>
      <p:bldP spid="14" grpId="0"/>
      <p:bldGraphic spid="5" grpId="0">
        <p:bldAsOne/>
      </p:bldGraphic>
      <p:bldGraphic spid="5" grpId="1">
        <p:bldAsOne/>
      </p:bldGraphic>
      <p:bldP spid="7" grpId="0"/>
      <p:bldP spid="8" grpId="0"/>
      <p:bldP spid="30" grpId="0"/>
      <p:bldGraphic spid="9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E0235CE8-9A68-4A9B-BD84-0EAB72205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1294"/>
              </p:ext>
            </p:extLst>
          </p:nvPr>
        </p:nvGraphicFramePr>
        <p:xfrm>
          <a:off x="715369" y="266107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solução  para a </a:t>
            </a:r>
            <a:r>
              <a:rPr lang="pt-BR" sz="3200" b="1" i="1" dirty="0">
                <a:solidFill>
                  <a:schemeClr val="accent2"/>
                </a:solidFill>
              </a:rPr>
              <a:t>solicitação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p1.</a:t>
            </a:r>
            <a:r>
              <a:rPr lang="pt-BR" sz="1100" dirty="0">
                <a:solidFill>
                  <a:schemeClr val="bg1"/>
                </a:solidFill>
              </a:rPr>
              <a:t> A sua solicitação foi solucionada no seu primeiro contato com o Sebrae? (RU)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D9B22C5F-AFDD-4B06-9007-D2E8ECBCDA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2999" y="2197931"/>
            <a:ext cx="542370" cy="543597"/>
            <a:chOff x="3177" y="1497"/>
            <a:chExt cx="1326" cy="1329"/>
          </a:xfrm>
          <a:solidFill>
            <a:srgbClr val="92D050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AEDE340-F829-4295-81FA-043B32B89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7" y="1497"/>
              <a:ext cx="1179" cy="1077"/>
            </a:xfrm>
            <a:custGeom>
              <a:avLst/>
              <a:gdLst>
                <a:gd name="T0" fmla="*/ 486 w 496"/>
                <a:gd name="T1" fmla="*/ 135 h 453"/>
                <a:gd name="T2" fmla="*/ 346 w 496"/>
                <a:gd name="T3" fmla="*/ 4 h 453"/>
                <a:gd name="T4" fmla="*/ 90 w 496"/>
                <a:gd name="T5" fmla="*/ 166 h 453"/>
                <a:gd name="T6" fmla="*/ 1 w 496"/>
                <a:gd name="T7" fmla="*/ 344 h 453"/>
                <a:gd name="T8" fmla="*/ 44 w 496"/>
                <a:gd name="T9" fmla="*/ 440 h 453"/>
                <a:gd name="T10" fmla="*/ 55 w 496"/>
                <a:gd name="T11" fmla="*/ 451 h 453"/>
                <a:gd name="T12" fmla="*/ 128 w 496"/>
                <a:gd name="T13" fmla="*/ 413 h 453"/>
                <a:gd name="T14" fmla="*/ 172 w 496"/>
                <a:gd name="T15" fmla="*/ 369 h 453"/>
                <a:gd name="T16" fmla="*/ 165 w 496"/>
                <a:gd name="T17" fmla="*/ 311 h 453"/>
                <a:gd name="T18" fmla="*/ 145 w 496"/>
                <a:gd name="T19" fmla="*/ 300 h 453"/>
                <a:gd name="T20" fmla="*/ 212 w 496"/>
                <a:gd name="T21" fmla="*/ 209 h 453"/>
                <a:gd name="T22" fmla="*/ 330 w 496"/>
                <a:gd name="T23" fmla="*/ 232 h 453"/>
                <a:gd name="T24" fmla="*/ 466 w 496"/>
                <a:gd name="T25" fmla="*/ 168 h 453"/>
                <a:gd name="T26" fmla="*/ 349 w 496"/>
                <a:gd name="T27" fmla="*/ 221 h 453"/>
                <a:gd name="T28" fmla="*/ 318 w 496"/>
                <a:gd name="T29" fmla="*/ 141 h 453"/>
                <a:gd name="T30" fmla="*/ 265 w 496"/>
                <a:gd name="T31" fmla="*/ 163 h 453"/>
                <a:gd name="T32" fmla="*/ 140 w 496"/>
                <a:gd name="T33" fmla="*/ 278 h 453"/>
                <a:gd name="T34" fmla="*/ 125 w 496"/>
                <a:gd name="T35" fmla="*/ 298 h 453"/>
                <a:gd name="T36" fmla="*/ 155 w 496"/>
                <a:gd name="T37" fmla="*/ 326 h 453"/>
                <a:gd name="T38" fmla="*/ 163 w 496"/>
                <a:gd name="T39" fmla="*/ 338 h 453"/>
                <a:gd name="T40" fmla="*/ 164 w 496"/>
                <a:gd name="T41" fmla="*/ 343 h 453"/>
                <a:gd name="T42" fmla="*/ 153 w 496"/>
                <a:gd name="T43" fmla="*/ 365 h 453"/>
                <a:gd name="T44" fmla="*/ 71 w 496"/>
                <a:gd name="T45" fmla="*/ 431 h 453"/>
                <a:gd name="T46" fmla="*/ 64 w 496"/>
                <a:gd name="T47" fmla="*/ 434 h 453"/>
                <a:gd name="T48" fmla="*/ 58 w 496"/>
                <a:gd name="T49" fmla="*/ 435 h 453"/>
                <a:gd name="T50" fmla="*/ 60 w 496"/>
                <a:gd name="T51" fmla="*/ 407 h 453"/>
                <a:gd name="T52" fmla="*/ 58 w 496"/>
                <a:gd name="T53" fmla="*/ 401 h 453"/>
                <a:gd name="T54" fmla="*/ 38 w 496"/>
                <a:gd name="T55" fmla="*/ 397 h 453"/>
                <a:gd name="T56" fmla="*/ 35 w 496"/>
                <a:gd name="T57" fmla="*/ 390 h 453"/>
                <a:gd name="T58" fmla="*/ 67 w 496"/>
                <a:gd name="T59" fmla="*/ 303 h 453"/>
                <a:gd name="T60" fmla="*/ 28 w 496"/>
                <a:gd name="T61" fmla="*/ 358 h 453"/>
                <a:gd name="T62" fmla="*/ 67 w 496"/>
                <a:gd name="T63" fmla="*/ 277 h 453"/>
                <a:gd name="T64" fmla="*/ 26 w 496"/>
                <a:gd name="T65" fmla="*/ 296 h 453"/>
                <a:gd name="T66" fmla="*/ 52 w 496"/>
                <a:gd name="T67" fmla="*/ 256 h 453"/>
                <a:gd name="T68" fmla="*/ 32 w 496"/>
                <a:gd name="T69" fmla="*/ 256 h 453"/>
                <a:gd name="T70" fmla="*/ 70 w 496"/>
                <a:gd name="T71" fmla="*/ 196 h 453"/>
                <a:gd name="T72" fmla="*/ 325 w 496"/>
                <a:gd name="T73" fmla="*/ 19 h 453"/>
                <a:gd name="T74" fmla="*/ 476 w 496"/>
                <a:gd name="T75" fmla="*/ 118 h 453"/>
                <a:gd name="T76" fmla="*/ 418 w 496"/>
                <a:gd name="T77" fmla="*/ 183 h 453"/>
                <a:gd name="T78" fmla="*/ 380 w 496"/>
                <a:gd name="T79" fmla="*/ 196 h 453"/>
                <a:gd name="T80" fmla="*/ 368 w 496"/>
                <a:gd name="T81" fmla="*/ 183 h 453"/>
                <a:gd name="T82" fmla="*/ 350 w 496"/>
                <a:gd name="T83" fmla="*/ 207 h 453"/>
                <a:gd name="T84" fmla="*/ 361 w 496"/>
                <a:gd name="T85" fmla="*/ 169 h 453"/>
                <a:gd name="T86" fmla="*/ 330 w 496"/>
                <a:gd name="T87" fmla="*/ 182 h 453"/>
                <a:gd name="T88" fmla="*/ 355 w 496"/>
                <a:gd name="T89" fmla="*/ 143 h 453"/>
                <a:gd name="T90" fmla="*/ 327 w 496"/>
                <a:gd name="T91" fmla="*/ 172 h 453"/>
                <a:gd name="T92" fmla="*/ 348 w 496"/>
                <a:gd name="T93" fmla="*/ 130 h 453"/>
                <a:gd name="T94" fmla="*/ 326 w 496"/>
                <a:gd name="T95" fmla="*/ 149 h 453"/>
                <a:gd name="T96" fmla="*/ 326 w 496"/>
                <a:gd name="T97" fmla="*/ 141 h 453"/>
                <a:gd name="T98" fmla="*/ 334 w 496"/>
                <a:gd name="T99" fmla="*/ 220 h 453"/>
                <a:gd name="T100" fmla="*/ 346 w 496"/>
                <a:gd name="T101" fmla="*/ 22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6" h="453">
                  <a:moveTo>
                    <a:pt x="466" y="168"/>
                  </a:moveTo>
                  <a:cubicBezTo>
                    <a:pt x="471" y="162"/>
                    <a:pt x="476" y="155"/>
                    <a:pt x="480" y="148"/>
                  </a:cubicBezTo>
                  <a:cubicBezTo>
                    <a:pt x="483" y="144"/>
                    <a:pt x="485" y="139"/>
                    <a:pt x="486" y="135"/>
                  </a:cubicBezTo>
                  <a:cubicBezTo>
                    <a:pt x="491" y="136"/>
                    <a:pt x="496" y="133"/>
                    <a:pt x="494" y="127"/>
                  </a:cubicBezTo>
                  <a:cubicBezTo>
                    <a:pt x="481" y="95"/>
                    <a:pt x="460" y="66"/>
                    <a:pt x="435" y="42"/>
                  </a:cubicBezTo>
                  <a:cubicBezTo>
                    <a:pt x="412" y="21"/>
                    <a:pt x="379" y="0"/>
                    <a:pt x="346" y="4"/>
                  </a:cubicBezTo>
                  <a:cubicBezTo>
                    <a:pt x="312" y="7"/>
                    <a:pt x="281" y="25"/>
                    <a:pt x="253" y="42"/>
                  </a:cubicBezTo>
                  <a:cubicBezTo>
                    <a:pt x="223" y="61"/>
                    <a:pt x="194" y="83"/>
                    <a:pt x="166" y="106"/>
                  </a:cubicBezTo>
                  <a:cubicBezTo>
                    <a:pt x="141" y="126"/>
                    <a:pt x="115" y="145"/>
                    <a:pt x="90" y="166"/>
                  </a:cubicBezTo>
                  <a:cubicBezTo>
                    <a:pt x="63" y="187"/>
                    <a:pt x="37" y="211"/>
                    <a:pt x="20" y="240"/>
                  </a:cubicBezTo>
                  <a:cubicBezTo>
                    <a:pt x="6" y="262"/>
                    <a:pt x="1" y="285"/>
                    <a:pt x="2" y="309"/>
                  </a:cubicBezTo>
                  <a:cubicBezTo>
                    <a:pt x="0" y="321"/>
                    <a:pt x="0" y="332"/>
                    <a:pt x="1" y="344"/>
                  </a:cubicBezTo>
                  <a:cubicBezTo>
                    <a:pt x="2" y="366"/>
                    <a:pt x="7" y="387"/>
                    <a:pt x="17" y="407"/>
                  </a:cubicBezTo>
                  <a:cubicBezTo>
                    <a:pt x="22" y="416"/>
                    <a:pt x="27" y="425"/>
                    <a:pt x="34" y="432"/>
                  </a:cubicBezTo>
                  <a:cubicBezTo>
                    <a:pt x="37" y="435"/>
                    <a:pt x="40" y="438"/>
                    <a:pt x="44" y="440"/>
                  </a:cubicBezTo>
                  <a:cubicBezTo>
                    <a:pt x="42" y="441"/>
                    <a:pt x="41" y="446"/>
                    <a:pt x="44" y="447"/>
                  </a:cubicBezTo>
                  <a:cubicBezTo>
                    <a:pt x="47" y="448"/>
                    <a:pt x="49" y="449"/>
                    <a:pt x="51" y="449"/>
                  </a:cubicBezTo>
                  <a:cubicBezTo>
                    <a:pt x="51" y="451"/>
                    <a:pt x="53" y="453"/>
                    <a:pt x="55" y="451"/>
                  </a:cubicBezTo>
                  <a:cubicBezTo>
                    <a:pt x="55" y="451"/>
                    <a:pt x="55" y="450"/>
                    <a:pt x="56" y="450"/>
                  </a:cubicBezTo>
                  <a:cubicBezTo>
                    <a:pt x="67" y="450"/>
                    <a:pt x="80" y="445"/>
                    <a:pt x="90" y="441"/>
                  </a:cubicBezTo>
                  <a:cubicBezTo>
                    <a:pt x="104" y="434"/>
                    <a:pt x="117" y="424"/>
                    <a:pt x="128" y="413"/>
                  </a:cubicBezTo>
                  <a:cubicBezTo>
                    <a:pt x="130" y="412"/>
                    <a:pt x="131" y="411"/>
                    <a:pt x="132" y="410"/>
                  </a:cubicBezTo>
                  <a:cubicBezTo>
                    <a:pt x="136" y="407"/>
                    <a:pt x="140" y="403"/>
                    <a:pt x="144" y="400"/>
                  </a:cubicBezTo>
                  <a:cubicBezTo>
                    <a:pt x="154" y="391"/>
                    <a:pt x="165" y="381"/>
                    <a:pt x="172" y="369"/>
                  </a:cubicBezTo>
                  <a:cubicBezTo>
                    <a:pt x="180" y="362"/>
                    <a:pt x="188" y="355"/>
                    <a:pt x="197" y="350"/>
                  </a:cubicBezTo>
                  <a:cubicBezTo>
                    <a:pt x="202" y="347"/>
                    <a:pt x="202" y="341"/>
                    <a:pt x="199" y="338"/>
                  </a:cubicBezTo>
                  <a:cubicBezTo>
                    <a:pt x="189" y="327"/>
                    <a:pt x="178" y="319"/>
                    <a:pt x="165" y="311"/>
                  </a:cubicBezTo>
                  <a:cubicBezTo>
                    <a:pt x="161" y="309"/>
                    <a:pt x="156" y="306"/>
                    <a:pt x="151" y="303"/>
                  </a:cubicBezTo>
                  <a:cubicBezTo>
                    <a:pt x="150" y="302"/>
                    <a:pt x="150" y="302"/>
                    <a:pt x="149" y="301"/>
                  </a:cubicBezTo>
                  <a:cubicBezTo>
                    <a:pt x="148" y="300"/>
                    <a:pt x="147" y="300"/>
                    <a:pt x="145" y="300"/>
                  </a:cubicBezTo>
                  <a:cubicBezTo>
                    <a:pt x="148" y="295"/>
                    <a:pt x="149" y="289"/>
                    <a:pt x="151" y="283"/>
                  </a:cubicBezTo>
                  <a:cubicBezTo>
                    <a:pt x="154" y="274"/>
                    <a:pt x="160" y="266"/>
                    <a:pt x="165" y="258"/>
                  </a:cubicBezTo>
                  <a:cubicBezTo>
                    <a:pt x="178" y="239"/>
                    <a:pt x="195" y="223"/>
                    <a:pt x="212" y="209"/>
                  </a:cubicBezTo>
                  <a:cubicBezTo>
                    <a:pt x="243" y="184"/>
                    <a:pt x="280" y="161"/>
                    <a:pt x="319" y="153"/>
                  </a:cubicBezTo>
                  <a:cubicBezTo>
                    <a:pt x="315" y="162"/>
                    <a:pt x="315" y="173"/>
                    <a:pt x="316" y="184"/>
                  </a:cubicBezTo>
                  <a:cubicBezTo>
                    <a:pt x="317" y="200"/>
                    <a:pt x="322" y="217"/>
                    <a:pt x="330" y="232"/>
                  </a:cubicBezTo>
                  <a:cubicBezTo>
                    <a:pt x="331" y="233"/>
                    <a:pt x="332" y="234"/>
                    <a:pt x="334" y="234"/>
                  </a:cubicBezTo>
                  <a:cubicBezTo>
                    <a:pt x="368" y="231"/>
                    <a:pt x="401" y="220"/>
                    <a:pt x="429" y="201"/>
                  </a:cubicBezTo>
                  <a:cubicBezTo>
                    <a:pt x="443" y="192"/>
                    <a:pt x="455" y="181"/>
                    <a:pt x="466" y="168"/>
                  </a:cubicBezTo>
                  <a:close/>
                  <a:moveTo>
                    <a:pt x="354" y="221"/>
                  </a:moveTo>
                  <a:cubicBezTo>
                    <a:pt x="352" y="222"/>
                    <a:pt x="350" y="222"/>
                    <a:pt x="349" y="222"/>
                  </a:cubicBezTo>
                  <a:cubicBezTo>
                    <a:pt x="349" y="222"/>
                    <a:pt x="349" y="222"/>
                    <a:pt x="349" y="221"/>
                  </a:cubicBezTo>
                  <a:cubicBezTo>
                    <a:pt x="351" y="221"/>
                    <a:pt x="352" y="221"/>
                    <a:pt x="354" y="221"/>
                  </a:cubicBezTo>
                  <a:close/>
                  <a:moveTo>
                    <a:pt x="321" y="141"/>
                  </a:moveTo>
                  <a:cubicBezTo>
                    <a:pt x="320" y="140"/>
                    <a:pt x="318" y="140"/>
                    <a:pt x="318" y="141"/>
                  </a:cubicBezTo>
                  <a:cubicBezTo>
                    <a:pt x="316" y="143"/>
                    <a:pt x="317" y="144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299" y="148"/>
                    <a:pt x="282" y="155"/>
                    <a:pt x="265" y="163"/>
                  </a:cubicBezTo>
                  <a:cubicBezTo>
                    <a:pt x="243" y="173"/>
                    <a:pt x="223" y="186"/>
                    <a:pt x="204" y="201"/>
                  </a:cubicBezTo>
                  <a:cubicBezTo>
                    <a:pt x="186" y="216"/>
                    <a:pt x="169" y="233"/>
                    <a:pt x="155" y="252"/>
                  </a:cubicBezTo>
                  <a:cubicBezTo>
                    <a:pt x="149" y="260"/>
                    <a:pt x="144" y="269"/>
                    <a:pt x="140" y="278"/>
                  </a:cubicBezTo>
                  <a:cubicBezTo>
                    <a:pt x="138" y="284"/>
                    <a:pt x="135" y="290"/>
                    <a:pt x="135" y="296"/>
                  </a:cubicBezTo>
                  <a:cubicBezTo>
                    <a:pt x="133" y="295"/>
                    <a:pt x="130" y="295"/>
                    <a:pt x="127" y="294"/>
                  </a:cubicBezTo>
                  <a:cubicBezTo>
                    <a:pt x="125" y="294"/>
                    <a:pt x="123" y="296"/>
                    <a:pt x="125" y="298"/>
                  </a:cubicBezTo>
                  <a:cubicBezTo>
                    <a:pt x="133" y="305"/>
                    <a:pt x="143" y="310"/>
                    <a:pt x="152" y="317"/>
                  </a:cubicBezTo>
                  <a:cubicBezTo>
                    <a:pt x="153" y="318"/>
                    <a:pt x="154" y="319"/>
                    <a:pt x="155" y="320"/>
                  </a:cubicBezTo>
                  <a:cubicBezTo>
                    <a:pt x="154" y="322"/>
                    <a:pt x="154" y="324"/>
                    <a:pt x="155" y="326"/>
                  </a:cubicBezTo>
                  <a:cubicBezTo>
                    <a:pt x="156" y="329"/>
                    <a:pt x="158" y="332"/>
                    <a:pt x="160" y="334"/>
                  </a:cubicBezTo>
                  <a:cubicBezTo>
                    <a:pt x="161" y="335"/>
                    <a:pt x="162" y="336"/>
                    <a:pt x="163" y="337"/>
                  </a:cubicBezTo>
                  <a:cubicBezTo>
                    <a:pt x="162" y="336"/>
                    <a:pt x="163" y="338"/>
                    <a:pt x="163" y="338"/>
                  </a:cubicBezTo>
                  <a:cubicBezTo>
                    <a:pt x="163" y="338"/>
                    <a:pt x="164" y="340"/>
                    <a:pt x="164" y="340"/>
                  </a:cubicBezTo>
                  <a:cubicBezTo>
                    <a:pt x="164" y="341"/>
                    <a:pt x="164" y="342"/>
                    <a:pt x="164" y="343"/>
                  </a:cubicBezTo>
                  <a:cubicBezTo>
                    <a:pt x="164" y="343"/>
                    <a:pt x="164" y="343"/>
                    <a:pt x="164" y="343"/>
                  </a:cubicBezTo>
                  <a:cubicBezTo>
                    <a:pt x="164" y="344"/>
                    <a:pt x="163" y="345"/>
                    <a:pt x="163" y="346"/>
                  </a:cubicBezTo>
                  <a:cubicBezTo>
                    <a:pt x="163" y="348"/>
                    <a:pt x="162" y="349"/>
                    <a:pt x="162" y="351"/>
                  </a:cubicBezTo>
                  <a:cubicBezTo>
                    <a:pt x="160" y="356"/>
                    <a:pt x="157" y="360"/>
                    <a:pt x="153" y="365"/>
                  </a:cubicBezTo>
                  <a:cubicBezTo>
                    <a:pt x="143" y="375"/>
                    <a:pt x="134" y="386"/>
                    <a:pt x="124" y="396"/>
                  </a:cubicBezTo>
                  <a:cubicBezTo>
                    <a:pt x="112" y="406"/>
                    <a:pt x="98" y="416"/>
                    <a:pt x="84" y="424"/>
                  </a:cubicBezTo>
                  <a:cubicBezTo>
                    <a:pt x="80" y="427"/>
                    <a:pt x="75" y="429"/>
                    <a:pt x="71" y="431"/>
                  </a:cubicBezTo>
                  <a:cubicBezTo>
                    <a:pt x="80" y="419"/>
                    <a:pt x="90" y="408"/>
                    <a:pt x="100" y="397"/>
                  </a:cubicBezTo>
                  <a:cubicBezTo>
                    <a:pt x="100" y="397"/>
                    <a:pt x="100" y="396"/>
                    <a:pt x="100" y="396"/>
                  </a:cubicBezTo>
                  <a:cubicBezTo>
                    <a:pt x="87" y="408"/>
                    <a:pt x="75" y="421"/>
                    <a:pt x="64" y="434"/>
                  </a:cubicBezTo>
                  <a:cubicBezTo>
                    <a:pt x="64" y="434"/>
                    <a:pt x="64" y="434"/>
                    <a:pt x="63" y="434"/>
                  </a:cubicBezTo>
                  <a:cubicBezTo>
                    <a:pt x="63" y="434"/>
                    <a:pt x="62" y="435"/>
                    <a:pt x="61" y="435"/>
                  </a:cubicBezTo>
                  <a:cubicBezTo>
                    <a:pt x="60" y="435"/>
                    <a:pt x="59" y="435"/>
                    <a:pt x="58" y="435"/>
                  </a:cubicBezTo>
                  <a:cubicBezTo>
                    <a:pt x="56" y="432"/>
                    <a:pt x="54" y="428"/>
                    <a:pt x="52" y="424"/>
                  </a:cubicBezTo>
                  <a:cubicBezTo>
                    <a:pt x="52" y="423"/>
                    <a:pt x="52" y="421"/>
                    <a:pt x="53" y="420"/>
                  </a:cubicBezTo>
                  <a:cubicBezTo>
                    <a:pt x="55" y="416"/>
                    <a:pt x="57" y="411"/>
                    <a:pt x="60" y="407"/>
                  </a:cubicBezTo>
                  <a:cubicBezTo>
                    <a:pt x="65" y="398"/>
                    <a:pt x="71" y="389"/>
                    <a:pt x="80" y="384"/>
                  </a:cubicBezTo>
                  <a:cubicBezTo>
                    <a:pt x="81" y="383"/>
                    <a:pt x="80" y="382"/>
                    <a:pt x="80" y="382"/>
                  </a:cubicBezTo>
                  <a:cubicBezTo>
                    <a:pt x="70" y="386"/>
                    <a:pt x="64" y="393"/>
                    <a:pt x="58" y="401"/>
                  </a:cubicBezTo>
                  <a:cubicBezTo>
                    <a:pt x="55" y="405"/>
                    <a:pt x="52" y="411"/>
                    <a:pt x="50" y="416"/>
                  </a:cubicBezTo>
                  <a:cubicBezTo>
                    <a:pt x="49" y="417"/>
                    <a:pt x="49" y="418"/>
                    <a:pt x="48" y="419"/>
                  </a:cubicBezTo>
                  <a:cubicBezTo>
                    <a:pt x="44" y="412"/>
                    <a:pt x="41" y="405"/>
                    <a:pt x="38" y="397"/>
                  </a:cubicBezTo>
                  <a:cubicBezTo>
                    <a:pt x="43" y="380"/>
                    <a:pt x="56" y="365"/>
                    <a:pt x="67" y="351"/>
                  </a:cubicBezTo>
                  <a:cubicBezTo>
                    <a:pt x="68" y="349"/>
                    <a:pt x="67" y="348"/>
                    <a:pt x="66" y="349"/>
                  </a:cubicBezTo>
                  <a:cubicBezTo>
                    <a:pt x="55" y="362"/>
                    <a:pt x="42" y="374"/>
                    <a:pt x="35" y="390"/>
                  </a:cubicBezTo>
                  <a:cubicBezTo>
                    <a:pt x="32" y="382"/>
                    <a:pt x="30" y="374"/>
                    <a:pt x="29" y="366"/>
                  </a:cubicBezTo>
                  <a:cubicBezTo>
                    <a:pt x="32" y="359"/>
                    <a:pt x="35" y="353"/>
                    <a:pt x="39" y="347"/>
                  </a:cubicBezTo>
                  <a:cubicBezTo>
                    <a:pt x="47" y="332"/>
                    <a:pt x="58" y="318"/>
                    <a:pt x="67" y="303"/>
                  </a:cubicBezTo>
                  <a:cubicBezTo>
                    <a:pt x="67" y="303"/>
                    <a:pt x="66" y="303"/>
                    <a:pt x="66" y="303"/>
                  </a:cubicBezTo>
                  <a:cubicBezTo>
                    <a:pt x="55" y="318"/>
                    <a:pt x="43" y="333"/>
                    <a:pt x="33" y="349"/>
                  </a:cubicBezTo>
                  <a:cubicBezTo>
                    <a:pt x="31" y="352"/>
                    <a:pt x="29" y="355"/>
                    <a:pt x="28" y="358"/>
                  </a:cubicBezTo>
                  <a:cubicBezTo>
                    <a:pt x="27" y="352"/>
                    <a:pt x="26" y="347"/>
                    <a:pt x="26" y="342"/>
                  </a:cubicBezTo>
                  <a:cubicBezTo>
                    <a:pt x="26" y="340"/>
                    <a:pt x="26" y="337"/>
                    <a:pt x="26" y="335"/>
                  </a:cubicBezTo>
                  <a:cubicBezTo>
                    <a:pt x="35" y="314"/>
                    <a:pt x="55" y="294"/>
                    <a:pt x="67" y="277"/>
                  </a:cubicBezTo>
                  <a:cubicBezTo>
                    <a:pt x="67" y="276"/>
                    <a:pt x="66" y="275"/>
                    <a:pt x="66" y="276"/>
                  </a:cubicBezTo>
                  <a:cubicBezTo>
                    <a:pt x="53" y="291"/>
                    <a:pt x="36" y="307"/>
                    <a:pt x="25" y="325"/>
                  </a:cubicBezTo>
                  <a:cubicBezTo>
                    <a:pt x="25" y="315"/>
                    <a:pt x="26" y="306"/>
                    <a:pt x="26" y="296"/>
                  </a:cubicBezTo>
                  <a:cubicBezTo>
                    <a:pt x="28" y="293"/>
                    <a:pt x="30" y="289"/>
                    <a:pt x="32" y="286"/>
                  </a:cubicBezTo>
                  <a:cubicBezTo>
                    <a:pt x="39" y="276"/>
                    <a:pt x="47" y="267"/>
                    <a:pt x="54" y="257"/>
                  </a:cubicBezTo>
                  <a:cubicBezTo>
                    <a:pt x="54" y="256"/>
                    <a:pt x="53" y="255"/>
                    <a:pt x="52" y="256"/>
                  </a:cubicBezTo>
                  <a:cubicBezTo>
                    <a:pt x="44" y="267"/>
                    <a:pt x="34" y="276"/>
                    <a:pt x="27" y="287"/>
                  </a:cubicBezTo>
                  <a:cubicBezTo>
                    <a:pt x="27" y="286"/>
                    <a:pt x="27" y="284"/>
                    <a:pt x="27" y="283"/>
                  </a:cubicBezTo>
                  <a:cubicBezTo>
                    <a:pt x="28" y="274"/>
                    <a:pt x="30" y="264"/>
                    <a:pt x="32" y="256"/>
                  </a:cubicBezTo>
                  <a:cubicBezTo>
                    <a:pt x="35" y="247"/>
                    <a:pt x="39" y="239"/>
                    <a:pt x="41" y="230"/>
                  </a:cubicBezTo>
                  <a:cubicBezTo>
                    <a:pt x="42" y="229"/>
                    <a:pt x="41" y="228"/>
                    <a:pt x="40" y="228"/>
                  </a:cubicBezTo>
                  <a:cubicBezTo>
                    <a:pt x="49" y="216"/>
                    <a:pt x="59" y="206"/>
                    <a:pt x="70" y="196"/>
                  </a:cubicBezTo>
                  <a:cubicBezTo>
                    <a:pt x="95" y="173"/>
                    <a:pt x="123" y="153"/>
                    <a:pt x="150" y="132"/>
                  </a:cubicBezTo>
                  <a:cubicBezTo>
                    <a:pt x="176" y="111"/>
                    <a:pt x="202" y="90"/>
                    <a:pt x="230" y="70"/>
                  </a:cubicBezTo>
                  <a:cubicBezTo>
                    <a:pt x="259" y="49"/>
                    <a:pt x="291" y="29"/>
                    <a:pt x="325" y="19"/>
                  </a:cubicBezTo>
                  <a:cubicBezTo>
                    <a:pt x="341" y="14"/>
                    <a:pt x="357" y="12"/>
                    <a:pt x="373" y="17"/>
                  </a:cubicBezTo>
                  <a:cubicBezTo>
                    <a:pt x="390" y="21"/>
                    <a:pt x="405" y="32"/>
                    <a:pt x="419" y="43"/>
                  </a:cubicBezTo>
                  <a:cubicBezTo>
                    <a:pt x="443" y="63"/>
                    <a:pt x="463" y="89"/>
                    <a:pt x="476" y="118"/>
                  </a:cubicBezTo>
                  <a:cubicBezTo>
                    <a:pt x="476" y="119"/>
                    <a:pt x="476" y="119"/>
                    <a:pt x="476" y="119"/>
                  </a:cubicBezTo>
                  <a:cubicBezTo>
                    <a:pt x="470" y="131"/>
                    <a:pt x="464" y="142"/>
                    <a:pt x="455" y="152"/>
                  </a:cubicBezTo>
                  <a:cubicBezTo>
                    <a:pt x="444" y="164"/>
                    <a:pt x="432" y="174"/>
                    <a:pt x="418" y="183"/>
                  </a:cubicBezTo>
                  <a:cubicBezTo>
                    <a:pt x="407" y="190"/>
                    <a:pt x="394" y="196"/>
                    <a:pt x="381" y="201"/>
                  </a:cubicBezTo>
                  <a:cubicBezTo>
                    <a:pt x="381" y="199"/>
                    <a:pt x="381" y="198"/>
                    <a:pt x="381" y="196"/>
                  </a:cubicBezTo>
                  <a:cubicBezTo>
                    <a:pt x="381" y="195"/>
                    <a:pt x="380" y="195"/>
                    <a:pt x="380" y="196"/>
                  </a:cubicBezTo>
                  <a:cubicBezTo>
                    <a:pt x="380" y="198"/>
                    <a:pt x="380" y="199"/>
                    <a:pt x="380" y="201"/>
                  </a:cubicBezTo>
                  <a:cubicBezTo>
                    <a:pt x="371" y="204"/>
                    <a:pt x="362" y="206"/>
                    <a:pt x="354" y="207"/>
                  </a:cubicBezTo>
                  <a:cubicBezTo>
                    <a:pt x="357" y="198"/>
                    <a:pt x="362" y="189"/>
                    <a:pt x="368" y="183"/>
                  </a:cubicBezTo>
                  <a:cubicBezTo>
                    <a:pt x="368" y="183"/>
                    <a:pt x="367" y="182"/>
                    <a:pt x="367" y="182"/>
                  </a:cubicBezTo>
                  <a:cubicBezTo>
                    <a:pt x="361" y="188"/>
                    <a:pt x="356" y="195"/>
                    <a:pt x="352" y="203"/>
                  </a:cubicBezTo>
                  <a:cubicBezTo>
                    <a:pt x="352" y="204"/>
                    <a:pt x="351" y="205"/>
                    <a:pt x="350" y="207"/>
                  </a:cubicBezTo>
                  <a:cubicBezTo>
                    <a:pt x="347" y="207"/>
                    <a:pt x="343" y="207"/>
                    <a:pt x="339" y="206"/>
                  </a:cubicBezTo>
                  <a:cubicBezTo>
                    <a:pt x="338" y="204"/>
                    <a:pt x="337" y="202"/>
                    <a:pt x="336" y="199"/>
                  </a:cubicBezTo>
                  <a:cubicBezTo>
                    <a:pt x="340" y="187"/>
                    <a:pt x="352" y="176"/>
                    <a:pt x="361" y="169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53" y="173"/>
                    <a:pt x="340" y="183"/>
                    <a:pt x="334" y="194"/>
                  </a:cubicBezTo>
                  <a:cubicBezTo>
                    <a:pt x="333" y="190"/>
                    <a:pt x="331" y="186"/>
                    <a:pt x="330" y="182"/>
                  </a:cubicBezTo>
                  <a:cubicBezTo>
                    <a:pt x="330" y="181"/>
                    <a:pt x="329" y="180"/>
                    <a:pt x="329" y="180"/>
                  </a:cubicBezTo>
                  <a:cubicBezTo>
                    <a:pt x="331" y="174"/>
                    <a:pt x="334" y="169"/>
                    <a:pt x="337" y="165"/>
                  </a:cubicBezTo>
                  <a:cubicBezTo>
                    <a:pt x="343" y="158"/>
                    <a:pt x="349" y="151"/>
                    <a:pt x="355" y="143"/>
                  </a:cubicBezTo>
                  <a:cubicBezTo>
                    <a:pt x="355" y="142"/>
                    <a:pt x="354" y="141"/>
                    <a:pt x="353" y="142"/>
                  </a:cubicBezTo>
                  <a:cubicBezTo>
                    <a:pt x="346" y="150"/>
                    <a:pt x="338" y="157"/>
                    <a:pt x="331" y="166"/>
                  </a:cubicBezTo>
                  <a:cubicBezTo>
                    <a:pt x="330" y="168"/>
                    <a:pt x="329" y="170"/>
                    <a:pt x="327" y="172"/>
                  </a:cubicBezTo>
                  <a:cubicBezTo>
                    <a:pt x="327" y="167"/>
                    <a:pt x="327" y="163"/>
                    <a:pt x="327" y="158"/>
                  </a:cubicBezTo>
                  <a:cubicBezTo>
                    <a:pt x="328" y="158"/>
                    <a:pt x="329" y="157"/>
                    <a:pt x="329" y="156"/>
                  </a:cubicBezTo>
                  <a:cubicBezTo>
                    <a:pt x="333" y="146"/>
                    <a:pt x="341" y="138"/>
                    <a:pt x="348" y="130"/>
                  </a:cubicBezTo>
                  <a:cubicBezTo>
                    <a:pt x="350" y="129"/>
                    <a:pt x="348" y="126"/>
                    <a:pt x="346" y="128"/>
                  </a:cubicBezTo>
                  <a:cubicBezTo>
                    <a:pt x="340" y="134"/>
                    <a:pt x="333" y="141"/>
                    <a:pt x="328" y="149"/>
                  </a:cubicBezTo>
                  <a:cubicBezTo>
                    <a:pt x="328" y="148"/>
                    <a:pt x="327" y="148"/>
                    <a:pt x="326" y="149"/>
                  </a:cubicBezTo>
                  <a:cubicBezTo>
                    <a:pt x="325" y="150"/>
                    <a:pt x="325" y="151"/>
                    <a:pt x="324" y="153"/>
                  </a:cubicBezTo>
                  <a:cubicBezTo>
                    <a:pt x="325" y="149"/>
                    <a:pt x="327" y="146"/>
                    <a:pt x="328" y="143"/>
                  </a:cubicBezTo>
                  <a:cubicBezTo>
                    <a:pt x="329" y="142"/>
                    <a:pt x="327" y="140"/>
                    <a:pt x="326" y="141"/>
                  </a:cubicBezTo>
                  <a:cubicBezTo>
                    <a:pt x="325" y="143"/>
                    <a:pt x="324" y="144"/>
                    <a:pt x="323" y="145"/>
                  </a:cubicBezTo>
                  <a:cubicBezTo>
                    <a:pt x="323" y="143"/>
                    <a:pt x="322" y="142"/>
                    <a:pt x="321" y="141"/>
                  </a:cubicBezTo>
                  <a:close/>
                  <a:moveTo>
                    <a:pt x="334" y="220"/>
                  </a:moveTo>
                  <a:cubicBezTo>
                    <a:pt x="338" y="221"/>
                    <a:pt x="342" y="221"/>
                    <a:pt x="346" y="221"/>
                  </a:cubicBezTo>
                  <a:cubicBezTo>
                    <a:pt x="346" y="222"/>
                    <a:pt x="346" y="222"/>
                    <a:pt x="346" y="223"/>
                  </a:cubicBezTo>
                  <a:cubicBezTo>
                    <a:pt x="346" y="223"/>
                    <a:pt x="346" y="223"/>
                    <a:pt x="346" y="223"/>
                  </a:cubicBezTo>
                  <a:cubicBezTo>
                    <a:pt x="343" y="223"/>
                    <a:pt x="340" y="224"/>
                    <a:pt x="337" y="224"/>
                  </a:cubicBezTo>
                  <a:cubicBezTo>
                    <a:pt x="336" y="223"/>
                    <a:pt x="335" y="221"/>
                    <a:pt x="33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148B44-6389-478B-B80C-FDD9D81DC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785"/>
              <a:ext cx="532" cy="387"/>
            </a:xfrm>
            <a:custGeom>
              <a:avLst/>
              <a:gdLst>
                <a:gd name="T0" fmla="*/ 221 w 224"/>
                <a:gd name="T1" fmla="*/ 0 h 163"/>
                <a:gd name="T2" fmla="*/ 193 w 224"/>
                <a:gd name="T3" fmla="*/ 10 h 163"/>
                <a:gd name="T4" fmla="*/ 161 w 224"/>
                <a:gd name="T5" fmla="*/ 25 h 163"/>
                <a:gd name="T6" fmla="*/ 96 w 224"/>
                <a:gd name="T7" fmla="*/ 62 h 163"/>
                <a:gd name="T8" fmla="*/ 0 w 224"/>
                <a:gd name="T9" fmla="*/ 161 h 163"/>
                <a:gd name="T10" fmla="*/ 2 w 224"/>
                <a:gd name="T11" fmla="*/ 162 h 163"/>
                <a:gd name="T12" fmla="*/ 101 w 224"/>
                <a:gd name="T13" fmla="*/ 65 h 163"/>
                <a:gd name="T14" fmla="*/ 164 w 224"/>
                <a:gd name="T15" fmla="*/ 29 h 163"/>
                <a:gd name="T16" fmla="*/ 194 w 224"/>
                <a:gd name="T17" fmla="*/ 16 h 163"/>
                <a:gd name="T18" fmla="*/ 222 w 224"/>
                <a:gd name="T19" fmla="*/ 3 h 163"/>
                <a:gd name="T20" fmla="*/ 221 w 224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163">
                  <a:moveTo>
                    <a:pt x="221" y="0"/>
                  </a:moveTo>
                  <a:cubicBezTo>
                    <a:pt x="211" y="2"/>
                    <a:pt x="202" y="6"/>
                    <a:pt x="193" y="10"/>
                  </a:cubicBezTo>
                  <a:cubicBezTo>
                    <a:pt x="182" y="15"/>
                    <a:pt x="171" y="19"/>
                    <a:pt x="161" y="25"/>
                  </a:cubicBezTo>
                  <a:cubicBezTo>
                    <a:pt x="139" y="36"/>
                    <a:pt x="117" y="48"/>
                    <a:pt x="96" y="62"/>
                  </a:cubicBezTo>
                  <a:cubicBezTo>
                    <a:pt x="58" y="87"/>
                    <a:pt x="21" y="119"/>
                    <a:pt x="0" y="161"/>
                  </a:cubicBezTo>
                  <a:cubicBezTo>
                    <a:pt x="0" y="162"/>
                    <a:pt x="1" y="163"/>
                    <a:pt x="2" y="162"/>
                  </a:cubicBezTo>
                  <a:cubicBezTo>
                    <a:pt x="24" y="121"/>
                    <a:pt x="63" y="90"/>
                    <a:pt x="101" y="65"/>
                  </a:cubicBezTo>
                  <a:cubicBezTo>
                    <a:pt x="121" y="52"/>
                    <a:pt x="142" y="40"/>
                    <a:pt x="164" y="29"/>
                  </a:cubicBezTo>
                  <a:cubicBezTo>
                    <a:pt x="173" y="24"/>
                    <a:pt x="183" y="20"/>
                    <a:pt x="194" y="16"/>
                  </a:cubicBezTo>
                  <a:cubicBezTo>
                    <a:pt x="203" y="11"/>
                    <a:pt x="213" y="8"/>
                    <a:pt x="222" y="3"/>
                  </a:cubicBezTo>
                  <a:cubicBezTo>
                    <a:pt x="224" y="2"/>
                    <a:pt x="223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7F68B40-0624-4626-A291-DBAC194A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1561"/>
              <a:ext cx="687" cy="483"/>
            </a:xfrm>
            <a:custGeom>
              <a:avLst/>
              <a:gdLst>
                <a:gd name="T0" fmla="*/ 220 w 289"/>
                <a:gd name="T1" fmla="*/ 43 h 203"/>
                <a:gd name="T2" fmla="*/ 260 w 289"/>
                <a:gd name="T3" fmla="*/ 23 h 203"/>
                <a:gd name="T4" fmla="*/ 289 w 289"/>
                <a:gd name="T5" fmla="*/ 2 h 203"/>
                <a:gd name="T6" fmla="*/ 288 w 289"/>
                <a:gd name="T7" fmla="*/ 1 h 203"/>
                <a:gd name="T8" fmla="*/ 274 w 289"/>
                <a:gd name="T9" fmla="*/ 9 h 203"/>
                <a:gd name="T10" fmla="*/ 257 w 289"/>
                <a:gd name="T11" fmla="*/ 19 h 203"/>
                <a:gd name="T12" fmla="*/ 218 w 289"/>
                <a:gd name="T13" fmla="*/ 39 h 203"/>
                <a:gd name="T14" fmla="*/ 141 w 289"/>
                <a:gd name="T15" fmla="*/ 78 h 203"/>
                <a:gd name="T16" fmla="*/ 71 w 289"/>
                <a:gd name="T17" fmla="*/ 140 h 203"/>
                <a:gd name="T18" fmla="*/ 0 w 289"/>
                <a:gd name="T19" fmla="*/ 202 h 203"/>
                <a:gd name="T20" fmla="*/ 1 w 289"/>
                <a:gd name="T21" fmla="*/ 203 h 203"/>
                <a:gd name="T22" fmla="*/ 144 w 289"/>
                <a:gd name="T23" fmla="*/ 83 h 203"/>
                <a:gd name="T24" fmla="*/ 220 w 289"/>
                <a:gd name="T25" fmla="*/ 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03">
                  <a:moveTo>
                    <a:pt x="220" y="43"/>
                  </a:moveTo>
                  <a:cubicBezTo>
                    <a:pt x="234" y="37"/>
                    <a:pt x="247" y="31"/>
                    <a:pt x="260" y="23"/>
                  </a:cubicBezTo>
                  <a:cubicBezTo>
                    <a:pt x="270" y="18"/>
                    <a:pt x="283" y="12"/>
                    <a:pt x="289" y="2"/>
                  </a:cubicBezTo>
                  <a:cubicBezTo>
                    <a:pt x="289" y="2"/>
                    <a:pt x="289" y="0"/>
                    <a:pt x="288" y="1"/>
                  </a:cubicBezTo>
                  <a:cubicBezTo>
                    <a:pt x="282" y="3"/>
                    <a:pt x="278" y="6"/>
                    <a:pt x="274" y="9"/>
                  </a:cubicBezTo>
                  <a:cubicBezTo>
                    <a:pt x="268" y="12"/>
                    <a:pt x="263" y="16"/>
                    <a:pt x="257" y="19"/>
                  </a:cubicBezTo>
                  <a:cubicBezTo>
                    <a:pt x="244" y="26"/>
                    <a:pt x="231" y="32"/>
                    <a:pt x="218" y="39"/>
                  </a:cubicBezTo>
                  <a:cubicBezTo>
                    <a:pt x="192" y="51"/>
                    <a:pt x="165" y="62"/>
                    <a:pt x="141" y="78"/>
                  </a:cubicBezTo>
                  <a:cubicBezTo>
                    <a:pt x="116" y="96"/>
                    <a:pt x="93" y="118"/>
                    <a:pt x="71" y="140"/>
                  </a:cubicBezTo>
                  <a:cubicBezTo>
                    <a:pt x="49" y="162"/>
                    <a:pt x="26" y="183"/>
                    <a:pt x="0" y="202"/>
                  </a:cubicBezTo>
                  <a:cubicBezTo>
                    <a:pt x="0" y="202"/>
                    <a:pt x="0" y="203"/>
                    <a:pt x="1" y="203"/>
                  </a:cubicBezTo>
                  <a:cubicBezTo>
                    <a:pt x="55" y="172"/>
                    <a:pt x="93" y="118"/>
                    <a:pt x="144" y="83"/>
                  </a:cubicBezTo>
                  <a:cubicBezTo>
                    <a:pt x="168" y="67"/>
                    <a:pt x="195" y="55"/>
                    <a:pt x="22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B4D47DF-5E2C-4103-816E-2A2D97BF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939"/>
              <a:ext cx="226" cy="152"/>
            </a:xfrm>
            <a:custGeom>
              <a:avLst/>
              <a:gdLst>
                <a:gd name="T0" fmla="*/ 89 w 95"/>
                <a:gd name="T1" fmla="*/ 1 h 64"/>
                <a:gd name="T2" fmla="*/ 75 w 95"/>
                <a:gd name="T3" fmla="*/ 16 h 64"/>
                <a:gd name="T4" fmla="*/ 54 w 95"/>
                <a:gd name="T5" fmla="*/ 36 h 64"/>
                <a:gd name="T6" fmla="*/ 2 w 95"/>
                <a:gd name="T7" fmla="*/ 55 h 64"/>
                <a:gd name="T8" fmla="*/ 2 w 95"/>
                <a:gd name="T9" fmla="*/ 59 h 64"/>
                <a:gd name="T10" fmla="*/ 57 w 95"/>
                <a:gd name="T11" fmla="*/ 46 h 64"/>
                <a:gd name="T12" fmla="*/ 82 w 95"/>
                <a:gd name="T13" fmla="*/ 26 h 64"/>
                <a:gd name="T14" fmla="*/ 92 w 95"/>
                <a:gd name="T15" fmla="*/ 3 h 64"/>
                <a:gd name="T16" fmla="*/ 89 w 95"/>
                <a:gd name="T1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4">
                  <a:moveTo>
                    <a:pt x="89" y="1"/>
                  </a:moveTo>
                  <a:cubicBezTo>
                    <a:pt x="83" y="3"/>
                    <a:pt x="79" y="11"/>
                    <a:pt x="75" y="16"/>
                  </a:cubicBezTo>
                  <a:cubicBezTo>
                    <a:pt x="70" y="24"/>
                    <a:pt x="62" y="31"/>
                    <a:pt x="54" y="36"/>
                  </a:cubicBezTo>
                  <a:cubicBezTo>
                    <a:pt x="38" y="47"/>
                    <a:pt x="21" y="52"/>
                    <a:pt x="2" y="55"/>
                  </a:cubicBezTo>
                  <a:cubicBezTo>
                    <a:pt x="0" y="55"/>
                    <a:pt x="1" y="58"/>
                    <a:pt x="2" y="59"/>
                  </a:cubicBezTo>
                  <a:cubicBezTo>
                    <a:pt x="20" y="64"/>
                    <a:pt x="42" y="56"/>
                    <a:pt x="57" y="46"/>
                  </a:cubicBezTo>
                  <a:cubicBezTo>
                    <a:pt x="66" y="41"/>
                    <a:pt x="75" y="34"/>
                    <a:pt x="82" y="26"/>
                  </a:cubicBezTo>
                  <a:cubicBezTo>
                    <a:pt x="87" y="20"/>
                    <a:pt x="95" y="11"/>
                    <a:pt x="92" y="3"/>
                  </a:cubicBezTo>
                  <a:cubicBezTo>
                    <a:pt x="92" y="1"/>
                    <a:pt x="91" y="0"/>
                    <a:pt x="8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25EC4B1-7F7D-4F46-8323-F34FD627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937"/>
              <a:ext cx="350" cy="252"/>
            </a:xfrm>
            <a:custGeom>
              <a:avLst/>
              <a:gdLst>
                <a:gd name="T0" fmla="*/ 122 w 147"/>
                <a:gd name="T1" fmla="*/ 38 h 106"/>
                <a:gd name="T2" fmla="*/ 137 w 147"/>
                <a:gd name="T3" fmla="*/ 21 h 106"/>
                <a:gd name="T4" fmla="*/ 146 w 147"/>
                <a:gd name="T5" fmla="*/ 4 h 106"/>
                <a:gd name="T6" fmla="*/ 141 w 147"/>
                <a:gd name="T7" fmla="*/ 1 h 106"/>
                <a:gd name="T8" fmla="*/ 130 w 147"/>
                <a:gd name="T9" fmla="*/ 13 h 106"/>
                <a:gd name="T10" fmla="*/ 116 w 147"/>
                <a:gd name="T11" fmla="*/ 29 h 106"/>
                <a:gd name="T12" fmla="*/ 83 w 147"/>
                <a:gd name="T13" fmla="*/ 61 h 106"/>
                <a:gd name="T14" fmla="*/ 2 w 147"/>
                <a:gd name="T15" fmla="*/ 96 h 106"/>
                <a:gd name="T16" fmla="*/ 2 w 147"/>
                <a:gd name="T17" fmla="*/ 99 h 106"/>
                <a:gd name="T18" fmla="*/ 85 w 147"/>
                <a:gd name="T19" fmla="*/ 72 h 106"/>
                <a:gd name="T20" fmla="*/ 122 w 147"/>
                <a:gd name="T21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06">
                  <a:moveTo>
                    <a:pt x="122" y="38"/>
                  </a:moveTo>
                  <a:cubicBezTo>
                    <a:pt x="128" y="33"/>
                    <a:pt x="132" y="27"/>
                    <a:pt x="137" y="21"/>
                  </a:cubicBezTo>
                  <a:cubicBezTo>
                    <a:pt x="141" y="17"/>
                    <a:pt x="146" y="10"/>
                    <a:pt x="146" y="4"/>
                  </a:cubicBezTo>
                  <a:cubicBezTo>
                    <a:pt x="147" y="1"/>
                    <a:pt x="143" y="0"/>
                    <a:pt x="141" y="1"/>
                  </a:cubicBezTo>
                  <a:cubicBezTo>
                    <a:pt x="137" y="4"/>
                    <a:pt x="133" y="9"/>
                    <a:pt x="130" y="13"/>
                  </a:cubicBezTo>
                  <a:cubicBezTo>
                    <a:pt x="125" y="19"/>
                    <a:pt x="121" y="24"/>
                    <a:pt x="116" y="29"/>
                  </a:cubicBezTo>
                  <a:cubicBezTo>
                    <a:pt x="106" y="41"/>
                    <a:pt x="95" y="51"/>
                    <a:pt x="83" y="61"/>
                  </a:cubicBezTo>
                  <a:cubicBezTo>
                    <a:pt x="59" y="80"/>
                    <a:pt x="32" y="93"/>
                    <a:pt x="2" y="96"/>
                  </a:cubicBezTo>
                  <a:cubicBezTo>
                    <a:pt x="1" y="97"/>
                    <a:pt x="0" y="99"/>
                    <a:pt x="2" y="99"/>
                  </a:cubicBezTo>
                  <a:cubicBezTo>
                    <a:pt x="31" y="106"/>
                    <a:pt x="63" y="88"/>
                    <a:pt x="85" y="72"/>
                  </a:cubicBezTo>
                  <a:cubicBezTo>
                    <a:pt x="99" y="62"/>
                    <a:pt x="111" y="51"/>
                    <a:pt x="12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0752E5C-8C29-4B79-9585-D1D7F46B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903"/>
              <a:ext cx="397" cy="336"/>
            </a:xfrm>
            <a:custGeom>
              <a:avLst/>
              <a:gdLst>
                <a:gd name="T0" fmla="*/ 162 w 167"/>
                <a:gd name="T1" fmla="*/ 2 h 141"/>
                <a:gd name="T2" fmla="*/ 149 w 167"/>
                <a:gd name="T3" fmla="*/ 20 h 141"/>
                <a:gd name="T4" fmla="*/ 134 w 167"/>
                <a:gd name="T5" fmla="*/ 41 h 141"/>
                <a:gd name="T6" fmla="*/ 95 w 167"/>
                <a:gd name="T7" fmla="*/ 83 h 141"/>
                <a:gd name="T8" fmla="*/ 49 w 167"/>
                <a:gd name="T9" fmla="*/ 116 h 141"/>
                <a:gd name="T10" fmla="*/ 2 w 167"/>
                <a:gd name="T11" fmla="*/ 137 h 141"/>
                <a:gd name="T12" fmla="*/ 3 w 167"/>
                <a:gd name="T13" fmla="*/ 141 h 141"/>
                <a:gd name="T14" fmla="*/ 52 w 167"/>
                <a:gd name="T15" fmla="*/ 126 h 141"/>
                <a:gd name="T16" fmla="*/ 99 w 167"/>
                <a:gd name="T17" fmla="*/ 94 h 141"/>
                <a:gd name="T18" fmla="*/ 140 w 167"/>
                <a:gd name="T19" fmla="*/ 52 h 141"/>
                <a:gd name="T20" fmla="*/ 156 w 167"/>
                <a:gd name="T21" fmla="*/ 30 h 141"/>
                <a:gd name="T22" fmla="*/ 167 w 167"/>
                <a:gd name="T23" fmla="*/ 5 h 141"/>
                <a:gd name="T24" fmla="*/ 162 w 167"/>
                <a:gd name="T25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162" y="2"/>
                  </a:moveTo>
                  <a:cubicBezTo>
                    <a:pt x="156" y="6"/>
                    <a:pt x="152" y="13"/>
                    <a:pt x="149" y="20"/>
                  </a:cubicBezTo>
                  <a:cubicBezTo>
                    <a:pt x="144" y="27"/>
                    <a:pt x="139" y="34"/>
                    <a:pt x="134" y="41"/>
                  </a:cubicBezTo>
                  <a:cubicBezTo>
                    <a:pt x="122" y="56"/>
                    <a:pt x="109" y="70"/>
                    <a:pt x="95" y="83"/>
                  </a:cubicBezTo>
                  <a:cubicBezTo>
                    <a:pt x="81" y="96"/>
                    <a:pt x="65" y="107"/>
                    <a:pt x="49" y="116"/>
                  </a:cubicBezTo>
                  <a:cubicBezTo>
                    <a:pt x="34" y="124"/>
                    <a:pt x="18" y="130"/>
                    <a:pt x="2" y="137"/>
                  </a:cubicBezTo>
                  <a:cubicBezTo>
                    <a:pt x="0" y="138"/>
                    <a:pt x="1" y="141"/>
                    <a:pt x="3" y="141"/>
                  </a:cubicBezTo>
                  <a:cubicBezTo>
                    <a:pt x="20" y="141"/>
                    <a:pt x="37" y="133"/>
                    <a:pt x="52" y="126"/>
                  </a:cubicBezTo>
                  <a:cubicBezTo>
                    <a:pt x="69" y="117"/>
                    <a:pt x="84" y="106"/>
                    <a:pt x="99" y="94"/>
                  </a:cubicBezTo>
                  <a:cubicBezTo>
                    <a:pt x="114" y="82"/>
                    <a:pt x="128" y="67"/>
                    <a:pt x="140" y="52"/>
                  </a:cubicBezTo>
                  <a:cubicBezTo>
                    <a:pt x="146" y="45"/>
                    <a:pt x="151" y="37"/>
                    <a:pt x="156" y="30"/>
                  </a:cubicBezTo>
                  <a:cubicBezTo>
                    <a:pt x="161" y="22"/>
                    <a:pt x="167" y="14"/>
                    <a:pt x="167" y="5"/>
                  </a:cubicBezTo>
                  <a:cubicBezTo>
                    <a:pt x="167" y="3"/>
                    <a:pt x="164" y="0"/>
                    <a:pt x="1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C839497B-25E9-4318-9D6B-66DAA4C7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412"/>
              <a:ext cx="221" cy="207"/>
            </a:xfrm>
            <a:custGeom>
              <a:avLst/>
              <a:gdLst>
                <a:gd name="T0" fmla="*/ 3 w 93"/>
                <a:gd name="T1" fmla="*/ 87 h 87"/>
                <a:gd name="T2" fmla="*/ 53 w 93"/>
                <a:gd name="T3" fmla="*/ 54 h 87"/>
                <a:gd name="T4" fmla="*/ 77 w 93"/>
                <a:gd name="T5" fmla="*/ 31 h 87"/>
                <a:gd name="T6" fmla="*/ 93 w 93"/>
                <a:gd name="T7" fmla="*/ 6 h 87"/>
                <a:gd name="T8" fmla="*/ 87 w 93"/>
                <a:gd name="T9" fmla="*/ 3 h 87"/>
                <a:gd name="T10" fmla="*/ 69 w 93"/>
                <a:gd name="T11" fmla="*/ 27 h 87"/>
                <a:gd name="T12" fmla="*/ 48 w 93"/>
                <a:gd name="T13" fmla="*/ 49 h 87"/>
                <a:gd name="T14" fmla="*/ 2 w 93"/>
                <a:gd name="T15" fmla="*/ 84 h 87"/>
                <a:gd name="T16" fmla="*/ 3 w 93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7">
                  <a:moveTo>
                    <a:pt x="3" y="87"/>
                  </a:moveTo>
                  <a:cubicBezTo>
                    <a:pt x="21" y="78"/>
                    <a:pt x="38" y="67"/>
                    <a:pt x="53" y="54"/>
                  </a:cubicBezTo>
                  <a:cubicBezTo>
                    <a:pt x="62" y="47"/>
                    <a:pt x="69" y="40"/>
                    <a:pt x="77" y="31"/>
                  </a:cubicBezTo>
                  <a:cubicBezTo>
                    <a:pt x="83" y="24"/>
                    <a:pt x="91" y="15"/>
                    <a:pt x="93" y="6"/>
                  </a:cubicBezTo>
                  <a:cubicBezTo>
                    <a:pt x="93" y="3"/>
                    <a:pt x="90" y="0"/>
                    <a:pt x="87" y="3"/>
                  </a:cubicBezTo>
                  <a:cubicBezTo>
                    <a:pt x="80" y="9"/>
                    <a:pt x="75" y="20"/>
                    <a:pt x="69" y="27"/>
                  </a:cubicBezTo>
                  <a:cubicBezTo>
                    <a:pt x="63" y="35"/>
                    <a:pt x="56" y="42"/>
                    <a:pt x="48" y="49"/>
                  </a:cubicBezTo>
                  <a:cubicBezTo>
                    <a:pt x="34" y="62"/>
                    <a:pt x="18" y="73"/>
                    <a:pt x="2" y="84"/>
                  </a:cubicBezTo>
                  <a:cubicBezTo>
                    <a:pt x="0" y="85"/>
                    <a:pt x="2" y="87"/>
                    <a:pt x="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C0CDD382-73C8-4831-9574-625412E3F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2386"/>
              <a:ext cx="383" cy="337"/>
            </a:xfrm>
            <a:custGeom>
              <a:avLst/>
              <a:gdLst>
                <a:gd name="T0" fmla="*/ 2 w 161"/>
                <a:gd name="T1" fmla="*/ 137 h 142"/>
                <a:gd name="T2" fmla="*/ 49 w 161"/>
                <a:gd name="T3" fmla="*/ 130 h 142"/>
                <a:gd name="T4" fmla="*/ 103 w 161"/>
                <a:gd name="T5" fmla="*/ 96 h 142"/>
                <a:gd name="T6" fmla="*/ 145 w 161"/>
                <a:gd name="T7" fmla="*/ 50 h 142"/>
                <a:gd name="T8" fmla="*/ 157 w 161"/>
                <a:gd name="T9" fmla="*/ 25 h 142"/>
                <a:gd name="T10" fmla="*/ 158 w 161"/>
                <a:gd name="T11" fmla="*/ 2 h 142"/>
                <a:gd name="T12" fmla="*/ 153 w 161"/>
                <a:gd name="T13" fmla="*/ 2 h 142"/>
                <a:gd name="T14" fmla="*/ 149 w 161"/>
                <a:gd name="T15" fmla="*/ 11 h 142"/>
                <a:gd name="T16" fmla="*/ 146 w 161"/>
                <a:gd name="T17" fmla="*/ 22 h 142"/>
                <a:gd name="T18" fmla="*/ 135 w 161"/>
                <a:gd name="T19" fmla="*/ 44 h 142"/>
                <a:gd name="T20" fmla="*/ 97 w 161"/>
                <a:gd name="T21" fmla="*/ 88 h 142"/>
                <a:gd name="T22" fmla="*/ 2 w 161"/>
                <a:gd name="T23" fmla="*/ 135 h 142"/>
                <a:gd name="T24" fmla="*/ 2 w 161"/>
                <a:gd name="T25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2">
                  <a:moveTo>
                    <a:pt x="2" y="137"/>
                  </a:moveTo>
                  <a:cubicBezTo>
                    <a:pt x="18" y="142"/>
                    <a:pt x="35" y="136"/>
                    <a:pt x="49" y="130"/>
                  </a:cubicBezTo>
                  <a:cubicBezTo>
                    <a:pt x="69" y="121"/>
                    <a:pt x="87" y="110"/>
                    <a:pt x="103" y="96"/>
                  </a:cubicBezTo>
                  <a:cubicBezTo>
                    <a:pt x="119" y="83"/>
                    <a:pt x="134" y="67"/>
                    <a:pt x="145" y="50"/>
                  </a:cubicBezTo>
                  <a:cubicBezTo>
                    <a:pt x="150" y="42"/>
                    <a:pt x="154" y="34"/>
                    <a:pt x="157" y="25"/>
                  </a:cubicBezTo>
                  <a:cubicBezTo>
                    <a:pt x="161" y="16"/>
                    <a:pt x="161" y="10"/>
                    <a:pt x="158" y="2"/>
                  </a:cubicBezTo>
                  <a:cubicBezTo>
                    <a:pt x="157" y="0"/>
                    <a:pt x="154" y="0"/>
                    <a:pt x="153" y="2"/>
                  </a:cubicBezTo>
                  <a:cubicBezTo>
                    <a:pt x="152" y="5"/>
                    <a:pt x="151" y="8"/>
                    <a:pt x="149" y="11"/>
                  </a:cubicBezTo>
                  <a:cubicBezTo>
                    <a:pt x="148" y="14"/>
                    <a:pt x="147" y="18"/>
                    <a:pt x="146" y="22"/>
                  </a:cubicBezTo>
                  <a:cubicBezTo>
                    <a:pt x="144" y="30"/>
                    <a:pt x="140" y="37"/>
                    <a:pt x="135" y="44"/>
                  </a:cubicBezTo>
                  <a:cubicBezTo>
                    <a:pt x="125" y="60"/>
                    <a:pt x="112" y="75"/>
                    <a:pt x="97" y="88"/>
                  </a:cubicBezTo>
                  <a:cubicBezTo>
                    <a:pt x="70" y="112"/>
                    <a:pt x="38" y="129"/>
                    <a:pt x="2" y="135"/>
                  </a:cubicBezTo>
                  <a:cubicBezTo>
                    <a:pt x="0" y="135"/>
                    <a:pt x="0" y="137"/>
                    <a:pt x="2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AF89B6F-B20C-4A55-ABB5-ABD0E79A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43"/>
              <a:ext cx="508" cy="483"/>
            </a:xfrm>
            <a:custGeom>
              <a:avLst/>
              <a:gdLst>
                <a:gd name="T0" fmla="*/ 208 w 214"/>
                <a:gd name="T1" fmla="*/ 2 h 203"/>
                <a:gd name="T2" fmla="*/ 191 w 214"/>
                <a:gd name="T3" fmla="*/ 32 h 203"/>
                <a:gd name="T4" fmla="*/ 182 w 214"/>
                <a:gd name="T5" fmla="*/ 61 h 203"/>
                <a:gd name="T6" fmla="*/ 150 w 214"/>
                <a:gd name="T7" fmla="*/ 112 h 203"/>
                <a:gd name="T8" fmla="*/ 118 w 214"/>
                <a:gd name="T9" fmla="*/ 138 h 203"/>
                <a:gd name="T10" fmla="*/ 83 w 214"/>
                <a:gd name="T11" fmla="*/ 165 h 203"/>
                <a:gd name="T12" fmla="*/ 3 w 214"/>
                <a:gd name="T13" fmla="*/ 192 h 203"/>
                <a:gd name="T14" fmla="*/ 2 w 214"/>
                <a:gd name="T15" fmla="*/ 197 h 203"/>
                <a:gd name="T16" fmla="*/ 83 w 214"/>
                <a:gd name="T17" fmla="*/ 179 h 203"/>
                <a:gd name="T18" fmla="*/ 120 w 214"/>
                <a:gd name="T19" fmla="*/ 153 h 203"/>
                <a:gd name="T20" fmla="*/ 155 w 214"/>
                <a:gd name="T21" fmla="*/ 125 h 203"/>
                <a:gd name="T22" fmla="*/ 213 w 214"/>
                <a:gd name="T23" fmla="*/ 5 h 203"/>
                <a:gd name="T24" fmla="*/ 208 w 214"/>
                <a:gd name="T25" fmla="*/ 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3">
                  <a:moveTo>
                    <a:pt x="208" y="2"/>
                  </a:moveTo>
                  <a:cubicBezTo>
                    <a:pt x="201" y="12"/>
                    <a:pt x="195" y="21"/>
                    <a:pt x="191" y="32"/>
                  </a:cubicBezTo>
                  <a:cubicBezTo>
                    <a:pt x="188" y="41"/>
                    <a:pt x="185" y="51"/>
                    <a:pt x="182" y="61"/>
                  </a:cubicBezTo>
                  <a:cubicBezTo>
                    <a:pt x="175" y="80"/>
                    <a:pt x="165" y="97"/>
                    <a:pt x="150" y="112"/>
                  </a:cubicBezTo>
                  <a:cubicBezTo>
                    <a:pt x="140" y="121"/>
                    <a:pt x="129" y="130"/>
                    <a:pt x="118" y="138"/>
                  </a:cubicBezTo>
                  <a:cubicBezTo>
                    <a:pt x="107" y="148"/>
                    <a:pt x="95" y="157"/>
                    <a:pt x="83" y="165"/>
                  </a:cubicBezTo>
                  <a:cubicBezTo>
                    <a:pt x="59" y="181"/>
                    <a:pt x="32" y="192"/>
                    <a:pt x="3" y="192"/>
                  </a:cubicBezTo>
                  <a:cubicBezTo>
                    <a:pt x="0" y="192"/>
                    <a:pt x="0" y="196"/>
                    <a:pt x="2" y="197"/>
                  </a:cubicBezTo>
                  <a:cubicBezTo>
                    <a:pt x="31" y="203"/>
                    <a:pt x="59" y="194"/>
                    <a:pt x="83" y="179"/>
                  </a:cubicBezTo>
                  <a:cubicBezTo>
                    <a:pt x="96" y="171"/>
                    <a:pt x="108" y="162"/>
                    <a:pt x="120" y="153"/>
                  </a:cubicBezTo>
                  <a:cubicBezTo>
                    <a:pt x="131" y="144"/>
                    <a:pt x="144" y="135"/>
                    <a:pt x="155" y="125"/>
                  </a:cubicBezTo>
                  <a:cubicBezTo>
                    <a:pt x="191" y="94"/>
                    <a:pt x="201" y="48"/>
                    <a:pt x="213" y="5"/>
                  </a:cubicBezTo>
                  <a:cubicBezTo>
                    <a:pt x="214" y="1"/>
                    <a:pt x="209" y="0"/>
                    <a:pt x="2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68009F75-EACF-4D42-81BB-28B1873B42FD}"/>
              </a:ext>
            </a:extLst>
          </p:cNvPr>
          <p:cNvSpPr/>
          <p:nvPr/>
        </p:nvSpPr>
        <p:spPr>
          <a:xfrm>
            <a:off x="785046" y="2073634"/>
            <a:ext cx="7431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tiveram a solicitação solucionada no primeiro contato com o Sebrae (em %)</a:t>
            </a:r>
          </a:p>
        </p:txBody>
      </p:sp>
      <p:grpSp>
        <p:nvGrpSpPr>
          <p:cNvPr id="33" name="+ informações">
            <a:extLst>
              <a:ext uri="{FF2B5EF4-FFF2-40B4-BE49-F238E27FC236}">
                <a16:creationId xmlns:a16="http://schemas.microsoft.com/office/drawing/2014/main" id="{C16010AD-1AF7-44BB-96D2-0FF6E6446522}"/>
              </a:ext>
            </a:extLst>
          </p:cNvPr>
          <p:cNvGrpSpPr/>
          <p:nvPr/>
        </p:nvGrpSpPr>
        <p:grpSpPr>
          <a:xfrm>
            <a:off x="9545522" y="5767151"/>
            <a:ext cx="1402473" cy="346249"/>
            <a:chOff x="7300120" y="5125288"/>
            <a:chExt cx="1748287" cy="431624"/>
          </a:xfrm>
        </p:grpSpPr>
        <p:sp>
          <p:nvSpPr>
            <p:cNvPr id="34" name="Forma livre 52">
              <a:extLst>
                <a:ext uri="{FF2B5EF4-FFF2-40B4-BE49-F238E27FC236}">
                  <a16:creationId xmlns:a16="http://schemas.microsoft.com/office/drawing/2014/main" id="{90F2BF13-BB78-4FDC-A6D0-C5895AC9E038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CaixaDeTexto 5">
              <a:extLst>
                <a:ext uri="{FF2B5EF4-FFF2-40B4-BE49-F238E27FC236}">
                  <a16:creationId xmlns:a16="http://schemas.microsoft.com/office/drawing/2014/main" id="{975A032D-A879-4630-85DC-E5D11779C8B9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A8940E0B-CC91-4660-B0E2-6A4BA023650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18EE8973-3F62-4A64-9EC5-5EAD26F54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723A7127-805C-481C-A0B2-57912B4A8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41F5E5F1-983C-4A05-84C4-D5D7CC1F1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A2BB64EF-94E7-4BD7-B22B-E3D6E4B8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519F7733-6634-4414-890F-1A814E405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9" name="Tabela 58">
            <a:extLst>
              <a:ext uri="{FF2B5EF4-FFF2-40B4-BE49-F238E27FC236}">
                <a16:creationId xmlns:a16="http://schemas.microsoft.com/office/drawing/2014/main" id="{DFF334F8-4C29-40BD-B27C-31AACC66C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33176"/>
              </p:ext>
            </p:extLst>
          </p:nvPr>
        </p:nvGraphicFramePr>
        <p:xfrm>
          <a:off x="11232337" y="1323502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60" name="Tabela 59">
            <a:extLst>
              <a:ext uri="{FF2B5EF4-FFF2-40B4-BE49-F238E27FC236}">
                <a16:creationId xmlns:a16="http://schemas.microsoft.com/office/drawing/2014/main" id="{BE610E3A-B876-48D7-BF76-F27829304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22002"/>
              </p:ext>
            </p:extLst>
          </p:nvPr>
        </p:nvGraphicFramePr>
        <p:xfrm>
          <a:off x="831772" y="455118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61" name="ordem decrescente">
            <a:extLst>
              <a:ext uri="{FF2B5EF4-FFF2-40B4-BE49-F238E27FC236}">
                <a16:creationId xmlns:a16="http://schemas.microsoft.com/office/drawing/2014/main" id="{44BC03FF-E259-47C6-BF68-BD1F4A2D7A9C}"/>
              </a:ext>
            </a:extLst>
          </p:cNvPr>
          <p:cNvGrpSpPr/>
          <p:nvPr/>
        </p:nvGrpSpPr>
        <p:grpSpPr>
          <a:xfrm>
            <a:off x="10955001" y="448251"/>
            <a:ext cx="1175084" cy="808343"/>
            <a:chOff x="10600829" y="427055"/>
            <a:chExt cx="1175084" cy="808343"/>
          </a:xfrm>
        </p:grpSpPr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C3C999FC-87E8-4035-9E19-85D3E8DE1740}"/>
                </a:ext>
              </a:extLst>
            </p:cNvPr>
            <p:cNvSpPr txBox="1"/>
            <p:nvPr/>
          </p:nvSpPr>
          <p:spPr>
            <a:xfrm>
              <a:off x="10600829" y="804511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63" name="Grupo 158">
              <a:extLst>
                <a:ext uri="{FF2B5EF4-FFF2-40B4-BE49-F238E27FC236}">
                  <a16:creationId xmlns:a16="http://schemas.microsoft.com/office/drawing/2014/main" id="{EE58374C-357C-48A2-A86F-577338A89675}"/>
                </a:ext>
              </a:extLst>
            </p:cNvPr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3B8AAC48-04B3-4662-A95D-CACDC7C4889F}"/>
                  </a:ext>
                </a:extLst>
              </p:cNvPr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EE8244F5-C51F-4186-B7ED-9EB31F4A79DE}"/>
                  </a:ext>
                </a:extLst>
              </p:cNvPr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66" name="Seta para baixo 161">
                <a:extLst>
                  <a:ext uri="{FF2B5EF4-FFF2-40B4-BE49-F238E27FC236}">
                    <a16:creationId xmlns:a16="http://schemas.microsoft.com/office/drawing/2014/main" id="{D915003A-C651-4E75-B006-04A03CA3CD38}"/>
                  </a:ext>
                </a:extLst>
              </p:cNvPr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5C0BBE9F-A004-413C-8A9D-E3EBD620C929}"/>
                  </a:ext>
                </a:extLst>
              </p:cNvPr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5A2839F4-231E-4014-B752-F3AC790DC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83584"/>
              </p:ext>
            </p:extLst>
          </p:nvPr>
        </p:nvGraphicFramePr>
        <p:xfrm>
          <a:off x="832010" y="5010952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69" name="CaixaDeTexto 68">
            <a:extLst>
              <a:ext uri="{FF2B5EF4-FFF2-40B4-BE49-F238E27FC236}">
                <a16:creationId xmlns:a16="http://schemas.microsoft.com/office/drawing/2014/main" id="{6A23CBAD-C456-4043-B8FA-B6A2E670E8B5}"/>
              </a:ext>
            </a:extLst>
          </p:cNvPr>
          <p:cNvSpPr txBox="1"/>
          <p:nvPr/>
        </p:nvSpPr>
        <p:spPr>
          <a:xfrm>
            <a:off x="-186070" y="504251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46514B98-FD89-48A4-B2D2-2E6D1FF53B41}"/>
              </a:ext>
            </a:extLst>
          </p:cNvPr>
          <p:cNvSpPr txBox="1"/>
          <p:nvPr/>
        </p:nvSpPr>
        <p:spPr>
          <a:xfrm>
            <a:off x="791698" y="182491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uf</a:t>
            </a:r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F85DD05C-9EFC-43CC-A4B8-51BB697BCB82}"/>
              </a:ext>
            </a:extLst>
          </p:cNvPr>
          <p:cNvCxnSpPr/>
          <p:nvPr/>
        </p:nvCxnSpPr>
        <p:spPr>
          <a:xfrm>
            <a:off x="2061685" y="202496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39ED7BB4-0E10-4E1F-A7B3-CB8A98FF498F}"/>
              </a:ext>
            </a:extLst>
          </p:cNvPr>
          <p:cNvSpPr txBox="1"/>
          <p:nvPr/>
        </p:nvSpPr>
        <p:spPr>
          <a:xfrm>
            <a:off x="180421" y="373873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</p:spTree>
    <p:extLst>
      <p:ext uri="{BB962C8B-B14F-4D97-AF65-F5344CB8AC3E}">
        <p14:creationId xmlns:p14="http://schemas.microsoft.com/office/powerpoint/2010/main" val="7990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30" grpId="0"/>
      <p:bldP spid="69" grpId="0"/>
      <p:bldP spid="69" grpId="1"/>
      <p:bldP spid="87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tentativas para resolver a </a:t>
            </a:r>
            <a:r>
              <a:rPr lang="pt-BR" sz="3200" b="1" i="1" dirty="0">
                <a:solidFill>
                  <a:schemeClr val="accent2"/>
                </a:solidFill>
              </a:rPr>
              <a:t>solicitação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p2.</a:t>
            </a:r>
            <a:r>
              <a:rPr lang="pt-BR" sz="1100" dirty="0">
                <a:solidFill>
                  <a:schemeClr val="bg1"/>
                </a:solidFill>
              </a:rPr>
              <a:t> Quantas vezes o(a) Sr.(a) entrou em contato com a Central de Atendimento do Sebrae, entre julho e dezembro de 2018, para resolver o mesmo problema? (RU)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63C44FD0-102F-475F-9F97-182414100B41}"/>
              </a:ext>
            </a:extLst>
          </p:cNvPr>
          <p:cNvSpPr txBox="1">
            <a:spLocks/>
          </p:cNvSpPr>
          <p:nvPr/>
        </p:nvSpPr>
        <p:spPr>
          <a:xfrm>
            <a:off x="575999" y="1800001"/>
            <a:ext cx="4897701" cy="1046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para mais da metade (57%) daqueles que não tiveram a solicitação solucionada no 1º contato, o 2º contato já foi suficiente </a:t>
            </a:r>
            <a:r>
              <a:rPr lang="pt-BR" sz="1200" dirty="0"/>
              <a:t>(p2)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7D155FA-5B1B-4F73-8FFF-78E7DCB26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20722"/>
              </p:ext>
            </p:extLst>
          </p:nvPr>
        </p:nvGraphicFramePr>
        <p:xfrm>
          <a:off x="10751200" y="5578386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970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9" name="+ informações">
            <a:extLst>
              <a:ext uri="{FF2B5EF4-FFF2-40B4-BE49-F238E27FC236}">
                <a16:creationId xmlns:a16="http://schemas.microsoft.com/office/drawing/2014/main" id="{E87DCFF5-44FC-4958-BC4C-7D69B5DBB88A}"/>
              </a:ext>
            </a:extLst>
          </p:cNvPr>
          <p:cNvGrpSpPr/>
          <p:nvPr/>
        </p:nvGrpSpPr>
        <p:grpSpPr>
          <a:xfrm>
            <a:off x="9491717" y="6059431"/>
            <a:ext cx="1402473" cy="346249"/>
            <a:chOff x="7300120" y="5125288"/>
            <a:chExt cx="1748287" cy="431624"/>
          </a:xfrm>
        </p:grpSpPr>
        <p:sp>
          <p:nvSpPr>
            <p:cNvPr id="10" name="Forma livre 52">
              <a:extLst>
                <a:ext uri="{FF2B5EF4-FFF2-40B4-BE49-F238E27FC236}">
                  <a16:creationId xmlns:a16="http://schemas.microsoft.com/office/drawing/2014/main" id="{7F04134E-D1BA-4DC1-91E5-7443C2D47771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" name="CaixaDeTexto 5">
              <a:extLst>
                <a:ext uri="{FF2B5EF4-FFF2-40B4-BE49-F238E27FC236}">
                  <a16:creationId xmlns:a16="http://schemas.microsoft.com/office/drawing/2014/main" id="{6BBE70D8-0734-46B4-9169-1673FE1ED68B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D98E7568-D393-46B0-BA5F-DE1D7B8650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E3E83D72-6B6E-4708-9006-133F6B24EB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4255CB14-F6E5-46B9-9ABB-C168895576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B2CEC084-F4E9-4910-9716-B2F42938F8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A4C493B3-F090-4DCB-9611-953318269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0F3A285C-1C7B-4561-A6F6-D7143B3A0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103E07E-3C66-4F63-B53C-AA6E8EEB0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300232"/>
              </p:ext>
            </p:extLst>
          </p:nvPr>
        </p:nvGraphicFramePr>
        <p:xfrm>
          <a:off x="6718300" y="2141888"/>
          <a:ext cx="4856739" cy="340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08E16CA-42AD-4A4E-923E-423FD20B377B}"/>
              </a:ext>
            </a:extLst>
          </p:cNvPr>
          <p:cNvGrpSpPr/>
          <p:nvPr/>
        </p:nvGrpSpPr>
        <p:grpSpPr>
          <a:xfrm>
            <a:off x="6718300" y="1755813"/>
            <a:ext cx="8920572" cy="332205"/>
            <a:chOff x="7145180" y="1710466"/>
            <a:chExt cx="8920572" cy="332205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77C6359-1CFF-44F4-855E-59BAD857549F}"/>
                </a:ext>
              </a:extLst>
            </p:cNvPr>
            <p:cNvCxnSpPr/>
            <p:nvPr/>
          </p:nvCxnSpPr>
          <p:spPr>
            <a:xfrm>
              <a:off x="7145180" y="2042671"/>
              <a:ext cx="4279900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alpha val="321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C54AE54-7B6E-4682-BBBB-7B89E0AFD68F}"/>
                </a:ext>
              </a:extLst>
            </p:cNvPr>
            <p:cNvSpPr/>
            <p:nvPr/>
          </p:nvSpPr>
          <p:spPr>
            <a:xfrm>
              <a:off x="7603652" y="1710466"/>
              <a:ext cx="8462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50000"/>
                    </a:schemeClr>
                  </a:solidFill>
                </a:rPr>
                <a:t>tentativas para resolver o MESMO PROBLEMA</a:t>
              </a:r>
              <a:endParaRPr lang="pt-BR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Espaço Reservado para Conteúdo 3">
            <a:extLst>
              <a:ext uri="{FF2B5EF4-FFF2-40B4-BE49-F238E27FC236}">
                <a16:creationId xmlns:a16="http://schemas.microsoft.com/office/drawing/2014/main" id="{024DBEA3-D172-47C6-A8FA-06C81E8908B1}"/>
              </a:ext>
            </a:extLst>
          </p:cNvPr>
          <p:cNvSpPr txBox="1">
            <a:spLocks/>
          </p:cNvSpPr>
          <p:nvPr/>
        </p:nvSpPr>
        <p:spPr>
          <a:xfrm>
            <a:off x="575999" y="3580109"/>
            <a:ext cx="4897701" cy="1811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caberia eventualmente alguma atenção para a parcela daqueles que necessitaram de mais de 3 tentativas para a resolução do mesmo problema, que correspondeu a 23% desses casos, aproximadamente 1 em cada 4 dessas situações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0A2B9D-9E5F-4FDF-A187-157E32A1D19E}"/>
              </a:ext>
            </a:extLst>
          </p:cNvPr>
          <p:cNvSpPr/>
          <p:nvPr/>
        </p:nvSpPr>
        <p:spPr>
          <a:xfrm>
            <a:off x="6615365" y="2466051"/>
            <a:ext cx="4959674" cy="287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E6068814-D5AA-4F0A-B0A0-108C75394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49005"/>
              </p:ext>
            </p:extLst>
          </p:nvPr>
        </p:nvGraphicFramePr>
        <p:xfrm>
          <a:off x="6765222" y="2282063"/>
          <a:ext cx="4279900" cy="303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B1D65F8-2A90-4D4C-8EC6-A025B1F70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69733"/>
              </p:ext>
            </p:extLst>
          </p:nvPr>
        </p:nvGraphicFramePr>
        <p:xfrm>
          <a:off x="10751200" y="535358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574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20" grpId="0">
        <p:bldAsOne/>
      </p:bldGraphic>
      <p:bldP spid="25" grpId="0"/>
      <p:bldP spid="4" grpId="0" animBg="1"/>
      <p:bldGraphic spid="2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tentativas para resolver outras </a:t>
            </a:r>
            <a:r>
              <a:rPr lang="pt-BR" sz="3200" b="1" i="1" dirty="0">
                <a:solidFill>
                  <a:schemeClr val="accent2"/>
                </a:solidFill>
              </a:rPr>
              <a:t>solicitações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p3.</a:t>
            </a:r>
            <a:r>
              <a:rPr lang="pt-BR" sz="1100" dirty="0">
                <a:solidFill>
                  <a:schemeClr val="bg1"/>
                </a:solidFill>
              </a:rPr>
              <a:t> Quantas vezes o(a) Sr.(a) entrou em contato com a Central de Atendimento do Sebrae, entre julho e dezembro de 2018, para resolver problemas diferentes? (RU)</a:t>
            </a:r>
          </a:p>
        </p:txBody>
      </p:sp>
      <p:sp>
        <p:nvSpPr>
          <p:cNvPr id="24" name="Espaço Reservado para Conteúdo 3">
            <a:extLst>
              <a:ext uri="{FF2B5EF4-FFF2-40B4-BE49-F238E27FC236}">
                <a16:creationId xmlns:a16="http://schemas.microsoft.com/office/drawing/2014/main" id="{39B75AC2-5B4A-49E0-B516-8BEAAB4C9521}"/>
              </a:ext>
            </a:extLst>
          </p:cNvPr>
          <p:cNvSpPr txBox="1">
            <a:spLocks/>
          </p:cNvSpPr>
          <p:nvPr/>
        </p:nvSpPr>
        <p:spPr>
          <a:xfrm>
            <a:off x="576000" y="1800001"/>
            <a:ext cx="5100229" cy="1202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metade desses entrevistados (50%) não declararam nenhuma outra tentativa de contato com a Central de Atendimento para a solução de outros problemas </a:t>
            </a:r>
            <a:r>
              <a:rPr lang="pt-BR" sz="1200" dirty="0"/>
              <a:t>(p3)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683158AB-EC87-446E-9942-AD1DEA05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33012"/>
              </p:ext>
            </p:extLst>
          </p:nvPr>
        </p:nvGraphicFramePr>
        <p:xfrm>
          <a:off x="10751200" y="5578386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26" name="+ informações">
            <a:extLst>
              <a:ext uri="{FF2B5EF4-FFF2-40B4-BE49-F238E27FC236}">
                <a16:creationId xmlns:a16="http://schemas.microsoft.com/office/drawing/2014/main" id="{D9C1EFF6-8E9B-41C4-8230-75CA3CF55CCF}"/>
              </a:ext>
            </a:extLst>
          </p:cNvPr>
          <p:cNvGrpSpPr/>
          <p:nvPr/>
        </p:nvGrpSpPr>
        <p:grpSpPr>
          <a:xfrm>
            <a:off x="9491717" y="6059431"/>
            <a:ext cx="1402473" cy="346249"/>
            <a:chOff x="7300120" y="5125288"/>
            <a:chExt cx="1748287" cy="431624"/>
          </a:xfrm>
        </p:grpSpPr>
        <p:sp>
          <p:nvSpPr>
            <p:cNvPr id="27" name="Forma livre 52">
              <a:extLst>
                <a:ext uri="{FF2B5EF4-FFF2-40B4-BE49-F238E27FC236}">
                  <a16:creationId xmlns:a16="http://schemas.microsoft.com/office/drawing/2014/main" id="{30E4C8EB-2042-4CD7-8492-CA9DD7B161E3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" name="CaixaDeTexto 5">
              <a:extLst>
                <a:ext uri="{FF2B5EF4-FFF2-40B4-BE49-F238E27FC236}">
                  <a16:creationId xmlns:a16="http://schemas.microsoft.com/office/drawing/2014/main" id="{AA633253-DF1D-481F-9B5C-16FC8244E49A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BAF5AB93-BE4B-4929-B9A4-A45A8AE4FB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188CF55C-DADB-482B-8D37-EF1E60212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0243F604-1C1F-4EAA-8398-B7FD83034D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877DC9C3-4C36-4548-9632-6C409A7DB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DDA3D41F-D177-4D1C-982E-5A85C5D1F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9595D7A6-9695-495D-A367-1A1F8FE1F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63191BE6-33EA-4958-9714-E95DFD50F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218826"/>
              </p:ext>
            </p:extLst>
          </p:nvPr>
        </p:nvGraphicFramePr>
        <p:xfrm>
          <a:off x="6198677" y="2123637"/>
          <a:ext cx="6154760" cy="321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EB3F8247-7D36-4883-976C-1E20DCB713FF}"/>
              </a:ext>
            </a:extLst>
          </p:cNvPr>
          <p:cNvSpPr txBox="1">
            <a:spLocks/>
          </p:cNvSpPr>
          <p:nvPr/>
        </p:nvSpPr>
        <p:spPr>
          <a:xfrm>
            <a:off x="576000" y="3307485"/>
            <a:ext cx="5100229" cy="1202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por outro lado, no mínimo 1 em cada 4 dessas pessoas (28%) fez um uso regular dos serviços da Central de Atendimento, mais de 2 vezes, para resolver problemas diferentes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58927A9-F496-48D8-9940-39D2D43A64D4}"/>
              </a:ext>
            </a:extLst>
          </p:cNvPr>
          <p:cNvSpPr txBox="1">
            <a:spLocks/>
          </p:cNvSpPr>
          <p:nvPr/>
        </p:nvSpPr>
        <p:spPr>
          <a:xfrm>
            <a:off x="576000" y="4750405"/>
            <a:ext cx="5100229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alguns desses casos, até pela frequência mais elevada, sugerem a necessidade de uma análise mais profunda para se avaliar tais motivações   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7AF0D16-A031-4423-A8CC-DB0EDE873DC6}"/>
              </a:ext>
            </a:extLst>
          </p:cNvPr>
          <p:cNvGrpSpPr/>
          <p:nvPr/>
        </p:nvGrpSpPr>
        <p:grpSpPr>
          <a:xfrm>
            <a:off x="6718300" y="1755813"/>
            <a:ext cx="8920572" cy="332205"/>
            <a:chOff x="7145180" y="1710466"/>
            <a:chExt cx="8920572" cy="332205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EE6566C4-E02E-4FC7-8D29-0E7AF6BFFF39}"/>
                </a:ext>
              </a:extLst>
            </p:cNvPr>
            <p:cNvCxnSpPr/>
            <p:nvPr/>
          </p:nvCxnSpPr>
          <p:spPr>
            <a:xfrm>
              <a:off x="7145180" y="2042671"/>
              <a:ext cx="4279900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alpha val="321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CEFC4F2-92A7-450A-A81D-1E453D2115F0}"/>
                </a:ext>
              </a:extLst>
            </p:cNvPr>
            <p:cNvSpPr/>
            <p:nvPr/>
          </p:nvSpPr>
          <p:spPr>
            <a:xfrm>
              <a:off x="7603652" y="1710466"/>
              <a:ext cx="8462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50000"/>
                    </a:schemeClr>
                  </a:solidFill>
                </a:rPr>
                <a:t>tentativas para resolver o PROBLEMAS DIFERENTES</a:t>
              </a:r>
              <a:endParaRPr lang="pt-BR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0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/>
      <p:bldGraphic spid="35" grpId="0">
        <p:bldAsOne/>
      </p:bldGraphic>
      <p:bldP spid="3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23C2F87-AAA1-4174-AFF7-04DF40C18A54}"/>
              </a:ext>
            </a:extLst>
          </p:cNvPr>
          <p:cNvSpPr/>
          <p:nvPr/>
        </p:nvSpPr>
        <p:spPr>
          <a:xfrm>
            <a:off x="1381501" y="1481219"/>
            <a:ext cx="8974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aqueles que entraram em contato com a Central de Atendimento pelo  ‘site’ (F1) não responderam as próximas duas questões (P4 &amp; P5)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responderam (P4 &amp; P5) aqueles que entraram em contato com a Central de Atendimento apenas uma vez (P1) ou que responderam que ‘não se aplica/ não voltou a entrar em contato’ (opção 4 na P2) ou as opções ‘nenhuma’, ‘NS’ ou ‘SR’ na P3</a:t>
            </a:r>
          </a:p>
        </p:txBody>
      </p:sp>
    </p:spTree>
    <p:extLst>
      <p:ext uri="{BB962C8B-B14F-4D97-AF65-F5344CB8AC3E}">
        <p14:creationId xmlns:p14="http://schemas.microsoft.com/office/powerpoint/2010/main" val="20591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tempo para ser </a:t>
            </a:r>
            <a:r>
              <a:rPr lang="pt-BR" sz="3200" b="1" i="1" dirty="0">
                <a:solidFill>
                  <a:schemeClr val="accent2"/>
                </a:solidFill>
              </a:rPr>
              <a:t>atendido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p4.</a:t>
            </a:r>
            <a:r>
              <a:rPr lang="pt-BR" sz="1100" dirty="0">
                <a:solidFill>
                  <a:schemeClr val="bg1"/>
                </a:solidFill>
              </a:rPr>
              <a:t> Quando entrou em contato com a Central de Atendimento do Sebrae, o(a) Sr.(a) esperou muito tempo para ser atendido? (RU)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63C44FD0-102F-475F-9F97-182414100B41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4429386" cy="1211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somente 1 em cada 11 entrevistados (9%) considerou haver esperado muito tempo para ser atendido pela Central de Atendimento </a:t>
            </a:r>
            <a:r>
              <a:rPr lang="pt-BR" sz="1200" dirty="0"/>
              <a:t>(p4)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F2F548A-02B9-443E-BE90-F434F41EC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220632"/>
              </p:ext>
            </p:extLst>
          </p:nvPr>
        </p:nvGraphicFramePr>
        <p:xfrm>
          <a:off x="5774642" y="1689616"/>
          <a:ext cx="2275055" cy="207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97">
            <a:extLst>
              <a:ext uri="{FF2B5EF4-FFF2-40B4-BE49-F238E27FC236}">
                <a16:creationId xmlns:a16="http://schemas.microsoft.com/office/drawing/2014/main" id="{27FBEA89-DF06-4954-AFD2-DD0B123C0DD4}"/>
              </a:ext>
            </a:extLst>
          </p:cNvPr>
          <p:cNvSpPr txBox="1"/>
          <p:nvPr/>
        </p:nvSpPr>
        <p:spPr>
          <a:xfrm>
            <a:off x="8235523" y="1597469"/>
            <a:ext cx="1447200" cy="10156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rgbClr val="FF5050"/>
                </a:solidFill>
              </a:rPr>
              <a:t>9</a:t>
            </a:r>
            <a:r>
              <a:rPr lang="pt-BR" sz="4400" b="1" dirty="0">
                <a:solidFill>
                  <a:srgbClr val="FF5050"/>
                </a:solidFill>
              </a:rPr>
              <a:t>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D571E62-55A4-4B6D-AD00-A691631D6AC8}"/>
              </a:ext>
            </a:extLst>
          </p:cNvPr>
          <p:cNvSpPr/>
          <p:nvPr/>
        </p:nvSpPr>
        <p:spPr>
          <a:xfrm>
            <a:off x="8235523" y="2588938"/>
            <a:ext cx="2512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ESPERARAM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muito tempo para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serem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atendidos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3074343-0369-4506-A415-496BBB9B2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78543"/>
              </p:ext>
            </p:extLst>
          </p:nvPr>
        </p:nvGraphicFramePr>
        <p:xfrm>
          <a:off x="7049663" y="3688739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3.080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13" name="+ informações">
            <a:extLst>
              <a:ext uri="{FF2B5EF4-FFF2-40B4-BE49-F238E27FC236}">
                <a16:creationId xmlns:a16="http://schemas.microsoft.com/office/drawing/2014/main" id="{C507AB59-37EC-479D-BC36-A5AD20322983}"/>
              </a:ext>
            </a:extLst>
          </p:cNvPr>
          <p:cNvGrpSpPr/>
          <p:nvPr/>
        </p:nvGrpSpPr>
        <p:grpSpPr>
          <a:xfrm>
            <a:off x="9682723" y="5830369"/>
            <a:ext cx="1402473" cy="346249"/>
            <a:chOff x="7300120" y="5125288"/>
            <a:chExt cx="1748287" cy="431624"/>
          </a:xfrm>
        </p:grpSpPr>
        <p:sp>
          <p:nvSpPr>
            <p:cNvPr id="15" name="Forma livre 52">
              <a:extLst>
                <a:ext uri="{FF2B5EF4-FFF2-40B4-BE49-F238E27FC236}">
                  <a16:creationId xmlns:a16="http://schemas.microsoft.com/office/drawing/2014/main" id="{3CE738D2-653D-4D1C-ABAA-916FFD944925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" name="CaixaDeTexto 5">
              <a:extLst>
                <a:ext uri="{FF2B5EF4-FFF2-40B4-BE49-F238E27FC236}">
                  <a16:creationId xmlns:a16="http://schemas.microsoft.com/office/drawing/2014/main" id="{4D8F9251-6D67-4AFA-B8D9-E9B939FFCA92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D22213BC-42D3-4C22-B5EA-88F1FD7F8D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DE96C478-CC73-4C9B-9708-6F8E71C60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8530E631-457F-4C2A-B88D-B055A138AD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68EA8D0B-EF9C-4F37-AED8-D19A5B46E7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BFD86E7D-790F-4B87-B3F1-51C949A8A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37DFC7BD-F829-4A39-8265-A406DBA82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25" name="disparo historico">
            <a:extLst>
              <a:ext uri="{FF2B5EF4-FFF2-40B4-BE49-F238E27FC236}">
                <a16:creationId xmlns:a16="http://schemas.microsoft.com/office/drawing/2014/main" id="{4EE16372-0D45-4924-A6A3-1948E1E62A66}"/>
              </a:ext>
            </a:extLst>
          </p:cNvPr>
          <p:cNvGrpSpPr/>
          <p:nvPr/>
        </p:nvGrpSpPr>
        <p:grpSpPr>
          <a:xfrm>
            <a:off x="2287331" y="5745638"/>
            <a:ext cx="1135097" cy="430887"/>
            <a:chOff x="8256588" y="5575012"/>
            <a:chExt cx="1481911" cy="562539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3BC3C83-CE90-45A6-B968-AF38B36F665A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27" name="Group 22">
              <a:extLst>
                <a:ext uri="{FF2B5EF4-FFF2-40B4-BE49-F238E27FC236}">
                  <a16:creationId xmlns:a16="http://schemas.microsoft.com/office/drawing/2014/main" id="{7DA14723-06CA-4A04-A7F4-DFDF28518F6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9A395F20-5F29-4E53-819B-621BEA6484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98BAC81B-5FBD-4809-A411-B3B0C38A0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6BE9BBFF-FA07-43F4-AA90-6ACAC0EE2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3D308FAC-D6A7-4D29-B8BF-F9E7905EB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A72CC77C-4EC7-4179-AE09-2C4A3B4C8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5CE32FE8-E187-407C-A4B4-AA1D8DC76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0FC3BFBC-B9E4-44A1-B699-B93F6A2DB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AD4E7E29-6DE5-4279-9368-79DAFFF87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CAD802C9-7681-458E-B714-F4445362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4D0286E4-4817-4F3E-948B-16CC2BE35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1BD1216A-BFCF-4B03-A9AC-41E901FEE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689D2BE3-FF95-4B5D-801C-3F5D921C2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0F811F10-E59A-4732-A89D-CAB8F7887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2E17A1B-600F-4F76-8D0B-8B2C89A72636}"/>
              </a:ext>
            </a:extLst>
          </p:cNvPr>
          <p:cNvGrpSpPr/>
          <p:nvPr/>
        </p:nvGrpSpPr>
        <p:grpSpPr>
          <a:xfrm>
            <a:off x="9528570" y="1793031"/>
            <a:ext cx="1426719" cy="561016"/>
            <a:chOff x="10284220" y="1804499"/>
            <a:chExt cx="1426719" cy="561016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4CB2F70-90A6-4948-9C5C-DD81513FB017}"/>
                </a:ext>
              </a:extLst>
            </p:cNvPr>
            <p:cNvSpPr/>
            <p:nvPr/>
          </p:nvSpPr>
          <p:spPr>
            <a:xfrm>
              <a:off x="10284220" y="1804499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2015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:</a:t>
              </a:r>
              <a:endParaRPr lang="pt-BR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8A00A8F-E010-427C-BCCB-86CF163EBD3A}"/>
                </a:ext>
              </a:extLst>
            </p:cNvPr>
            <p:cNvSpPr/>
            <p:nvPr/>
          </p:nvSpPr>
          <p:spPr>
            <a:xfrm>
              <a:off x="10972389" y="1804499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6%</a:t>
              </a: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696B443D-2CB7-4D69-BF82-4ED01630F3E4}"/>
                </a:ext>
              </a:extLst>
            </p:cNvPr>
            <p:cNvSpPr/>
            <p:nvPr/>
          </p:nvSpPr>
          <p:spPr>
            <a:xfrm>
              <a:off x="10284220" y="2057738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2017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  <a:endParaRPr lang="pt-B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7DB2302-E83F-48DA-A0ED-408E974F2544}"/>
                </a:ext>
              </a:extLst>
            </p:cNvPr>
            <p:cNvSpPr/>
            <p:nvPr/>
          </p:nvSpPr>
          <p:spPr>
            <a:xfrm>
              <a:off x="10972389" y="2057738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8%</a:t>
              </a:r>
            </a:p>
          </p:txBody>
        </p:sp>
      </p:grpSp>
      <p:grpSp>
        <p:nvGrpSpPr>
          <p:cNvPr id="2" name="Gráfico 19">
            <a:extLst>
              <a:ext uri="{FF2B5EF4-FFF2-40B4-BE49-F238E27FC236}">
                <a16:creationId xmlns:a16="http://schemas.microsoft.com/office/drawing/2014/main" id="{160A4A79-CDD5-478C-8B6A-A2C11E137D9D}"/>
              </a:ext>
            </a:extLst>
          </p:cNvPr>
          <p:cNvGrpSpPr/>
          <p:nvPr/>
        </p:nvGrpSpPr>
        <p:grpSpPr>
          <a:xfrm>
            <a:off x="6331422" y="2110586"/>
            <a:ext cx="1147709" cy="1210750"/>
            <a:chOff x="6331422" y="2110586"/>
            <a:chExt cx="1147709" cy="1210750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1523B70A-A755-4334-9C4D-03D0E8D7199E}"/>
                </a:ext>
              </a:extLst>
            </p:cNvPr>
            <p:cNvSpPr/>
            <p:nvPr/>
          </p:nvSpPr>
          <p:spPr>
            <a:xfrm>
              <a:off x="7300473" y="2317440"/>
              <a:ext cx="61564" cy="61564"/>
            </a:xfrm>
            <a:custGeom>
              <a:avLst/>
              <a:gdLst>
                <a:gd name="connsiteX0" fmla="*/ 0 w 61563"/>
                <a:gd name="connsiteY0" fmla="*/ 72542 h 61563"/>
                <a:gd name="connsiteX1" fmla="*/ 72542 w 61563"/>
                <a:gd name="connsiteY1" fmla="*/ 0 h 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63" h="61563">
                  <a:moveTo>
                    <a:pt x="0" y="72542"/>
                  </a:moveTo>
                  <a:lnTo>
                    <a:pt x="72542" y="0"/>
                  </a:lnTo>
                </a:path>
              </a:pathLst>
            </a:custGeom>
            <a:ln w="41006" cap="rnd">
              <a:solidFill>
                <a:srgbClr val="424A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8B1691F9-6BE3-4B66-ABA0-637ECA2C1FC0}"/>
                </a:ext>
              </a:extLst>
            </p:cNvPr>
            <p:cNvSpPr/>
            <p:nvPr/>
          </p:nvSpPr>
          <p:spPr>
            <a:xfrm>
              <a:off x="7314962" y="2201343"/>
              <a:ext cx="164169" cy="164169"/>
            </a:xfrm>
            <a:custGeom>
              <a:avLst/>
              <a:gdLst>
                <a:gd name="connsiteX0" fmla="*/ 0 w 164169"/>
                <a:gd name="connsiteY0" fmla="*/ 87078 h 164169"/>
                <a:gd name="connsiteX1" fmla="*/ 87078 w 164169"/>
                <a:gd name="connsiteY1" fmla="*/ 0 h 164169"/>
                <a:gd name="connsiteX2" fmla="*/ 174141 w 164169"/>
                <a:gd name="connsiteY2" fmla="*/ 87063 h 164169"/>
                <a:gd name="connsiteX3" fmla="*/ 87063 w 164169"/>
                <a:gd name="connsiteY3" fmla="*/ 174141 h 16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169" h="164169">
                  <a:moveTo>
                    <a:pt x="0" y="87078"/>
                  </a:moveTo>
                  <a:lnTo>
                    <a:pt x="87078" y="0"/>
                  </a:lnTo>
                  <a:lnTo>
                    <a:pt x="174141" y="87063"/>
                  </a:lnTo>
                  <a:lnTo>
                    <a:pt x="87063" y="174141"/>
                  </a:lnTo>
                  <a:close/>
                </a:path>
              </a:pathLst>
            </a:custGeom>
            <a:solidFill>
              <a:srgbClr val="AFB6BB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C81FD78D-B33C-45A6-BE68-000892A31605}"/>
                </a:ext>
              </a:extLst>
            </p:cNvPr>
            <p:cNvSpPr/>
            <p:nvPr/>
          </p:nvSpPr>
          <p:spPr>
            <a:xfrm>
              <a:off x="6331422" y="2233713"/>
              <a:ext cx="1108144" cy="1067102"/>
            </a:xfrm>
            <a:custGeom>
              <a:avLst/>
              <a:gdLst>
                <a:gd name="connsiteX0" fmla="*/ 591769 w 1108144"/>
                <a:gd name="connsiteY0" fmla="*/ 0 h 1067101"/>
                <a:gd name="connsiteX1" fmla="*/ 471987 w 1108144"/>
                <a:gd name="connsiteY1" fmla="*/ 13667 h 1067101"/>
                <a:gd name="connsiteX2" fmla="*/ 471987 w 1108144"/>
                <a:gd name="connsiteY2" fmla="*/ 143648 h 1067101"/>
                <a:gd name="connsiteX3" fmla="*/ 307818 w 1108144"/>
                <a:gd name="connsiteY3" fmla="*/ 143648 h 1067101"/>
                <a:gd name="connsiteX4" fmla="*/ 287297 w 1108144"/>
                <a:gd name="connsiteY4" fmla="*/ 164169 h 1067101"/>
                <a:gd name="connsiteX5" fmla="*/ 307818 w 1108144"/>
                <a:gd name="connsiteY5" fmla="*/ 184691 h 1067101"/>
                <a:gd name="connsiteX6" fmla="*/ 471987 w 1108144"/>
                <a:gd name="connsiteY6" fmla="*/ 184691 h 1067101"/>
                <a:gd name="connsiteX7" fmla="*/ 471987 w 1108144"/>
                <a:gd name="connsiteY7" fmla="*/ 287297 h 1067101"/>
                <a:gd name="connsiteX8" fmla="*/ 205212 w 1108144"/>
                <a:gd name="connsiteY8" fmla="*/ 287297 h 1067101"/>
                <a:gd name="connsiteX9" fmla="*/ 184691 w 1108144"/>
                <a:gd name="connsiteY9" fmla="*/ 307818 h 1067101"/>
                <a:gd name="connsiteX10" fmla="*/ 205212 w 1108144"/>
                <a:gd name="connsiteY10" fmla="*/ 328339 h 1067101"/>
                <a:gd name="connsiteX11" fmla="*/ 471987 w 1108144"/>
                <a:gd name="connsiteY11" fmla="*/ 328339 h 1067101"/>
                <a:gd name="connsiteX12" fmla="*/ 471987 w 1108144"/>
                <a:gd name="connsiteY12" fmla="*/ 430945 h 1067101"/>
                <a:gd name="connsiteX13" fmla="*/ 102606 w 1108144"/>
                <a:gd name="connsiteY13" fmla="*/ 430945 h 1067101"/>
                <a:gd name="connsiteX14" fmla="*/ 82085 w 1108144"/>
                <a:gd name="connsiteY14" fmla="*/ 451466 h 1067101"/>
                <a:gd name="connsiteX15" fmla="*/ 102606 w 1108144"/>
                <a:gd name="connsiteY15" fmla="*/ 471987 h 1067101"/>
                <a:gd name="connsiteX16" fmla="*/ 471987 w 1108144"/>
                <a:gd name="connsiteY16" fmla="*/ 471987 h 1067101"/>
                <a:gd name="connsiteX17" fmla="*/ 471987 w 1108144"/>
                <a:gd name="connsiteY17" fmla="*/ 574593 h 1067101"/>
                <a:gd name="connsiteX18" fmla="*/ 20521 w 1108144"/>
                <a:gd name="connsiteY18" fmla="*/ 574593 h 1067101"/>
                <a:gd name="connsiteX19" fmla="*/ 0 w 1108144"/>
                <a:gd name="connsiteY19" fmla="*/ 595114 h 1067101"/>
                <a:gd name="connsiteX20" fmla="*/ 20521 w 1108144"/>
                <a:gd name="connsiteY20" fmla="*/ 615636 h 1067101"/>
                <a:gd name="connsiteX21" fmla="*/ 471987 w 1108144"/>
                <a:gd name="connsiteY21" fmla="*/ 615636 h 1067101"/>
                <a:gd name="connsiteX22" fmla="*/ 471987 w 1108144"/>
                <a:gd name="connsiteY22" fmla="*/ 718242 h 1067101"/>
                <a:gd name="connsiteX23" fmla="*/ 143648 w 1108144"/>
                <a:gd name="connsiteY23" fmla="*/ 718242 h 1067101"/>
                <a:gd name="connsiteX24" fmla="*/ 123127 w 1108144"/>
                <a:gd name="connsiteY24" fmla="*/ 738763 h 1067101"/>
                <a:gd name="connsiteX25" fmla="*/ 143648 w 1108144"/>
                <a:gd name="connsiteY25" fmla="*/ 759284 h 1067101"/>
                <a:gd name="connsiteX26" fmla="*/ 471987 w 1108144"/>
                <a:gd name="connsiteY26" fmla="*/ 759284 h 1067101"/>
                <a:gd name="connsiteX27" fmla="*/ 471987 w 1108144"/>
                <a:gd name="connsiteY27" fmla="*/ 861890 h 1067101"/>
                <a:gd name="connsiteX28" fmla="*/ 266775 w 1108144"/>
                <a:gd name="connsiteY28" fmla="*/ 861890 h 1067101"/>
                <a:gd name="connsiteX29" fmla="*/ 246254 w 1108144"/>
                <a:gd name="connsiteY29" fmla="*/ 882411 h 1067101"/>
                <a:gd name="connsiteX30" fmla="*/ 266775 w 1108144"/>
                <a:gd name="connsiteY30" fmla="*/ 902932 h 1067101"/>
                <a:gd name="connsiteX31" fmla="*/ 471987 w 1108144"/>
                <a:gd name="connsiteY31" fmla="*/ 902932 h 1067101"/>
                <a:gd name="connsiteX32" fmla="*/ 471987 w 1108144"/>
                <a:gd name="connsiteY32" fmla="*/ 1053435 h 1067101"/>
                <a:gd name="connsiteX33" fmla="*/ 591769 w 1108144"/>
                <a:gd name="connsiteY33" fmla="*/ 1067102 h 1067101"/>
                <a:gd name="connsiteX34" fmla="*/ 1125320 w 1108144"/>
                <a:gd name="connsiteY34" fmla="*/ 533551 h 1067101"/>
                <a:gd name="connsiteX35" fmla="*/ 591769 w 1108144"/>
                <a:gd name="connsiteY35" fmla="*/ 0 h 106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8144" h="1067101">
                  <a:moveTo>
                    <a:pt x="591769" y="0"/>
                  </a:moveTo>
                  <a:cubicBezTo>
                    <a:pt x="550563" y="0"/>
                    <a:pt x="510506" y="4822"/>
                    <a:pt x="471987" y="13667"/>
                  </a:cubicBezTo>
                  <a:lnTo>
                    <a:pt x="471987" y="143648"/>
                  </a:lnTo>
                  <a:lnTo>
                    <a:pt x="307818" y="143648"/>
                  </a:lnTo>
                  <a:cubicBezTo>
                    <a:pt x="296470" y="143648"/>
                    <a:pt x="287297" y="152821"/>
                    <a:pt x="287297" y="164169"/>
                  </a:cubicBezTo>
                  <a:cubicBezTo>
                    <a:pt x="287297" y="175518"/>
                    <a:pt x="296470" y="184691"/>
                    <a:pt x="307818" y="184691"/>
                  </a:cubicBezTo>
                  <a:lnTo>
                    <a:pt x="471987" y="184691"/>
                  </a:lnTo>
                  <a:lnTo>
                    <a:pt x="471987" y="287297"/>
                  </a:lnTo>
                  <a:lnTo>
                    <a:pt x="205212" y="287297"/>
                  </a:lnTo>
                  <a:cubicBezTo>
                    <a:pt x="193864" y="287297"/>
                    <a:pt x="184691" y="296470"/>
                    <a:pt x="184691" y="307818"/>
                  </a:cubicBezTo>
                  <a:cubicBezTo>
                    <a:pt x="184691" y="319166"/>
                    <a:pt x="193864" y="328339"/>
                    <a:pt x="205212" y="328339"/>
                  </a:cubicBezTo>
                  <a:lnTo>
                    <a:pt x="471987" y="328339"/>
                  </a:lnTo>
                  <a:lnTo>
                    <a:pt x="471987" y="430945"/>
                  </a:lnTo>
                  <a:lnTo>
                    <a:pt x="102606" y="430945"/>
                  </a:lnTo>
                  <a:cubicBezTo>
                    <a:pt x="91258" y="430945"/>
                    <a:pt x="82085" y="440118"/>
                    <a:pt x="82085" y="451466"/>
                  </a:cubicBezTo>
                  <a:cubicBezTo>
                    <a:pt x="82085" y="462814"/>
                    <a:pt x="91258" y="471987"/>
                    <a:pt x="102606" y="471987"/>
                  </a:cubicBezTo>
                  <a:lnTo>
                    <a:pt x="471987" y="471987"/>
                  </a:lnTo>
                  <a:lnTo>
                    <a:pt x="471987" y="574593"/>
                  </a:lnTo>
                  <a:lnTo>
                    <a:pt x="20521" y="574593"/>
                  </a:lnTo>
                  <a:cubicBezTo>
                    <a:pt x="9173" y="574593"/>
                    <a:pt x="0" y="583766"/>
                    <a:pt x="0" y="595114"/>
                  </a:cubicBezTo>
                  <a:cubicBezTo>
                    <a:pt x="0" y="606463"/>
                    <a:pt x="9173" y="615636"/>
                    <a:pt x="20521" y="615636"/>
                  </a:cubicBezTo>
                  <a:lnTo>
                    <a:pt x="471987" y="615636"/>
                  </a:lnTo>
                  <a:lnTo>
                    <a:pt x="471987" y="718242"/>
                  </a:lnTo>
                  <a:lnTo>
                    <a:pt x="143648" y="718242"/>
                  </a:lnTo>
                  <a:cubicBezTo>
                    <a:pt x="132300" y="718242"/>
                    <a:pt x="123127" y="727414"/>
                    <a:pt x="123127" y="738763"/>
                  </a:cubicBezTo>
                  <a:cubicBezTo>
                    <a:pt x="123127" y="750111"/>
                    <a:pt x="132300" y="759284"/>
                    <a:pt x="143648" y="759284"/>
                  </a:cubicBezTo>
                  <a:lnTo>
                    <a:pt x="471987" y="759284"/>
                  </a:lnTo>
                  <a:lnTo>
                    <a:pt x="471987" y="861890"/>
                  </a:lnTo>
                  <a:lnTo>
                    <a:pt x="266775" y="861890"/>
                  </a:lnTo>
                  <a:cubicBezTo>
                    <a:pt x="255427" y="861890"/>
                    <a:pt x="246254" y="871063"/>
                    <a:pt x="246254" y="882411"/>
                  </a:cubicBezTo>
                  <a:cubicBezTo>
                    <a:pt x="246254" y="893759"/>
                    <a:pt x="255427" y="902932"/>
                    <a:pt x="266775" y="902932"/>
                  </a:cubicBezTo>
                  <a:lnTo>
                    <a:pt x="471987" y="902932"/>
                  </a:lnTo>
                  <a:lnTo>
                    <a:pt x="471987" y="1053435"/>
                  </a:lnTo>
                  <a:cubicBezTo>
                    <a:pt x="510506" y="1062279"/>
                    <a:pt x="550563" y="1067102"/>
                    <a:pt x="591769" y="1067102"/>
                  </a:cubicBezTo>
                  <a:cubicBezTo>
                    <a:pt x="886433" y="1067102"/>
                    <a:pt x="1125320" y="828215"/>
                    <a:pt x="1125320" y="533551"/>
                  </a:cubicBezTo>
                  <a:cubicBezTo>
                    <a:pt x="1125320" y="238887"/>
                    <a:pt x="886433" y="0"/>
                    <a:pt x="591769" y="0"/>
                  </a:cubicBezTo>
                  <a:close/>
                </a:path>
              </a:pathLst>
            </a:custGeom>
            <a:solidFill>
              <a:srgbClr val="FF5050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A092158C-EBF8-4523-849F-611EDE85AC45}"/>
                </a:ext>
              </a:extLst>
            </p:cNvPr>
            <p:cNvSpPr/>
            <p:nvPr/>
          </p:nvSpPr>
          <p:spPr>
            <a:xfrm>
              <a:off x="6885498" y="2580106"/>
              <a:ext cx="328339" cy="307818"/>
            </a:xfrm>
            <a:custGeom>
              <a:avLst/>
              <a:gdLst>
                <a:gd name="connsiteX0" fmla="*/ 322322 w 328338"/>
                <a:gd name="connsiteY0" fmla="*/ 5997 h 307817"/>
                <a:gd name="connsiteX1" fmla="*/ 295789 w 328338"/>
                <a:gd name="connsiteY1" fmla="*/ 3863 h 307817"/>
                <a:gd name="connsiteX2" fmla="*/ 30101 w 328338"/>
                <a:gd name="connsiteY2" fmla="*/ 196044 h 307817"/>
                <a:gd name="connsiteX3" fmla="*/ 222 w 328338"/>
                <a:gd name="connsiteY3" fmla="*/ 249481 h 307817"/>
                <a:gd name="connsiteX4" fmla="*/ 21420 w 328338"/>
                <a:gd name="connsiteY4" fmla="*/ 306879 h 307817"/>
                <a:gd name="connsiteX5" fmla="*/ 73093 w 328338"/>
                <a:gd name="connsiteY5" fmla="*/ 328303 h 307817"/>
                <a:gd name="connsiteX6" fmla="*/ 132317 w 328338"/>
                <a:gd name="connsiteY6" fmla="*/ 298137 h 307817"/>
                <a:gd name="connsiteX7" fmla="*/ 324457 w 328338"/>
                <a:gd name="connsiteY7" fmla="*/ 32511 h 307817"/>
                <a:gd name="connsiteX8" fmla="*/ 322322 w 328338"/>
                <a:gd name="connsiteY8" fmla="*/ 5997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338" h="307817">
                  <a:moveTo>
                    <a:pt x="322322" y="5997"/>
                  </a:moveTo>
                  <a:cubicBezTo>
                    <a:pt x="315181" y="-1103"/>
                    <a:pt x="303935" y="-2006"/>
                    <a:pt x="295789" y="3863"/>
                  </a:cubicBezTo>
                  <a:lnTo>
                    <a:pt x="30101" y="196044"/>
                  </a:lnTo>
                  <a:cubicBezTo>
                    <a:pt x="12781" y="208644"/>
                    <a:pt x="1884" y="228118"/>
                    <a:pt x="222" y="249481"/>
                  </a:cubicBezTo>
                  <a:cubicBezTo>
                    <a:pt x="-1440" y="270844"/>
                    <a:pt x="6296" y="291755"/>
                    <a:pt x="21420" y="306879"/>
                  </a:cubicBezTo>
                  <a:cubicBezTo>
                    <a:pt x="35231" y="320690"/>
                    <a:pt x="53577" y="328303"/>
                    <a:pt x="73093" y="328303"/>
                  </a:cubicBezTo>
                  <a:cubicBezTo>
                    <a:pt x="96446" y="328303"/>
                    <a:pt x="118568" y="317037"/>
                    <a:pt x="132317" y="298137"/>
                  </a:cubicBezTo>
                  <a:lnTo>
                    <a:pt x="324457" y="32511"/>
                  </a:lnTo>
                  <a:cubicBezTo>
                    <a:pt x="330346" y="24364"/>
                    <a:pt x="329464" y="13118"/>
                    <a:pt x="322322" y="59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10E23DA4-1A73-4D06-A7C9-E6163AC5440A}"/>
                </a:ext>
              </a:extLst>
            </p:cNvPr>
            <p:cNvSpPr/>
            <p:nvPr/>
          </p:nvSpPr>
          <p:spPr>
            <a:xfrm>
              <a:off x="6864977" y="2541546"/>
              <a:ext cx="307818" cy="307818"/>
            </a:xfrm>
            <a:custGeom>
              <a:avLst/>
              <a:gdLst>
                <a:gd name="connsiteX0" fmla="*/ 322322 w 307817"/>
                <a:gd name="connsiteY0" fmla="*/ 5997 h 307817"/>
                <a:gd name="connsiteX1" fmla="*/ 295789 w 307817"/>
                <a:gd name="connsiteY1" fmla="*/ 3863 h 307817"/>
                <a:gd name="connsiteX2" fmla="*/ 30101 w 307817"/>
                <a:gd name="connsiteY2" fmla="*/ 196044 h 307817"/>
                <a:gd name="connsiteX3" fmla="*/ 222 w 307817"/>
                <a:gd name="connsiteY3" fmla="*/ 249481 h 307817"/>
                <a:gd name="connsiteX4" fmla="*/ 21420 w 307817"/>
                <a:gd name="connsiteY4" fmla="*/ 306879 h 307817"/>
                <a:gd name="connsiteX5" fmla="*/ 73072 w 307817"/>
                <a:gd name="connsiteY5" fmla="*/ 328323 h 307817"/>
                <a:gd name="connsiteX6" fmla="*/ 132296 w 307817"/>
                <a:gd name="connsiteY6" fmla="*/ 298157 h 307817"/>
                <a:gd name="connsiteX7" fmla="*/ 324436 w 307817"/>
                <a:gd name="connsiteY7" fmla="*/ 32531 h 307817"/>
                <a:gd name="connsiteX8" fmla="*/ 322322 w 307817"/>
                <a:gd name="connsiteY8" fmla="*/ 5997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817" h="307817">
                  <a:moveTo>
                    <a:pt x="322322" y="5997"/>
                  </a:moveTo>
                  <a:cubicBezTo>
                    <a:pt x="315181" y="-1103"/>
                    <a:pt x="303935" y="-2006"/>
                    <a:pt x="295789" y="3863"/>
                  </a:cubicBezTo>
                  <a:lnTo>
                    <a:pt x="30101" y="196044"/>
                  </a:lnTo>
                  <a:cubicBezTo>
                    <a:pt x="12781" y="208644"/>
                    <a:pt x="1884" y="228119"/>
                    <a:pt x="222" y="249481"/>
                  </a:cubicBezTo>
                  <a:cubicBezTo>
                    <a:pt x="-1440" y="270844"/>
                    <a:pt x="6296" y="291755"/>
                    <a:pt x="21420" y="306879"/>
                  </a:cubicBezTo>
                  <a:cubicBezTo>
                    <a:pt x="35231" y="320710"/>
                    <a:pt x="53577" y="328323"/>
                    <a:pt x="73072" y="328323"/>
                  </a:cubicBezTo>
                  <a:cubicBezTo>
                    <a:pt x="96425" y="328323"/>
                    <a:pt x="118547" y="317057"/>
                    <a:pt x="132296" y="298157"/>
                  </a:cubicBezTo>
                  <a:lnTo>
                    <a:pt x="324436" y="32531"/>
                  </a:lnTo>
                  <a:cubicBezTo>
                    <a:pt x="330346" y="24364"/>
                    <a:pt x="329464" y="13118"/>
                    <a:pt x="322322" y="5997"/>
                  </a:cubicBezTo>
                  <a:close/>
                </a:path>
              </a:pathLst>
            </a:custGeom>
            <a:solidFill>
              <a:schemeClr val="bg1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AD07D35A-E787-4C45-93C7-689CF8D9A236}"/>
                </a:ext>
              </a:extLst>
            </p:cNvPr>
            <p:cNvSpPr/>
            <p:nvPr/>
          </p:nvSpPr>
          <p:spPr>
            <a:xfrm>
              <a:off x="6803409" y="2110586"/>
              <a:ext cx="246254" cy="123127"/>
            </a:xfrm>
            <a:custGeom>
              <a:avLst/>
              <a:gdLst>
                <a:gd name="connsiteX0" fmla="*/ 82085 w 246254"/>
                <a:gd name="connsiteY0" fmla="*/ 124851 h 123127"/>
                <a:gd name="connsiteX1" fmla="*/ 123127 w 246254"/>
                <a:gd name="connsiteY1" fmla="*/ 123127 h 123127"/>
                <a:gd name="connsiteX2" fmla="*/ 164169 w 246254"/>
                <a:gd name="connsiteY2" fmla="*/ 124851 h 123127"/>
                <a:gd name="connsiteX3" fmla="*/ 164169 w 246254"/>
                <a:gd name="connsiteY3" fmla="*/ 61564 h 123127"/>
                <a:gd name="connsiteX4" fmla="*/ 215472 w 246254"/>
                <a:gd name="connsiteY4" fmla="*/ 61564 h 123127"/>
                <a:gd name="connsiteX5" fmla="*/ 246254 w 246254"/>
                <a:gd name="connsiteY5" fmla="*/ 30782 h 123127"/>
                <a:gd name="connsiteX6" fmla="*/ 246254 w 246254"/>
                <a:gd name="connsiteY6" fmla="*/ 30782 h 123127"/>
                <a:gd name="connsiteX7" fmla="*/ 215472 w 246254"/>
                <a:gd name="connsiteY7" fmla="*/ 0 h 123127"/>
                <a:gd name="connsiteX8" fmla="*/ 30782 w 246254"/>
                <a:gd name="connsiteY8" fmla="*/ 0 h 123127"/>
                <a:gd name="connsiteX9" fmla="*/ 0 w 246254"/>
                <a:gd name="connsiteY9" fmla="*/ 30782 h 123127"/>
                <a:gd name="connsiteX10" fmla="*/ 0 w 246254"/>
                <a:gd name="connsiteY10" fmla="*/ 30782 h 123127"/>
                <a:gd name="connsiteX11" fmla="*/ 30782 w 246254"/>
                <a:gd name="connsiteY11" fmla="*/ 61564 h 123127"/>
                <a:gd name="connsiteX12" fmla="*/ 82085 w 246254"/>
                <a:gd name="connsiteY12" fmla="*/ 61564 h 123127"/>
                <a:gd name="connsiteX13" fmla="*/ 82085 w 246254"/>
                <a:gd name="connsiteY13" fmla="*/ 124851 h 12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254" h="123127">
                  <a:moveTo>
                    <a:pt x="82085" y="124851"/>
                  </a:moveTo>
                  <a:cubicBezTo>
                    <a:pt x="95649" y="123825"/>
                    <a:pt x="109296" y="123127"/>
                    <a:pt x="123127" y="123127"/>
                  </a:cubicBezTo>
                  <a:cubicBezTo>
                    <a:pt x="136958" y="123127"/>
                    <a:pt x="150605" y="123825"/>
                    <a:pt x="164169" y="124851"/>
                  </a:cubicBezTo>
                  <a:lnTo>
                    <a:pt x="164169" y="61564"/>
                  </a:lnTo>
                  <a:lnTo>
                    <a:pt x="215472" y="61564"/>
                  </a:lnTo>
                  <a:cubicBezTo>
                    <a:pt x="232464" y="61564"/>
                    <a:pt x="246254" y="47773"/>
                    <a:pt x="246254" y="30782"/>
                  </a:cubicBezTo>
                  <a:lnTo>
                    <a:pt x="246254" y="30782"/>
                  </a:lnTo>
                  <a:cubicBezTo>
                    <a:pt x="246254" y="13790"/>
                    <a:pt x="232464" y="0"/>
                    <a:pt x="215472" y="0"/>
                  </a:cubicBezTo>
                  <a:lnTo>
                    <a:pt x="30782" y="0"/>
                  </a:lnTo>
                  <a:cubicBezTo>
                    <a:pt x="13790" y="0"/>
                    <a:pt x="0" y="13790"/>
                    <a:pt x="0" y="30782"/>
                  </a:cubicBezTo>
                  <a:lnTo>
                    <a:pt x="0" y="30782"/>
                  </a:lnTo>
                  <a:cubicBezTo>
                    <a:pt x="0" y="47773"/>
                    <a:pt x="13790" y="61564"/>
                    <a:pt x="30782" y="61564"/>
                  </a:cubicBezTo>
                  <a:lnTo>
                    <a:pt x="82085" y="61564"/>
                  </a:lnTo>
                  <a:lnTo>
                    <a:pt x="82085" y="124851"/>
                  </a:lnTo>
                  <a:close/>
                </a:path>
              </a:pathLst>
            </a:custGeom>
            <a:solidFill>
              <a:srgbClr val="424A60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C626A364-3072-4041-8360-9D40CF6A9AB5}"/>
                </a:ext>
              </a:extLst>
            </p:cNvPr>
            <p:cNvSpPr/>
            <p:nvPr/>
          </p:nvSpPr>
          <p:spPr>
            <a:xfrm>
              <a:off x="6901338" y="2213192"/>
              <a:ext cx="45719" cy="102606"/>
            </a:xfrm>
            <a:custGeom>
              <a:avLst/>
              <a:gdLst>
                <a:gd name="connsiteX0" fmla="*/ 20521 w 41042"/>
                <a:gd name="connsiteY0" fmla="*/ 0 h 102605"/>
                <a:gd name="connsiteX1" fmla="*/ 0 w 41042"/>
                <a:gd name="connsiteY1" fmla="*/ 20521 h 102605"/>
                <a:gd name="connsiteX2" fmla="*/ 0 w 41042"/>
                <a:gd name="connsiteY2" fmla="*/ 82085 h 102605"/>
                <a:gd name="connsiteX3" fmla="*/ 20521 w 41042"/>
                <a:gd name="connsiteY3" fmla="*/ 102606 h 102605"/>
                <a:gd name="connsiteX4" fmla="*/ 41042 w 41042"/>
                <a:gd name="connsiteY4" fmla="*/ 82085 h 102605"/>
                <a:gd name="connsiteX5" fmla="*/ 41042 w 41042"/>
                <a:gd name="connsiteY5" fmla="*/ 20521 h 102605"/>
                <a:gd name="connsiteX6" fmla="*/ 20521 w 41042"/>
                <a:gd name="connsiteY6" fmla="*/ 0 h 1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42" h="102605">
                  <a:moveTo>
                    <a:pt x="20521" y="0"/>
                  </a:moveTo>
                  <a:cubicBezTo>
                    <a:pt x="9173" y="0"/>
                    <a:pt x="0" y="9173"/>
                    <a:pt x="0" y="20521"/>
                  </a:cubicBezTo>
                  <a:lnTo>
                    <a:pt x="0" y="82085"/>
                  </a:lnTo>
                  <a:cubicBezTo>
                    <a:pt x="0" y="93433"/>
                    <a:pt x="9173" y="102606"/>
                    <a:pt x="20521" y="102606"/>
                  </a:cubicBezTo>
                  <a:cubicBezTo>
                    <a:pt x="31869" y="102606"/>
                    <a:pt x="41042" y="93433"/>
                    <a:pt x="41042" y="82085"/>
                  </a:cubicBezTo>
                  <a:lnTo>
                    <a:pt x="41042" y="20521"/>
                  </a:lnTo>
                  <a:cubicBezTo>
                    <a:pt x="41042" y="9173"/>
                    <a:pt x="31869" y="0"/>
                    <a:pt x="2052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79B82841-B897-4464-AAB1-03CFA4C2BCBC}"/>
                </a:ext>
              </a:extLst>
            </p:cNvPr>
            <p:cNvSpPr/>
            <p:nvPr/>
          </p:nvSpPr>
          <p:spPr>
            <a:xfrm>
              <a:off x="6901338" y="3218730"/>
              <a:ext cx="45719" cy="102606"/>
            </a:xfrm>
            <a:custGeom>
              <a:avLst/>
              <a:gdLst>
                <a:gd name="connsiteX0" fmla="*/ 20521 w 41042"/>
                <a:gd name="connsiteY0" fmla="*/ 0 h 102605"/>
                <a:gd name="connsiteX1" fmla="*/ 0 w 41042"/>
                <a:gd name="connsiteY1" fmla="*/ 20521 h 102605"/>
                <a:gd name="connsiteX2" fmla="*/ 0 w 41042"/>
                <a:gd name="connsiteY2" fmla="*/ 82085 h 102605"/>
                <a:gd name="connsiteX3" fmla="*/ 20521 w 41042"/>
                <a:gd name="connsiteY3" fmla="*/ 102606 h 102605"/>
                <a:gd name="connsiteX4" fmla="*/ 41042 w 41042"/>
                <a:gd name="connsiteY4" fmla="*/ 82085 h 102605"/>
                <a:gd name="connsiteX5" fmla="*/ 41042 w 41042"/>
                <a:gd name="connsiteY5" fmla="*/ 20521 h 102605"/>
                <a:gd name="connsiteX6" fmla="*/ 20521 w 41042"/>
                <a:gd name="connsiteY6" fmla="*/ 0 h 1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42" h="102605">
                  <a:moveTo>
                    <a:pt x="20521" y="0"/>
                  </a:moveTo>
                  <a:cubicBezTo>
                    <a:pt x="9173" y="0"/>
                    <a:pt x="0" y="9173"/>
                    <a:pt x="0" y="20521"/>
                  </a:cubicBezTo>
                  <a:lnTo>
                    <a:pt x="0" y="82085"/>
                  </a:lnTo>
                  <a:cubicBezTo>
                    <a:pt x="0" y="93433"/>
                    <a:pt x="9173" y="102606"/>
                    <a:pt x="20521" y="102606"/>
                  </a:cubicBezTo>
                  <a:cubicBezTo>
                    <a:pt x="31869" y="102606"/>
                    <a:pt x="41042" y="93433"/>
                    <a:pt x="41042" y="82085"/>
                  </a:cubicBezTo>
                  <a:lnTo>
                    <a:pt x="41042" y="20521"/>
                  </a:lnTo>
                  <a:cubicBezTo>
                    <a:pt x="41042" y="9173"/>
                    <a:pt x="31869" y="0"/>
                    <a:pt x="2052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49B8A7CD-C844-420A-83BE-FB4BCD788A6F}"/>
                </a:ext>
              </a:extLst>
            </p:cNvPr>
            <p:cNvSpPr/>
            <p:nvPr/>
          </p:nvSpPr>
          <p:spPr>
            <a:xfrm>
              <a:off x="7425959" y="2746743"/>
              <a:ext cx="51303" cy="41042"/>
            </a:xfrm>
            <a:custGeom>
              <a:avLst/>
              <a:gdLst>
                <a:gd name="connsiteX0" fmla="*/ 82085 w 102605"/>
                <a:gd name="connsiteY0" fmla="*/ 0 h 41042"/>
                <a:gd name="connsiteX1" fmla="*/ 20521 w 102605"/>
                <a:gd name="connsiteY1" fmla="*/ 0 h 41042"/>
                <a:gd name="connsiteX2" fmla="*/ 0 w 102605"/>
                <a:gd name="connsiteY2" fmla="*/ 20521 h 41042"/>
                <a:gd name="connsiteX3" fmla="*/ 20521 w 102605"/>
                <a:gd name="connsiteY3" fmla="*/ 41042 h 41042"/>
                <a:gd name="connsiteX4" fmla="*/ 82085 w 102605"/>
                <a:gd name="connsiteY4" fmla="*/ 41042 h 41042"/>
                <a:gd name="connsiteX5" fmla="*/ 102606 w 102605"/>
                <a:gd name="connsiteY5" fmla="*/ 20521 h 41042"/>
                <a:gd name="connsiteX6" fmla="*/ 82085 w 102605"/>
                <a:gd name="connsiteY6" fmla="*/ 0 h 4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5" h="41042">
                  <a:moveTo>
                    <a:pt x="82085" y="0"/>
                  </a:moveTo>
                  <a:lnTo>
                    <a:pt x="20521" y="0"/>
                  </a:lnTo>
                  <a:cubicBezTo>
                    <a:pt x="9173" y="0"/>
                    <a:pt x="0" y="9173"/>
                    <a:pt x="0" y="20521"/>
                  </a:cubicBezTo>
                  <a:cubicBezTo>
                    <a:pt x="0" y="31869"/>
                    <a:pt x="9173" y="41042"/>
                    <a:pt x="20521" y="41042"/>
                  </a:cubicBezTo>
                  <a:lnTo>
                    <a:pt x="82085" y="41042"/>
                  </a:lnTo>
                  <a:cubicBezTo>
                    <a:pt x="93433" y="41042"/>
                    <a:pt x="102606" y="31869"/>
                    <a:pt x="102606" y="20521"/>
                  </a:cubicBezTo>
                  <a:cubicBezTo>
                    <a:pt x="102606" y="9173"/>
                    <a:pt x="93433" y="0"/>
                    <a:pt x="8208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DEE7D971-3297-4DA7-AEF6-D0685BF1C59C}"/>
                </a:ext>
              </a:extLst>
            </p:cNvPr>
            <p:cNvSpPr/>
            <p:nvPr/>
          </p:nvSpPr>
          <p:spPr>
            <a:xfrm>
              <a:off x="7154507" y="2284658"/>
              <a:ext cx="45719" cy="82085"/>
            </a:xfrm>
            <a:custGeom>
              <a:avLst/>
              <a:gdLst>
                <a:gd name="connsiteX0" fmla="*/ 61564 w 61563"/>
                <a:gd name="connsiteY0" fmla="*/ 2759 h 82084"/>
                <a:gd name="connsiteX1" fmla="*/ 33532 w 61563"/>
                <a:gd name="connsiteY1" fmla="*/ 10270 h 82084"/>
                <a:gd name="connsiteX2" fmla="*/ 2750 w 61563"/>
                <a:gd name="connsiteY2" fmla="*/ 63605 h 82084"/>
                <a:gd name="connsiteX3" fmla="*/ 10261 w 61563"/>
                <a:gd name="connsiteY3" fmla="*/ 91637 h 82084"/>
                <a:gd name="connsiteX4" fmla="*/ 20501 w 61563"/>
                <a:gd name="connsiteY4" fmla="*/ 94386 h 82084"/>
                <a:gd name="connsiteX5" fmla="*/ 38293 w 61563"/>
                <a:gd name="connsiteY5" fmla="*/ 84126 h 82084"/>
                <a:gd name="connsiteX6" fmla="*/ 69075 w 61563"/>
                <a:gd name="connsiteY6" fmla="*/ 30791 h 82084"/>
                <a:gd name="connsiteX7" fmla="*/ 61564 w 61563"/>
                <a:gd name="connsiteY7" fmla="*/ 2759 h 8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63" h="82084">
                  <a:moveTo>
                    <a:pt x="61564" y="2759"/>
                  </a:moveTo>
                  <a:cubicBezTo>
                    <a:pt x="51734" y="-2925"/>
                    <a:pt x="39196" y="461"/>
                    <a:pt x="33532" y="10270"/>
                  </a:cubicBezTo>
                  <a:lnTo>
                    <a:pt x="2750" y="63605"/>
                  </a:lnTo>
                  <a:cubicBezTo>
                    <a:pt x="-2914" y="73434"/>
                    <a:pt x="452" y="85973"/>
                    <a:pt x="10261" y="91637"/>
                  </a:cubicBezTo>
                  <a:cubicBezTo>
                    <a:pt x="13483" y="93504"/>
                    <a:pt x="17012" y="94386"/>
                    <a:pt x="20501" y="94386"/>
                  </a:cubicBezTo>
                  <a:cubicBezTo>
                    <a:pt x="27601" y="94386"/>
                    <a:pt x="34497" y="90693"/>
                    <a:pt x="38293" y="84126"/>
                  </a:cubicBezTo>
                  <a:lnTo>
                    <a:pt x="69075" y="30791"/>
                  </a:lnTo>
                  <a:cubicBezTo>
                    <a:pt x="74739" y="20982"/>
                    <a:pt x="71373" y="8423"/>
                    <a:pt x="61564" y="27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4A006322-AD16-44CA-BA49-A977D018A3D0}"/>
                </a:ext>
              </a:extLst>
            </p:cNvPr>
            <p:cNvSpPr/>
            <p:nvPr/>
          </p:nvSpPr>
          <p:spPr>
            <a:xfrm>
              <a:off x="7347777" y="2982718"/>
              <a:ext cx="45719" cy="61564"/>
            </a:xfrm>
            <a:custGeom>
              <a:avLst/>
              <a:gdLst>
                <a:gd name="connsiteX0" fmla="*/ 84096 w 82084"/>
                <a:gd name="connsiteY0" fmla="*/ 33550 h 61563"/>
                <a:gd name="connsiteX1" fmla="*/ 30782 w 82084"/>
                <a:gd name="connsiteY1" fmla="*/ 2768 h 61563"/>
                <a:gd name="connsiteX2" fmla="*/ 2750 w 82084"/>
                <a:gd name="connsiteY2" fmla="*/ 10279 h 61563"/>
                <a:gd name="connsiteX3" fmla="*/ 10261 w 82084"/>
                <a:gd name="connsiteY3" fmla="*/ 38311 h 61563"/>
                <a:gd name="connsiteX4" fmla="*/ 63575 w 82084"/>
                <a:gd name="connsiteY4" fmla="*/ 69093 h 61563"/>
                <a:gd name="connsiteX5" fmla="*/ 73815 w 82084"/>
                <a:gd name="connsiteY5" fmla="*/ 71843 h 61563"/>
                <a:gd name="connsiteX6" fmla="*/ 91607 w 82084"/>
                <a:gd name="connsiteY6" fmla="*/ 61582 h 61563"/>
                <a:gd name="connsiteX7" fmla="*/ 84096 w 82084"/>
                <a:gd name="connsiteY7" fmla="*/ 33550 h 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084" h="61563">
                  <a:moveTo>
                    <a:pt x="84096" y="33550"/>
                  </a:moveTo>
                  <a:lnTo>
                    <a:pt x="30782" y="2768"/>
                  </a:lnTo>
                  <a:cubicBezTo>
                    <a:pt x="20973" y="-2916"/>
                    <a:pt x="8414" y="429"/>
                    <a:pt x="2750" y="10279"/>
                  </a:cubicBezTo>
                  <a:cubicBezTo>
                    <a:pt x="-2914" y="20109"/>
                    <a:pt x="452" y="32647"/>
                    <a:pt x="10261" y="38311"/>
                  </a:cubicBezTo>
                  <a:lnTo>
                    <a:pt x="63575" y="69093"/>
                  </a:lnTo>
                  <a:cubicBezTo>
                    <a:pt x="66817" y="70960"/>
                    <a:pt x="70327" y="71843"/>
                    <a:pt x="73815" y="71843"/>
                  </a:cubicBezTo>
                  <a:cubicBezTo>
                    <a:pt x="80916" y="71843"/>
                    <a:pt x="87811" y="68169"/>
                    <a:pt x="91607" y="61582"/>
                  </a:cubicBezTo>
                  <a:cubicBezTo>
                    <a:pt x="97291" y="51752"/>
                    <a:pt x="93926" y="39214"/>
                    <a:pt x="84096" y="335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3578188F-F73B-4C9E-83C1-537FCBE88EA8}"/>
                </a:ext>
              </a:extLst>
            </p:cNvPr>
            <p:cNvSpPr/>
            <p:nvPr/>
          </p:nvSpPr>
          <p:spPr>
            <a:xfrm>
              <a:off x="7154494" y="3155477"/>
              <a:ext cx="45719" cy="82085"/>
            </a:xfrm>
            <a:custGeom>
              <a:avLst/>
              <a:gdLst>
                <a:gd name="connsiteX0" fmla="*/ 38307 w 61563"/>
                <a:gd name="connsiteY0" fmla="*/ 10288 h 82084"/>
                <a:gd name="connsiteX1" fmla="*/ 10275 w 61563"/>
                <a:gd name="connsiteY1" fmla="*/ 2777 h 82084"/>
                <a:gd name="connsiteX2" fmla="*/ 2764 w 61563"/>
                <a:gd name="connsiteY2" fmla="*/ 30809 h 82084"/>
                <a:gd name="connsiteX3" fmla="*/ 33546 w 61563"/>
                <a:gd name="connsiteY3" fmla="*/ 84123 h 82084"/>
                <a:gd name="connsiteX4" fmla="*/ 51338 w 61563"/>
                <a:gd name="connsiteY4" fmla="*/ 94384 h 82084"/>
                <a:gd name="connsiteX5" fmla="*/ 61578 w 61563"/>
                <a:gd name="connsiteY5" fmla="*/ 91634 h 82084"/>
                <a:gd name="connsiteX6" fmla="*/ 69088 w 61563"/>
                <a:gd name="connsiteY6" fmla="*/ 63602 h 82084"/>
                <a:gd name="connsiteX7" fmla="*/ 38307 w 61563"/>
                <a:gd name="connsiteY7" fmla="*/ 10288 h 8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63" h="82084">
                  <a:moveTo>
                    <a:pt x="38307" y="10288"/>
                  </a:moveTo>
                  <a:cubicBezTo>
                    <a:pt x="32622" y="438"/>
                    <a:pt x="20043" y="-2927"/>
                    <a:pt x="10275" y="2777"/>
                  </a:cubicBezTo>
                  <a:cubicBezTo>
                    <a:pt x="445" y="8441"/>
                    <a:pt x="-2921" y="21000"/>
                    <a:pt x="2764" y="30809"/>
                  </a:cubicBezTo>
                  <a:lnTo>
                    <a:pt x="33546" y="84123"/>
                  </a:lnTo>
                  <a:cubicBezTo>
                    <a:pt x="37363" y="90711"/>
                    <a:pt x="44237" y="94384"/>
                    <a:pt x="51338" y="94384"/>
                  </a:cubicBezTo>
                  <a:cubicBezTo>
                    <a:pt x="54826" y="94384"/>
                    <a:pt x="58356" y="93502"/>
                    <a:pt x="61578" y="91634"/>
                  </a:cubicBezTo>
                  <a:cubicBezTo>
                    <a:pt x="71407" y="85970"/>
                    <a:pt x="74773" y="73411"/>
                    <a:pt x="69088" y="63602"/>
                  </a:cubicBezTo>
                  <a:lnTo>
                    <a:pt x="38307" y="102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ADAD69A1-D019-4404-822C-5FBAEFCE5DA8}"/>
                </a:ext>
              </a:extLst>
            </p:cNvPr>
            <p:cNvSpPr/>
            <p:nvPr/>
          </p:nvSpPr>
          <p:spPr>
            <a:xfrm>
              <a:off x="7347784" y="2479944"/>
              <a:ext cx="45719" cy="61564"/>
            </a:xfrm>
            <a:custGeom>
              <a:avLst/>
              <a:gdLst>
                <a:gd name="connsiteX0" fmla="*/ 20556 w 82084"/>
                <a:gd name="connsiteY0" fmla="*/ 71847 h 61563"/>
                <a:gd name="connsiteX1" fmla="*/ 30796 w 82084"/>
                <a:gd name="connsiteY1" fmla="*/ 69097 h 61563"/>
                <a:gd name="connsiteX2" fmla="*/ 84110 w 82084"/>
                <a:gd name="connsiteY2" fmla="*/ 38316 h 61563"/>
                <a:gd name="connsiteX3" fmla="*/ 91621 w 82084"/>
                <a:gd name="connsiteY3" fmla="*/ 10284 h 61563"/>
                <a:gd name="connsiteX4" fmla="*/ 63589 w 82084"/>
                <a:gd name="connsiteY4" fmla="*/ 2773 h 61563"/>
                <a:gd name="connsiteX5" fmla="*/ 10275 w 82084"/>
                <a:gd name="connsiteY5" fmla="*/ 33555 h 61563"/>
                <a:gd name="connsiteX6" fmla="*/ 2764 w 82084"/>
                <a:gd name="connsiteY6" fmla="*/ 61587 h 61563"/>
                <a:gd name="connsiteX7" fmla="*/ 20556 w 82084"/>
                <a:gd name="connsiteY7" fmla="*/ 71847 h 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084" h="61563">
                  <a:moveTo>
                    <a:pt x="20556" y="71847"/>
                  </a:moveTo>
                  <a:cubicBezTo>
                    <a:pt x="24044" y="71847"/>
                    <a:pt x="27574" y="70965"/>
                    <a:pt x="30796" y="69097"/>
                  </a:cubicBezTo>
                  <a:lnTo>
                    <a:pt x="84110" y="38316"/>
                  </a:lnTo>
                  <a:cubicBezTo>
                    <a:pt x="93940" y="32652"/>
                    <a:pt x="97305" y="20093"/>
                    <a:pt x="91621" y="10284"/>
                  </a:cubicBezTo>
                  <a:cubicBezTo>
                    <a:pt x="85957" y="454"/>
                    <a:pt x="73357" y="-2932"/>
                    <a:pt x="63589" y="2773"/>
                  </a:cubicBezTo>
                  <a:lnTo>
                    <a:pt x="10275" y="33555"/>
                  </a:lnTo>
                  <a:cubicBezTo>
                    <a:pt x="445" y="39219"/>
                    <a:pt x="-2921" y="51757"/>
                    <a:pt x="2764" y="61587"/>
                  </a:cubicBezTo>
                  <a:cubicBezTo>
                    <a:pt x="6560" y="68174"/>
                    <a:pt x="13455" y="71847"/>
                    <a:pt x="20556" y="718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57" name="Espaço Reservado para Conteúdo 3">
            <a:extLst>
              <a:ext uri="{FF2B5EF4-FFF2-40B4-BE49-F238E27FC236}">
                <a16:creationId xmlns:a16="http://schemas.microsoft.com/office/drawing/2014/main" id="{21407A88-BAE1-481B-88F4-154BFFC3CC55}"/>
              </a:ext>
            </a:extLst>
          </p:cNvPr>
          <p:cNvSpPr txBox="1">
            <a:spLocks/>
          </p:cNvSpPr>
          <p:nvPr/>
        </p:nvSpPr>
        <p:spPr>
          <a:xfrm>
            <a:off x="576000" y="3686135"/>
            <a:ext cx="4395395" cy="1780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tal percentual de ‘críticos’ quanto ao tempo para serem atendidos se mantem homogêneo para os diferentes graus de instrução, se elevando um pouco mais somente para aqueles com pós-graduação</a:t>
            </a:r>
          </a:p>
        </p:txBody>
      </p:sp>
      <p:graphicFrame>
        <p:nvGraphicFramePr>
          <p:cNvPr id="58" name="Tabela 57">
            <a:extLst>
              <a:ext uri="{FF2B5EF4-FFF2-40B4-BE49-F238E27FC236}">
                <a16:creationId xmlns:a16="http://schemas.microsoft.com/office/drawing/2014/main" id="{5EA964C3-21D5-4B57-B6EC-4F34256DC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87614"/>
              </p:ext>
            </p:extLst>
          </p:nvPr>
        </p:nvGraphicFramePr>
        <p:xfrm>
          <a:off x="5875283" y="4219756"/>
          <a:ext cx="5791576" cy="913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94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1447894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1447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2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1" i="1" u="none" strike="noStrike" kern="1200" dirty="0" err="1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</a:t>
                      </a:r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ou comp.)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médio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1" i="1" u="none" strike="noStrike" kern="1200" dirty="0" err="1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</a:t>
                      </a:r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ou comp.)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1" i="1" u="none" strike="noStrike" kern="1200" dirty="0" err="1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</a:t>
                      </a:r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ou comp.)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pós graduação </a:t>
                      </a:r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1" i="1" u="none" strike="noStrike" kern="1200" dirty="0" err="1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</a:t>
                      </a:r>
                      <a:r>
                        <a:rPr lang="pt-BR" sz="12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ou comp.)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184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/>
      <p:bldGraphic spid="5" grpId="0">
        <p:bldAsOne/>
      </p:bldGraphic>
      <p:bldGraphic spid="5" grpId="1">
        <p:bldAsOne/>
      </p:bldGraphic>
      <p:bldP spid="7" grpId="0"/>
      <p:bldP spid="8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5EDA3FCC-C3C4-408E-B4C4-44229CC0E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224018"/>
              </p:ext>
            </p:extLst>
          </p:nvPr>
        </p:nvGraphicFramePr>
        <p:xfrm>
          <a:off x="715369" y="266107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tempo para ser </a:t>
            </a:r>
            <a:r>
              <a:rPr lang="pt-BR" sz="3200" b="1" i="1" dirty="0">
                <a:solidFill>
                  <a:schemeClr val="accent2"/>
                </a:solidFill>
              </a:rPr>
              <a:t>atendido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p4.</a:t>
            </a:r>
            <a:r>
              <a:rPr lang="pt-BR" sz="1100" dirty="0">
                <a:solidFill>
                  <a:schemeClr val="bg1"/>
                </a:solidFill>
              </a:rPr>
              <a:t> Quando entrou em contato com a Central de Atendimento do Sebrae, o(a) Sr.(a) esperou muito tempo para ser atendido? (RU)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71661A5-733F-48AB-9BBA-F7675F2A29E7}"/>
              </a:ext>
            </a:extLst>
          </p:cNvPr>
          <p:cNvSpPr/>
          <p:nvPr/>
        </p:nvSpPr>
        <p:spPr>
          <a:xfrm>
            <a:off x="785046" y="2073634"/>
            <a:ext cx="7431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5050"/>
                </a:solidFill>
              </a:rPr>
              <a:t>ESPERARAM</a:t>
            </a:r>
            <a:r>
              <a:rPr lang="pt-BR" b="1" dirty="0"/>
              <a:t> muito tempo para serem atendidos </a:t>
            </a:r>
          </a:p>
        </p:txBody>
      </p:sp>
      <p:grpSp>
        <p:nvGrpSpPr>
          <p:cNvPr id="25" name="+ informações">
            <a:extLst>
              <a:ext uri="{FF2B5EF4-FFF2-40B4-BE49-F238E27FC236}">
                <a16:creationId xmlns:a16="http://schemas.microsoft.com/office/drawing/2014/main" id="{EAD17278-7423-4C7C-AD3D-2B3C76A583E4}"/>
              </a:ext>
            </a:extLst>
          </p:cNvPr>
          <p:cNvGrpSpPr/>
          <p:nvPr/>
        </p:nvGrpSpPr>
        <p:grpSpPr>
          <a:xfrm>
            <a:off x="9491717" y="6059431"/>
            <a:ext cx="1402473" cy="346249"/>
            <a:chOff x="7300120" y="5125288"/>
            <a:chExt cx="1748287" cy="431624"/>
          </a:xfrm>
        </p:grpSpPr>
        <p:sp>
          <p:nvSpPr>
            <p:cNvPr id="26" name="Forma livre 52">
              <a:extLst>
                <a:ext uri="{FF2B5EF4-FFF2-40B4-BE49-F238E27FC236}">
                  <a16:creationId xmlns:a16="http://schemas.microsoft.com/office/drawing/2014/main" id="{09BCB705-B8E0-4351-882E-E139D962E059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" name="CaixaDeTexto 5">
              <a:extLst>
                <a:ext uri="{FF2B5EF4-FFF2-40B4-BE49-F238E27FC236}">
                  <a16:creationId xmlns:a16="http://schemas.microsoft.com/office/drawing/2014/main" id="{092D67A5-F7C6-44AC-881B-528C201D7F26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33C7A592-0CB3-4C75-B6E1-D246C10FAA7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E76EED1B-468F-4CC7-9F11-C71823F4A3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911E7E60-A55B-4274-992F-99FC424CA9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FC963F6E-1833-41DB-90A7-30C4F394C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976FD760-BE4A-414C-8C01-279CAA801B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7CDEEBDC-A54A-4E2B-9A77-DD1578C44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1" name="Tabela 50">
            <a:extLst>
              <a:ext uri="{FF2B5EF4-FFF2-40B4-BE49-F238E27FC236}">
                <a16:creationId xmlns:a16="http://schemas.microsoft.com/office/drawing/2014/main" id="{4CAEC7B0-F7FF-4726-8322-5BF2CBA75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61674"/>
              </p:ext>
            </p:extLst>
          </p:nvPr>
        </p:nvGraphicFramePr>
        <p:xfrm>
          <a:off x="11232337" y="1323502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A08D2F58-7FA6-4335-971D-E52FC940A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72971"/>
              </p:ext>
            </p:extLst>
          </p:nvPr>
        </p:nvGraphicFramePr>
        <p:xfrm>
          <a:off x="831772" y="455118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53" name="ordem decrescente">
            <a:extLst>
              <a:ext uri="{FF2B5EF4-FFF2-40B4-BE49-F238E27FC236}">
                <a16:creationId xmlns:a16="http://schemas.microsoft.com/office/drawing/2014/main" id="{4960EA68-CADC-4813-BE0A-F504B32A606F}"/>
              </a:ext>
            </a:extLst>
          </p:cNvPr>
          <p:cNvGrpSpPr/>
          <p:nvPr/>
        </p:nvGrpSpPr>
        <p:grpSpPr>
          <a:xfrm>
            <a:off x="10955001" y="448251"/>
            <a:ext cx="1175084" cy="808343"/>
            <a:chOff x="10600829" y="427055"/>
            <a:chExt cx="1175084" cy="808343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526B5AB0-F711-42E2-B818-B6F0D9FDD587}"/>
                </a:ext>
              </a:extLst>
            </p:cNvPr>
            <p:cNvSpPr txBox="1"/>
            <p:nvPr/>
          </p:nvSpPr>
          <p:spPr>
            <a:xfrm>
              <a:off x="10600829" y="804511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55" name="Grupo 158">
              <a:extLst>
                <a:ext uri="{FF2B5EF4-FFF2-40B4-BE49-F238E27FC236}">
                  <a16:creationId xmlns:a16="http://schemas.microsoft.com/office/drawing/2014/main" id="{7A64B946-D399-4B59-ABD8-BD386C004380}"/>
                </a:ext>
              </a:extLst>
            </p:cNvPr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EA26D790-5B63-494C-9495-44B626EA6862}"/>
                  </a:ext>
                </a:extLst>
              </p:cNvPr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EF272CB4-2259-4584-ACB8-33C12454293F}"/>
                  </a:ext>
                </a:extLst>
              </p:cNvPr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8" name="Seta para baixo 161">
                <a:extLst>
                  <a:ext uri="{FF2B5EF4-FFF2-40B4-BE49-F238E27FC236}">
                    <a16:creationId xmlns:a16="http://schemas.microsoft.com/office/drawing/2014/main" id="{0B205B8E-6C7C-47A7-8A1D-B559B2CF5A80}"/>
                  </a:ext>
                </a:extLst>
              </p:cNvPr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D4D6474-09D2-4A15-A342-62150312E43E}"/>
                  </a:ext>
                </a:extLst>
              </p:cNvPr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60" name="Tabela 59">
            <a:extLst>
              <a:ext uri="{FF2B5EF4-FFF2-40B4-BE49-F238E27FC236}">
                <a16:creationId xmlns:a16="http://schemas.microsoft.com/office/drawing/2014/main" id="{DF226481-B62F-455C-A055-CDE5937C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32595"/>
              </p:ext>
            </p:extLst>
          </p:nvPr>
        </p:nvGraphicFramePr>
        <p:xfrm>
          <a:off x="832010" y="5010952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61" name="CaixaDeTexto 60">
            <a:extLst>
              <a:ext uri="{FF2B5EF4-FFF2-40B4-BE49-F238E27FC236}">
                <a16:creationId xmlns:a16="http://schemas.microsoft.com/office/drawing/2014/main" id="{B67F9F44-BBB9-4127-8890-BC56A80F874A}"/>
              </a:ext>
            </a:extLst>
          </p:cNvPr>
          <p:cNvSpPr txBox="1"/>
          <p:nvPr/>
        </p:nvSpPr>
        <p:spPr>
          <a:xfrm>
            <a:off x="-186070" y="504251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2191E6A-5C01-41A1-A0EF-9683F0DF8665}"/>
              </a:ext>
            </a:extLst>
          </p:cNvPr>
          <p:cNvSpPr txBox="1"/>
          <p:nvPr/>
        </p:nvSpPr>
        <p:spPr>
          <a:xfrm>
            <a:off x="791698" y="182491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uf</a:t>
            </a: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B740BA0F-0DA9-4E13-A574-91E2C05B29D6}"/>
              </a:ext>
            </a:extLst>
          </p:cNvPr>
          <p:cNvCxnSpPr/>
          <p:nvPr/>
        </p:nvCxnSpPr>
        <p:spPr>
          <a:xfrm>
            <a:off x="2061685" y="202496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5552F42D-2B6F-4E0D-98D3-E11A5631E49C}"/>
              </a:ext>
            </a:extLst>
          </p:cNvPr>
          <p:cNvSpPr txBox="1"/>
          <p:nvPr/>
        </p:nvSpPr>
        <p:spPr>
          <a:xfrm>
            <a:off x="180421" y="373873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</p:spTree>
    <p:extLst>
      <p:ext uri="{BB962C8B-B14F-4D97-AF65-F5344CB8AC3E}">
        <p14:creationId xmlns:p14="http://schemas.microsoft.com/office/powerpoint/2010/main" val="13990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2" grpId="0"/>
      <p:bldP spid="61" grpId="0"/>
      <p:bldP spid="61" grpId="1"/>
      <p:bldP spid="79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23C2F87-AAA1-4174-AFF7-04DF40C18A54}"/>
              </a:ext>
            </a:extLst>
          </p:cNvPr>
          <p:cNvSpPr/>
          <p:nvPr/>
        </p:nvSpPr>
        <p:spPr>
          <a:xfrm>
            <a:off x="1396999" y="2256134"/>
            <a:ext cx="5747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apenas aqueles que entraram em contato com a Central de Atendimento mais de uma vez</a:t>
            </a:r>
          </a:p>
        </p:txBody>
      </p:sp>
    </p:spTree>
    <p:extLst>
      <p:ext uri="{BB962C8B-B14F-4D97-AF65-F5344CB8AC3E}">
        <p14:creationId xmlns:p14="http://schemas.microsoft.com/office/powerpoint/2010/main" val="24037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p5.</a:t>
            </a:r>
            <a:r>
              <a:rPr lang="pt-BR" sz="1100" dirty="0">
                <a:solidFill>
                  <a:schemeClr val="bg1"/>
                </a:solidFill>
              </a:rPr>
              <a:t> Das vezes que entrou em contato com a Central de Atendimento do Sebrae, o(a) Sr.(a) esperou muito tempo para ser atendido?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tempo para ser </a:t>
            </a:r>
            <a:r>
              <a:rPr lang="pt-BR" sz="3200" b="1" i="1" dirty="0">
                <a:solidFill>
                  <a:schemeClr val="accent2"/>
                </a:solidFill>
              </a:rPr>
              <a:t>atendido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8925FB86-EC14-41B1-98DB-5F589B7AE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68726"/>
              </p:ext>
            </p:extLst>
          </p:nvPr>
        </p:nvGraphicFramePr>
        <p:xfrm>
          <a:off x="6199698" y="1120019"/>
          <a:ext cx="2275055" cy="207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CaixaDeTexto 97">
            <a:extLst>
              <a:ext uri="{FF2B5EF4-FFF2-40B4-BE49-F238E27FC236}">
                <a16:creationId xmlns:a16="http://schemas.microsoft.com/office/drawing/2014/main" id="{DD559A21-85D7-4766-A479-CE964FD95616}"/>
              </a:ext>
            </a:extLst>
          </p:cNvPr>
          <p:cNvSpPr txBox="1"/>
          <p:nvPr/>
        </p:nvSpPr>
        <p:spPr>
          <a:xfrm>
            <a:off x="8660579" y="1027872"/>
            <a:ext cx="1447200" cy="10156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rgbClr val="FF5050"/>
                </a:solidFill>
              </a:rPr>
              <a:t>7</a:t>
            </a:r>
            <a:r>
              <a:rPr lang="pt-BR" sz="4400" b="1" dirty="0">
                <a:solidFill>
                  <a:srgbClr val="FF5050"/>
                </a:solidFill>
              </a:rPr>
              <a:t>%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728B0046-E684-4796-B25A-F16FA91486D1}"/>
              </a:ext>
            </a:extLst>
          </p:cNvPr>
          <p:cNvSpPr/>
          <p:nvPr/>
        </p:nvSpPr>
        <p:spPr>
          <a:xfrm>
            <a:off x="8660579" y="2019341"/>
            <a:ext cx="2512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ESPERARAM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muito tempo para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serem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atendidos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3" name="Tabela 52">
            <a:extLst>
              <a:ext uri="{FF2B5EF4-FFF2-40B4-BE49-F238E27FC236}">
                <a16:creationId xmlns:a16="http://schemas.microsoft.com/office/drawing/2014/main" id="{70EC5634-74E6-44F7-BBC6-8DEA087B7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29764"/>
              </p:ext>
            </p:extLst>
          </p:nvPr>
        </p:nvGraphicFramePr>
        <p:xfrm>
          <a:off x="6688292" y="3112449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2.484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54" name="+ informações">
            <a:extLst>
              <a:ext uri="{FF2B5EF4-FFF2-40B4-BE49-F238E27FC236}">
                <a16:creationId xmlns:a16="http://schemas.microsoft.com/office/drawing/2014/main" id="{979B4429-512B-4A53-AC33-29F051F4BE24}"/>
              </a:ext>
            </a:extLst>
          </p:cNvPr>
          <p:cNvGrpSpPr/>
          <p:nvPr/>
        </p:nvGrpSpPr>
        <p:grpSpPr>
          <a:xfrm>
            <a:off x="9517894" y="6018173"/>
            <a:ext cx="1402473" cy="346249"/>
            <a:chOff x="7300120" y="5125288"/>
            <a:chExt cx="1748287" cy="431624"/>
          </a:xfrm>
        </p:grpSpPr>
        <p:sp>
          <p:nvSpPr>
            <p:cNvPr id="55" name="Forma livre 52">
              <a:extLst>
                <a:ext uri="{FF2B5EF4-FFF2-40B4-BE49-F238E27FC236}">
                  <a16:creationId xmlns:a16="http://schemas.microsoft.com/office/drawing/2014/main" id="{AAB817BF-8830-4C48-923B-9FF0CC0C79DC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6" name="CaixaDeTexto 5">
              <a:extLst>
                <a:ext uri="{FF2B5EF4-FFF2-40B4-BE49-F238E27FC236}">
                  <a16:creationId xmlns:a16="http://schemas.microsoft.com/office/drawing/2014/main" id="{35B33CD3-6C70-4337-81EE-49303009B5C1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D223DA40-AF75-4ABF-A462-3E598CBFAC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68802C30-903D-4A7A-8B3D-46161B203F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63D5D0FD-1B69-4863-86A7-1309B0D82A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B7DE9503-E185-4661-A762-F413D0180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666480B0-4E23-4199-8F40-003A441FE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C7338468-F89E-4206-9AD0-6E3216016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63" name="disparo historico">
            <a:extLst>
              <a:ext uri="{FF2B5EF4-FFF2-40B4-BE49-F238E27FC236}">
                <a16:creationId xmlns:a16="http://schemas.microsoft.com/office/drawing/2014/main" id="{27ECB565-4E05-4F63-9CA5-8322C41B39D8}"/>
              </a:ext>
            </a:extLst>
          </p:cNvPr>
          <p:cNvGrpSpPr/>
          <p:nvPr/>
        </p:nvGrpSpPr>
        <p:grpSpPr>
          <a:xfrm>
            <a:off x="3500624" y="5815021"/>
            <a:ext cx="1135097" cy="430887"/>
            <a:chOff x="8256588" y="5575012"/>
            <a:chExt cx="1481911" cy="562539"/>
          </a:xfrm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1F444118-3541-4C6B-BEA1-C44D29839CC5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65" name="Group 22">
              <a:extLst>
                <a:ext uri="{FF2B5EF4-FFF2-40B4-BE49-F238E27FC236}">
                  <a16:creationId xmlns:a16="http://schemas.microsoft.com/office/drawing/2014/main" id="{09215E43-1305-4812-BD14-AFDD256766A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40ACF328-F1CA-41DE-84CE-8C9C729C05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05C5A070-6BE6-416D-8BA2-18292D57C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8" name="Freeform 25">
                <a:extLst>
                  <a:ext uri="{FF2B5EF4-FFF2-40B4-BE49-F238E27FC236}">
                    <a16:creationId xmlns:a16="http://schemas.microsoft.com/office/drawing/2014/main" id="{D197624C-89ED-46B9-8508-DF6341AB4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197FDC6B-3EDB-405E-9F94-901CE8C72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27">
                <a:extLst>
                  <a:ext uri="{FF2B5EF4-FFF2-40B4-BE49-F238E27FC236}">
                    <a16:creationId xmlns:a16="http://schemas.microsoft.com/office/drawing/2014/main" id="{DB2B56C8-FE15-41D0-BE6D-900A37C1F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1" name="Freeform 28">
                <a:extLst>
                  <a:ext uri="{FF2B5EF4-FFF2-40B4-BE49-F238E27FC236}">
                    <a16:creationId xmlns:a16="http://schemas.microsoft.com/office/drawing/2014/main" id="{73D8639E-113F-4CE6-A8E9-E1BF9A91E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29">
                <a:extLst>
                  <a:ext uri="{FF2B5EF4-FFF2-40B4-BE49-F238E27FC236}">
                    <a16:creationId xmlns:a16="http://schemas.microsoft.com/office/drawing/2014/main" id="{DD5F3E6C-01A4-4839-A728-C2AA787C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3" name="Freeform 30">
                <a:extLst>
                  <a:ext uri="{FF2B5EF4-FFF2-40B4-BE49-F238E27FC236}">
                    <a16:creationId xmlns:a16="http://schemas.microsoft.com/office/drawing/2014/main" id="{F5372370-5B1C-489C-89DB-7094987E53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id="{C563E27A-37E4-4975-8BA2-A63C0A707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324004D5-A21D-4873-85FD-CC4C1AF83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43981BCA-1177-4ABC-8613-4683387D3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7" name="Freeform 34">
                <a:extLst>
                  <a:ext uri="{FF2B5EF4-FFF2-40B4-BE49-F238E27FC236}">
                    <a16:creationId xmlns:a16="http://schemas.microsoft.com/office/drawing/2014/main" id="{138F2117-A0DE-4FBD-80D0-D04B8A849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94CF6B8B-B9C8-4E66-896A-2BAC01573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DD7C3B7-D7A9-47D0-929F-2A2C9980AB0D}"/>
              </a:ext>
            </a:extLst>
          </p:cNvPr>
          <p:cNvGrpSpPr/>
          <p:nvPr/>
        </p:nvGrpSpPr>
        <p:grpSpPr>
          <a:xfrm>
            <a:off x="9916772" y="1248391"/>
            <a:ext cx="1426719" cy="561016"/>
            <a:chOff x="10232198" y="1234902"/>
            <a:chExt cx="1426719" cy="561016"/>
          </a:xfrm>
        </p:grpSpPr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92546ABA-F938-4511-8AE9-146710F606A5}"/>
                </a:ext>
              </a:extLst>
            </p:cNvPr>
            <p:cNvSpPr/>
            <p:nvPr/>
          </p:nvSpPr>
          <p:spPr>
            <a:xfrm>
              <a:off x="10232198" y="1234902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2015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:</a:t>
              </a:r>
              <a:endParaRPr lang="pt-BR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D1BB2C11-8CFD-43D3-BF92-96B4592DA000}"/>
                </a:ext>
              </a:extLst>
            </p:cNvPr>
            <p:cNvSpPr/>
            <p:nvPr/>
          </p:nvSpPr>
          <p:spPr>
            <a:xfrm>
              <a:off x="10920367" y="1234902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6%</a:t>
              </a:r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110B4C73-E793-480A-91A9-F80325C2D8D2}"/>
                </a:ext>
              </a:extLst>
            </p:cNvPr>
            <p:cNvSpPr/>
            <p:nvPr/>
          </p:nvSpPr>
          <p:spPr>
            <a:xfrm>
              <a:off x="10232198" y="1488141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2017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  <a:endParaRPr lang="pt-B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02539159-F01F-4AA4-B943-120A3684CA43}"/>
                </a:ext>
              </a:extLst>
            </p:cNvPr>
            <p:cNvSpPr/>
            <p:nvPr/>
          </p:nvSpPr>
          <p:spPr>
            <a:xfrm>
              <a:off x="10920367" y="1488141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9%</a:t>
              </a:r>
            </a:p>
          </p:txBody>
        </p:sp>
      </p:grpSp>
      <p:grpSp>
        <p:nvGrpSpPr>
          <p:cNvPr id="83" name="Gráfico 19">
            <a:extLst>
              <a:ext uri="{FF2B5EF4-FFF2-40B4-BE49-F238E27FC236}">
                <a16:creationId xmlns:a16="http://schemas.microsoft.com/office/drawing/2014/main" id="{ADE68CC1-9B63-4593-A075-B2FCCC8B952B}"/>
              </a:ext>
            </a:extLst>
          </p:cNvPr>
          <p:cNvGrpSpPr/>
          <p:nvPr/>
        </p:nvGrpSpPr>
        <p:grpSpPr>
          <a:xfrm>
            <a:off x="6756478" y="1540989"/>
            <a:ext cx="1147709" cy="1210750"/>
            <a:chOff x="6331422" y="2110586"/>
            <a:chExt cx="1147709" cy="1210750"/>
          </a:xfrm>
        </p:grpSpPr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60B2A320-C0B8-46A5-8891-2292A83C4687}"/>
                </a:ext>
              </a:extLst>
            </p:cNvPr>
            <p:cNvSpPr/>
            <p:nvPr/>
          </p:nvSpPr>
          <p:spPr>
            <a:xfrm>
              <a:off x="7300473" y="2317440"/>
              <a:ext cx="61564" cy="61564"/>
            </a:xfrm>
            <a:custGeom>
              <a:avLst/>
              <a:gdLst>
                <a:gd name="connsiteX0" fmla="*/ 0 w 61563"/>
                <a:gd name="connsiteY0" fmla="*/ 72542 h 61563"/>
                <a:gd name="connsiteX1" fmla="*/ 72542 w 61563"/>
                <a:gd name="connsiteY1" fmla="*/ 0 h 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63" h="61563">
                  <a:moveTo>
                    <a:pt x="0" y="72542"/>
                  </a:moveTo>
                  <a:lnTo>
                    <a:pt x="72542" y="0"/>
                  </a:lnTo>
                </a:path>
              </a:pathLst>
            </a:custGeom>
            <a:ln w="41006" cap="rnd">
              <a:solidFill>
                <a:srgbClr val="424A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756EAB3C-FAB5-4B49-99D3-89750DD689BB}"/>
                </a:ext>
              </a:extLst>
            </p:cNvPr>
            <p:cNvSpPr/>
            <p:nvPr/>
          </p:nvSpPr>
          <p:spPr>
            <a:xfrm>
              <a:off x="7314962" y="2201343"/>
              <a:ext cx="164169" cy="164169"/>
            </a:xfrm>
            <a:custGeom>
              <a:avLst/>
              <a:gdLst>
                <a:gd name="connsiteX0" fmla="*/ 0 w 164169"/>
                <a:gd name="connsiteY0" fmla="*/ 87078 h 164169"/>
                <a:gd name="connsiteX1" fmla="*/ 87078 w 164169"/>
                <a:gd name="connsiteY1" fmla="*/ 0 h 164169"/>
                <a:gd name="connsiteX2" fmla="*/ 174141 w 164169"/>
                <a:gd name="connsiteY2" fmla="*/ 87063 h 164169"/>
                <a:gd name="connsiteX3" fmla="*/ 87063 w 164169"/>
                <a:gd name="connsiteY3" fmla="*/ 174141 h 16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169" h="164169">
                  <a:moveTo>
                    <a:pt x="0" y="87078"/>
                  </a:moveTo>
                  <a:lnTo>
                    <a:pt x="87078" y="0"/>
                  </a:lnTo>
                  <a:lnTo>
                    <a:pt x="174141" y="87063"/>
                  </a:lnTo>
                  <a:lnTo>
                    <a:pt x="87063" y="174141"/>
                  </a:lnTo>
                  <a:close/>
                </a:path>
              </a:pathLst>
            </a:custGeom>
            <a:solidFill>
              <a:srgbClr val="AFB6BB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F7BEF0CD-5AC3-4594-8A42-1DF31A3006D4}"/>
                </a:ext>
              </a:extLst>
            </p:cNvPr>
            <p:cNvSpPr/>
            <p:nvPr/>
          </p:nvSpPr>
          <p:spPr>
            <a:xfrm>
              <a:off x="6331422" y="2233713"/>
              <a:ext cx="1108144" cy="1067102"/>
            </a:xfrm>
            <a:custGeom>
              <a:avLst/>
              <a:gdLst>
                <a:gd name="connsiteX0" fmla="*/ 591769 w 1108144"/>
                <a:gd name="connsiteY0" fmla="*/ 0 h 1067101"/>
                <a:gd name="connsiteX1" fmla="*/ 471987 w 1108144"/>
                <a:gd name="connsiteY1" fmla="*/ 13667 h 1067101"/>
                <a:gd name="connsiteX2" fmla="*/ 471987 w 1108144"/>
                <a:gd name="connsiteY2" fmla="*/ 143648 h 1067101"/>
                <a:gd name="connsiteX3" fmla="*/ 307818 w 1108144"/>
                <a:gd name="connsiteY3" fmla="*/ 143648 h 1067101"/>
                <a:gd name="connsiteX4" fmla="*/ 287297 w 1108144"/>
                <a:gd name="connsiteY4" fmla="*/ 164169 h 1067101"/>
                <a:gd name="connsiteX5" fmla="*/ 307818 w 1108144"/>
                <a:gd name="connsiteY5" fmla="*/ 184691 h 1067101"/>
                <a:gd name="connsiteX6" fmla="*/ 471987 w 1108144"/>
                <a:gd name="connsiteY6" fmla="*/ 184691 h 1067101"/>
                <a:gd name="connsiteX7" fmla="*/ 471987 w 1108144"/>
                <a:gd name="connsiteY7" fmla="*/ 287297 h 1067101"/>
                <a:gd name="connsiteX8" fmla="*/ 205212 w 1108144"/>
                <a:gd name="connsiteY8" fmla="*/ 287297 h 1067101"/>
                <a:gd name="connsiteX9" fmla="*/ 184691 w 1108144"/>
                <a:gd name="connsiteY9" fmla="*/ 307818 h 1067101"/>
                <a:gd name="connsiteX10" fmla="*/ 205212 w 1108144"/>
                <a:gd name="connsiteY10" fmla="*/ 328339 h 1067101"/>
                <a:gd name="connsiteX11" fmla="*/ 471987 w 1108144"/>
                <a:gd name="connsiteY11" fmla="*/ 328339 h 1067101"/>
                <a:gd name="connsiteX12" fmla="*/ 471987 w 1108144"/>
                <a:gd name="connsiteY12" fmla="*/ 430945 h 1067101"/>
                <a:gd name="connsiteX13" fmla="*/ 102606 w 1108144"/>
                <a:gd name="connsiteY13" fmla="*/ 430945 h 1067101"/>
                <a:gd name="connsiteX14" fmla="*/ 82085 w 1108144"/>
                <a:gd name="connsiteY14" fmla="*/ 451466 h 1067101"/>
                <a:gd name="connsiteX15" fmla="*/ 102606 w 1108144"/>
                <a:gd name="connsiteY15" fmla="*/ 471987 h 1067101"/>
                <a:gd name="connsiteX16" fmla="*/ 471987 w 1108144"/>
                <a:gd name="connsiteY16" fmla="*/ 471987 h 1067101"/>
                <a:gd name="connsiteX17" fmla="*/ 471987 w 1108144"/>
                <a:gd name="connsiteY17" fmla="*/ 574593 h 1067101"/>
                <a:gd name="connsiteX18" fmla="*/ 20521 w 1108144"/>
                <a:gd name="connsiteY18" fmla="*/ 574593 h 1067101"/>
                <a:gd name="connsiteX19" fmla="*/ 0 w 1108144"/>
                <a:gd name="connsiteY19" fmla="*/ 595114 h 1067101"/>
                <a:gd name="connsiteX20" fmla="*/ 20521 w 1108144"/>
                <a:gd name="connsiteY20" fmla="*/ 615636 h 1067101"/>
                <a:gd name="connsiteX21" fmla="*/ 471987 w 1108144"/>
                <a:gd name="connsiteY21" fmla="*/ 615636 h 1067101"/>
                <a:gd name="connsiteX22" fmla="*/ 471987 w 1108144"/>
                <a:gd name="connsiteY22" fmla="*/ 718242 h 1067101"/>
                <a:gd name="connsiteX23" fmla="*/ 143648 w 1108144"/>
                <a:gd name="connsiteY23" fmla="*/ 718242 h 1067101"/>
                <a:gd name="connsiteX24" fmla="*/ 123127 w 1108144"/>
                <a:gd name="connsiteY24" fmla="*/ 738763 h 1067101"/>
                <a:gd name="connsiteX25" fmla="*/ 143648 w 1108144"/>
                <a:gd name="connsiteY25" fmla="*/ 759284 h 1067101"/>
                <a:gd name="connsiteX26" fmla="*/ 471987 w 1108144"/>
                <a:gd name="connsiteY26" fmla="*/ 759284 h 1067101"/>
                <a:gd name="connsiteX27" fmla="*/ 471987 w 1108144"/>
                <a:gd name="connsiteY27" fmla="*/ 861890 h 1067101"/>
                <a:gd name="connsiteX28" fmla="*/ 266775 w 1108144"/>
                <a:gd name="connsiteY28" fmla="*/ 861890 h 1067101"/>
                <a:gd name="connsiteX29" fmla="*/ 246254 w 1108144"/>
                <a:gd name="connsiteY29" fmla="*/ 882411 h 1067101"/>
                <a:gd name="connsiteX30" fmla="*/ 266775 w 1108144"/>
                <a:gd name="connsiteY30" fmla="*/ 902932 h 1067101"/>
                <a:gd name="connsiteX31" fmla="*/ 471987 w 1108144"/>
                <a:gd name="connsiteY31" fmla="*/ 902932 h 1067101"/>
                <a:gd name="connsiteX32" fmla="*/ 471987 w 1108144"/>
                <a:gd name="connsiteY32" fmla="*/ 1053435 h 1067101"/>
                <a:gd name="connsiteX33" fmla="*/ 591769 w 1108144"/>
                <a:gd name="connsiteY33" fmla="*/ 1067102 h 1067101"/>
                <a:gd name="connsiteX34" fmla="*/ 1125320 w 1108144"/>
                <a:gd name="connsiteY34" fmla="*/ 533551 h 1067101"/>
                <a:gd name="connsiteX35" fmla="*/ 591769 w 1108144"/>
                <a:gd name="connsiteY35" fmla="*/ 0 h 106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8144" h="1067101">
                  <a:moveTo>
                    <a:pt x="591769" y="0"/>
                  </a:moveTo>
                  <a:cubicBezTo>
                    <a:pt x="550563" y="0"/>
                    <a:pt x="510506" y="4822"/>
                    <a:pt x="471987" y="13667"/>
                  </a:cubicBezTo>
                  <a:lnTo>
                    <a:pt x="471987" y="143648"/>
                  </a:lnTo>
                  <a:lnTo>
                    <a:pt x="307818" y="143648"/>
                  </a:lnTo>
                  <a:cubicBezTo>
                    <a:pt x="296470" y="143648"/>
                    <a:pt x="287297" y="152821"/>
                    <a:pt x="287297" y="164169"/>
                  </a:cubicBezTo>
                  <a:cubicBezTo>
                    <a:pt x="287297" y="175518"/>
                    <a:pt x="296470" y="184691"/>
                    <a:pt x="307818" y="184691"/>
                  </a:cubicBezTo>
                  <a:lnTo>
                    <a:pt x="471987" y="184691"/>
                  </a:lnTo>
                  <a:lnTo>
                    <a:pt x="471987" y="287297"/>
                  </a:lnTo>
                  <a:lnTo>
                    <a:pt x="205212" y="287297"/>
                  </a:lnTo>
                  <a:cubicBezTo>
                    <a:pt x="193864" y="287297"/>
                    <a:pt x="184691" y="296470"/>
                    <a:pt x="184691" y="307818"/>
                  </a:cubicBezTo>
                  <a:cubicBezTo>
                    <a:pt x="184691" y="319166"/>
                    <a:pt x="193864" y="328339"/>
                    <a:pt x="205212" y="328339"/>
                  </a:cubicBezTo>
                  <a:lnTo>
                    <a:pt x="471987" y="328339"/>
                  </a:lnTo>
                  <a:lnTo>
                    <a:pt x="471987" y="430945"/>
                  </a:lnTo>
                  <a:lnTo>
                    <a:pt x="102606" y="430945"/>
                  </a:lnTo>
                  <a:cubicBezTo>
                    <a:pt x="91258" y="430945"/>
                    <a:pt x="82085" y="440118"/>
                    <a:pt x="82085" y="451466"/>
                  </a:cubicBezTo>
                  <a:cubicBezTo>
                    <a:pt x="82085" y="462814"/>
                    <a:pt x="91258" y="471987"/>
                    <a:pt x="102606" y="471987"/>
                  </a:cubicBezTo>
                  <a:lnTo>
                    <a:pt x="471987" y="471987"/>
                  </a:lnTo>
                  <a:lnTo>
                    <a:pt x="471987" y="574593"/>
                  </a:lnTo>
                  <a:lnTo>
                    <a:pt x="20521" y="574593"/>
                  </a:lnTo>
                  <a:cubicBezTo>
                    <a:pt x="9173" y="574593"/>
                    <a:pt x="0" y="583766"/>
                    <a:pt x="0" y="595114"/>
                  </a:cubicBezTo>
                  <a:cubicBezTo>
                    <a:pt x="0" y="606463"/>
                    <a:pt x="9173" y="615636"/>
                    <a:pt x="20521" y="615636"/>
                  </a:cubicBezTo>
                  <a:lnTo>
                    <a:pt x="471987" y="615636"/>
                  </a:lnTo>
                  <a:lnTo>
                    <a:pt x="471987" y="718242"/>
                  </a:lnTo>
                  <a:lnTo>
                    <a:pt x="143648" y="718242"/>
                  </a:lnTo>
                  <a:cubicBezTo>
                    <a:pt x="132300" y="718242"/>
                    <a:pt x="123127" y="727414"/>
                    <a:pt x="123127" y="738763"/>
                  </a:cubicBezTo>
                  <a:cubicBezTo>
                    <a:pt x="123127" y="750111"/>
                    <a:pt x="132300" y="759284"/>
                    <a:pt x="143648" y="759284"/>
                  </a:cubicBezTo>
                  <a:lnTo>
                    <a:pt x="471987" y="759284"/>
                  </a:lnTo>
                  <a:lnTo>
                    <a:pt x="471987" y="861890"/>
                  </a:lnTo>
                  <a:lnTo>
                    <a:pt x="266775" y="861890"/>
                  </a:lnTo>
                  <a:cubicBezTo>
                    <a:pt x="255427" y="861890"/>
                    <a:pt x="246254" y="871063"/>
                    <a:pt x="246254" y="882411"/>
                  </a:cubicBezTo>
                  <a:cubicBezTo>
                    <a:pt x="246254" y="893759"/>
                    <a:pt x="255427" y="902932"/>
                    <a:pt x="266775" y="902932"/>
                  </a:cubicBezTo>
                  <a:lnTo>
                    <a:pt x="471987" y="902932"/>
                  </a:lnTo>
                  <a:lnTo>
                    <a:pt x="471987" y="1053435"/>
                  </a:lnTo>
                  <a:cubicBezTo>
                    <a:pt x="510506" y="1062279"/>
                    <a:pt x="550563" y="1067102"/>
                    <a:pt x="591769" y="1067102"/>
                  </a:cubicBezTo>
                  <a:cubicBezTo>
                    <a:pt x="886433" y="1067102"/>
                    <a:pt x="1125320" y="828215"/>
                    <a:pt x="1125320" y="533551"/>
                  </a:cubicBezTo>
                  <a:cubicBezTo>
                    <a:pt x="1125320" y="238887"/>
                    <a:pt x="886433" y="0"/>
                    <a:pt x="591769" y="0"/>
                  </a:cubicBezTo>
                  <a:close/>
                </a:path>
              </a:pathLst>
            </a:custGeom>
            <a:solidFill>
              <a:srgbClr val="FF5050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4F0C68BC-8EDA-47BD-9EDB-309AC60F62BA}"/>
                </a:ext>
              </a:extLst>
            </p:cNvPr>
            <p:cNvSpPr/>
            <p:nvPr/>
          </p:nvSpPr>
          <p:spPr>
            <a:xfrm>
              <a:off x="6885498" y="2580106"/>
              <a:ext cx="328339" cy="307818"/>
            </a:xfrm>
            <a:custGeom>
              <a:avLst/>
              <a:gdLst>
                <a:gd name="connsiteX0" fmla="*/ 322322 w 328338"/>
                <a:gd name="connsiteY0" fmla="*/ 5997 h 307817"/>
                <a:gd name="connsiteX1" fmla="*/ 295789 w 328338"/>
                <a:gd name="connsiteY1" fmla="*/ 3863 h 307817"/>
                <a:gd name="connsiteX2" fmla="*/ 30101 w 328338"/>
                <a:gd name="connsiteY2" fmla="*/ 196044 h 307817"/>
                <a:gd name="connsiteX3" fmla="*/ 222 w 328338"/>
                <a:gd name="connsiteY3" fmla="*/ 249481 h 307817"/>
                <a:gd name="connsiteX4" fmla="*/ 21420 w 328338"/>
                <a:gd name="connsiteY4" fmla="*/ 306879 h 307817"/>
                <a:gd name="connsiteX5" fmla="*/ 73093 w 328338"/>
                <a:gd name="connsiteY5" fmla="*/ 328303 h 307817"/>
                <a:gd name="connsiteX6" fmla="*/ 132317 w 328338"/>
                <a:gd name="connsiteY6" fmla="*/ 298137 h 307817"/>
                <a:gd name="connsiteX7" fmla="*/ 324457 w 328338"/>
                <a:gd name="connsiteY7" fmla="*/ 32511 h 307817"/>
                <a:gd name="connsiteX8" fmla="*/ 322322 w 328338"/>
                <a:gd name="connsiteY8" fmla="*/ 5997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338" h="307817">
                  <a:moveTo>
                    <a:pt x="322322" y="5997"/>
                  </a:moveTo>
                  <a:cubicBezTo>
                    <a:pt x="315181" y="-1103"/>
                    <a:pt x="303935" y="-2006"/>
                    <a:pt x="295789" y="3863"/>
                  </a:cubicBezTo>
                  <a:lnTo>
                    <a:pt x="30101" y="196044"/>
                  </a:lnTo>
                  <a:cubicBezTo>
                    <a:pt x="12781" y="208644"/>
                    <a:pt x="1884" y="228118"/>
                    <a:pt x="222" y="249481"/>
                  </a:cubicBezTo>
                  <a:cubicBezTo>
                    <a:pt x="-1440" y="270844"/>
                    <a:pt x="6296" y="291755"/>
                    <a:pt x="21420" y="306879"/>
                  </a:cubicBezTo>
                  <a:cubicBezTo>
                    <a:pt x="35231" y="320690"/>
                    <a:pt x="53577" y="328303"/>
                    <a:pt x="73093" y="328303"/>
                  </a:cubicBezTo>
                  <a:cubicBezTo>
                    <a:pt x="96446" y="328303"/>
                    <a:pt x="118568" y="317037"/>
                    <a:pt x="132317" y="298137"/>
                  </a:cubicBezTo>
                  <a:lnTo>
                    <a:pt x="324457" y="32511"/>
                  </a:lnTo>
                  <a:cubicBezTo>
                    <a:pt x="330346" y="24364"/>
                    <a:pt x="329464" y="13118"/>
                    <a:pt x="322322" y="59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9A77EF24-540E-455E-822F-8F5D1E4D356E}"/>
                </a:ext>
              </a:extLst>
            </p:cNvPr>
            <p:cNvSpPr/>
            <p:nvPr/>
          </p:nvSpPr>
          <p:spPr>
            <a:xfrm>
              <a:off x="6864977" y="2541546"/>
              <a:ext cx="307818" cy="307818"/>
            </a:xfrm>
            <a:custGeom>
              <a:avLst/>
              <a:gdLst>
                <a:gd name="connsiteX0" fmla="*/ 322322 w 307817"/>
                <a:gd name="connsiteY0" fmla="*/ 5997 h 307817"/>
                <a:gd name="connsiteX1" fmla="*/ 295789 w 307817"/>
                <a:gd name="connsiteY1" fmla="*/ 3863 h 307817"/>
                <a:gd name="connsiteX2" fmla="*/ 30101 w 307817"/>
                <a:gd name="connsiteY2" fmla="*/ 196044 h 307817"/>
                <a:gd name="connsiteX3" fmla="*/ 222 w 307817"/>
                <a:gd name="connsiteY3" fmla="*/ 249481 h 307817"/>
                <a:gd name="connsiteX4" fmla="*/ 21420 w 307817"/>
                <a:gd name="connsiteY4" fmla="*/ 306879 h 307817"/>
                <a:gd name="connsiteX5" fmla="*/ 73072 w 307817"/>
                <a:gd name="connsiteY5" fmla="*/ 328323 h 307817"/>
                <a:gd name="connsiteX6" fmla="*/ 132296 w 307817"/>
                <a:gd name="connsiteY6" fmla="*/ 298157 h 307817"/>
                <a:gd name="connsiteX7" fmla="*/ 324436 w 307817"/>
                <a:gd name="connsiteY7" fmla="*/ 32531 h 307817"/>
                <a:gd name="connsiteX8" fmla="*/ 322322 w 307817"/>
                <a:gd name="connsiteY8" fmla="*/ 5997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817" h="307817">
                  <a:moveTo>
                    <a:pt x="322322" y="5997"/>
                  </a:moveTo>
                  <a:cubicBezTo>
                    <a:pt x="315181" y="-1103"/>
                    <a:pt x="303935" y="-2006"/>
                    <a:pt x="295789" y="3863"/>
                  </a:cubicBezTo>
                  <a:lnTo>
                    <a:pt x="30101" y="196044"/>
                  </a:lnTo>
                  <a:cubicBezTo>
                    <a:pt x="12781" y="208644"/>
                    <a:pt x="1884" y="228119"/>
                    <a:pt x="222" y="249481"/>
                  </a:cubicBezTo>
                  <a:cubicBezTo>
                    <a:pt x="-1440" y="270844"/>
                    <a:pt x="6296" y="291755"/>
                    <a:pt x="21420" y="306879"/>
                  </a:cubicBezTo>
                  <a:cubicBezTo>
                    <a:pt x="35231" y="320710"/>
                    <a:pt x="53577" y="328323"/>
                    <a:pt x="73072" y="328323"/>
                  </a:cubicBezTo>
                  <a:cubicBezTo>
                    <a:pt x="96425" y="328323"/>
                    <a:pt x="118547" y="317057"/>
                    <a:pt x="132296" y="298157"/>
                  </a:cubicBezTo>
                  <a:lnTo>
                    <a:pt x="324436" y="32531"/>
                  </a:lnTo>
                  <a:cubicBezTo>
                    <a:pt x="330346" y="24364"/>
                    <a:pt x="329464" y="13118"/>
                    <a:pt x="322322" y="5997"/>
                  </a:cubicBezTo>
                  <a:close/>
                </a:path>
              </a:pathLst>
            </a:custGeom>
            <a:solidFill>
              <a:schemeClr val="bg1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A82049ED-E8C0-43D8-8C98-B6D0CB985B46}"/>
                </a:ext>
              </a:extLst>
            </p:cNvPr>
            <p:cNvSpPr/>
            <p:nvPr/>
          </p:nvSpPr>
          <p:spPr>
            <a:xfrm>
              <a:off x="6803409" y="2110586"/>
              <a:ext cx="246254" cy="123127"/>
            </a:xfrm>
            <a:custGeom>
              <a:avLst/>
              <a:gdLst>
                <a:gd name="connsiteX0" fmla="*/ 82085 w 246254"/>
                <a:gd name="connsiteY0" fmla="*/ 124851 h 123127"/>
                <a:gd name="connsiteX1" fmla="*/ 123127 w 246254"/>
                <a:gd name="connsiteY1" fmla="*/ 123127 h 123127"/>
                <a:gd name="connsiteX2" fmla="*/ 164169 w 246254"/>
                <a:gd name="connsiteY2" fmla="*/ 124851 h 123127"/>
                <a:gd name="connsiteX3" fmla="*/ 164169 w 246254"/>
                <a:gd name="connsiteY3" fmla="*/ 61564 h 123127"/>
                <a:gd name="connsiteX4" fmla="*/ 215472 w 246254"/>
                <a:gd name="connsiteY4" fmla="*/ 61564 h 123127"/>
                <a:gd name="connsiteX5" fmla="*/ 246254 w 246254"/>
                <a:gd name="connsiteY5" fmla="*/ 30782 h 123127"/>
                <a:gd name="connsiteX6" fmla="*/ 246254 w 246254"/>
                <a:gd name="connsiteY6" fmla="*/ 30782 h 123127"/>
                <a:gd name="connsiteX7" fmla="*/ 215472 w 246254"/>
                <a:gd name="connsiteY7" fmla="*/ 0 h 123127"/>
                <a:gd name="connsiteX8" fmla="*/ 30782 w 246254"/>
                <a:gd name="connsiteY8" fmla="*/ 0 h 123127"/>
                <a:gd name="connsiteX9" fmla="*/ 0 w 246254"/>
                <a:gd name="connsiteY9" fmla="*/ 30782 h 123127"/>
                <a:gd name="connsiteX10" fmla="*/ 0 w 246254"/>
                <a:gd name="connsiteY10" fmla="*/ 30782 h 123127"/>
                <a:gd name="connsiteX11" fmla="*/ 30782 w 246254"/>
                <a:gd name="connsiteY11" fmla="*/ 61564 h 123127"/>
                <a:gd name="connsiteX12" fmla="*/ 82085 w 246254"/>
                <a:gd name="connsiteY12" fmla="*/ 61564 h 123127"/>
                <a:gd name="connsiteX13" fmla="*/ 82085 w 246254"/>
                <a:gd name="connsiteY13" fmla="*/ 124851 h 12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254" h="123127">
                  <a:moveTo>
                    <a:pt x="82085" y="124851"/>
                  </a:moveTo>
                  <a:cubicBezTo>
                    <a:pt x="95649" y="123825"/>
                    <a:pt x="109296" y="123127"/>
                    <a:pt x="123127" y="123127"/>
                  </a:cubicBezTo>
                  <a:cubicBezTo>
                    <a:pt x="136958" y="123127"/>
                    <a:pt x="150605" y="123825"/>
                    <a:pt x="164169" y="124851"/>
                  </a:cubicBezTo>
                  <a:lnTo>
                    <a:pt x="164169" y="61564"/>
                  </a:lnTo>
                  <a:lnTo>
                    <a:pt x="215472" y="61564"/>
                  </a:lnTo>
                  <a:cubicBezTo>
                    <a:pt x="232464" y="61564"/>
                    <a:pt x="246254" y="47773"/>
                    <a:pt x="246254" y="30782"/>
                  </a:cubicBezTo>
                  <a:lnTo>
                    <a:pt x="246254" y="30782"/>
                  </a:lnTo>
                  <a:cubicBezTo>
                    <a:pt x="246254" y="13790"/>
                    <a:pt x="232464" y="0"/>
                    <a:pt x="215472" y="0"/>
                  </a:cubicBezTo>
                  <a:lnTo>
                    <a:pt x="30782" y="0"/>
                  </a:lnTo>
                  <a:cubicBezTo>
                    <a:pt x="13790" y="0"/>
                    <a:pt x="0" y="13790"/>
                    <a:pt x="0" y="30782"/>
                  </a:cubicBezTo>
                  <a:lnTo>
                    <a:pt x="0" y="30782"/>
                  </a:lnTo>
                  <a:cubicBezTo>
                    <a:pt x="0" y="47773"/>
                    <a:pt x="13790" y="61564"/>
                    <a:pt x="30782" y="61564"/>
                  </a:cubicBezTo>
                  <a:lnTo>
                    <a:pt x="82085" y="61564"/>
                  </a:lnTo>
                  <a:lnTo>
                    <a:pt x="82085" y="124851"/>
                  </a:lnTo>
                  <a:close/>
                </a:path>
              </a:pathLst>
            </a:custGeom>
            <a:solidFill>
              <a:srgbClr val="424A60"/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C8EB64C1-E464-45D5-BE56-E11BBBD5F99E}"/>
                </a:ext>
              </a:extLst>
            </p:cNvPr>
            <p:cNvSpPr/>
            <p:nvPr/>
          </p:nvSpPr>
          <p:spPr>
            <a:xfrm>
              <a:off x="6901338" y="2213192"/>
              <a:ext cx="45719" cy="102606"/>
            </a:xfrm>
            <a:custGeom>
              <a:avLst/>
              <a:gdLst>
                <a:gd name="connsiteX0" fmla="*/ 20521 w 41042"/>
                <a:gd name="connsiteY0" fmla="*/ 0 h 102605"/>
                <a:gd name="connsiteX1" fmla="*/ 0 w 41042"/>
                <a:gd name="connsiteY1" fmla="*/ 20521 h 102605"/>
                <a:gd name="connsiteX2" fmla="*/ 0 w 41042"/>
                <a:gd name="connsiteY2" fmla="*/ 82085 h 102605"/>
                <a:gd name="connsiteX3" fmla="*/ 20521 w 41042"/>
                <a:gd name="connsiteY3" fmla="*/ 102606 h 102605"/>
                <a:gd name="connsiteX4" fmla="*/ 41042 w 41042"/>
                <a:gd name="connsiteY4" fmla="*/ 82085 h 102605"/>
                <a:gd name="connsiteX5" fmla="*/ 41042 w 41042"/>
                <a:gd name="connsiteY5" fmla="*/ 20521 h 102605"/>
                <a:gd name="connsiteX6" fmla="*/ 20521 w 41042"/>
                <a:gd name="connsiteY6" fmla="*/ 0 h 1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42" h="102605">
                  <a:moveTo>
                    <a:pt x="20521" y="0"/>
                  </a:moveTo>
                  <a:cubicBezTo>
                    <a:pt x="9173" y="0"/>
                    <a:pt x="0" y="9173"/>
                    <a:pt x="0" y="20521"/>
                  </a:cubicBezTo>
                  <a:lnTo>
                    <a:pt x="0" y="82085"/>
                  </a:lnTo>
                  <a:cubicBezTo>
                    <a:pt x="0" y="93433"/>
                    <a:pt x="9173" y="102606"/>
                    <a:pt x="20521" y="102606"/>
                  </a:cubicBezTo>
                  <a:cubicBezTo>
                    <a:pt x="31869" y="102606"/>
                    <a:pt x="41042" y="93433"/>
                    <a:pt x="41042" y="82085"/>
                  </a:cubicBezTo>
                  <a:lnTo>
                    <a:pt x="41042" y="20521"/>
                  </a:lnTo>
                  <a:cubicBezTo>
                    <a:pt x="41042" y="9173"/>
                    <a:pt x="31869" y="0"/>
                    <a:pt x="2052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ECC3C240-3BBF-43D4-B1D4-AB582126F2EA}"/>
                </a:ext>
              </a:extLst>
            </p:cNvPr>
            <p:cNvSpPr/>
            <p:nvPr/>
          </p:nvSpPr>
          <p:spPr>
            <a:xfrm>
              <a:off x="6901338" y="3218730"/>
              <a:ext cx="45719" cy="102606"/>
            </a:xfrm>
            <a:custGeom>
              <a:avLst/>
              <a:gdLst>
                <a:gd name="connsiteX0" fmla="*/ 20521 w 41042"/>
                <a:gd name="connsiteY0" fmla="*/ 0 h 102605"/>
                <a:gd name="connsiteX1" fmla="*/ 0 w 41042"/>
                <a:gd name="connsiteY1" fmla="*/ 20521 h 102605"/>
                <a:gd name="connsiteX2" fmla="*/ 0 w 41042"/>
                <a:gd name="connsiteY2" fmla="*/ 82085 h 102605"/>
                <a:gd name="connsiteX3" fmla="*/ 20521 w 41042"/>
                <a:gd name="connsiteY3" fmla="*/ 102606 h 102605"/>
                <a:gd name="connsiteX4" fmla="*/ 41042 w 41042"/>
                <a:gd name="connsiteY4" fmla="*/ 82085 h 102605"/>
                <a:gd name="connsiteX5" fmla="*/ 41042 w 41042"/>
                <a:gd name="connsiteY5" fmla="*/ 20521 h 102605"/>
                <a:gd name="connsiteX6" fmla="*/ 20521 w 41042"/>
                <a:gd name="connsiteY6" fmla="*/ 0 h 1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42" h="102605">
                  <a:moveTo>
                    <a:pt x="20521" y="0"/>
                  </a:moveTo>
                  <a:cubicBezTo>
                    <a:pt x="9173" y="0"/>
                    <a:pt x="0" y="9173"/>
                    <a:pt x="0" y="20521"/>
                  </a:cubicBezTo>
                  <a:lnTo>
                    <a:pt x="0" y="82085"/>
                  </a:lnTo>
                  <a:cubicBezTo>
                    <a:pt x="0" y="93433"/>
                    <a:pt x="9173" y="102606"/>
                    <a:pt x="20521" y="102606"/>
                  </a:cubicBezTo>
                  <a:cubicBezTo>
                    <a:pt x="31869" y="102606"/>
                    <a:pt x="41042" y="93433"/>
                    <a:pt x="41042" y="82085"/>
                  </a:cubicBezTo>
                  <a:lnTo>
                    <a:pt x="41042" y="20521"/>
                  </a:lnTo>
                  <a:cubicBezTo>
                    <a:pt x="41042" y="9173"/>
                    <a:pt x="31869" y="0"/>
                    <a:pt x="2052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DB52E7F4-E1C8-435A-844A-2D556F5DCEA4}"/>
                </a:ext>
              </a:extLst>
            </p:cNvPr>
            <p:cNvSpPr/>
            <p:nvPr/>
          </p:nvSpPr>
          <p:spPr>
            <a:xfrm>
              <a:off x="7425959" y="2746743"/>
              <a:ext cx="51303" cy="41042"/>
            </a:xfrm>
            <a:custGeom>
              <a:avLst/>
              <a:gdLst>
                <a:gd name="connsiteX0" fmla="*/ 82085 w 102605"/>
                <a:gd name="connsiteY0" fmla="*/ 0 h 41042"/>
                <a:gd name="connsiteX1" fmla="*/ 20521 w 102605"/>
                <a:gd name="connsiteY1" fmla="*/ 0 h 41042"/>
                <a:gd name="connsiteX2" fmla="*/ 0 w 102605"/>
                <a:gd name="connsiteY2" fmla="*/ 20521 h 41042"/>
                <a:gd name="connsiteX3" fmla="*/ 20521 w 102605"/>
                <a:gd name="connsiteY3" fmla="*/ 41042 h 41042"/>
                <a:gd name="connsiteX4" fmla="*/ 82085 w 102605"/>
                <a:gd name="connsiteY4" fmla="*/ 41042 h 41042"/>
                <a:gd name="connsiteX5" fmla="*/ 102606 w 102605"/>
                <a:gd name="connsiteY5" fmla="*/ 20521 h 41042"/>
                <a:gd name="connsiteX6" fmla="*/ 82085 w 102605"/>
                <a:gd name="connsiteY6" fmla="*/ 0 h 4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5" h="41042">
                  <a:moveTo>
                    <a:pt x="82085" y="0"/>
                  </a:moveTo>
                  <a:lnTo>
                    <a:pt x="20521" y="0"/>
                  </a:lnTo>
                  <a:cubicBezTo>
                    <a:pt x="9173" y="0"/>
                    <a:pt x="0" y="9173"/>
                    <a:pt x="0" y="20521"/>
                  </a:cubicBezTo>
                  <a:cubicBezTo>
                    <a:pt x="0" y="31869"/>
                    <a:pt x="9173" y="41042"/>
                    <a:pt x="20521" y="41042"/>
                  </a:cubicBezTo>
                  <a:lnTo>
                    <a:pt x="82085" y="41042"/>
                  </a:lnTo>
                  <a:cubicBezTo>
                    <a:pt x="93433" y="41042"/>
                    <a:pt x="102606" y="31869"/>
                    <a:pt x="102606" y="20521"/>
                  </a:cubicBezTo>
                  <a:cubicBezTo>
                    <a:pt x="102606" y="9173"/>
                    <a:pt x="93433" y="0"/>
                    <a:pt x="8208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2766BAB2-C280-4650-A51A-32D2E23E4BA7}"/>
                </a:ext>
              </a:extLst>
            </p:cNvPr>
            <p:cNvSpPr/>
            <p:nvPr/>
          </p:nvSpPr>
          <p:spPr>
            <a:xfrm>
              <a:off x="7154507" y="2284658"/>
              <a:ext cx="45719" cy="82085"/>
            </a:xfrm>
            <a:custGeom>
              <a:avLst/>
              <a:gdLst>
                <a:gd name="connsiteX0" fmla="*/ 61564 w 61563"/>
                <a:gd name="connsiteY0" fmla="*/ 2759 h 82084"/>
                <a:gd name="connsiteX1" fmla="*/ 33532 w 61563"/>
                <a:gd name="connsiteY1" fmla="*/ 10270 h 82084"/>
                <a:gd name="connsiteX2" fmla="*/ 2750 w 61563"/>
                <a:gd name="connsiteY2" fmla="*/ 63605 h 82084"/>
                <a:gd name="connsiteX3" fmla="*/ 10261 w 61563"/>
                <a:gd name="connsiteY3" fmla="*/ 91637 h 82084"/>
                <a:gd name="connsiteX4" fmla="*/ 20501 w 61563"/>
                <a:gd name="connsiteY4" fmla="*/ 94386 h 82084"/>
                <a:gd name="connsiteX5" fmla="*/ 38293 w 61563"/>
                <a:gd name="connsiteY5" fmla="*/ 84126 h 82084"/>
                <a:gd name="connsiteX6" fmla="*/ 69075 w 61563"/>
                <a:gd name="connsiteY6" fmla="*/ 30791 h 82084"/>
                <a:gd name="connsiteX7" fmla="*/ 61564 w 61563"/>
                <a:gd name="connsiteY7" fmla="*/ 2759 h 8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63" h="82084">
                  <a:moveTo>
                    <a:pt x="61564" y="2759"/>
                  </a:moveTo>
                  <a:cubicBezTo>
                    <a:pt x="51734" y="-2925"/>
                    <a:pt x="39196" y="461"/>
                    <a:pt x="33532" y="10270"/>
                  </a:cubicBezTo>
                  <a:lnTo>
                    <a:pt x="2750" y="63605"/>
                  </a:lnTo>
                  <a:cubicBezTo>
                    <a:pt x="-2914" y="73434"/>
                    <a:pt x="452" y="85973"/>
                    <a:pt x="10261" y="91637"/>
                  </a:cubicBezTo>
                  <a:cubicBezTo>
                    <a:pt x="13483" y="93504"/>
                    <a:pt x="17012" y="94386"/>
                    <a:pt x="20501" y="94386"/>
                  </a:cubicBezTo>
                  <a:cubicBezTo>
                    <a:pt x="27601" y="94386"/>
                    <a:pt x="34497" y="90693"/>
                    <a:pt x="38293" y="84126"/>
                  </a:cubicBezTo>
                  <a:lnTo>
                    <a:pt x="69075" y="30791"/>
                  </a:lnTo>
                  <a:cubicBezTo>
                    <a:pt x="74739" y="20982"/>
                    <a:pt x="71373" y="8423"/>
                    <a:pt x="61564" y="27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8F968981-0DC6-46C1-A471-242112C07F62}"/>
                </a:ext>
              </a:extLst>
            </p:cNvPr>
            <p:cNvSpPr/>
            <p:nvPr/>
          </p:nvSpPr>
          <p:spPr>
            <a:xfrm>
              <a:off x="7347777" y="2982718"/>
              <a:ext cx="45719" cy="61564"/>
            </a:xfrm>
            <a:custGeom>
              <a:avLst/>
              <a:gdLst>
                <a:gd name="connsiteX0" fmla="*/ 84096 w 82084"/>
                <a:gd name="connsiteY0" fmla="*/ 33550 h 61563"/>
                <a:gd name="connsiteX1" fmla="*/ 30782 w 82084"/>
                <a:gd name="connsiteY1" fmla="*/ 2768 h 61563"/>
                <a:gd name="connsiteX2" fmla="*/ 2750 w 82084"/>
                <a:gd name="connsiteY2" fmla="*/ 10279 h 61563"/>
                <a:gd name="connsiteX3" fmla="*/ 10261 w 82084"/>
                <a:gd name="connsiteY3" fmla="*/ 38311 h 61563"/>
                <a:gd name="connsiteX4" fmla="*/ 63575 w 82084"/>
                <a:gd name="connsiteY4" fmla="*/ 69093 h 61563"/>
                <a:gd name="connsiteX5" fmla="*/ 73815 w 82084"/>
                <a:gd name="connsiteY5" fmla="*/ 71843 h 61563"/>
                <a:gd name="connsiteX6" fmla="*/ 91607 w 82084"/>
                <a:gd name="connsiteY6" fmla="*/ 61582 h 61563"/>
                <a:gd name="connsiteX7" fmla="*/ 84096 w 82084"/>
                <a:gd name="connsiteY7" fmla="*/ 33550 h 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084" h="61563">
                  <a:moveTo>
                    <a:pt x="84096" y="33550"/>
                  </a:moveTo>
                  <a:lnTo>
                    <a:pt x="30782" y="2768"/>
                  </a:lnTo>
                  <a:cubicBezTo>
                    <a:pt x="20973" y="-2916"/>
                    <a:pt x="8414" y="429"/>
                    <a:pt x="2750" y="10279"/>
                  </a:cubicBezTo>
                  <a:cubicBezTo>
                    <a:pt x="-2914" y="20109"/>
                    <a:pt x="452" y="32647"/>
                    <a:pt x="10261" y="38311"/>
                  </a:cubicBezTo>
                  <a:lnTo>
                    <a:pt x="63575" y="69093"/>
                  </a:lnTo>
                  <a:cubicBezTo>
                    <a:pt x="66817" y="70960"/>
                    <a:pt x="70327" y="71843"/>
                    <a:pt x="73815" y="71843"/>
                  </a:cubicBezTo>
                  <a:cubicBezTo>
                    <a:pt x="80916" y="71843"/>
                    <a:pt x="87811" y="68169"/>
                    <a:pt x="91607" y="61582"/>
                  </a:cubicBezTo>
                  <a:cubicBezTo>
                    <a:pt x="97291" y="51752"/>
                    <a:pt x="93926" y="39214"/>
                    <a:pt x="84096" y="335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4FDF7D2A-CCAD-4608-AE82-67248A9065AF}"/>
                </a:ext>
              </a:extLst>
            </p:cNvPr>
            <p:cNvSpPr/>
            <p:nvPr/>
          </p:nvSpPr>
          <p:spPr>
            <a:xfrm>
              <a:off x="7154494" y="3155477"/>
              <a:ext cx="45719" cy="82085"/>
            </a:xfrm>
            <a:custGeom>
              <a:avLst/>
              <a:gdLst>
                <a:gd name="connsiteX0" fmla="*/ 38307 w 61563"/>
                <a:gd name="connsiteY0" fmla="*/ 10288 h 82084"/>
                <a:gd name="connsiteX1" fmla="*/ 10275 w 61563"/>
                <a:gd name="connsiteY1" fmla="*/ 2777 h 82084"/>
                <a:gd name="connsiteX2" fmla="*/ 2764 w 61563"/>
                <a:gd name="connsiteY2" fmla="*/ 30809 h 82084"/>
                <a:gd name="connsiteX3" fmla="*/ 33546 w 61563"/>
                <a:gd name="connsiteY3" fmla="*/ 84123 h 82084"/>
                <a:gd name="connsiteX4" fmla="*/ 51338 w 61563"/>
                <a:gd name="connsiteY4" fmla="*/ 94384 h 82084"/>
                <a:gd name="connsiteX5" fmla="*/ 61578 w 61563"/>
                <a:gd name="connsiteY5" fmla="*/ 91634 h 82084"/>
                <a:gd name="connsiteX6" fmla="*/ 69088 w 61563"/>
                <a:gd name="connsiteY6" fmla="*/ 63602 h 82084"/>
                <a:gd name="connsiteX7" fmla="*/ 38307 w 61563"/>
                <a:gd name="connsiteY7" fmla="*/ 10288 h 8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63" h="82084">
                  <a:moveTo>
                    <a:pt x="38307" y="10288"/>
                  </a:moveTo>
                  <a:cubicBezTo>
                    <a:pt x="32622" y="438"/>
                    <a:pt x="20043" y="-2927"/>
                    <a:pt x="10275" y="2777"/>
                  </a:cubicBezTo>
                  <a:cubicBezTo>
                    <a:pt x="445" y="8441"/>
                    <a:pt x="-2921" y="21000"/>
                    <a:pt x="2764" y="30809"/>
                  </a:cubicBezTo>
                  <a:lnTo>
                    <a:pt x="33546" y="84123"/>
                  </a:lnTo>
                  <a:cubicBezTo>
                    <a:pt x="37363" y="90711"/>
                    <a:pt x="44237" y="94384"/>
                    <a:pt x="51338" y="94384"/>
                  </a:cubicBezTo>
                  <a:cubicBezTo>
                    <a:pt x="54826" y="94384"/>
                    <a:pt x="58356" y="93502"/>
                    <a:pt x="61578" y="91634"/>
                  </a:cubicBezTo>
                  <a:cubicBezTo>
                    <a:pt x="71407" y="85970"/>
                    <a:pt x="74773" y="73411"/>
                    <a:pt x="69088" y="63602"/>
                  </a:cubicBezTo>
                  <a:lnTo>
                    <a:pt x="38307" y="102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AF7FDE2C-A71F-46B1-8E08-1EC43FA2986A}"/>
                </a:ext>
              </a:extLst>
            </p:cNvPr>
            <p:cNvSpPr/>
            <p:nvPr/>
          </p:nvSpPr>
          <p:spPr>
            <a:xfrm>
              <a:off x="7347784" y="2479944"/>
              <a:ext cx="45719" cy="61564"/>
            </a:xfrm>
            <a:custGeom>
              <a:avLst/>
              <a:gdLst>
                <a:gd name="connsiteX0" fmla="*/ 20556 w 82084"/>
                <a:gd name="connsiteY0" fmla="*/ 71847 h 61563"/>
                <a:gd name="connsiteX1" fmla="*/ 30796 w 82084"/>
                <a:gd name="connsiteY1" fmla="*/ 69097 h 61563"/>
                <a:gd name="connsiteX2" fmla="*/ 84110 w 82084"/>
                <a:gd name="connsiteY2" fmla="*/ 38316 h 61563"/>
                <a:gd name="connsiteX3" fmla="*/ 91621 w 82084"/>
                <a:gd name="connsiteY3" fmla="*/ 10284 h 61563"/>
                <a:gd name="connsiteX4" fmla="*/ 63589 w 82084"/>
                <a:gd name="connsiteY4" fmla="*/ 2773 h 61563"/>
                <a:gd name="connsiteX5" fmla="*/ 10275 w 82084"/>
                <a:gd name="connsiteY5" fmla="*/ 33555 h 61563"/>
                <a:gd name="connsiteX6" fmla="*/ 2764 w 82084"/>
                <a:gd name="connsiteY6" fmla="*/ 61587 h 61563"/>
                <a:gd name="connsiteX7" fmla="*/ 20556 w 82084"/>
                <a:gd name="connsiteY7" fmla="*/ 71847 h 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084" h="61563">
                  <a:moveTo>
                    <a:pt x="20556" y="71847"/>
                  </a:moveTo>
                  <a:cubicBezTo>
                    <a:pt x="24044" y="71847"/>
                    <a:pt x="27574" y="70965"/>
                    <a:pt x="30796" y="69097"/>
                  </a:cubicBezTo>
                  <a:lnTo>
                    <a:pt x="84110" y="38316"/>
                  </a:lnTo>
                  <a:cubicBezTo>
                    <a:pt x="93940" y="32652"/>
                    <a:pt x="97305" y="20093"/>
                    <a:pt x="91621" y="10284"/>
                  </a:cubicBezTo>
                  <a:cubicBezTo>
                    <a:pt x="85957" y="454"/>
                    <a:pt x="73357" y="-2932"/>
                    <a:pt x="63589" y="2773"/>
                  </a:cubicBezTo>
                  <a:lnTo>
                    <a:pt x="10275" y="33555"/>
                  </a:lnTo>
                  <a:cubicBezTo>
                    <a:pt x="445" y="39219"/>
                    <a:pt x="-2921" y="51757"/>
                    <a:pt x="2764" y="61587"/>
                  </a:cubicBezTo>
                  <a:cubicBezTo>
                    <a:pt x="6560" y="68174"/>
                    <a:pt x="13455" y="71847"/>
                    <a:pt x="20556" y="718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0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99" name="Espaço Reservado para Conteúdo 3">
            <a:extLst>
              <a:ext uri="{FF2B5EF4-FFF2-40B4-BE49-F238E27FC236}">
                <a16:creationId xmlns:a16="http://schemas.microsoft.com/office/drawing/2014/main" id="{5CFE8F53-0BF3-46AE-AC9E-B97BE91A7D16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4768584" cy="1211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somente 1 em cada 14 entrevistados (7%) considerou haver esperado muito tempo para ser atendido pela Central de Atendimento, entre aqueles que entraram em contato mais vezes </a:t>
            </a:r>
            <a:r>
              <a:rPr lang="pt-BR" sz="1200" dirty="0"/>
              <a:t>(p5)</a:t>
            </a:r>
          </a:p>
        </p:txBody>
      </p:sp>
      <p:sp>
        <p:nvSpPr>
          <p:cNvPr id="100" name="Espaço Reservado para Conteúdo 3">
            <a:extLst>
              <a:ext uri="{FF2B5EF4-FFF2-40B4-BE49-F238E27FC236}">
                <a16:creationId xmlns:a16="http://schemas.microsoft.com/office/drawing/2014/main" id="{79DC2A7E-ECA9-43FB-8781-29A10A07159F}"/>
              </a:ext>
            </a:extLst>
          </p:cNvPr>
          <p:cNvSpPr txBox="1">
            <a:spLocks/>
          </p:cNvSpPr>
          <p:nvPr/>
        </p:nvSpPr>
        <p:spPr>
          <a:xfrm>
            <a:off x="576000" y="3536399"/>
            <a:ext cx="2924624" cy="2151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tal percentual de ‘críticos’ quanto ao tempo para serem atendidos é surpreendentemente um pouco menor para aqueles com pós-graduação</a:t>
            </a:r>
          </a:p>
        </p:txBody>
      </p:sp>
      <p:graphicFrame>
        <p:nvGraphicFramePr>
          <p:cNvPr id="97" name="Tabela 96">
            <a:extLst>
              <a:ext uri="{FF2B5EF4-FFF2-40B4-BE49-F238E27FC236}">
                <a16:creationId xmlns:a16="http://schemas.microsoft.com/office/drawing/2014/main" id="{F84C954D-3891-4B48-B313-2BF842A70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79245"/>
              </p:ext>
            </p:extLst>
          </p:nvPr>
        </p:nvGraphicFramePr>
        <p:xfrm>
          <a:off x="4456304" y="3838465"/>
          <a:ext cx="7159696" cy="159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490">
                  <a:extLst>
                    <a:ext uri="{9D8B030D-6E8A-4147-A177-3AD203B41FA5}">
                      <a16:colId xmlns:a16="http://schemas.microsoft.com/office/drawing/2014/main" val="108069663"/>
                    </a:ext>
                  </a:extLst>
                </a:gridCol>
                <a:gridCol w="1397320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1132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60">
                  <a:extLst>
                    <a:ext uri="{9D8B030D-6E8A-4147-A177-3AD203B41FA5}">
                      <a16:colId xmlns:a16="http://schemas.microsoft.com/office/drawing/2014/main" val="1364770946"/>
                    </a:ext>
                  </a:extLst>
                </a:gridCol>
                <a:gridCol w="1317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2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b="1" i="1" u="none" strike="noStrike" kern="1200" dirty="0">
                        <a:solidFill>
                          <a:srgbClr val="2654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médio 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pós graduação</a:t>
                      </a:r>
                      <a:endParaRPr lang="pt-BR" sz="1200" b="1" i="1" u="none" strike="noStrike" kern="1200" dirty="0">
                        <a:solidFill>
                          <a:srgbClr val="2654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41782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sim, na maioria das vezes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  <a:tr h="392265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sim, mas poucas vezes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442008"/>
                  </a:ext>
                </a:extLst>
              </a:tr>
              <a:tr h="392265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54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9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9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Graphic spid="50" grpId="1">
        <p:bldAsOne/>
      </p:bldGraphic>
      <p:bldP spid="51" grpId="0"/>
      <p:bldP spid="52" grpId="0"/>
      <p:bldP spid="99" grpId="0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p5.</a:t>
            </a:r>
            <a:r>
              <a:rPr lang="pt-BR" sz="1100" dirty="0">
                <a:solidFill>
                  <a:schemeClr val="bg1"/>
                </a:solidFill>
              </a:rPr>
              <a:t> Das vezes que entrou em contato com a Central de Atendimento do Sebrae, o(a) Sr.(a) esperou muito tempo para ser atendido?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tempo para ser </a:t>
            </a:r>
            <a:r>
              <a:rPr lang="pt-BR" sz="3200" b="1" i="1" dirty="0">
                <a:solidFill>
                  <a:schemeClr val="accent2"/>
                </a:solidFill>
              </a:rPr>
              <a:t>atendido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846E700-BA15-4547-909D-908A4E40C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524086"/>
              </p:ext>
            </p:extLst>
          </p:nvPr>
        </p:nvGraphicFramePr>
        <p:xfrm>
          <a:off x="715369" y="266107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BF50B38F-7515-4D8C-AE73-1E2EB0FB1F2F}"/>
              </a:ext>
            </a:extLst>
          </p:cNvPr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tempo para ser </a:t>
            </a:r>
            <a:r>
              <a:rPr lang="pt-BR" sz="3200" b="1" i="1" dirty="0">
                <a:solidFill>
                  <a:schemeClr val="accent2"/>
                </a:solidFill>
              </a:rPr>
              <a:t>atendido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736FA4-54E9-4A93-954F-CBA540C54D81}"/>
              </a:ext>
            </a:extLst>
          </p:cNvPr>
          <p:cNvSpPr/>
          <p:nvPr/>
        </p:nvSpPr>
        <p:spPr>
          <a:xfrm>
            <a:off x="785046" y="2073634"/>
            <a:ext cx="7431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5050"/>
                </a:solidFill>
              </a:rPr>
              <a:t>ESPERARAM</a:t>
            </a:r>
            <a:r>
              <a:rPr lang="pt-BR" b="1" dirty="0"/>
              <a:t> muito tempo para serem atendidos </a:t>
            </a:r>
          </a:p>
        </p:txBody>
      </p:sp>
      <p:grpSp>
        <p:nvGrpSpPr>
          <p:cNvPr id="11" name="+ informações">
            <a:extLst>
              <a:ext uri="{FF2B5EF4-FFF2-40B4-BE49-F238E27FC236}">
                <a16:creationId xmlns:a16="http://schemas.microsoft.com/office/drawing/2014/main" id="{D1F0ED35-68E8-4BAD-A704-BF7EB02D4D7B}"/>
              </a:ext>
            </a:extLst>
          </p:cNvPr>
          <p:cNvGrpSpPr/>
          <p:nvPr/>
        </p:nvGrpSpPr>
        <p:grpSpPr>
          <a:xfrm>
            <a:off x="9491717" y="5887155"/>
            <a:ext cx="1402473" cy="346249"/>
            <a:chOff x="7300120" y="5125288"/>
            <a:chExt cx="1748287" cy="431624"/>
          </a:xfrm>
        </p:grpSpPr>
        <p:sp>
          <p:nvSpPr>
            <p:cNvPr id="12" name="Forma livre 52">
              <a:extLst>
                <a:ext uri="{FF2B5EF4-FFF2-40B4-BE49-F238E27FC236}">
                  <a16:creationId xmlns:a16="http://schemas.microsoft.com/office/drawing/2014/main" id="{649D1280-350A-468C-A794-AEF41452F545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" name="CaixaDeTexto 5">
              <a:extLst>
                <a:ext uri="{FF2B5EF4-FFF2-40B4-BE49-F238E27FC236}">
                  <a16:creationId xmlns:a16="http://schemas.microsoft.com/office/drawing/2014/main" id="{30355CF4-0E7C-4DEF-998E-AC9E3FE3D5F7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AB53CF8A-28CA-4543-8326-B516BE3BF89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52CCF5-CB09-49A6-81B9-7E2EF9F155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76010BB4-DD85-476B-ACC1-55AEA4446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7E0E329D-A5CB-4AB5-812A-398C9EE29B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8442F96-2144-450E-A649-711D2B2C42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AD7B201E-2F1C-44E7-B0CF-985C2F93F8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3F225EE8-DA49-4581-871B-3B781E8D4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180359"/>
              </p:ext>
            </p:extLst>
          </p:nvPr>
        </p:nvGraphicFramePr>
        <p:xfrm>
          <a:off x="11232337" y="1323502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AB8ACF3F-DE9A-43C5-BDD7-141BB10A8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54925"/>
              </p:ext>
            </p:extLst>
          </p:nvPr>
        </p:nvGraphicFramePr>
        <p:xfrm>
          <a:off x="831772" y="455118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38" name="ordem decrescente">
            <a:extLst>
              <a:ext uri="{FF2B5EF4-FFF2-40B4-BE49-F238E27FC236}">
                <a16:creationId xmlns:a16="http://schemas.microsoft.com/office/drawing/2014/main" id="{147FDC05-D9A8-4A73-83F9-E7DD5C0195F2}"/>
              </a:ext>
            </a:extLst>
          </p:cNvPr>
          <p:cNvGrpSpPr/>
          <p:nvPr/>
        </p:nvGrpSpPr>
        <p:grpSpPr>
          <a:xfrm>
            <a:off x="10955001" y="448251"/>
            <a:ext cx="1175084" cy="808343"/>
            <a:chOff x="10600829" y="427055"/>
            <a:chExt cx="1175084" cy="808343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797978DB-BDAE-47CA-BD5E-8F02A0AFB3D6}"/>
                </a:ext>
              </a:extLst>
            </p:cNvPr>
            <p:cNvSpPr txBox="1"/>
            <p:nvPr/>
          </p:nvSpPr>
          <p:spPr>
            <a:xfrm>
              <a:off x="10600829" y="804511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40" name="Grupo 158">
              <a:extLst>
                <a:ext uri="{FF2B5EF4-FFF2-40B4-BE49-F238E27FC236}">
                  <a16:creationId xmlns:a16="http://schemas.microsoft.com/office/drawing/2014/main" id="{F3459629-5DA5-4AD4-A45E-27926F89DD2C}"/>
                </a:ext>
              </a:extLst>
            </p:cNvPr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ED8B9B0E-4B74-459A-881B-15B09B4509F2}"/>
                  </a:ext>
                </a:extLst>
              </p:cNvPr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CF65196-DA90-4725-BDB4-75978FB339F4}"/>
                  </a:ext>
                </a:extLst>
              </p:cNvPr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3" name="Seta para baixo 161">
                <a:extLst>
                  <a:ext uri="{FF2B5EF4-FFF2-40B4-BE49-F238E27FC236}">
                    <a16:creationId xmlns:a16="http://schemas.microsoft.com/office/drawing/2014/main" id="{A2FD5488-4A19-4CCB-B40C-578343DFA512}"/>
                  </a:ext>
                </a:extLst>
              </p:cNvPr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DCA13F6-5FAF-43B1-9062-D3614327653A}"/>
                  </a:ext>
                </a:extLst>
              </p:cNvPr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45" name="Tabela 44">
            <a:extLst>
              <a:ext uri="{FF2B5EF4-FFF2-40B4-BE49-F238E27FC236}">
                <a16:creationId xmlns:a16="http://schemas.microsoft.com/office/drawing/2014/main" id="{1812005A-65F0-41DE-8A9F-C8ED87C2E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96404"/>
              </p:ext>
            </p:extLst>
          </p:nvPr>
        </p:nvGraphicFramePr>
        <p:xfrm>
          <a:off x="832010" y="5010952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3E3649-F4C8-4C9C-84A4-EF63D0781982}"/>
              </a:ext>
            </a:extLst>
          </p:cNvPr>
          <p:cNvSpPr txBox="1"/>
          <p:nvPr/>
        </p:nvSpPr>
        <p:spPr>
          <a:xfrm>
            <a:off x="-186070" y="504251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0AFCCD4-1B54-45E9-82CF-9FFA6BA2685C}"/>
              </a:ext>
            </a:extLst>
          </p:cNvPr>
          <p:cNvSpPr txBox="1"/>
          <p:nvPr/>
        </p:nvSpPr>
        <p:spPr>
          <a:xfrm>
            <a:off x="791698" y="182491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uf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99985F2F-9E6C-4286-9D80-9095794E0C86}"/>
              </a:ext>
            </a:extLst>
          </p:cNvPr>
          <p:cNvCxnSpPr/>
          <p:nvPr/>
        </p:nvCxnSpPr>
        <p:spPr>
          <a:xfrm>
            <a:off x="2061685" y="202496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89A9349-B359-441A-A3B9-A9E43767A531}"/>
              </a:ext>
            </a:extLst>
          </p:cNvPr>
          <p:cNvSpPr txBox="1"/>
          <p:nvPr/>
        </p:nvSpPr>
        <p:spPr>
          <a:xfrm>
            <a:off x="180421" y="373873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</p:spTree>
    <p:extLst>
      <p:ext uri="{BB962C8B-B14F-4D97-AF65-F5344CB8AC3E}">
        <p14:creationId xmlns:p14="http://schemas.microsoft.com/office/powerpoint/2010/main" val="1486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46" grpId="0"/>
      <p:bldP spid="46" grpId="1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2"/>
          <p:cNvSpPr>
            <a:spLocks noGrp="1"/>
          </p:cNvSpPr>
          <p:nvPr/>
        </p:nvSpPr>
        <p:spPr>
          <a:xfrm>
            <a:off x="4911780" y="2617698"/>
            <a:ext cx="6166507" cy="1848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11AD5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11AD5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11AD5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11AD5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11AD5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avaliar a satisfação dos atendidos pela Central de Atendimento do  Sebrae (0800)</a:t>
            </a:r>
          </a:p>
        </p:txBody>
      </p:sp>
      <p:sp>
        <p:nvSpPr>
          <p:cNvPr id="11" name="Forma livre 10"/>
          <p:cNvSpPr/>
          <p:nvPr userDrawn="1"/>
        </p:nvSpPr>
        <p:spPr>
          <a:xfrm>
            <a:off x="0" y="517278"/>
            <a:ext cx="402327" cy="282822"/>
          </a:xfrm>
          <a:custGeom>
            <a:avLst/>
            <a:gdLst>
              <a:gd name="connsiteX0" fmla="*/ 0 w 590945"/>
              <a:gd name="connsiteY0" fmla="*/ 0 h 287584"/>
              <a:gd name="connsiteX1" fmla="*/ 368245 w 590945"/>
              <a:gd name="connsiteY1" fmla="*/ 0 h 287584"/>
              <a:gd name="connsiteX2" fmla="*/ 368245 w 590945"/>
              <a:gd name="connsiteY2" fmla="*/ 2 h 287584"/>
              <a:gd name="connsiteX3" fmla="*/ 447154 w 590945"/>
              <a:gd name="connsiteY3" fmla="*/ 2 h 287584"/>
              <a:gd name="connsiteX4" fmla="*/ 590945 w 590945"/>
              <a:gd name="connsiteY4" fmla="*/ 143793 h 287584"/>
              <a:gd name="connsiteX5" fmla="*/ 447154 w 590945"/>
              <a:gd name="connsiteY5" fmla="*/ 287584 h 287584"/>
              <a:gd name="connsiteX6" fmla="*/ 303363 w 590945"/>
              <a:gd name="connsiteY6" fmla="*/ 287583 h 287584"/>
              <a:gd name="connsiteX7" fmla="*/ 303363 w 590945"/>
              <a:gd name="connsiteY7" fmla="*/ 287581 h 287584"/>
              <a:gd name="connsiteX8" fmla="*/ 0 w 590945"/>
              <a:gd name="connsiteY8" fmla="*/ 287581 h 2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945" h="287584">
                <a:moveTo>
                  <a:pt x="0" y="0"/>
                </a:moveTo>
                <a:lnTo>
                  <a:pt x="368245" y="0"/>
                </a:lnTo>
                <a:lnTo>
                  <a:pt x="368245" y="2"/>
                </a:lnTo>
                <a:lnTo>
                  <a:pt x="447154" y="2"/>
                </a:lnTo>
                <a:cubicBezTo>
                  <a:pt x="526568" y="2"/>
                  <a:pt x="590945" y="64379"/>
                  <a:pt x="590945" y="143793"/>
                </a:cubicBezTo>
                <a:cubicBezTo>
                  <a:pt x="590945" y="223207"/>
                  <a:pt x="526568" y="287584"/>
                  <a:pt x="447154" y="287584"/>
                </a:cubicBezTo>
                <a:lnTo>
                  <a:pt x="303363" y="287583"/>
                </a:lnTo>
                <a:lnTo>
                  <a:pt x="303363" y="287581"/>
                </a:lnTo>
                <a:lnTo>
                  <a:pt x="0" y="287581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86658" y="5049977"/>
            <a:ext cx="24511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objetivo</a:t>
            </a:r>
          </a:p>
        </p:txBody>
      </p:sp>
      <p:grpSp>
        <p:nvGrpSpPr>
          <p:cNvPr id="21" name="Group 200"/>
          <p:cNvGrpSpPr>
            <a:grpSpLocks noChangeAspect="1"/>
          </p:cNvGrpSpPr>
          <p:nvPr/>
        </p:nvGrpSpPr>
        <p:grpSpPr bwMode="auto">
          <a:xfrm>
            <a:off x="1067442" y="2262718"/>
            <a:ext cx="2470316" cy="2459875"/>
            <a:chOff x="3258" y="1585"/>
            <a:chExt cx="1183" cy="1178"/>
          </a:xfrm>
          <a:solidFill>
            <a:schemeClr val="accent4"/>
          </a:solidFill>
        </p:grpSpPr>
        <p:sp>
          <p:nvSpPr>
            <p:cNvPr id="22" name="Freeform 201"/>
            <p:cNvSpPr>
              <a:spLocks noEditPoints="1"/>
            </p:cNvSpPr>
            <p:nvPr/>
          </p:nvSpPr>
          <p:spPr bwMode="auto">
            <a:xfrm>
              <a:off x="3403" y="1697"/>
              <a:ext cx="876" cy="845"/>
            </a:xfrm>
            <a:custGeom>
              <a:avLst/>
              <a:gdLst>
                <a:gd name="T0" fmla="*/ 179 w 369"/>
                <a:gd name="T1" fmla="*/ 355 h 355"/>
                <a:gd name="T2" fmla="*/ 77 w 369"/>
                <a:gd name="T3" fmla="*/ 321 h 355"/>
                <a:gd name="T4" fmla="*/ 10 w 369"/>
                <a:gd name="T5" fmla="*/ 206 h 355"/>
                <a:gd name="T6" fmla="*/ 74 w 369"/>
                <a:gd name="T7" fmla="*/ 55 h 355"/>
                <a:gd name="T8" fmla="*/ 312 w 369"/>
                <a:gd name="T9" fmla="*/ 95 h 355"/>
                <a:gd name="T10" fmla="*/ 352 w 369"/>
                <a:gd name="T11" fmla="*/ 252 h 355"/>
                <a:gd name="T12" fmla="*/ 239 w 369"/>
                <a:gd name="T13" fmla="*/ 346 h 355"/>
                <a:gd name="T14" fmla="*/ 179 w 369"/>
                <a:gd name="T15" fmla="*/ 355 h 355"/>
                <a:gd name="T16" fmla="*/ 165 w 369"/>
                <a:gd name="T17" fmla="*/ 38 h 355"/>
                <a:gd name="T18" fmla="*/ 80 w 369"/>
                <a:gd name="T19" fmla="*/ 63 h 355"/>
                <a:gd name="T20" fmla="*/ 21 w 369"/>
                <a:gd name="T21" fmla="*/ 205 h 355"/>
                <a:gd name="T22" fmla="*/ 21 w 369"/>
                <a:gd name="T23" fmla="*/ 206 h 355"/>
                <a:gd name="T24" fmla="*/ 83 w 369"/>
                <a:gd name="T25" fmla="*/ 313 h 355"/>
                <a:gd name="T26" fmla="*/ 236 w 369"/>
                <a:gd name="T27" fmla="*/ 336 h 355"/>
                <a:gd name="T28" fmla="*/ 342 w 369"/>
                <a:gd name="T29" fmla="*/ 249 h 355"/>
                <a:gd name="T30" fmla="*/ 304 w 369"/>
                <a:gd name="T31" fmla="*/ 102 h 355"/>
                <a:gd name="T32" fmla="*/ 165 w 369"/>
                <a:gd name="T33" fmla="*/ 3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9" h="355">
                  <a:moveTo>
                    <a:pt x="179" y="355"/>
                  </a:moveTo>
                  <a:cubicBezTo>
                    <a:pt x="133" y="355"/>
                    <a:pt x="99" y="338"/>
                    <a:pt x="77" y="321"/>
                  </a:cubicBezTo>
                  <a:cubicBezTo>
                    <a:pt x="31" y="286"/>
                    <a:pt x="10" y="232"/>
                    <a:pt x="10" y="206"/>
                  </a:cubicBezTo>
                  <a:cubicBezTo>
                    <a:pt x="9" y="199"/>
                    <a:pt x="0" y="105"/>
                    <a:pt x="74" y="55"/>
                  </a:cubicBezTo>
                  <a:cubicBezTo>
                    <a:pt x="155" y="0"/>
                    <a:pt x="260" y="33"/>
                    <a:pt x="312" y="95"/>
                  </a:cubicBezTo>
                  <a:cubicBezTo>
                    <a:pt x="344" y="134"/>
                    <a:pt x="369" y="197"/>
                    <a:pt x="352" y="252"/>
                  </a:cubicBezTo>
                  <a:cubicBezTo>
                    <a:pt x="338" y="296"/>
                    <a:pt x="299" y="329"/>
                    <a:pt x="239" y="346"/>
                  </a:cubicBezTo>
                  <a:cubicBezTo>
                    <a:pt x="217" y="352"/>
                    <a:pt x="197" y="355"/>
                    <a:pt x="179" y="355"/>
                  </a:cubicBezTo>
                  <a:close/>
                  <a:moveTo>
                    <a:pt x="165" y="38"/>
                  </a:moveTo>
                  <a:cubicBezTo>
                    <a:pt x="136" y="38"/>
                    <a:pt x="107" y="45"/>
                    <a:pt x="80" y="63"/>
                  </a:cubicBezTo>
                  <a:cubicBezTo>
                    <a:pt x="9" y="111"/>
                    <a:pt x="21" y="205"/>
                    <a:pt x="21" y="205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20" y="226"/>
                    <a:pt x="38" y="278"/>
                    <a:pt x="83" y="313"/>
                  </a:cubicBezTo>
                  <a:cubicBezTo>
                    <a:pt x="125" y="344"/>
                    <a:pt x="178" y="352"/>
                    <a:pt x="236" y="336"/>
                  </a:cubicBezTo>
                  <a:cubicBezTo>
                    <a:pt x="294" y="319"/>
                    <a:pt x="329" y="290"/>
                    <a:pt x="342" y="249"/>
                  </a:cubicBezTo>
                  <a:cubicBezTo>
                    <a:pt x="358" y="198"/>
                    <a:pt x="334" y="138"/>
                    <a:pt x="304" y="102"/>
                  </a:cubicBezTo>
                  <a:cubicBezTo>
                    <a:pt x="272" y="64"/>
                    <a:pt x="219" y="38"/>
                    <a:pt x="165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202"/>
            <p:cNvSpPr>
              <a:spLocks noEditPoints="1"/>
            </p:cNvSpPr>
            <p:nvPr/>
          </p:nvSpPr>
          <p:spPr bwMode="auto">
            <a:xfrm>
              <a:off x="3553" y="1885"/>
              <a:ext cx="586" cy="505"/>
            </a:xfrm>
            <a:custGeom>
              <a:avLst/>
              <a:gdLst>
                <a:gd name="T0" fmla="*/ 120 w 247"/>
                <a:gd name="T1" fmla="*/ 212 h 212"/>
                <a:gd name="T2" fmla="*/ 65 w 247"/>
                <a:gd name="T3" fmla="*/ 199 h 212"/>
                <a:gd name="T4" fmla="*/ 2 w 247"/>
                <a:gd name="T5" fmla="*/ 117 h 212"/>
                <a:gd name="T6" fmla="*/ 45 w 247"/>
                <a:gd name="T7" fmla="*/ 33 h 212"/>
                <a:gd name="T8" fmla="*/ 147 w 247"/>
                <a:gd name="T9" fmla="*/ 7 h 212"/>
                <a:gd name="T10" fmla="*/ 215 w 247"/>
                <a:gd name="T11" fmla="*/ 58 h 212"/>
                <a:gd name="T12" fmla="*/ 215 w 247"/>
                <a:gd name="T13" fmla="*/ 163 h 212"/>
                <a:gd name="T14" fmla="*/ 120 w 247"/>
                <a:gd name="T15" fmla="*/ 212 h 212"/>
                <a:gd name="T16" fmla="*/ 121 w 247"/>
                <a:gd name="T17" fmla="*/ 14 h 212"/>
                <a:gd name="T18" fmla="*/ 52 w 247"/>
                <a:gd name="T19" fmla="*/ 41 h 212"/>
                <a:gd name="T20" fmla="*/ 13 w 247"/>
                <a:gd name="T21" fmla="*/ 116 h 212"/>
                <a:gd name="T22" fmla="*/ 70 w 247"/>
                <a:gd name="T23" fmla="*/ 190 h 212"/>
                <a:gd name="T24" fmla="*/ 206 w 247"/>
                <a:gd name="T25" fmla="*/ 158 h 212"/>
                <a:gd name="T26" fmla="*/ 206 w 247"/>
                <a:gd name="T27" fmla="*/ 63 h 212"/>
                <a:gd name="T28" fmla="*/ 205 w 247"/>
                <a:gd name="T29" fmla="*/ 62 h 212"/>
                <a:gd name="T30" fmla="*/ 144 w 247"/>
                <a:gd name="T31" fmla="*/ 17 h 212"/>
                <a:gd name="T32" fmla="*/ 121 w 247"/>
                <a:gd name="T33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12">
                  <a:moveTo>
                    <a:pt x="120" y="212"/>
                  </a:moveTo>
                  <a:cubicBezTo>
                    <a:pt x="101" y="212"/>
                    <a:pt x="82" y="208"/>
                    <a:pt x="65" y="199"/>
                  </a:cubicBezTo>
                  <a:cubicBezTo>
                    <a:pt x="37" y="185"/>
                    <a:pt x="6" y="154"/>
                    <a:pt x="2" y="117"/>
                  </a:cubicBezTo>
                  <a:cubicBezTo>
                    <a:pt x="0" y="96"/>
                    <a:pt x="6" y="65"/>
                    <a:pt x="45" y="33"/>
                  </a:cubicBezTo>
                  <a:cubicBezTo>
                    <a:pt x="85" y="0"/>
                    <a:pt x="122" y="1"/>
                    <a:pt x="147" y="7"/>
                  </a:cubicBezTo>
                  <a:cubicBezTo>
                    <a:pt x="182" y="16"/>
                    <a:pt x="208" y="43"/>
                    <a:pt x="215" y="58"/>
                  </a:cubicBezTo>
                  <a:cubicBezTo>
                    <a:pt x="218" y="63"/>
                    <a:pt x="247" y="115"/>
                    <a:pt x="215" y="163"/>
                  </a:cubicBezTo>
                  <a:cubicBezTo>
                    <a:pt x="193" y="197"/>
                    <a:pt x="156" y="212"/>
                    <a:pt x="120" y="212"/>
                  </a:cubicBezTo>
                  <a:close/>
                  <a:moveTo>
                    <a:pt x="121" y="14"/>
                  </a:moveTo>
                  <a:cubicBezTo>
                    <a:pt x="97" y="14"/>
                    <a:pt x="74" y="23"/>
                    <a:pt x="52" y="41"/>
                  </a:cubicBezTo>
                  <a:cubicBezTo>
                    <a:pt x="23" y="65"/>
                    <a:pt x="10" y="90"/>
                    <a:pt x="13" y="116"/>
                  </a:cubicBezTo>
                  <a:cubicBezTo>
                    <a:pt x="16" y="149"/>
                    <a:pt x="44" y="177"/>
                    <a:pt x="70" y="190"/>
                  </a:cubicBezTo>
                  <a:cubicBezTo>
                    <a:pt x="112" y="211"/>
                    <a:pt x="176" y="205"/>
                    <a:pt x="206" y="158"/>
                  </a:cubicBezTo>
                  <a:cubicBezTo>
                    <a:pt x="235" y="113"/>
                    <a:pt x="206" y="63"/>
                    <a:pt x="206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1" y="51"/>
                    <a:pt x="178" y="26"/>
                    <a:pt x="144" y="17"/>
                  </a:cubicBezTo>
                  <a:cubicBezTo>
                    <a:pt x="136" y="15"/>
                    <a:pt x="129" y="14"/>
                    <a:pt x="1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203"/>
            <p:cNvSpPr>
              <a:spLocks noEditPoints="1"/>
            </p:cNvSpPr>
            <p:nvPr/>
          </p:nvSpPr>
          <p:spPr bwMode="auto">
            <a:xfrm>
              <a:off x="3697" y="2018"/>
              <a:ext cx="269" cy="250"/>
            </a:xfrm>
            <a:custGeom>
              <a:avLst/>
              <a:gdLst>
                <a:gd name="T0" fmla="*/ 62 w 113"/>
                <a:gd name="T1" fmla="*/ 105 h 105"/>
                <a:gd name="T2" fmla="*/ 18 w 113"/>
                <a:gd name="T3" fmla="*/ 85 h 105"/>
                <a:gd name="T4" fmla="*/ 5 w 113"/>
                <a:gd name="T5" fmla="*/ 37 h 105"/>
                <a:gd name="T6" fmla="*/ 39 w 113"/>
                <a:gd name="T7" fmla="*/ 7 h 105"/>
                <a:gd name="T8" fmla="*/ 88 w 113"/>
                <a:gd name="T9" fmla="*/ 14 h 105"/>
                <a:gd name="T10" fmla="*/ 109 w 113"/>
                <a:gd name="T11" fmla="*/ 48 h 105"/>
                <a:gd name="T12" fmla="*/ 91 w 113"/>
                <a:gd name="T13" fmla="*/ 95 h 105"/>
                <a:gd name="T14" fmla="*/ 62 w 113"/>
                <a:gd name="T15" fmla="*/ 105 h 105"/>
                <a:gd name="T16" fmla="*/ 58 w 113"/>
                <a:gd name="T17" fmla="*/ 15 h 105"/>
                <a:gd name="T18" fmla="*/ 42 w 113"/>
                <a:gd name="T19" fmla="*/ 17 h 105"/>
                <a:gd name="T20" fmla="*/ 15 w 113"/>
                <a:gd name="T21" fmla="*/ 40 h 105"/>
                <a:gd name="T22" fmla="*/ 26 w 113"/>
                <a:gd name="T23" fmla="*/ 78 h 105"/>
                <a:gd name="T24" fmla="*/ 85 w 113"/>
                <a:gd name="T25" fmla="*/ 87 h 105"/>
                <a:gd name="T26" fmla="*/ 99 w 113"/>
                <a:gd name="T27" fmla="*/ 50 h 105"/>
                <a:gd name="T28" fmla="*/ 99 w 113"/>
                <a:gd name="T29" fmla="*/ 49 h 105"/>
                <a:gd name="T30" fmla="*/ 82 w 113"/>
                <a:gd name="T31" fmla="*/ 22 h 105"/>
                <a:gd name="T32" fmla="*/ 58 w 113"/>
                <a:gd name="T3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05">
                  <a:moveTo>
                    <a:pt x="62" y="105"/>
                  </a:moveTo>
                  <a:cubicBezTo>
                    <a:pt x="45" y="105"/>
                    <a:pt x="28" y="97"/>
                    <a:pt x="18" y="85"/>
                  </a:cubicBezTo>
                  <a:cubicBezTo>
                    <a:pt x="9" y="74"/>
                    <a:pt x="0" y="55"/>
                    <a:pt x="5" y="37"/>
                  </a:cubicBezTo>
                  <a:cubicBezTo>
                    <a:pt x="8" y="27"/>
                    <a:pt x="16" y="14"/>
                    <a:pt x="39" y="7"/>
                  </a:cubicBezTo>
                  <a:cubicBezTo>
                    <a:pt x="62" y="0"/>
                    <a:pt x="79" y="7"/>
                    <a:pt x="88" y="14"/>
                  </a:cubicBezTo>
                  <a:cubicBezTo>
                    <a:pt x="102" y="24"/>
                    <a:pt x="109" y="40"/>
                    <a:pt x="109" y="48"/>
                  </a:cubicBezTo>
                  <a:cubicBezTo>
                    <a:pt x="110" y="52"/>
                    <a:pt x="113" y="80"/>
                    <a:pt x="91" y="95"/>
                  </a:cubicBezTo>
                  <a:cubicBezTo>
                    <a:pt x="82" y="102"/>
                    <a:pt x="71" y="105"/>
                    <a:pt x="62" y="105"/>
                  </a:cubicBezTo>
                  <a:close/>
                  <a:moveTo>
                    <a:pt x="58" y="15"/>
                  </a:moveTo>
                  <a:cubicBezTo>
                    <a:pt x="53" y="15"/>
                    <a:pt x="48" y="16"/>
                    <a:pt x="42" y="17"/>
                  </a:cubicBezTo>
                  <a:cubicBezTo>
                    <a:pt x="27" y="22"/>
                    <a:pt x="18" y="30"/>
                    <a:pt x="15" y="40"/>
                  </a:cubicBezTo>
                  <a:cubicBezTo>
                    <a:pt x="11" y="53"/>
                    <a:pt x="18" y="69"/>
                    <a:pt x="26" y="78"/>
                  </a:cubicBezTo>
                  <a:cubicBezTo>
                    <a:pt x="39" y="93"/>
                    <a:pt x="65" y="100"/>
                    <a:pt x="85" y="87"/>
                  </a:cubicBezTo>
                  <a:cubicBezTo>
                    <a:pt x="103" y="74"/>
                    <a:pt x="99" y="51"/>
                    <a:pt x="99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4"/>
                    <a:pt x="94" y="31"/>
                    <a:pt x="82" y="22"/>
                  </a:cubicBezTo>
                  <a:cubicBezTo>
                    <a:pt x="75" y="17"/>
                    <a:pt x="67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204"/>
            <p:cNvSpPr>
              <a:spLocks noEditPoints="1"/>
            </p:cNvSpPr>
            <p:nvPr/>
          </p:nvSpPr>
          <p:spPr bwMode="auto">
            <a:xfrm>
              <a:off x="3258" y="1585"/>
              <a:ext cx="1183" cy="1178"/>
            </a:xfrm>
            <a:custGeom>
              <a:avLst/>
              <a:gdLst>
                <a:gd name="T0" fmla="*/ 238 w 498"/>
                <a:gd name="T1" fmla="*/ 471 h 495"/>
                <a:gd name="T2" fmla="*/ 46 w 498"/>
                <a:gd name="T3" fmla="*/ 361 h 495"/>
                <a:gd name="T4" fmla="*/ 14 w 498"/>
                <a:gd name="T5" fmla="*/ 182 h 495"/>
                <a:gd name="T6" fmla="*/ 35 w 498"/>
                <a:gd name="T7" fmla="*/ 127 h 495"/>
                <a:gd name="T8" fmla="*/ 284 w 498"/>
                <a:gd name="T9" fmla="*/ 17 h 495"/>
                <a:gd name="T10" fmla="*/ 478 w 498"/>
                <a:gd name="T11" fmla="*/ 193 h 495"/>
                <a:gd name="T12" fmla="*/ 335 w 498"/>
                <a:gd name="T13" fmla="*/ 445 h 495"/>
                <a:gd name="T14" fmla="*/ 238 w 498"/>
                <a:gd name="T15" fmla="*/ 471 h 495"/>
                <a:gd name="T16" fmla="*/ 240 w 498"/>
                <a:gd name="T17" fmla="*/ 24 h 495"/>
                <a:gd name="T18" fmla="*/ 45 w 498"/>
                <a:gd name="T19" fmla="*/ 132 h 495"/>
                <a:gd name="T20" fmla="*/ 24 w 498"/>
                <a:gd name="T21" fmla="*/ 185 h 495"/>
                <a:gd name="T22" fmla="*/ 55 w 498"/>
                <a:gd name="T23" fmla="*/ 355 h 495"/>
                <a:gd name="T24" fmla="*/ 55 w 498"/>
                <a:gd name="T25" fmla="*/ 355 h 495"/>
                <a:gd name="T26" fmla="*/ 330 w 498"/>
                <a:gd name="T27" fmla="*/ 436 h 495"/>
                <a:gd name="T28" fmla="*/ 467 w 498"/>
                <a:gd name="T29" fmla="*/ 195 h 495"/>
                <a:gd name="T30" fmla="*/ 282 w 498"/>
                <a:gd name="T31" fmla="*/ 27 h 495"/>
                <a:gd name="T32" fmla="*/ 240 w 498"/>
                <a:gd name="T33" fmla="*/ 2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495">
                  <a:moveTo>
                    <a:pt x="238" y="471"/>
                  </a:moveTo>
                  <a:cubicBezTo>
                    <a:pt x="159" y="471"/>
                    <a:pt x="86" y="423"/>
                    <a:pt x="46" y="361"/>
                  </a:cubicBezTo>
                  <a:cubicBezTo>
                    <a:pt x="12" y="307"/>
                    <a:pt x="0" y="243"/>
                    <a:pt x="14" y="182"/>
                  </a:cubicBezTo>
                  <a:cubicBezTo>
                    <a:pt x="19" y="163"/>
                    <a:pt x="26" y="144"/>
                    <a:pt x="35" y="127"/>
                  </a:cubicBezTo>
                  <a:cubicBezTo>
                    <a:pt x="82" y="43"/>
                    <a:pt x="179" y="0"/>
                    <a:pt x="284" y="17"/>
                  </a:cubicBezTo>
                  <a:cubicBezTo>
                    <a:pt x="385" y="33"/>
                    <a:pt x="459" y="100"/>
                    <a:pt x="478" y="193"/>
                  </a:cubicBezTo>
                  <a:cubicBezTo>
                    <a:pt x="498" y="296"/>
                    <a:pt x="421" y="397"/>
                    <a:pt x="335" y="445"/>
                  </a:cubicBezTo>
                  <a:cubicBezTo>
                    <a:pt x="303" y="463"/>
                    <a:pt x="270" y="471"/>
                    <a:pt x="238" y="471"/>
                  </a:cubicBezTo>
                  <a:close/>
                  <a:moveTo>
                    <a:pt x="240" y="24"/>
                  </a:moveTo>
                  <a:cubicBezTo>
                    <a:pt x="156" y="24"/>
                    <a:pt x="82" y="64"/>
                    <a:pt x="45" y="132"/>
                  </a:cubicBezTo>
                  <a:cubicBezTo>
                    <a:pt x="35" y="149"/>
                    <a:pt x="29" y="166"/>
                    <a:pt x="24" y="185"/>
                  </a:cubicBezTo>
                  <a:cubicBezTo>
                    <a:pt x="11" y="243"/>
                    <a:pt x="22" y="303"/>
                    <a:pt x="55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109" y="438"/>
                    <a:pt x="223" y="495"/>
                    <a:pt x="330" y="436"/>
                  </a:cubicBezTo>
                  <a:cubicBezTo>
                    <a:pt x="413" y="390"/>
                    <a:pt x="486" y="293"/>
                    <a:pt x="467" y="195"/>
                  </a:cubicBezTo>
                  <a:cubicBezTo>
                    <a:pt x="447" y="90"/>
                    <a:pt x="358" y="39"/>
                    <a:pt x="282" y="27"/>
                  </a:cubicBezTo>
                  <a:cubicBezTo>
                    <a:pt x="268" y="25"/>
                    <a:pt x="254" y="24"/>
                    <a:pt x="24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205"/>
            <p:cNvSpPr>
              <a:spLocks/>
            </p:cNvSpPr>
            <p:nvPr/>
          </p:nvSpPr>
          <p:spPr bwMode="auto">
            <a:xfrm>
              <a:off x="3733" y="2016"/>
              <a:ext cx="204" cy="245"/>
            </a:xfrm>
            <a:custGeom>
              <a:avLst/>
              <a:gdLst>
                <a:gd name="T0" fmla="*/ 140 w 204"/>
                <a:gd name="T1" fmla="*/ 245 h 245"/>
                <a:gd name="T2" fmla="*/ 159 w 204"/>
                <a:gd name="T3" fmla="*/ 129 h 245"/>
                <a:gd name="T4" fmla="*/ 126 w 204"/>
                <a:gd name="T5" fmla="*/ 224 h 245"/>
                <a:gd name="T6" fmla="*/ 116 w 204"/>
                <a:gd name="T7" fmla="*/ 221 h 245"/>
                <a:gd name="T8" fmla="*/ 138 w 204"/>
                <a:gd name="T9" fmla="*/ 98 h 245"/>
                <a:gd name="T10" fmla="*/ 86 w 204"/>
                <a:gd name="T11" fmla="*/ 224 h 245"/>
                <a:gd name="T12" fmla="*/ 76 w 204"/>
                <a:gd name="T13" fmla="*/ 221 h 245"/>
                <a:gd name="T14" fmla="*/ 109 w 204"/>
                <a:gd name="T15" fmla="*/ 86 h 245"/>
                <a:gd name="T16" fmla="*/ 29 w 204"/>
                <a:gd name="T17" fmla="*/ 243 h 245"/>
                <a:gd name="T18" fmla="*/ 69 w 204"/>
                <a:gd name="T19" fmla="*/ 90 h 245"/>
                <a:gd name="T20" fmla="*/ 24 w 204"/>
                <a:gd name="T21" fmla="*/ 181 h 245"/>
                <a:gd name="T22" fmla="*/ 14 w 204"/>
                <a:gd name="T23" fmla="*/ 176 h 245"/>
                <a:gd name="T24" fmla="*/ 45 w 204"/>
                <a:gd name="T25" fmla="*/ 81 h 245"/>
                <a:gd name="T26" fmla="*/ 7 w 204"/>
                <a:gd name="T27" fmla="*/ 129 h 245"/>
                <a:gd name="T28" fmla="*/ 0 w 204"/>
                <a:gd name="T29" fmla="*/ 124 h 245"/>
                <a:gd name="T30" fmla="*/ 71 w 204"/>
                <a:gd name="T31" fmla="*/ 31 h 245"/>
                <a:gd name="T32" fmla="*/ 43 w 204"/>
                <a:gd name="T33" fmla="*/ 121 h 245"/>
                <a:gd name="T34" fmla="*/ 102 w 204"/>
                <a:gd name="T35" fmla="*/ 0 h 245"/>
                <a:gd name="T36" fmla="*/ 62 w 204"/>
                <a:gd name="T37" fmla="*/ 157 h 245"/>
                <a:gd name="T38" fmla="*/ 138 w 204"/>
                <a:gd name="T39" fmla="*/ 7 h 245"/>
                <a:gd name="T40" fmla="*/ 100 w 204"/>
                <a:gd name="T41" fmla="*/ 164 h 245"/>
                <a:gd name="T42" fmla="*/ 162 w 204"/>
                <a:gd name="T43" fmla="*/ 17 h 245"/>
                <a:gd name="T44" fmla="*/ 135 w 204"/>
                <a:gd name="T45" fmla="*/ 169 h 245"/>
                <a:gd name="T46" fmla="*/ 169 w 204"/>
                <a:gd name="T47" fmla="*/ 76 h 245"/>
                <a:gd name="T48" fmla="*/ 178 w 204"/>
                <a:gd name="T49" fmla="*/ 79 h 245"/>
                <a:gd name="T50" fmla="*/ 162 w 204"/>
                <a:gd name="T51" fmla="*/ 181 h 245"/>
                <a:gd name="T52" fmla="*/ 195 w 204"/>
                <a:gd name="T53" fmla="*/ 112 h 245"/>
                <a:gd name="T54" fmla="*/ 204 w 204"/>
                <a:gd name="T55" fmla="*/ 117 h 245"/>
                <a:gd name="T56" fmla="*/ 140 w 204"/>
                <a:gd name="T5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45">
                  <a:moveTo>
                    <a:pt x="140" y="245"/>
                  </a:moveTo>
                  <a:lnTo>
                    <a:pt x="159" y="129"/>
                  </a:lnTo>
                  <a:lnTo>
                    <a:pt x="126" y="224"/>
                  </a:lnTo>
                  <a:lnTo>
                    <a:pt x="116" y="221"/>
                  </a:lnTo>
                  <a:lnTo>
                    <a:pt x="138" y="98"/>
                  </a:lnTo>
                  <a:lnTo>
                    <a:pt x="86" y="224"/>
                  </a:lnTo>
                  <a:lnTo>
                    <a:pt x="76" y="221"/>
                  </a:lnTo>
                  <a:lnTo>
                    <a:pt x="109" y="86"/>
                  </a:lnTo>
                  <a:lnTo>
                    <a:pt x="29" y="243"/>
                  </a:lnTo>
                  <a:lnTo>
                    <a:pt x="69" y="90"/>
                  </a:lnTo>
                  <a:lnTo>
                    <a:pt x="24" y="181"/>
                  </a:lnTo>
                  <a:lnTo>
                    <a:pt x="14" y="176"/>
                  </a:lnTo>
                  <a:lnTo>
                    <a:pt x="45" y="81"/>
                  </a:lnTo>
                  <a:lnTo>
                    <a:pt x="7" y="129"/>
                  </a:lnTo>
                  <a:lnTo>
                    <a:pt x="0" y="124"/>
                  </a:lnTo>
                  <a:lnTo>
                    <a:pt x="71" y="31"/>
                  </a:lnTo>
                  <a:lnTo>
                    <a:pt x="43" y="121"/>
                  </a:lnTo>
                  <a:lnTo>
                    <a:pt x="102" y="0"/>
                  </a:lnTo>
                  <a:lnTo>
                    <a:pt x="62" y="157"/>
                  </a:lnTo>
                  <a:lnTo>
                    <a:pt x="138" y="7"/>
                  </a:lnTo>
                  <a:lnTo>
                    <a:pt x="100" y="164"/>
                  </a:lnTo>
                  <a:lnTo>
                    <a:pt x="162" y="17"/>
                  </a:lnTo>
                  <a:lnTo>
                    <a:pt x="135" y="169"/>
                  </a:lnTo>
                  <a:lnTo>
                    <a:pt x="169" y="76"/>
                  </a:lnTo>
                  <a:lnTo>
                    <a:pt x="178" y="79"/>
                  </a:lnTo>
                  <a:lnTo>
                    <a:pt x="162" y="181"/>
                  </a:lnTo>
                  <a:lnTo>
                    <a:pt x="195" y="112"/>
                  </a:lnTo>
                  <a:lnTo>
                    <a:pt x="204" y="117"/>
                  </a:lnTo>
                  <a:lnTo>
                    <a:pt x="14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06"/>
            <p:cNvSpPr>
              <a:spLocks noEditPoints="1"/>
            </p:cNvSpPr>
            <p:nvPr/>
          </p:nvSpPr>
          <p:spPr bwMode="auto">
            <a:xfrm>
              <a:off x="3453" y="1771"/>
              <a:ext cx="786" cy="785"/>
            </a:xfrm>
            <a:custGeom>
              <a:avLst/>
              <a:gdLst>
                <a:gd name="T0" fmla="*/ 294 w 786"/>
                <a:gd name="T1" fmla="*/ 764 h 785"/>
                <a:gd name="T2" fmla="*/ 259 w 786"/>
                <a:gd name="T3" fmla="*/ 614 h 785"/>
                <a:gd name="T4" fmla="*/ 126 w 786"/>
                <a:gd name="T5" fmla="*/ 688 h 785"/>
                <a:gd name="T6" fmla="*/ 128 w 786"/>
                <a:gd name="T7" fmla="*/ 523 h 785"/>
                <a:gd name="T8" fmla="*/ 26 w 786"/>
                <a:gd name="T9" fmla="*/ 552 h 785"/>
                <a:gd name="T10" fmla="*/ 88 w 786"/>
                <a:gd name="T11" fmla="*/ 354 h 785"/>
                <a:gd name="T12" fmla="*/ 114 w 786"/>
                <a:gd name="T13" fmla="*/ 378 h 785"/>
                <a:gd name="T14" fmla="*/ 88 w 786"/>
                <a:gd name="T15" fmla="*/ 559 h 785"/>
                <a:gd name="T16" fmla="*/ 185 w 786"/>
                <a:gd name="T17" fmla="*/ 507 h 785"/>
                <a:gd name="T18" fmla="*/ 199 w 786"/>
                <a:gd name="T19" fmla="*/ 680 h 785"/>
                <a:gd name="T20" fmla="*/ 325 w 786"/>
                <a:gd name="T21" fmla="*/ 573 h 785"/>
                <a:gd name="T22" fmla="*/ 370 w 786"/>
                <a:gd name="T23" fmla="*/ 730 h 785"/>
                <a:gd name="T24" fmla="*/ 499 w 786"/>
                <a:gd name="T25" fmla="*/ 564 h 785"/>
                <a:gd name="T26" fmla="*/ 544 w 786"/>
                <a:gd name="T27" fmla="*/ 702 h 785"/>
                <a:gd name="T28" fmla="*/ 731 w 786"/>
                <a:gd name="T29" fmla="*/ 364 h 785"/>
                <a:gd name="T30" fmla="*/ 624 w 786"/>
                <a:gd name="T31" fmla="*/ 423 h 785"/>
                <a:gd name="T32" fmla="*/ 679 w 786"/>
                <a:gd name="T33" fmla="*/ 214 h 785"/>
                <a:gd name="T34" fmla="*/ 563 w 786"/>
                <a:gd name="T35" fmla="*/ 257 h 785"/>
                <a:gd name="T36" fmla="*/ 579 w 786"/>
                <a:gd name="T37" fmla="*/ 119 h 785"/>
                <a:gd name="T38" fmla="*/ 484 w 786"/>
                <a:gd name="T39" fmla="*/ 159 h 785"/>
                <a:gd name="T40" fmla="*/ 458 w 786"/>
                <a:gd name="T41" fmla="*/ 59 h 785"/>
                <a:gd name="T42" fmla="*/ 368 w 786"/>
                <a:gd name="T43" fmla="*/ 145 h 785"/>
                <a:gd name="T44" fmla="*/ 332 w 786"/>
                <a:gd name="T45" fmla="*/ 50 h 785"/>
                <a:gd name="T46" fmla="*/ 204 w 786"/>
                <a:gd name="T47" fmla="*/ 207 h 785"/>
                <a:gd name="T48" fmla="*/ 140 w 786"/>
                <a:gd name="T49" fmla="*/ 243 h 785"/>
                <a:gd name="T50" fmla="*/ 7 w 786"/>
                <a:gd name="T51" fmla="*/ 464 h 785"/>
                <a:gd name="T52" fmla="*/ 9 w 786"/>
                <a:gd name="T53" fmla="*/ 266 h 785"/>
                <a:gd name="T54" fmla="*/ 185 w 786"/>
                <a:gd name="T55" fmla="*/ 52 h 785"/>
                <a:gd name="T56" fmla="*/ 233 w 786"/>
                <a:gd name="T57" fmla="*/ 0 h 785"/>
                <a:gd name="T58" fmla="*/ 290 w 786"/>
                <a:gd name="T59" fmla="*/ 33 h 785"/>
                <a:gd name="T60" fmla="*/ 337 w 786"/>
                <a:gd name="T61" fmla="*/ 117 h 785"/>
                <a:gd name="T62" fmla="*/ 420 w 786"/>
                <a:gd name="T63" fmla="*/ 12 h 785"/>
                <a:gd name="T64" fmla="*/ 461 w 786"/>
                <a:gd name="T65" fmla="*/ 119 h 785"/>
                <a:gd name="T66" fmla="*/ 572 w 786"/>
                <a:gd name="T67" fmla="*/ 59 h 785"/>
                <a:gd name="T68" fmla="*/ 570 w 786"/>
                <a:gd name="T69" fmla="*/ 193 h 785"/>
                <a:gd name="T70" fmla="*/ 667 w 786"/>
                <a:gd name="T71" fmla="*/ 138 h 785"/>
                <a:gd name="T72" fmla="*/ 662 w 786"/>
                <a:gd name="T73" fmla="*/ 300 h 785"/>
                <a:gd name="T74" fmla="*/ 660 w 786"/>
                <a:gd name="T75" fmla="*/ 357 h 785"/>
                <a:gd name="T76" fmla="*/ 648 w 786"/>
                <a:gd name="T77" fmla="*/ 407 h 785"/>
                <a:gd name="T78" fmla="*/ 643 w 786"/>
                <a:gd name="T79" fmla="*/ 485 h 785"/>
                <a:gd name="T80" fmla="*/ 693 w 786"/>
                <a:gd name="T81" fmla="*/ 457 h 785"/>
                <a:gd name="T82" fmla="*/ 679 w 786"/>
                <a:gd name="T83" fmla="*/ 509 h 785"/>
                <a:gd name="T84" fmla="*/ 529 w 786"/>
                <a:gd name="T85" fmla="*/ 759 h 785"/>
                <a:gd name="T86" fmla="*/ 487 w 786"/>
                <a:gd name="T87" fmla="*/ 607 h 785"/>
                <a:gd name="T88" fmla="*/ 356 w 786"/>
                <a:gd name="T89" fmla="*/ 785 h 785"/>
                <a:gd name="T90" fmla="*/ 686 w 786"/>
                <a:gd name="T91" fmla="*/ 471 h 785"/>
                <a:gd name="T92" fmla="*/ 686 w 786"/>
                <a:gd name="T93" fmla="*/ 600 h 785"/>
                <a:gd name="T94" fmla="*/ 643 w 786"/>
                <a:gd name="T95" fmla="*/ 481 h 785"/>
                <a:gd name="T96" fmla="*/ 643 w 786"/>
                <a:gd name="T97" fmla="*/ 481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6" h="785">
                  <a:moveTo>
                    <a:pt x="356" y="785"/>
                  </a:moveTo>
                  <a:lnTo>
                    <a:pt x="368" y="628"/>
                  </a:lnTo>
                  <a:lnTo>
                    <a:pt x="294" y="764"/>
                  </a:lnTo>
                  <a:lnTo>
                    <a:pt x="311" y="623"/>
                  </a:lnTo>
                  <a:lnTo>
                    <a:pt x="237" y="764"/>
                  </a:lnTo>
                  <a:lnTo>
                    <a:pt x="259" y="614"/>
                  </a:lnTo>
                  <a:lnTo>
                    <a:pt x="183" y="721"/>
                  </a:lnTo>
                  <a:lnTo>
                    <a:pt x="202" y="588"/>
                  </a:lnTo>
                  <a:lnTo>
                    <a:pt x="126" y="688"/>
                  </a:lnTo>
                  <a:lnTo>
                    <a:pt x="161" y="557"/>
                  </a:lnTo>
                  <a:lnTo>
                    <a:pt x="95" y="652"/>
                  </a:lnTo>
                  <a:lnTo>
                    <a:pt x="128" y="523"/>
                  </a:lnTo>
                  <a:lnTo>
                    <a:pt x="62" y="607"/>
                  </a:lnTo>
                  <a:lnTo>
                    <a:pt x="104" y="473"/>
                  </a:lnTo>
                  <a:lnTo>
                    <a:pt x="26" y="552"/>
                  </a:lnTo>
                  <a:lnTo>
                    <a:pt x="76" y="438"/>
                  </a:lnTo>
                  <a:lnTo>
                    <a:pt x="0" y="533"/>
                  </a:lnTo>
                  <a:lnTo>
                    <a:pt x="88" y="354"/>
                  </a:lnTo>
                  <a:lnTo>
                    <a:pt x="97" y="359"/>
                  </a:lnTo>
                  <a:lnTo>
                    <a:pt x="47" y="459"/>
                  </a:lnTo>
                  <a:lnTo>
                    <a:pt x="114" y="378"/>
                  </a:lnTo>
                  <a:lnTo>
                    <a:pt x="54" y="512"/>
                  </a:lnTo>
                  <a:lnTo>
                    <a:pt x="128" y="438"/>
                  </a:lnTo>
                  <a:lnTo>
                    <a:pt x="88" y="559"/>
                  </a:lnTo>
                  <a:lnTo>
                    <a:pt x="147" y="483"/>
                  </a:lnTo>
                  <a:lnTo>
                    <a:pt x="119" y="604"/>
                  </a:lnTo>
                  <a:lnTo>
                    <a:pt x="185" y="507"/>
                  </a:lnTo>
                  <a:lnTo>
                    <a:pt x="149" y="642"/>
                  </a:lnTo>
                  <a:lnTo>
                    <a:pt x="218" y="552"/>
                  </a:lnTo>
                  <a:lnTo>
                    <a:pt x="199" y="680"/>
                  </a:lnTo>
                  <a:lnTo>
                    <a:pt x="273" y="576"/>
                  </a:lnTo>
                  <a:lnTo>
                    <a:pt x="254" y="711"/>
                  </a:lnTo>
                  <a:lnTo>
                    <a:pt x="325" y="573"/>
                  </a:lnTo>
                  <a:lnTo>
                    <a:pt x="309" y="716"/>
                  </a:lnTo>
                  <a:lnTo>
                    <a:pt x="380" y="585"/>
                  </a:lnTo>
                  <a:lnTo>
                    <a:pt x="370" y="730"/>
                  </a:lnTo>
                  <a:lnTo>
                    <a:pt x="427" y="600"/>
                  </a:lnTo>
                  <a:lnTo>
                    <a:pt x="425" y="719"/>
                  </a:lnTo>
                  <a:lnTo>
                    <a:pt x="499" y="564"/>
                  </a:lnTo>
                  <a:lnTo>
                    <a:pt x="499" y="714"/>
                  </a:lnTo>
                  <a:lnTo>
                    <a:pt x="563" y="521"/>
                  </a:lnTo>
                  <a:lnTo>
                    <a:pt x="544" y="702"/>
                  </a:lnTo>
                  <a:lnTo>
                    <a:pt x="634" y="502"/>
                  </a:lnTo>
                  <a:lnTo>
                    <a:pt x="591" y="526"/>
                  </a:lnTo>
                  <a:lnTo>
                    <a:pt x="731" y="364"/>
                  </a:lnTo>
                  <a:lnTo>
                    <a:pt x="615" y="443"/>
                  </a:lnTo>
                  <a:lnTo>
                    <a:pt x="651" y="388"/>
                  </a:lnTo>
                  <a:lnTo>
                    <a:pt x="624" y="423"/>
                  </a:lnTo>
                  <a:lnTo>
                    <a:pt x="674" y="297"/>
                  </a:lnTo>
                  <a:lnTo>
                    <a:pt x="627" y="381"/>
                  </a:lnTo>
                  <a:lnTo>
                    <a:pt x="679" y="214"/>
                  </a:lnTo>
                  <a:lnTo>
                    <a:pt x="610" y="290"/>
                  </a:lnTo>
                  <a:lnTo>
                    <a:pt x="646" y="174"/>
                  </a:lnTo>
                  <a:lnTo>
                    <a:pt x="563" y="257"/>
                  </a:lnTo>
                  <a:lnTo>
                    <a:pt x="613" y="162"/>
                  </a:lnTo>
                  <a:lnTo>
                    <a:pt x="553" y="226"/>
                  </a:lnTo>
                  <a:lnTo>
                    <a:pt x="579" y="119"/>
                  </a:lnTo>
                  <a:lnTo>
                    <a:pt x="518" y="188"/>
                  </a:lnTo>
                  <a:lnTo>
                    <a:pt x="548" y="95"/>
                  </a:lnTo>
                  <a:lnTo>
                    <a:pt x="484" y="159"/>
                  </a:lnTo>
                  <a:lnTo>
                    <a:pt x="503" y="76"/>
                  </a:lnTo>
                  <a:lnTo>
                    <a:pt x="446" y="152"/>
                  </a:lnTo>
                  <a:lnTo>
                    <a:pt x="458" y="59"/>
                  </a:lnTo>
                  <a:lnTo>
                    <a:pt x="411" y="157"/>
                  </a:lnTo>
                  <a:lnTo>
                    <a:pt x="411" y="55"/>
                  </a:lnTo>
                  <a:lnTo>
                    <a:pt x="368" y="145"/>
                  </a:lnTo>
                  <a:lnTo>
                    <a:pt x="375" y="59"/>
                  </a:lnTo>
                  <a:lnTo>
                    <a:pt x="323" y="169"/>
                  </a:lnTo>
                  <a:lnTo>
                    <a:pt x="332" y="50"/>
                  </a:lnTo>
                  <a:lnTo>
                    <a:pt x="235" y="195"/>
                  </a:lnTo>
                  <a:lnTo>
                    <a:pt x="266" y="81"/>
                  </a:lnTo>
                  <a:lnTo>
                    <a:pt x="204" y="207"/>
                  </a:lnTo>
                  <a:lnTo>
                    <a:pt x="216" y="67"/>
                  </a:lnTo>
                  <a:lnTo>
                    <a:pt x="149" y="245"/>
                  </a:lnTo>
                  <a:lnTo>
                    <a:pt x="140" y="243"/>
                  </a:lnTo>
                  <a:lnTo>
                    <a:pt x="171" y="109"/>
                  </a:lnTo>
                  <a:lnTo>
                    <a:pt x="16" y="469"/>
                  </a:lnTo>
                  <a:lnTo>
                    <a:pt x="7" y="464"/>
                  </a:lnTo>
                  <a:lnTo>
                    <a:pt x="133" y="114"/>
                  </a:lnTo>
                  <a:lnTo>
                    <a:pt x="16" y="274"/>
                  </a:lnTo>
                  <a:lnTo>
                    <a:pt x="9" y="266"/>
                  </a:lnTo>
                  <a:lnTo>
                    <a:pt x="164" y="55"/>
                  </a:lnTo>
                  <a:lnTo>
                    <a:pt x="66" y="328"/>
                  </a:lnTo>
                  <a:lnTo>
                    <a:pt x="185" y="52"/>
                  </a:lnTo>
                  <a:lnTo>
                    <a:pt x="195" y="55"/>
                  </a:lnTo>
                  <a:lnTo>
                    <a:pt x="166" y="171"/>
                  </a:lnTo>
                  <a:lnTo>
                    <a:pt x="233" y="0"/>
                  </a:lnTo>
                  <a:lnTo>
                    <a:pt x="218" y="155"/>
                  </a:lnTo>
                  <a:lnTo>
                    <a:pt x="280" y="31"/>
                  </a:lnTo>
                  <a:lnTo>
                    <a:pt x="290" y="33"/>
                  </a:lnTo>
                  <a:lnTo>
                    <a:pt x="259" y="143"/>
                  </a:lnTo>
                  <a:lnTo>
                    <a:pt x="347" y="14"/>
                  </a:lnTo>
                  <a:lnTo>
                    <a:pt x="337" y="117"/>
                  </a:lnTo>
                  <a:lnTo>
                    <a:pt x="389" y="7"/>
                  </a:lnTo>
                  <a:lnTo>
                    <a:pt x="382" y="93"/>
                  </a:lnTo>
                  <a:lnTo>
                    <a:pt x="420" y="12"/>
                  </a:lnTo>
                  <a:lnTo>
                    <a:pt x="420" y="114"/>
                  </a:lnTo>
                  <a:lnTo>
                    <a:pt x="475" y="5"/>
                  </a:lnTo>
                  <a:lnTo>
                    <a:pt x="461" y="119"/>
                  </a:lnTo>
                  <a:lnTo>
                    <a:pt x="525" y="33"/>
                  </a:lnTo>
                  <a:lnTo>
                    <a:pt x="501" y="128"/>
                  </a:lnTo>
                  <a:lnTo>
                    <a:pt x="572" y="59"/>
                  </a:lnTo>
                  <a:lnTo>
                    <a:pt x="541" y="148"/>
                  </a:lnTo>
                  <a:lnTo>
                    <a:pt x="598" y="83"/>
                  </a:lnTo>
                  <a:lnTo>
                    <a:pt x="570" y="193"/>
                  </a:lnTo>
                  <a:lnTo>
                    <a:pt x="653" y="107"/>
                  </a:lnTo>
                  <a:lnTo>
                    <a:pt x="601" y="205"/>
                  </a:lnTo>
                  <a:lnTo>
                    <a:pt x="667" y="138"/>
                  </a:lnTo>
                  <a:lnTo>
                    <a:pt x="632" y="250"/>
                  </a:lnTo>
                  <a:lnTo>
                    <a:pt x="700" y="176"/>
                  </a:lnTo>
                  <a:lnTo>
                    <a:pt x="662" y="300"/>
                  </a:lnTo>
                  <a:lnTo>
                    <a:pt x="700" y="228"/>
                  </a:lnTo>
                  <a:lnTo>
                    <a:pt x="710" y="233"/>
                  </a:lnTo>
                  <a:lnTo>
                    <a:pt x="660" y="357"/>
                  </a:lnTo>
                  <a:lnTo>
                    <a:pt x="729" y="266"/>
                  </a:lnTo>
                  <a:lnTo>
                    <a:pt x="736" y="271"/>
                  </a:lnTo>
                  <a:lnTo>
                    <a:pt x="648" y="407"/>
                  </a:lnTo>
                  <a:lnTo>
                    <a:pt x="786" y="316"/>
                  </a:lnTo>
                  <a:lnTo>
                    <a:pt x="646" y="478"/>
                  </a:lnTo>
                  <a:lnTo>
                    <a:pt x="643" y="485"/>
                  </a:lnTo>
                  <a:lnTo>
                    <a:pt x="693" y="457"/>
                  </a:lnTo>
                  <a:lnTo>
                    <a:pt x="693" y="457"/>
                  </a:lnTo>
                  <a:lnTo>
                    <a:pt x="693" y="457"/>
                  </a:lnTo>
                  <a:lnTo>
                    <a:pt x="769" y="414"/>
                  </a:lnTo>
                  <a:lnTo>
                    <a:pt x="672" y="657"/>
                  </a:lnTo>
                  <a:lnTo>
                    <a:pt x="679" y="509"/>
                  </a:lnTo>
                  <a:lnTo>
                    <a:pt x="584" y="740"/>
                  </a:lnTo>
                  <a:lnTo>
                    <a:pt x="620" y="559"/>
                  </a:lnTo>
                  <a:lnTo>
                    <a:pt x="529" y="759"/>
                  </a:lnTo>
                  <a:lnTo>
                    <a:pt x="544" y="604"/>
                  </a:lnTo>
                  <a:lnTo>
                    <a:pt x="487" y="773"/>
                  </a:lnTo>
                  <a:lnTo>
                    <a:pt x="487" y="607"/>
                  </a:lnTo>
                  <a:lnTo>
                    <a:pt x="415" y="766"/>
                  </a:lnTo>
                  <a:lnTo>
                    <a:pt x="418" y="647"/>
                  </a:lnTo>
                  <a:lnTo>
                    <a:pt x="356" y="785"/>
                  </a:lnTo>
                  <a:close/>
                  <a:moveTo>
                    <a:pt x="641" y="497"/>
                  </a:moveTo>
                  <a:lnTo>
                    <a:pt x="610" y="650"/>
                  </a:lnTo>
                  <a:lnTo>
                    <a:pt x="686" y="471"/>
                  </a:lnTo>
                  <a:lnTo>
                    <a:pt x="641" y="497"/>
                  </a:lnTo>
                  <a:close/>
                  <a:moveTo>
                    <a:pt x="691" y="469"/>
                  </a:moveTo>
                  <a:lnTo>
                    <a:pt x="686" y="600"/>
                  </a:lnTo>
                  <a:lnTo>
                    <a:pt x="750" y="435"/>
                  </a:lnTo>
                  <a:lnTo>
                    <a:pt x="691" y="469"/>
                  </a:lnTo>
                  <a:close/>
                  <a:moveTo>
                    <a:pt x="643" y="481"/>
                  </a:moveTo>
                  <a:lnTo>
                    <a:pt x="636" y="490"/>
                  </a:lnTo>
                  <a:lnTo>
                    <a:pt x="641" y="488"/>
                  </a:lnTo>
                  <a:lnTo>
                    <a:pt x="643" y="4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07"/>
            <p:cNvSpPr>
              <a:spLocks/>
            </p:cNvSpPr>
            <p:nvPr/>
          </p:nvSpPr>
          <p:spPr bwMode="auto">
            <a:xfrm>
              <a:off x="3443" y="1930"/>
              <a:ext cx="126" cy="229"/>
            </a:xfrm>
            <a:custGeom>
              <a:avLst/>
              <a:gdLst>
                <a:gd name="T0" fmla="*/ 3 w 53"/>
                <a:gd name="T1" fmla="*/ 96 h 96"/>
                <a:gd name="T2" fmla="*/ 2 w 53"/>
                <a:gd name="T3" fmla="*/ 96 h 96"/>
                <a:gd name="T4" fmla="*/ 0 w 53"/>
                <a:gd name="T5" fmla="*/ 91 h 96"/>
                <a:gd name="T6" fmla="*/ 47 w 53"/>
                <a:gd name="T7" fmla="*/ 2 h 96"/>
                <a:gd name="T8" fmla="*/ 51 w 53"/>
                <a:gd name="T9" fmla="*/ 1 h 96"/>
                <a:gd name="T10" fmla="*/ 53 w 53"/>
                <a:gd name="T11" fmla="*/ 5 h 96"/>
                <a:gd name="T12" fmla="*/ 6 w 53"/>
                <a:gd name="T13" fmla="*/ 94 h 96"/>
                <a:gd name="T14" fmla="*/ 3 w 53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96">
                  <a:moveTo>
                    <a:pt x="3" y="96"/>
                  </a:moveTo>
                  <a:cubicBezTo>
                    <a:pt x="3" y="96"/>
                    <a:pt x="2" y="96"/>
                    <a:pt x="2" y="96"/>
                  </a:cubicBezTo>
                  <a:cubicBezTo>
                    <a:pt x="0" y="95"/>
                    <a:pt x="0" y="93"/>
                    <a:pt x="0" y="9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50" y="0"/>
                    <a:pt x="51" y="1"/>
                  </a:cubicBezTo>
                  <a:cubicBezTo>
                    <a:pt x="53" y="2"/>
                    <a:pt x="53" y="4"/>
                    <a:pt x="53" y="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95"/>
                    <a:pt x="4" y="96"/>
                    <a:pt x="3" y="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08"/>
            <p:cNvSpPr>
              <a:spLocks/>
            </p:cNvSpPr>
            <p:nvPr/>
          </p:nvSpPr>
          <p:spPr bwMode="auto">
            <a:xfrm>
              <a:off x="3681" y="1652"/>
              <a:ext cx="14" cy="40"/>
            </a:xfrm>
            <a:custGeom>
              <a:avLst/>
              <a:gdLst>
                <a:gd name="T0" fmla="*/ 3 w 6"/>
                <a:gd name="T1" fmla="*/ 17 h 17"/>
                <a:gd name="T2" fmla="*/ 0 w 6"/>
                <a:gd name="T3" fmla="*/ 14 h 17"/>
                <a:gd name="T4" fmla="*/ 0 w 6"/>
                <a:gd name="T5" fmla="*/ 3 h 17"/>
                <a:gd name="T6" fmla="*/ 3 w 6"/>
                <a:gd name="T7" fmla="*/ 0 h 17"/>
                <a:gd name="T8" fmla="*/ 6 w 6"/>
                <a:gd name="T9" fmla="*/ 3 h 17"/>
                <a:gd name="T10" fmla="*/ 6 w 6"/>
                <a:gd name="T11" fmla="*/ 14 h 17"/>
                <a:gd name="T12" fmla="*/ 3 w 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3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09"/>
            <p:cNvSpPr>
              <a:spLocks/>
            </p:cNvSpPr>
            <p:nvPr/>
          </p:nvSpPr>
          <p:spPr bwMode="auto">
            <a:xfrm>
              <a:off x="3719" y="1640"/>
              <a:ext cx="26" cy="52"/>
            </a:xfrm>
            <a:custGeom>
              <a:avLst/>
              <a:gdLst>
                <a:gd name="T0" fmla="*/ 3 w 11"/>
                <a:gd name="T1" fmla="*/ 22 h 22"/>
                <a:gd name="T2" fmla="*/ 2 w 11"/>
                <a:gd name="T3" fmla="*/ 22 h 22"/>
                <a:gd name="T4" fmla="*/ 0 w 11"/>
                <a:gd name="T5" fmla="*/ 18 h 22"/>
                <a:gd name="T6" fmla="*/ 5 w 11"/>
                <a:gd name="T7" fmla="*/ 2 h 22"/>
                <a:gd name="T8" fmla="*/ 9 w 11"/>
                <a:gd name="T9" fmla="*/ 0 h 22"/>
                <a:gd name="T10" fmla="*/ 11 w 11"/>
                <a:gd name="T11" fmla="*/ 4 h 22"/>
                <a:gd name="T12" fmla="*/ 6 w 11"/>
                <a:gd name="T13" fmla="*/ 20 h 22"/>
                <a:gd name="T14" fmla="*/ 3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3" y="22"/>
                  </a:moveTo>
                  <a:cubicBezTo>
                    <a:pt x="3" y="22"/>
                    <a:pt x="2" y="22"/>
                    <a:pt x="2" y="22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210"/>
            <p:cNvSpPr>
              <a:spLocks/>
            </p:cNvSpPr>
            <p:nvPr/>
          </p:nvSpPr>
          <p:spPr bwMode="auto">
            <a:xfrm>
              <a:off x="3757" y="1640"/>
              <a:ext cx="33" cy="57"/>
            </a:xfrm>
            <a:custGeom>
              <a:avLst/>
              <a:gdLst>
                <a:gd name="T0" fmla="*/ 3 w 14"/>
                <a:gd name="T1" fmla="*/ 24 h 24"/>
                <a:gd name="T2" fmla="*/ 2 w 14"/>
                <a:gd name="T3" fmla="*/ 24 h 24"/>
                <a:gd name="T4" fmla="*/ 0 w 14"/>
                <a:gd name="T5" fmla="*/ 20 h 24"/>
                <a:gd name="T6" fmla="*/ 8 w 14"/>
                <a:gd name="T7" fmla="*/ 2 h 24"/>
                <a:gd name="T8" fmla="*/ 12 w 14"/>
                <a:gd name="T9" fmla="*/ 0 h 24"/>
                <a:gd name="T10" fmla="*/ 14 w 14"/>
                <a:gd name="T11" fmla="*/ 4 h 24"/>
                <a:gd name="T12" fmla="*/ 6 w 14"/>
                <a:gd name="T13" fmla="*/ 23 h 24"/>
                <a:gd name="T14" fmla="*/ 3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3" y="24"/>
                  </a:moveTo>
                  <a:cubicBezTo>
                    <a:pt x="3" y="24"/>
                    <a:pt x="3" y="24"/>
                    <a:pt x="2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1"/>
                    <a:pt x="14" y="3"/>
                    <a:pt x="14" y="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5" y="24"/>
                    <a:pt x="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211"/>
            <p:cNvSpPr>
              <a:spLocks/>
            </p:cNvSpPr>
            <p:nvPr/>
          </p:nvSpPr>
          <p:spPr bwMode="auto">
            <a:xfrm>
              <a:off x="3819" y="1631"/>
              <a:ext cx="40" cy="61"/>
            </a:xfrm>
            <a:custGeom>
              <a:avLst/>
              <a:gdLst>
                <a:gd name="T0" fmla="*/ 4 w 17"/>
                <a:gd name="T1" fmla="*/ 26 h 26"/>
                <a:gd name="T2" fmla="*/ 2 w 17"/>
                <a:gd name="T3" fmla="*/ 25 h 26"/>
                <a:gd name="T4" fmla="*/ 1 w 17"/>
                <a:gd name="T5" fmla="*/ 21 h 26"/>
                <a:gd name="T6" fmla="*/ 11 w 17"/>
                <a:gd name="T7" fmla="*/ 2 h 26"/>
                <a:gd name="T8" fmla="*/ 15 w 17"/>
                <a:gd name="T9" fmla="*/ 1 h 26"/>
                <a:gd name="T10" fmla="*/ 16 w 17"/>
                <a:gd name="T11" fmla="*/ 5 h 26"/>
                <a:gd name="T12" fmla="*/ 7 w 17"/>
                <a:gd name="T13" fmla="*/ 24 h 26"/>
                <a:gd name="T14" fmla="*/ 4 w 1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6">
                  <a:moveTo>
                    <a:pt x="4" y="26"/>
                  </a:moveTo>
                  <a:cubicBezTo>
                    <a:pt x="3" y="26"/>
                    <a:pt x="3" y="26"/>
                    <a:pt x="2" y="25"/>
                  </a:cubicBezTo>
                  <a:cubicBezTo>
                    <a:pt x="1" y="25"/>
                    <a:pt x="0" y="23"/>
                    <a:pt x="1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3" y="0"/>
                    <a:pt x="15" y="1"/>
                  </a:cubicBezTo>
                  <a:cubicBezTo>
                    <a:pt x="16" y="2"/>
                    <a:pt x="17" y="4"/>
                    <a:pt x="16" y="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5"/>
                    <a:pt x="5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212"/>
            <p:cNvSpPr>
              <a:spLocks/>
            </p:cNvSpPr>
            <p:nvPr/>
          </p:nvSpPr>
          <p:spPr bwMode="auto">
            <a:xfrm>
              <a:off x="3842" y="1638"/>
              <a:ext cx="64" cy="88"/>
            </a:xfrm>
            <a:custGeom>
              <a:avLst/>
              <a:gdLst>
                <a:gd name="T0" fmla="*/ 3 w 27"/>
                <a:gd name="T1" fmla="*/ 37 h 37"/>
                <a:gd name="T2" fmla="*/ 2 w 27"/>
                <a:gd name="T3" fmla="*/ 36 h 37"/>
                <a:gd name="T4" fmla="*/ 1 w 27"/>
                <a:gd name="T5" fmla="*/ 32 h 37"/>
                <a:gd name="T6" fmla="*/ 21 w 27"/>
                <a:gd name="T7" fmla="*/ 2 h 37"/>
                <a:gd name="T8" fmla="*/ 25 w 27"/>
                <a:gd name="T9" fmla="*/ 1 h 37"/>
                <a:gd name="T10" fmla="*/ 26 w 27"/>
                <a:gd name="T11" fmla="*/ 6 h 37"/>
                <a:gd name="T12" fmla="*/ 6 w 27"/>
                <a:gd name="T13" fmla="*/ 36 h 37"/>
                <a:gd name="T14" fmla="*/ 3 w 2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7">
                  <a:moveTo>
                    <a:pt x="3" y="37"/>
                  </a:moveTo>
                  <a:cubicBezTo>
                    <a:pt x="3" y="37"/>
                    <a:pt x="2" y="37"/>
                    <a:pt x="2" y="36"/>
                  </a:cubicBezTo>
                  <a:cubicBezTo>
                    <a:pt x="0" y="36"/>
                    <a:pt x="0" y="34"/>
                    <a:pt x="1" y="3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4" y="0"/>
                    <a:pt x="25" y="1"/>
                  </a:cubicBezTo>
                  <a:cubicBezTo>
                    <a:pt x="27" y="2"/>
                    <a:pt x="27" y="4"/>
                    <a:pt x="26" y="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213"/>
            <p:cNvSpPr>
              <a:spLocks/>
            </p:cNvSpPr>
            <p:nvPr/>
          </p:nvSpPr>
          <p:spPr bwMode="auto">
            <a:xfrm>
              <a:off x="3916" y="1652"/>
              <a:ext cx="81" cy="81"/>
            </a:xfrm>
            <a:custGeom>
              <a:avLst/>
              <a:gdLst>
                <a:gd name="T0" fmla="*/ 4 w 34"/>
                <a:gd name="T1" fmla="*/ 34 h 34"/>
                <a:gd name="T2" fmla="*/ 1 w 34"/>
                <a:gd name="T3" fmla="*/ 34 h 34"/>
                <a:gd name="T4" fmla="*/ 1 w 34"/>
                <a:gd name="T5" fmla="*/ 29 h 34"/>
                <a:gd name="T6" fmla="*/ 28 w 34"/>
                <a:gd name="T7" fmla="*/ 1 h 34"/>
                <a:gd name="T8" fmla="*/ 33 w 34"/>
                <a:gd name="T9" fmla="*/ 1 h 34"/>
                <a:gd name="T10" fmla="*/ 33 w 34"/>
                <a:gd name="T11" fmla="*/ 5 h 34"/>
                <a:gd name="T12" fmla="*/ 6 w 34"/>
                <a:gd name="T13" fmla="*/ 33 h 34"/>
                <a:gd name="T14" fmla="*/ 4 w 3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4" y="34"/>
                  </a:moveTo>
                  <a:cubicBezTo>
                    <a:pt x="3" y="34"/>
                    <a:pt x="2" y="34"/>
                    <a:pt x="1" y="34"/>
                  </a:cubicBezTo>
                  <a:cubicBezTo>
                    <a:pt x="0" y="32"/>
                    <a:pt x="0" y="30"/>
                    <a:pt x="1" y="29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4" y="4"/>
                    <a:pt x="33" y="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4"/>
                    <a:pt x="4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214"/>
            <p:cNvSpPr>
              <a:spLocks/>
            </p:cNvSpPr>
            <p:nvPr/>
          </p:nvSpPr>
          <p:spPr bwMode="auto">
            <a:xfrm>
              <a:off x="4013" y="1676"/>
              <a:ext cx="57" cy="66"/>
            </a:xfrm>
            <a:custGeom>
              <a:avLst/>
              <a:gdLst>
                <a:gd name="T0" fmla="*/ 3 w 24"/>
                <a:gd name="T1" fmla="*/ 28 h 28"/>
                <a:gd name="T2" fmla="*/ 1 w 24"/>
                <a:gd name="T3" fmla="*/ 27 h 28"/>
                <a:gd name="T4" fmla="*/ 1 w 24"/>
                <a:gd name="T5" fmla="*/ 23 h 28"/>
                <a:gd name="T6" fmla="*/ 18 w 24"/>
                <a:gd name="T7" fmla="*/ 2 h 28"/>
                <a:gd name="T8" fmla="*/ 22 w 24"/>
                <a:gd name="T9" fmla="*/ 1 h 28"/>
                <a:gd name="T10" fmla="*/ 23 w 24"/>
                <a:gd name="T11" fmla="*/ 6 h 28"/>
                <a:gd name="T12" fmla="*/ 6 w 24"/>
                <a:gd name="T13" fmla="*/ 27 h 28"/>
                <a:gd name="T14" fmla="*/ 3 w 24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8">
                  <a:moveTo>
                    <a:pt x="3" y="28"/>
                  </a:moveTo>
                  <a:cubicBezTo>
                    <a:pt x="3" y="28"/>
                    <a:pt x="2" y="28"/>
                    <a:pt x="1" y="27"/>
                  </a:cubicBezTo>
                  <a:cubicBezTo>
                    <a:pt x="0" y="26"/>
                    <a:pt x="0" y="24"/>
                    <a:pt x="1" y="2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4" y="4"/>
                    <a:pt x="23" y="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4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215"/>
            <p:cNvSpPr>
              <a:spLocks/>
            </p:cNvSpPr>
            <p:nvPr/>
          </p:nvSpPr>
          <p:spPr bwMode="auto">
            <a:xfrm>
              <a:off x="4070" y="1702"/>
              <a:ext cx="50" cy="59"/>
            </a:xfrm>
            <a:custGeom>
              <a:avLst/>
              <a:gdLst>
                <a:gd name="T0" fmla="*/ 4 w 21"/>
                <a:gd name="T1" fmla="*/ 25 h 25"/>
                <a:gd name="T2" fmla="*/ 2 w 21"/>
                <a:gd name="T3" fmla="*/ 24 h 25"/>
                <a:gd name="T4" fmla="*/ 1 w 21"/>
                <a:gd name="T5" fmla="*/ 20 h 25"/>
                <a:gd name="T6" fmla="*/ 15 w 21"/>
                <a:gd name="T7" fmla="*/ 1 h 25"/>
                <a:gd name="T8" fmla="*/ 20 w 21"/>
                <a:gd name="T9" fmla="*/ 1 h 25"/>
                <a:gd name="T10" fmla="*/ 20 w 21"/>
                <a:gd name="T11" fmla="*/ 5 h 25"/>
                <a:gd name="T12" fmla="*/ 6 w 21"/>
                <a:gd name="T13" fmla="*/ 24 h 25"/>
                <a:gd name="T14" fmla="*/ 4 w 2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cubicBezTo>
                    <a:pt x="3" y="25"/>
                    <a:pt x="2" y="25"/>
                    <a:pt x="2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1" y="2"/>
                    <a:pt x="21" y="4"/>
                    <a:pt x="20" y="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5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216"/>
            <p:cNvSpPr>
              <a:spLocks/>
            </p:cNvSpPr>
            <p:nvPr/>
          </p:nvSpPr>
          <p:spPr bwMode="auto">
            <a:xfrm>
              <a:off x="4111" y="1723"/>
              <a:ext cx="61" cy="74"/>
            </a:xfrm>
            <a:custGeom>
              <a:avLst/>
              <a:gdLst>
                <a:gd name="T0" fmla="*/ 4 w 26"/>
                <a:gd name="T1" fmla="*/ 31 h 31"/>
                <a:gd name="T2" fmla="*/ 2 w 26"/>
                <a:gd name="T3" fmla="*/ 30 h 31"/>
                <a:gd name="T4" fmla="*/ 1 w 26"/>
                <a:gd name="T5" fmla="*/ 26 h 31"/>
                <a:gd name="T6" fmla="*/ 20 w 26"/>
                <a:gd name="T7" fmla="*/ 2 h 31"/>
                <a:gd name="T8" fmla="*/ 25 w 26"/>
                <a:gd name="T9" fmla="*/ 1 h 31"/>
                <a:gd name="T10" fmla="*/ 25 w 26"/>
                <a:gd name="T11" fmla="*/ 5 h 31"/>
                <a:gd name="T12" fmla="*/ 6 w 26"/>
                <a:gd name="T13" fmla="*/ 30 h 31"/>
                <a:gd name="T14" fmla="*/ 4 w 26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1">
                  <a:moveTo>
                    <a:pt x="4" y="31"/>
                  </a:moveTo>
                  <a:cubicBezTo>
                    <a:pt x="3" y="31"/>
                    <a:pt x="2" y="31"/>
                    <a:pt x="2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26" y="2"/>
                    <a:pt x="26" y="4"/>
                    <a:pt x="25" y="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1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217"/>
            <p:cNvSpPr>
              <a:spLocks/>
            </p:cNvSpPr>
            <p:nvPr/>
          </p:nvSpPr>
          <p:spPr bwMode="auto">
            <a:xfrm>
              <a:off x="4146" y="1766"/>
              <a:ext cx="74" cy="93"/>
            </a:xfrm>
            <a:custGeom>
              <a:avLst/>
              <a:gdLst>
                <a:gd name="T0" fmla="*/ 4 w 31"/>
                <a:gd name="T1" fmla="*/ 39 h 39"/>
                <a:gd name="T2" fmla="*/ 2 w 31"/>
                <a:gd name="T3" fmla="*/ 39 h 39"/>
                <a:gd name="T4" fmla="*/ 1 w 31"/>
                <a:gd name="T5" fmla="*/ 34 h 39"/>
                <a:gd name="T6" fmla="*/ 25 w 31"/>
                <a:gd name="T7" fmla="*/ 1 h 39"/>
                <a:gd name="T8" fmla="*/ 29 w 31"/>
                <a:gd name="T9" fmla="*/ 1 h 39"/>
                <a:gd name="T10" fmla="*/ 30 w 31"/>
                <a:gd name="T11" fmla="*/ 5 h 39"/>
                <a:gd name="T12" fmla="*/ 6 w 31"/>
                <a:gd name="T13" fmla="*/ 38 h 39"/>
                <a:gd name="T14" fmla="*/ 4 w 31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9">
                  <a:moveTo>
                    <a:pt x="4" y="39"/>
                  </a:moveTo>
                  <a:cubicBezTo>
                    <a:pt x="3" y="39"/>
                    <a:pt x="2" y="39"/>
                    <a:pt x="2" y="39"/>
                  </a:cubicBezTo>
                  <a:cubicBezTo>
                    <a:pt x="0" y="38"/>
                    <a:pt x="0" y="36"/>
                    <a:pt x="1" y="3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31" y="2"/>
                    <a:pt x="31" y="4"/>
                    <a:pt x="30" y="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4" y="3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218"/>
            <p:cNvSpPr>
              <a:spLocks/>
            </p:cNvSpPr>
            <p:nvPr/>
          </p:nvSpPr>
          <p:spPr bwMode="auto">
            <a:xfrm>
              <a:off x="4191" y="1804"/>
              <a:ext cx="69" cy="103"/>
            </a:xfrm>
            <a:custGeom>
              <a:avLst/>
              <a:gdLst>
                <a:gd name="T0" fmla="*/ 4 w 29"/>
                <a:gd name="T1" fmla="*/ 43 h 43"/>
                <a:gd name="T2" fmla="*/ 2 w 29"/>
                <a:gd name="T3" fmla="*/ 43 h 43"/>
                <a:gd name="T4" fmla="*/ 1 w 29"/>
                <a:gd name="T5" fmla="*/ 38 h 43"/>
                <a:gd name="T6" fmla="*/ 23 w 29"/>
                <a:gd name="T7" fmla="*/ 2 h 43"/>
                <a:gd name="T8" fmla="*/ 27 w 29"/>
                <a:gd name="T9" fmla="*/ 1 h 43"/>
                <a:gd name="T10" fmla="*/ 28 w 29"/>
                <a:gd name="T11" fmla="*/ 5 h 43"/>
                <a:gd name="T12" fmla="*/ 6 w 29"/>
                <a:gd name="T13" fmla="*/ 41 h 43"/>
                <a:gd name="T14" fmla="*/ 4 w 29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3">
                  <a:moveTo>
                    <a:pt x="4" y="43"/>
                  </a:moveTo>
                  <a:cubicBezTo>
                    <a:pt x="3" y="43"/>
                    <a:pt x="2" y="43"/>
                    <a:pt x="2" y="43"/>
                  </a:cubicBezTo>
                  <a:cubicBezTo>
                    <a:pt x="0" y="42"/>
                    <a:pt x="0" y="40"/>
                    <a:pt x="1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5" y="0"/>
                    <a:pt x="27" y="1"/>
                  </a:cubicBezTo>
                  <a:cubicBezTo>
                    <a:pt x="28" y="2"/>
                    <a:pt x="29" y="4"/>
                    <a:pt x="28" y="5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5" y="43"/>
                    <a:pt x="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219"/>
            <p:cNvSpPr>
              <a:spLocks/>
            </p:cNvSpPr>
            <p:nvPr/>
          </p:nvSpPr>
          <p:spPr bwMode="auto">
            <a:xfrm>
              <a:off x="4218" y="1845"/>
              <a:ext cx="78" cy="95"/>
            </a:xfrm>
            <a:custGeom>
              <a:avLst/>
              <a:gdLst>
                <a:gd name="T0" fmla="*/ 3 w 33"/>
                <a:gd name="T1" fmla="*/ 40 h 40"/>
                <a:gd name="T2" fmla="*/ 1 w 33"/>
                <a:gd name="T3" fmla="*/ 39 h 40"/>
                <a:gd name="T4" fmla="*/ 1 w 33"/>
                <a:gd name="T5" fmla="*/ 35 h 40"/>
                <a:gd name="T6" fmla="*/ 27 w 33"/>
                <a:gd name="T7" fmla="*/ 1 h 40"/>
                <a:gd name="T8" fmla="*/ 31 w 33"/>
                <a:gd name="T9" fmla="*/ 1 h 40"/>
                <a:gd name="T10" fmla="*/ 32 w 33"/>
                <a:gd name="T11" fmla="*/ 5 h 40"/>
                <a:gd name="T12" fmla="*/ 6 w 33"/>
                <a:gd name="T13" fmla="*/ 38 h 40"/>
                <a:gd name="T14" fmla="*/ 3 w 33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3" y="40"/>
                  </a:moveTo>
                  <a:cubicBezTo>
                    <a:pt x="3" y="40"/>
                    <a:pt x="2" y="39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0" y="0"/>
                    <a:pt x="31" y="1"/>
                  </a:cubicBezTo>
                  <a:cubicBezTo>
                    <a:pt x="32" y="2"/>
                    <a:pt x="33" y="4"/>
                    <a:pt x="32" y="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4" y="40"/>
                    <a:pt x="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220"/>
            <p:cNvSpPr>
              <a:spLocks/>
            </p:cNvSpPr>
            <p:nvPr/>
          </p:nvSpPr>
          <p:spPr bwMode="auto">
            <a:xfrm>
              <a:off x="4279" y="1883"/>
              <a:ext cx="50" cy="57"/>
            </a:xfrm>
            <a:custGeom>
              <a:avLst/>
              <a:gdLst>
                <a:gd name="T0" fmla="*/ 3 w 21"/>
                <a:gd name="T1" fmla="*/ 24 h 24"/>
                <a:gd name="T2" fmla="*/ 1 w 21"/>
                <a:gd name="T3" fmla="*/ 23 h 24"/>
                <a:gd name="T4" fmla="*/ 1 w 21"/>
                <a:gd name="T5" fmla="*/ 18 h 24"/>
                <a:gd name="T6" fmla="*/ 15 w 21"/>
                <a:gd name="T7" fmla="*/ 1 h 24"/>
                <a:gd name="T8" fmla="*/ 20 w 21"/>
                <a:gd name="T9" fmla="*/ 1 h 24"/>
                <a:gd name="T10" fmla="*/ 20 w 21"/>
                <a:gd name="T11" fmla="*/ 5 h 24"/>
                <a:gd name="T12" fmla="*/ 6 w 21"/>
                <a:gd name="T13" fmla="*/ 22 h 24"/>
                <a:gd name="T14" fmla="*/ 3 w 2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4">
                  <a:moveTo>
                    <a:pt x="3" y="24"/>
                  </a:moveTo>
                  <a:cubicBezTo>
                    <a:pt x="2" y="24"/>
                    <a:pt x="2" y="23"/>
                    <a:pt x="1" y="23"/>
                  </a:cubicBezTo>
                  <a:cubicBezTo>
                    <a:pt x="0" y="22"/>
                    <a:pt x="0" y="20"/>
                    <a:pt x="1" y="1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1" y="2"/>
                    <a:pt x="21" y="4"/>
                    <a:pt x="20" y="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4" y="24"/>
                    <a:pt x="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221"/>
            <p:cNvSpPr>
              <a:spLocks/>
            </p:cNvSpPr>
            <p:nvPr/>
          </p:nvSpPr>
          <p:spPr bwMode="auto">
            <a:xfrm>
              <a:off x="4296" y="1940"/>
              <a:ext cx="62" cy="62"/>
            </a:xfrm>
            <a:custGeom>
              <a:avLst/>
              <a:gdLst>
                <a:gd name="T0" fmla="*/ 3 w 26"/>
                <a:gd name="T1" fmla="*/ 26 h 26"/>
                <a:gd name="T2" fmla="*/ 1 w 26"/>
                <a:gd name="T3" fmla="*/ 25 h 26"/>
                <a:gd name="T4" fmla="*/ 1 w 26"/>
                <a:gd name="T5" fmla="*/ 21 h 26"/>
                <a:gd name="T6" fmla="*/ 21 w 26"/>
                <a:gd name="T7" fmla="*/ 2 h 26"/>
                <a:gd name="T8" fmla="*/ 25 w 26"/>
                <a:gd name="T9" fmla="*/ 2 h 26"/>
                <a:gd name="T10" fmla="*/ 25 w 26"/>
                <a:gd name="T11" fmla="*/ 6 h 26"/>
                <a:gd name="T12" fmla="*/ 6 w 26"/>
                <a:gd name="T13" fmla="*/ 25 h 26"/>
                <a:gd name="T14" fmla="*/ 3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3" y="26"/>
                  </a:moveTo>
                  <a:cubicBezTo>
                    <a:pt x="3" y="26"/>
                    <a:pt x="2" y="26"/>
                    <a:pt x="1" y="25"/>
                  </a:cubicBezTo>
                  <a:cubicBezTo>
                    <a:pt x="0" y="24"/>
                    <a:pt x="0" y="22"/>
                    <a:pt x="1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4" y="0"/>
                    <a:pt x="25" y="2"/>
                  </a:cubicBezTo>
                  <a:cubicBezTo>
                    <a:pt x="26" y="3"/>
                    <a:pt x="26" y="5"/>
                    <a:pt x="25" y="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6"/>
                    <a:pt x="4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222"/>
            <p:cNvSpPr>
              <a:spLocks/>
            </p:cNvSpPr>
            <p:nvPr/>
          </p:nvSpPr>
          <p:spPr bwMode="auto">
            <a:xfrm>
              <a:off x="4303" y="2002"/>
              <a:ext cx="76" cy="50"/>
            </a:xfrm>
            <a:custGeom>
              <a:avLst/>
              <a:gdLst>
                <a:gd name="T0" fmla="*/ 4 w 32"/>
                <a:gd name="T1" fmla="*/ 21 h 21"/>
                <a:gd name="T2" fmla="*/ 1 w 32"/>
                <a:gd name="T3" fmla="*/ 20 h 21"/>
                <a:gd name="T4" fmla="*/ 2 w 32"/>
                <a:gd name="T5" fmla="*/ 16 h 21"/>
                <a:gd name="T6" fmla="*/ 27 w 32"/>
                <a:gd name="T7" fmla="*/ 0 h 21"/>
                <a:gd name="T8" fmla="*/ 31 w 32"/>
                <a:gd name="T9" fmla="*/ 1 h 21"/>
                <a:gd name="T10" fmla="*/ 30 w 32"/>
                <a:gd name="T11" fmla="*/ 6 h 21"/>
                <a:gd name="T12" fmla="*/ 6 w 32"/>
                <a:gd name="T13" fmla="*/ 21 h 21"/>
                <a:gd name="T14" fmla="*/ 4 w 3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4" y="21"/>
                  </a:moveTo>
                  <a:cubicBezTo>
                    <a:pt x="3" y="21"/>
                    <a:pt x="2" y="21"/>
                    <a:pt x="1" y="20"/>
                  </a:cubicBezTo>
                  <a:cubicBezTo>
                    <a:pt x="0" y="19"/>
                    <a:pt x="1" y="17"/>
                    <a:pt x="2" y="1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0"/>
                    <a:pt x="31" y="1"/>
                  </a:cubicBezTo>
                  <a:cubicBezTo>
                    <a:pt x="32" y="3"/>
                    <a:pt x="32" y="5"/>
                    <a:pt x="30" y="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223"/>
            <p:cNvSpPr>
              <a:spLocks/>
            </p:cNvSpPr>
            <p:nvPr/>
          </p:nvSpPr>
          <p:spPr bwMode="auto">
            <a:xfrm>
              <a:off x="4334" y="2064"/>
              <a:ext cx="59" cy="38"/>
            </a:xfrm>
            <a:custGeom>
              <a:avLst/>
              <a:gdLst>
                <a:gd name="T0" fmla="*/ 3 w 25"/>
                <a:gd name="T1" fmla="*/ 16 h 16"/>
                <a:gd name="T2" fmla="*/ 1 w 25"/>
                <a:gd name="T3" fmla="*/ 14 h 16"/>
                <a:gd name="T4" fmla="*/ 2 w 25"/>
                <a:gd name="T5" fmla="*/ 10 h 16"/>
                <a:gd name="T6" fmla="*/ 20 w 25"/>
                <a:gd name="T7" fmla="*/ 1 h 16"/>
                <a:gd name="T8" fmla="*/ 24 w 25"/>
                <a:gd name="T9" fmla="*/ 2 h 16"/>
                <a:gd name="T10" fmla="*/ 23 w 25"/>
                <a:gd name="T11" fmla="*/ 7 h 16"/>
                <a:gd name="T12" fmla="*/ 5 w 25"/>
                <a:gd name="T13" fmla="*/ 16 h 16"/>
                <a:gd name="T14" fmla="*/ 3 w 25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3" y="16"/>
                  </a:moveTo>
                  <a:cubicBezTo>
                    <a:pt x="2" y="16"/>
                    <a:pt x="1" y="15"/>
                    <a:pt x="1" y="14"/>
                  </a:cubicBezTo>
                  <a:cubicBezTo>
                    <a:pt x="0" y="13"/>
                    <a:pt x="0" y="11"/>
                    <a:pt x="2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3" y="1"/>
                    <a:pt x="24" y="2"/>
                  </a:cubicBezTo>
                  <a:cubicBezTo>
                    <a:pt x="25" y="4"/>
                    <a:pt x="24" y="6"/>
                    <a:pt x="23" y="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224"/>
            <p:cNvSpPr>
              <a:spLocks/>
            </p:cNvSpPr>
            <p:nvPr/>
          </p:nvSpPr>
          <p:spPr bwMode="auto">
            <a:xfrm>
              <a:off x="4334" y="2121"/>
              <a:ext cx="59" cy="38"/>
            </a:xfrm>
            <a:custGeom>
              <a:avLst/>
              <a:gdLst>
                <a:gd name="T0" fmla="*/ 3 w 25"/>
                <a:gd name="T1" fmla="*/ 16 h 16"/>
                <a:gd name="T2" fmla="*/ 1 w 25"/>
                <a:gd name="T3" fmla="*/ 14 h 16"/>
                <a:gd name="T4" fmla="*/ 2 w 25"/>
                <a:gd name="T5" fmla="*/ 10 h 16"/>
                <a:gd name="T6" fmla="*/ 20 w 25"/>
                <a:gd name="T7" fmla="*/ 0 h 16"/>
                <a:gd name="T8" fmla="*/ 24 w 25"/>
                <a:gd name="T9" fmla="*/ 2 h 16"/>
                <a:gd name="T10" fmla="*/ 23 w 25"/>
                <a:gd name="T11" fmla="*/ 6 h 16"/>
                <a:gd name="T12" fmla="*/ 5 w 25"/>
                <a:gd name="T13" fmla="*/ 16 h 16"/>
                <a:gd name="T14" fmla="*/ 3 w 25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3" y="16"/>
                  </a:moveTo>
                  <a:cubicBezTo>
                    <a:pt x="2" y="16"/>
                    <a:pt x="1" y="15"/>
                    <a:pt x="1" y="14"/>
                  </a:cubicBezTo>
                  <a:cubicBezTo>
                    <a:pt x="0" y="13"/>
                    <a:pt x="0" y="11"/>
                    <a:pt x="2" y="1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0"/>
                    <a:pt x="24" y="2"/>
                  </a:cubicBezTo>
                  <a:cubicBezTo>
                    <a:pt x="25" y="3"/>
                    <a:pt x="24" y="5"/>
                    <a:pt x="23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225"/>
            <p:cNvSpPr>
              <a:spLocks/>
            </p:cNvSpPr>
            <p:nvPr/>
          </p:nvSpPr>
          <p:spPr bwMode="auto">
            <a:xfrm>
              <a:off x="4320" y="2166"/>
              <a:ext cx="73" cy="59"/>
            </a:xfrm>
            <a:custGeom>
              <a:avLst/>
              <a:gdLst>
                <a:gd name="T0" fmla="*/ 3 w 31"/>
                <a:gd name="T1" fmla="*/ 25 h 25"/>
                <a:gd name="T2" fmla="*/ 1 w 31"/>
                <a:gd name="T3" fmla="*/ 23 h 25"/>
                <a:gd name="T4" fmla="*/ 1 w 31"/>
                <a:gd name="T5" fmla="*/ 19 h 25"/>
                <a:gd name="T6" fmla="*/ 25 w 31"/>
                <a:gd name="T7" fmla="*/ 1 h 25"/>
                <a:gd name="T8" fmla="*/ 30 w 31"/>
                <a:gd name="T9" fmla="*/ 2 h 25"/>
                <a:gd name="T10" fmla="*/ 29 w 31"/>
                <a:gd name="T11" fmla="*/ 6 h 25"/>
                <a:gd name="T12" fmla="*/ 5 w 31"/>
                <a:gd name="T13" fmla="*/ 24 h 25"/>
                <a:gd name="T14" fmla="*/ 3 w 3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3" y="25"/>
                  </a:moveTo>
                  <a:cubicBezTo>
                    <a:pt x="2" y="25"/>
                    <a:pt x="1" y="24"/>
                    <a:pt x="1" y="23"/>
                  </a:cubicBezTo>
                  <a:cubicBezTo>
                    <a:pt x="0" y="22"/>
                    <a:pt x="0" y="20"/>
                    <a:pt x="1" y="19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9" y="1"/>
                    <a:pt x="30" y="2"/>
                  </a:cubicBezTo>
                  <a:cubicBezTo>
                    <a:pt x="31" y="3"/>
                    <a:pt x="30" y="5"/>
                    <a:pt x="2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5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8" name="Título 1">
            <a:extLst>
              <a:ext uri="{FF2B5EF4-FFF2-40B4-BE49-F238E27FC236}">
                <a16:creationId xmlns:a16="http://schemas.microsoft.com/office/drawing/2014/main" id="{C7A4F5E0-ED97-40D0-BD6C-DF711523A953}"/>
              </a:ext>
            </a:extLst>
          </p:cNvPr>
          <p:cNvSpPr txBox="1">
            <a:spLocks/>
          </p:cNvSpPr>
          <p:nvPr/>
        </p:nvSpPr>
        <p:spPr>
          <a:xfrm>
            <a:off x="609600" y="513856"/>
            <a:ext cx="9309100" cy="4984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>
                <a:solidFill>
                  <a:schemeClr val="bg1"/>
                </a:solidFill>
                <a:latin typeface="+mn-lt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370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23C2F87-AAA1-4174-AFF7-04DF40C18A54}"/>
              </a:ext>
            </a:extLst>
          </p:cNvPr>
          <p:cNvSpPr/>
          <p:nvPr/>
        </p:nvSpPr>
        <p:spPr>
          <a:xfrm>
            <a:off x="1397000" y="2256134"/>
            <a:ext cx="7452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para todos os que entraram em contato pelo 0800 (Central de Atendimento)/ Central Regional</a:t>
            </a:r>
          </a:p>
        </p:txBody>
      </p:sp>
    </p:spTree>
    <p:extLst>
      <p:ext uri="{BB962C8B-B14F-4D97-AF65-F5344CB8AC3E}">
        <p14:creationId xmlns:p14="http://schemas.microsoft.com/office/powerpoint/2010/main" val="3249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3EFA95D-1187-4C1F-86A6-5F7C99922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405114"/>
              </p:ext>
            </p:extLst>
          </p:nvPr>
        </p:nvGraphicFramePr>
        <p:xfrm>
          <a:off x="6662258" y="1108479"/>
          <a:ext cx="4686300" cy="323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664CAE7-8174-4BFB-8E5D-3C3472947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14589"/>
              </p:ext>
            </p:extLst>
          </p:nvPr>
        </p:nvGraphicFramePr>
        <p:xfrm>
          <a:off x="7664955" y="1121502"/>
          <a:ext cx="4144595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p6.</a:t>
            </a:r>
            <a:r>
              <a:rPr lang="pt-BR" sz="1100" dirty="0">
                <a:solidFill>
                  <a:schemeClr val="bg1"/>
                </a:solidFill>
              </a:rPr>
              <a:t> Qual o tempo máximo que o(a) Sr.(a) considera adequado para esperar até ser atendido(a) no 0800? (RU - ESPONTÂNEA)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63C44FD0-102F-475F-9F97-182414100B41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5045801" cy="1427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considerando-se somente as respostas válidas, quase metade desses entrevistados (48%) consideram adequado um tempo de até 2 minutos, enquanto os demais (52%) se situam em algo acima de 3 minutos </a:t>
            </a:r>
            <a:r>
              <a:rPr lang="pt-BR" sz="1200" dirty="0"/>
              <a:t>(p6)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tempo máximo que considera adequado para ser </a:t>
            </a:r>
            <a:r>
              <a:rPr lang="pt-BR" sz="3200" b="1" i="1" dirty="0">
                <a:solidFill>
                  <a:schemeClr val="accent2"/>
                </a:solidFill>
              </a:rPr>
              <a:t>atendido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C550E501-A048-49EE-963B-65A89099FCD2}"/>
              </a:ext>
            </a:extLst>
          </p:cNvPr>
          <p:cNvSpPr txBox="1">
            <a:spLocks/>
          </p:cNvSpPr>
          <p:nvPr/>
        </p:nvSpPr>
        <p:spPr>
          <a:xfrm>
            <a:off x="576000" y="3864587"/>
            <a:ext cx="4686301" cy="12275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o percentual de entrevistados que considera adequado o tempo de até 2 minutos cresce significativamente em função da escolaridade desses entrevistados </a:t>
            </a:r>
          </a:p>
        </p:txBody>
      </p:sp>
      <p:grpSp>
        <p:nvGrpSpPr>
          <p:cNvPr id="64" name="disparo historico">
            <a:extLst>
              <a:ext uri="{FF2B5EF4-FFF2-40B4-BE49-F238E27FC236}">
                <a16:creationId xmlns:a16="http://schemas.microsoft.com/office/drawing/2014/main" id="{E6B36C08-56CA-465F-8356-3546AAF895F9}"/>
              </a:ext>
            </a:extLst>
          </p:cNvPr>
          <p:cNvGrpSpPr/>
          <p:nvPr/>
        </p:nvGrpSpPr>
        <p:grpSpPr>
          <a:xfrm>
            <a:off x="1782369" y="5746892"/>
            <a:ext cx="1135097" cy="430887"/>
            <a:chOff x="8256588" y="5575012"/>
            <a:chExt cx="1481911" cy="562539"/>
          </a:xfrm>
        </p:grpSpPr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66DC8758-A295-46F3-9D80-ACFB7F6933B3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66" name="Group 22">
              <a:extLst>
                <a:ext uri="{FF2B5EF4-FFF2-40B4-BE49-F238E27FC236}">
                  <a16:creationId xmlns:a16="http://schemas.microsoft.com/office/drawing/2014/main" id="{EC289686-F227-41B5-B502-0995393B4B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7" name="Freeform 23">
                <a:extLst>
                  <a:ext uri="{FF2B5EF4-FFF2-40B4-BE49-F238E27FC236}">
                    <a16:creationId xmlns:a16="http://schemas.microsoft.com/office/drawing/2014/main" id="{CEC22977-A58D-4D30-949E-47397E9467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8" name="Freeform 24">
                <a:extLst>
                  <a:ext uri="{FF2B5EF4-FFF2-40B4-BE49-F238E27FC236}">
                    <a16:creationId xmlns:a16="http://schemas.microsoft.com/office/drawing/2014/main" id="{A1BC81BB-319E-42A2-8A52-D3D5ACD36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9" name="Freeform 25">
                <a:extLst>
                  <a:ext uri="{FF2B5EF4-FFF2-40B4-BE49-F238E27FC236}">
                    <a16:creationId xmlns:a16="http://schemas.microsoft.com/office/drawing/2014/main" id="{E66C1007-F359-4ED7-A37F-F3BD0FE3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1E95235F-CE50-4462-BF62-39BF33E39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1" name="Freeform 27">
                <a:extLst>
                  <a:ext uri="{FF2B5EF4-FFF2-40B4-BE49-F238E27FC236}">
                    <a16:creationId xmlns:a16="http://schemas.microsoft.com/office/drawing/2014/main" id="{9C00EABD-0B22-4042-95D8-574089C20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28">
                <a:extLst>
                  <a:ext uri="{FF2B5EF4-FFF2-40B4-BE49-F238E27FC236}">
                    <a16:creationId xmlns:a16="http://schemas.microsoft.com/office/drawing/2014/main" id="{148E7351-9D67-4274-9A6E-A6C5F57FE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3" name="Freeform 29">
                <a:extLst>
                  <a:ext uri="{FF2B5EF4-FFF2-40B4-BE49-F238E27FC236}">
                    <a16:creationId xmlns:a16="http://schemas.microsoft.com/office/drawing/2014/main" id="{FE2284EE-FD70-4D93-9A77-871CF4EC1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4" name="Freeform 30">
                <a:extLst>
                  <a:ext uri="{FF2B5EF4-FFF2-40B4-BE49-F238E27FC236}">
                    <a16:creationId xmlns:a16="http://schemas.microsoft.com/office/drawing/2014/main" id="{D81BF2EB-E552-4F93-81A8-D7A15F6C5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E6311830-6ABC-4C36-869F-853D9515B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F582820F-01C3-48D6-8CA6-957D47322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EE3E037D-B17E-40DB-917A-4598EC03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8" name="Freeform 34">
                <a:extLst>
                  <a:ext uri="{FF2B5EF4-FFF2-40B4-BE49-F238E27FC236}">
                    <a16:creationId xmlns:a16="http://schemas.microsoft.com/office/drawing/2014/main" id="{5B83D5A6-8965-43E6-AB9F-FF60BEA62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28B58623-7A63-4424-9C4C-4F404F452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80" name="Tabela 79">
            <a:extLst>
              <a:ext uri="{FF2B5EF4-FFF2-40B4-BE49-F238E27FC236}">
                <a16:creationId xmlns:a16="http://schemas.microsoft.com/office/drawing/2014/main" id="{87F78807-1044-4F6A-B8F1-62CA0C3A4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95579"/>
              </p:ext>
            </p:extLst>
          </p:nvPr>
        </p:nvGraphicFramePr>
        <p:xfrm>
          <a:off x="103053" y="5260459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3.798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81" name="+ informações">
            <a:extLst>
              <a:ext uri="{FF2B5EF4-FFF2-40B4-BE49-F238E27FC236}">
                <a16:creationId xmlns:a16="http://schemas.microsoft.com/office/drawing/2014/main" id="{9BA58F90-8331-4D2F-8772-91E7AD4A1587}"/>
              </a:ext>
            </a:extLst>
          </p:cNvPr>
          <p:cNvGrpSpPr/>
          <p:nvPr/>
        </p:nvGrpSpPr>
        <p:grpSpPr>
          <a:xfrm>
            <a:off x="3214208" y="5784351"/>
            <a:ext cx="1402473" cy="346249"/>
            <a:chOff x="7300120" y="5125288"/>
            <a:chExt cx="1748287" cy="431624"/>
          </a:xfrm>
        </p:grpSpPr>
        <p:sp>
          <p:nvSpPr>
            <p:cNvPr id="82" name="Forma livre 52">
              <a:extLst>
                <a:ext uri="{FF2B5EF4-FFF2-40B4-BE49-F238E27FC236}">
                  <a16:creationId xmlns:a16="http://schemas.microsoft.com/office/drawing/2014/main" id="{3876B097-CD98-421A-8E57-240B321419EE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3" name="CaixaDeTexto 5">
              <a:extLst>
                <a:ext uri="{FF2B5EF4-FFF2-40B4-BE49-F238E27FC236}">
                  <a16:creationId xmlns:a16="http://schemas.microsoft.com/office/drawing/2014/main" id="{A1CEF9E2-B47E-47CE-8FB4-59D22AC29101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84" name="Group 4">
              <a:extLst>
                <a:ext uri="{FF2B5EF4-FFF2-40B4-BE49-F238E27FC236}">
                  <a16:creationId xmlns:a16="http://schemas.microsoft.com/office/drawing/2014/main" id="{ADEE94EA-385B-41D7-9ADD-5682F0F117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85" name="Freeform 5">
                <a:extLst>
                  <a:ext uri="{FF2B5EF4-FFF2-40B4-BE49-F238E27FC236}">
                    <a16:creationId xmlns:a16="http://schemas.microsoft.com/office/drawing/2014/main" id="{8DCC482D-08C9-4670-A085-4D022C874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904EB7BC-130F-4C83-8A9A-EEC6495C46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28E1B114-AE54-417C-AE3F-1BB09574C8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8" name="Freeform 8">
                <a:extLst>
                  <a:ext uri="{FF2B5EF4-FFF2-40B4-BE49-F238E27FC236}">
                    <a16:creationId xmlns:a16="http://schemas.microsoft.com/office/drawing/2014/main" id="{10C7DAE8-74CC-4D7A-9236-1A139369C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9" name="Freeform 9">
                <a:extLst>
                  <a:ext uri="{FF2B5EF4-FFF2-40B4-BE49-F238E27FC236}">
                    <a16:creationId xmlns:a16="http://schemas.microsoft.com/office/drawing/2014/main" id="{1CA0C46B-9EA0-4544-A173-46AFA88DA6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90" name="Retângulo 89">
            <a:extLst>
              <a:ext uri="{FF2B5EF4-FFF2-40B4-BE49-F238E27FC236}">
                <a16:creationId xmlns:a16="http://schemas.microsoft.com/office/drawing/2014/main" id="{223BF4D1-D0FE-468E-8B1C-225496FBF464}"/>
              </a:ext>
            </a:extLst>
          </p:cNvPr>
          <p:cNvSpPr/>
          <p:nvPr/>
        </p:nvSpPr>
        <p:spPr>
          <a:xfrm>
            <a:off x="10851350" y="1972134"/>
            <a:ext cx="77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100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2017</a:t>
            </a:r>
            <a:endParaRPr lang="pt-BR" sz="1100" b="1" i="1" dirty="0">
              <a:solidFill>
                <a:schemeClr val="accent2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22A72554-D1E4-4276-8675-3C1F52DAD77F}"/>
              </a:ext>
            </a:extLst>
          </p:cNvPr>
          <p:cNvSpPr/>
          <p:nvPr/>
        </p:nvSpPr>
        <p:spPr>
          <a:xfrm rot="5400000">
            <a:off x="7372454" y="2010019"/>
            <a:ext cx="131738" cy="1558700"/>
          </a:xfrm>
          <a:prstGeom prst="leftBrace">
            <a:avLst/>
          </a:prstGeom>
          <a:ln w="28575">
            <a:solidFill>
              <a:srgbClr val="F8C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879181-E717-40BB-93AF-C5CF64C6AE4B}"/>
              </a:ext>
            </a:extLst>
          </p:cNvPr>
          <p:cNvSpPr txBox="1"/>
          <p:nvPr/>
        </p:nvSpPr>
        <p:spPr>
          <a:xfrm>
            <a:off x="6658973" y="2024491"/>
            <a:ext cx="1558700" cy="510778"/>
          </a:xfrm>
          <a:prstGeom prst="roundRect">
            <a:avLst/>
          </a:prstGeom>
          <a:solidFill>
            <a:srgbClr val="F8CBAD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2E75B6"/>
                </a:solidFill>
              </a:rPr>
              <a:t>Em 2017 a escala era menos de 01 minuto</a:t>
            </a:r>
          </a:p>
        </p:txBody>
      </p:sp>
      <p:graphicFrame>
        <p:nvGraphicFramePr>
          <p:cNvPr id="92" name="Tabela 91">
            <a:extLst>
              <a:ext uri="{FF2B5EF4-FFF2-40B4-BE49-F238E27FC236}">
                <a16:creationId xmlns:a16="http://schemas.microsoft.com/office/drawing/2014/main" id="{95E49AA2-EB73-408A-8D4F-5F4AE1CD9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82202"/>
              </p:ext>
            </p:extLst>
          </p:nvPr>
        </p:nvGraphicFramePr>
        <p:xfrm>
          <a:off x="6147582" y="4414692"/>
          <a:ext cx="5561818" cy="913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470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1274097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13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2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incomp. ou com.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médio incomp. ou comp.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</a:t>
                      </a:r>
                      <a:r>
                        <a:rPr lang="pt-BR" sz="1600" b="1" i="1" u="none" strike="noStrike" kern="1200" dirty="0" err="1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</a:t>
                      </a:r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ou comp.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pós graduação </a:t>
                      </a:r>
                      <a:r>
                        <a:rPr lang="pt-BR" sz="1600" b="1" i="1" u="none" strike="noStrike" kern="1200" dirty="0" err="1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</a:t>
                      </a:r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ou comp.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184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8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2" grpId="0">
        <p:bldAsOne/>
      </p:bldGraphic>
      <p:bldGraphic spid="12" grpId="1">
        <p:bldAsOne/>
      </p:bldGraphic>
      <p:bldP spid="14" grpId="0"/>
      <p:bldP spid="11" grpId="0"/>
      <p:bldP spid="90" grpId="0" build="allAtOnce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ransporte&#10;&#10;Descrição gerada automaticamente">
            <a:extLst>
              <a:ext uri="{FF2B5EF4-FFF2-40B4-BE49-F238E27FC236}">
                <a16:creationId xmlns:a16="http://schemas.microsoft.com/office/drawing/2014/main" id="{94C4456E-BA64-4183-876C-81D3F67F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66" y="1918282"/>
            <a:ext cx="2905986" cy="2905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9E0225-D175-4D72-84B9-F92400C0FB04}"/>
              </a:ext>
            </a:extLst>
          </p:cNvPr>
          <p:cNvSpPr txBox="1"/>
          <p:nvPr/>
        </p:nvSpPr>
        <p:spPr>
          <a:xfrm>
            <a:off x="5846726" y="1874019"/>
            <a:ext cx="59533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66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avaliação dos atendentes da Central</a:t>
            </a:r>
          </a:p>
        </p:txBody>
      </p:sp>
    </p:spTree>
    <p:extLst>
      <p:ext uri="{BB962C8B-B14F-4D97-AF65-F5344CB8AC3E}">
        <p14:creationId xmlns:p14="http://schemas.microsoft.com/office/powerpoint/2010/main" val="36910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66B8B01-D69E-4461-BA0A-B256A0D6CE77}"/>
              </a:ext>
            </a:extLst>
          </p:cNvPr>
          <p:cNvSpPr/>
          <p:nvPr/>
        </p:nvSpPr>
        <p:spPr>
          <a:xfrm>
            <a:off x="4885415" y="3931754"/>
            <a:ext cx="6683998" cy="30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p7a10.</a:t>
            </a:r>
            <a:r>
              <a:rPr lang="pt-BR" sz="1100" dirty="0">
                <a:solidFill>
                  <a:schemeClr val="bg1"/>
                </a:solidFill>
              </a:rPr>
              <a:t> Em uma escala de 0 a 10, avalie sua satisfação com o atendente do Sebrae em relação aos seguintes aspectos:* (RU)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63C44FD0-102F-475F-9F97-182414100B41}"/>
              </a:ext>
            </a:extLst>
          </p:cNvPr>
          <p:cNvSpPr txBox="1">
            <a:spLocks/>
          </p:cNvSpPr>
          <p:nvPr/>
        </p:nvSpPr>
        <p:spPr>
          <a:xfrm>
            <a:off x="4676827" y="4257641"/>
            <a:ext cx="1638650" cy="120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atendente cordial | educado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pt-BR" b="1" i="1" dirty="0">
                <a:solidFill>
                  <a:srgbClr val="006699"/>
                </a:solidFill>
              </a:rPr>
              <a:t>em rela</a:t>
            </a:r>
            <a:r>
              <a:rPr lang="en-US" b="1" i="1" dirty="0">
                <a:solidFill>
                  <a:srgbClr val="006699"/>
                </a:solidFill>
              </a:rPr>
              <a:t>çã</a:t>
            </a:r>
            <a:r>
              <a:rPr lang="pt-BR" b="1" i="1" dirty="0">
                <a:solidFill>
                  <a:srgbClr val="006699"/>
                </a:solidFill>
              </a:rPr>
              <a:t>o aos seguintes aspectos: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F384DA-5775-4E89-81B2-DE2553C016A4}"/>
              </a:ext>
            </a:extLst>
          </p:cNvPr>
          <p:cNvSpPr/>
          <p:nvPr/>
        </p:nvSpPr>
        <p:spPr>
          <a:xfrm>
            <a:off x="1498607" y="6019043"/>
            <a:ext cx="8446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“totalmente insatisfeito(a)” e 10 “totalmente satisfeito(a)”</a:t>
            </a: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90E4545B-7650-4D67-9CED-E48E396BF180}"/>
              </a:ext>
            </a:extLst>
          </p:cNvPr>
          <p:cNvSpPr txBox="1">
            <a:spLocks/>
          </p:cNvSpPr>
          <p:nvPr/>
        </p:nvSpPr>
        <p:spPr>
          <a:xfrm>
            <a:off x="6533356" y="4309225"/>
            <a:ext cx="1638650" cy="1154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atendente prestativo e rápido | ágil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93641BE-A95A-4F9E-A038-0A394CAC70DA}"/>
              </a:ext>
            </a:extLst>
          </p:cNvPr>
          <p:cNvSpPr txBox="1">
            <a:spLocks/>
          </p:cNvSpPr>
          <p:nvPr/>
        </p:nvSpPr>
        <p:spPr>
          <a:xfrm>
            <a:off x="8394158" y="4309225"/>
            <a:ext cx="1511300" cy="1498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informação dada de forma clara, sem ficar dúvidas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3EBFE480-E2F3-4E81-877D-5D7540D91E24}"/>
              </a:ext>
            </a:extLst>
          </p:cNvPr>
          <p:cNvSpPr txBox="1">
            <a:spLocks/>
          </p:cNvSpPr>
          <p:nvPr/>
        </p:nvSpPr>
        <p:spPr>
          <a:xfrm>
            <a:off x="10219328" y="4261987"/>
            <a:ext cx="1729422" cy="1224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demonstrou domínio e conhecimento dos produtos e serviços do Sebrae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C833DB4-CE01-4FFE-9C30-AEDC4861ADB4}"/>
              </a:ext>
            </a:extLst>
          </p:cNvPr>
          <p:cNvGrpSpPr/>
          <p:nvPr/>
        </p:nvGrpSpPr>
        <p:grpSpPr>
          <a:xfrm>
            <a:off x="4467107" y="3293361"/>
            <a:ext cx="6941223" cy="307777"/>
            <a:chOff x="1398600" y="3501364"/>
            <a:chExt cx="6941223" cy="307777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12086D3-8237-4355-B7B4-CB27C1DAB40A}"/>
                </a:ext>
              </a:extLst>
            </p:cNvPr>
            <p:cNvSpPr/>
            <p:nvPr/>
          </p:nvSpPr>
          <p:spPr>
            <a:xfrm>
              <a:off x="1398600" y="3501364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2017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:</a:t>
              </a:r>
              <a:endParaRPr lang="pt-BR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03035C4-BEE2-4BEA-981C-477DCEFD8132}"/>
                </a:ext>
              </a:extLst>
            </p:cNvPr>
            <p:cNvSpPr/>
            <p:nvPr/>
          </p:nvSpPr>
          <p:spPr>
            <a:xfrm>
              <a:off x="2058370" y="3501364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9,3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BD7D9E8-B7B4-425B-88C2-4CD6C738D67A}"/>
                </a:ext>
              </a:extLst>
            </p:cNvPr>
            <p:cNvSpPr/>
            <p:nvPr/>
          </p:nvSpPr>
          <p:spPr>
            <a:xfrm>
              <a:off x="3801836" y="3501364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9,2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11BE23B-EC13-4A03-932E-58BC53884BAD}"/>
                </a:ext>
              </a:extLst>
            </p:cNvPr>
            <p:cNvSpPr/>
            <p:nvPr/>
          </p:nvSpPr>
          <p:spPr>
            <a:xfrm>
              <a:off x="5698992" y="3501364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9,2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97C098E-7123-4D06-885E-96CB05780F6D}"/>
                </a:ext>
              </a:extLst>
            </p:cNvPr>
            <p:cNvSpPr/>
            <p:nvPr/>
          </p:nvSpPr>
          <p:spPr>
            <a:xfrm>
              <a:off x="7601273" y="3501364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bg1">
                      <a:lumMod val="65000"/>
                    </a:schemeClr>
                  </a:solidFill>
                </a:rPr>
                <a:t>9,1</a:t>
              </a:r>
            </a:p>
          </p:txBody>
        </p:sp>
      </p:grpSp>
      <p:grpSp>
        <p:nvGrpSpPr>
          <p:cNvPr id="12" name="Grupo 2015">
            <a:extLst>
              <a:ext uri="{FF2B5EF4-FFF2-40B4-BE49-F238E27FC236}">
                <a16:creationId xmlns:a16="http://schemas.microsoft.com/office/drawing/2014/main" id="{3C2E61CB-3360-4EDF-88AE-3610C05C5EF8}"/>
              </a:ext>
            </a:extLst>
          </p:cNvPr>
          <p:cNvGrpSpPr/>
          <p:nvPr/>
        </p:nvGrpSpPr>
        <p:grpSpPr>
          <a:xfrm>
            <a:off x="4467107" y="3546515"/>
            <a:ext cx="6941223" cy="307777"/>
            <a:chOff x="1398600" y="3754518"/>
            <a:chExt cx="6941223" cy="307777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A1B9160-FF5E-4067-A214-2D1A673EF521}"/>
                </a:ext>
              </a:extLst>
            </p:cNvPr>
            <p:cNvSpPr/>
            <p:nvPr/>
          </p:nvSpPr>
          <p:spPr>
            <a:xfrm>
              <a:off x="1398600" y="3754518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2015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  <a:endParaRPr lang="pt-B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6C993AC-6EEA-441A-8FB9-C3CC023100AB}"/>
                </a:ext>
              </a:extLst>
            </p:cNvPr>
            <p:cNvSpPr/>
            <p:nvPr/>
          </p:nvSpPr>
          <p:spPr>
            <a:xfrm>
              <a:off x="2058370" y="3754518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8,9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E8CE481-B12A-4138-BE0F-23BBBFDCFB85}"/>
                </a:ext>
              </a:extLst>
            </p:cNvPr>
            <p:cNvSpPr/>
            <p:nvPr/>
          </p:nvSpPr>
          <p:spPr>
            <a:xfrm>
              <a:off x="3801836" y="3754518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8,8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8EE17EC-0714-45E4-9A13-A9998EEB26E5}"/>
                </a:ext>
              </a:extLst>
            </p:cNvPr>
            <p:cNvSpPr/>
            <p:nvPr/>
          </p:nvSpPr>
          <p:spPr>
            <a:xfrm>
              <a:off x="5698992" y="3754518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8,9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2C40202-A812-445D-BC78-8E05873D9D71}"/>
                </a:ext>
              </a:extLst>
            </p:cNvPr>
            <p:cNvSpPr/>
            <p:nvPr/>
          </p:nvSpPr>
          <p:spPr>
            <a:xfrm>
              <a:off x="7601273" y="3754518"/>
              <a:ext cx="7385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8,8</a:t>
              </a:r>
            </a:p>
          </p:txBody>
        </p:sp>
      </p:grp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833ED57E-4D42-41EE-9FE5-BE649732E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880432"/>
              </p:ext>
            </p:extLst>
          </p:nvPr>
        </p:nvGraphicFramePr>
        <p:xfrm>
          <a:off x="4589155" y="1666723"/>
          <a:ext cx="1863325" cy="14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aixaDeTexto 97">
            <a:extLst>
              <a:ext uri="{FF2B5EF4-FFF2-40B4-BE49-F238E27FC236}">
                <a16:creationId xmlns:a16="http://schemas.microsoft.com/office/drawing/2014/main" id="{22F5BC71-A7D7-4723-9E87-CC268825526C}"/>
              </a:ext>
            </a:extLst>
          </p:cNvPr>
          <p:cNvSpPr txBox="1"/>
          <p:nvPr/>
        </p:nvSpPr>
        <p:spPr>
          <a:xfrm>
            <a:off x="5123277" y="2027156"/>
            <a:ext cx="1447200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0060AA"/>
                </a:solidFill>
              </a:rPr>
              <a:t>9,4</a:t>
            </a:r>
            <a:endParaRPr lang="pt-BR" sz="2800" b="1" dirty="0">
              <a:solidFill>
                <a:srgbClr val="0060AA"/>
              </a:solidFill>
            </a:endParaRP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B081A33A-D2DE-48D2-99DB-3F9840B14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419651"/>
              </p:ext>
            </p:extLst>
          </p:nvPr>
        </p:nvGraphicFramePr>
        <p:xfrm>
          <a:off x="6431124" y="1682467"/>
          <a:ext cx="1863325" cy="14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CaixaDeTexto 97">
            <a:extLst>
              <a:ext uri="{FF2B5EF4-FFF2-40B4-BE49-F238E27FC236}">
                <a16:creationId xmlns:a16="http://schemas.microsoft.com/office/drawing/2014/main" id="{54DF1ECD-40F9-49ED-9942-18FFB7297961}"/>
              </a:ext>
            </a:extLst>
          </p:cNvPr>
          <p:cNvSpPr txBox="1"/>
          <p:nvPr/>
        </p:nvSpPr>
        <p:spPr>
          <a:xfrm>
            <a:off x="6912447" y="2042900"/>
            <a:ext cx="1447200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0060AA"/>
                </a:solidFill>
              </a:rPr>
              <a:t>9,2</a:t>
            </a:r>
            <a:endParaRPr lang="pt-BR" sz="2800" b="1" dirty="0">
              <a:solidFill>
                <a:srgbClr val="0060AA"/>
              </a:solidFill>
            </a:endParaRPr>
          </a:p>
        </p:txBody>
      </p:sp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3374F8B9-6E0C-47F2-A5AE-5C039BA47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546327"/>
              </p:ext>
            </p:extLst>
          </p:nvPr>
        </p:nvGraphicFramePr>
        <p:xfrm>
          <a:off x="8273093" y="1666723"/>
          <a:ext cx="1863325" cy="14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CaixaDeTexto 97">
            <a:extLst>
              <a:ext uri="{FF2B5EF4-FFF2-40B4-BE49-F238E27FC236}">
                <a16:creationId xmlns:a16="http://schemas.microsoft.com/office/drawing/2014/main" id="{33B61790-8421-4C70-BFCE-3DC78974FACD}"/>
              </a:ext>
            </a:extLst>
          </p:cNvPr>
          <p:cNvSpPr txBox="1"/>
          <p:nvPr/>
        </p:nvSpPr>
        <p:spPr>
          <a:xfrm>
            <a:off x="8783813" y="2027156"/>
            <a:ext cx="1447200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0060AA"/>
                </a:solidFill>
              </a:rPr>
              <a:t>9,1</a:t>
            </a:r>
            <a:endParaRPr lang="pt-BR" sz="2800" b="1" dirty="0">
              <a:solidFill>
                <a:srgbClr val="0060AA"/>
              </a:solidFill>
            </a:endParaRP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25D80E93-283B-450F-8C97-02DD5B05A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349910"/>
              </p:ext>
            </p:extLst>
          </p:nvPr>
        </p:nvGraphicFramePr>
        <p:xfrm>
          <a:off x="10115061" y="1682467"/>
          <a:ext cx="1863325" cy="14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CaixaDeTexto 97">
            <a:extLst>
              <a:ext uri="{FF2B5EF4-FFF2-40B4-BE49-F238E27FC236}">
                <a16:creationId xmlns:a16="http://schemas.microsoft.com/office/drawing/2014/main" id="{54AF38D6-7CCF-4B25-9048-093F46047103}"/>
              </a:ext>
            </a:extLst>
          </p:cNvPr>
          <p:cNvSpPr txBox="1"/>
          <p:nvPr/>
        </p:nvSpPr>
        <p:spPr>
          <a:xfrm>
            <a:off x="10661883" y="2042900"/>
            <a:ext cx="1447200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0060AA"/>
                </a:solidFill>
              </a:rPr>
              <a:t>9,2</a:t>
            </a:r>
            <a:endParaRPr lang="pt-BR" sz="2800" b="1" dirty="0">
              <a:solidFill>
                <a:srgbClr val="0060AA"/>
              </a:solidFill>
            </a:endParaRP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1F5AB73B-CBBB-4370-A1E6-9A661D358359}"/>
              </a:ext>
            </a:extLst>
          </p:cNvPr>
          <p:cNvCxnSpPr>
            <a:cxnSpLocks/>
          </p:cNvCxnSpPr>
          <p:nvPr/>
        </p:nvCxnSpPr>
        <p:spPr>
          <a:xfrm>
            <a:off x="6314546" y="2065256"/>
            <a:ext cx="0" cy="1937920"/>
          </a:xfrm>
          <a:prstGeom prst="line">
            <a:avLst/>
          </a:prstGeom>
          <a:ln w="28575">
            <a:solidFill>
              <a:schemeClr val="bg1">
                <a:lumMod val="75000"/>
                <a:alpha val="321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241AE0DD-AF36-41AB-9EDE-9635BDC5873A}"/>
              </a:ext>
            </a:extLst>
          </p:cNvPr>
          <p:cNvCxnSpPr>
            <a:cxnSpLocks/>
          </p:cNvCxnSpPr>
          <p:nvPr/>
        </p:nvCxnSpPr>
        <p:spPr>
          <a:xfrm>
            <a:off x="8116893" y="2065256"/>
            <a:ext cx="0" cy="1937920"/>
          </a:xfrm>
          <a:prstGeom prst="line">
            <a:avLst/>
          </a:prstGeom>
          <a:ln w="28575">
            <a:solidFill>
              <a:schemeClr val="bg1">
                <a:lumMod val="75000"/>
                <a:alpha val="321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54E7E6CB-DA9B-4D17-8185-0C99D935B06B}"/>
              </a:ext>
            </a:extLst>
          </p:cNvPr>
          <p:cNvCxnSpPr>
            <a:cxnSpLocks/>
          </p:cNvCxnSpPr>
          <p:nvPr/>
        </p:nvCxnSpPr>
        <p:spPr>
          <a:xfrm>
            <a:off x="10259364" y="2065256"/>
            <a:ext cx="0" cy="1937920"/>
          </a:xfrm>
          <a:prstGeom prst="line">
            <a:avLst/>
          </a:prstGeom>
          <a:ln w="28575">
            <a:solidFill>
              <a:schemeClr val="bg1">
                <a:lumMod val="75000"/>
                <a:alpha val="321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disparo historico">
            <a:extLst>
              <a:ext uri="{FF2B5EF4-FFF2-40B4-BE49-F238E27FC236}">
                <a16:creationId xmlns:a16="http://schemas.microsoft.com/office/drawing/2014/main" id="{6C0EF9CF-69DE-4F9E-8787-AEE1314FB0CD}"/>
              </a:ext>
            </a:extLst>
          </p:cNvPr>
          <p:cNvGrpSpPr/>
          <p:nvPr/>
        </p:nvGrpSpPr>
        <p:grpSpPr>
          <a:xfrm>
            <a:off x="7008913" y="5452613"/>
            <a:ext cx="1135097" cy="430887"/>
            <a:chOff x="8256588" y="5575012"/>
            <a:chExt cx="1481911" cy="562539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7EC9EE3B-AE3E-4FD9-B242-68325855921D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CB9E883C-CED5-452A-9347-528883A6F5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0BC5DB0-C3F4-4553-9B96-9CD276A29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6A4DC3CC-CB86-494E-B145-D467E56A4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13D893CB-A552-436E-A888-E84CCBECF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4B391660-7190-4116-B201-509D7745B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840635A5-DCFD-4EEA-8162-A902EC67F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3D5BB2D1-B091-4BC0-99A0-DA2EDF6A7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115167FC-EACD-4BD7-B2D0-3044FA7C9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3BAA34DB-77D5-40B5-A2B9-3EA2B57161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44113706-4102-41CC-8C40-6F337E7DC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CC32DE87-B401-4B17-AC9A-C95E3FAA2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4C2E9DDD-5A7B-4BE3-A07A-A36E8596D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B5345546-CA79-4341-8347-A5ED478F7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D30ABD76-D5A6-417A-AC10-8354D4D7B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68" name="Espaço Reservado para Conteúdo 3">
            <a:extLst>
              <a:ext uri="{FF2B5EF4-FFF2-40B4-BE49-F238E27FC236}">
                <a16:creationId xmlns:a16="http://schemas.microsoft.com/office/drawing/2014/main" id="{386DAEEB-B5B4-46CF-940A-5A3147997157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3263297" cy="970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todas as avaliações dos atendentes se situaram acima de 9,0  </a:t>
            </a:r>
            <a:r>
              <a:rPr lang="pt-BR" sz="1200" dirty="0"/>
              <a:t>(p7,p8,p9,p10)</a:t>
            </a:r>
          </a:p>
        </p:txBody>
      </p:sp>
      <p:sp>
        <p:nvSpPr>
          <p:cNvPr id="67" name="Espaço Reservado para Conteúdo 3">
            <a:extLst>
              <a:ext uri="{FF2B5EF4-FFF2-40B4-BE49-F238E27FC236}">
                <a16:creationId xmlns:a16="http://schemas.microsoft.com/office/drawing/2014/main" id="{07672DA9-0334-40BD-A3FF-3A89A3ABBA1D}"/>
              </a:ext>
            </a:extLst>
          </p:cNvPr>
          <p:cNvSpPr txBox="1">
            <a:spLocks/>
          </p:cNvSpPr>
          <p:nvPr/>
        </p:nvSpPr>
        <p:spPr>
          <a:xfrm>
            <a:off x="576000" y="3045717"/>
            <a:ext cx="3238261" cy="1754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além de indicar um resultado muito positivo, revela também consistência e homogeneidade entre os mesmos</a:t>
            </a:r>
            <a:endParaRPr lang="pt-BR" sz="1200" dirty="0"/>
          </a:p>
        </p:txBody>
      </p:sp>
      <p:sp>
        <p:nvSpPr>
          <p:cNvPr id="69" name="Espaço Reservado para Conteúdo 3">
            <a:extLst>
              <a:ext uri="{FF2B5EF4-FFF2-40B4-BE49-F238E27FC236}">
                <a16:creationId xmlns:a16="http://schemas.microsoft.com/office/drawing/2014/main" id="{CBA7079F-E37B-48B5-B0A6-E4E3F379FFE4}"/>
              </a:ext>
            </a:extLst>
          </p:cNvPr>
          <p:cNvSpPr txBox="1">
            <a:spLocks/>
          </p:cNvSpPr>
          <p:nvPr/>
        </p:nvSpPr>
        <p:spPr>
          <a:xfrm>
            <a:off x="576000" y="4732700"/>
            <a:ext cx="3187701" cy="1044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tanto que a variação entre os extremos se restringe a 3%  </a:t>
            </a:r>
            <a:endParaRPr lang="pt-BR" sz="1200" dirty="0"/>
          </a:p>
        </p:txBody>
      </p:sp>
      <p:graphicFrame>
        <p:nvGraphicFramePr>
          <p:cNvPr id="70" name="Tabela 69">
            <a:extLst>
              <a:ext uri="{FF2B5EF4-FFF2-40B4-BE49-F238E27FC236}">
                <a16:creationId xmlns:a16="http://schemas.microsoft.com/office/drawing/2014/main" id="{E9855415-BE8C-429F-A475-A89B49E63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52216"/>
              </p:ext>
            </p:extLst>
          </p:nvPr>
        </p:nvGraphicFramePr>
        <p:xfrm>
          <a:off x="4724332" y="389806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5.817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aphicFrame>
        <p:nvGraphicFramePr>
          <p:cNvPr id="71" name="Tabela 70">
            <a:extLst>
              <a:ext uri="{FF2B5EF4-FFF2-40B4-BE49-F238E27FC236}">
                <a16:creationId xmlns:a16="http://schemas.microsoft.com/office/drawing/2014/main" id="{2D2EDB17-EBB2-4C18-AFB8-D48538D8B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18957"/>
              </p:ext>
            </p:extLst>
          </p:nvPr>
        </p:nvGraphicFramePr>
        <p:xfrm>
          <a:off x="7072693" y="3879006"/>
          <a:ext cx="75565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5.794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aphicFrame>
        <p:nvGraphicFramePr>
          <p:cNvPr id="72" name="Tabela 71">
            <a:extLst>
              <a:ext uri="{FF2B5EF4-FFF2-40B4-BE49-F238E27FC236}">
                <a16:creationId xmlns:a16="http://schemas.microsoft.com/office/drawing/2014/main" id="{A07F116C-74D1-44BE-B555-0A5BF8B12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8415"/>
              </p:ext>
            </p:extLst>
          </p:nvPr>
        </p:nvGraphicFramePr>
        <p:xfrm>
          <a:off x="8953130" y="3898067"/>
          <a:ext cx="75565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5.790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aphicFrame>
        <p:nvGraphicFramePr>
          <p:cNvPr id="73" name="Tabela 72">
            <a:extLst>
              <a:ext uri="{FF2B5EF4-FFF2-40B4-BE49-F238E27FC236}">
                <a16:creationId xmlns:a16="http://schemas.microsoft.com/office/drawing/2014/main" id="{9E73D443-07A0-4565-8F58-5DFBA3CD6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10650"/>
              </p:ext>
            </p:extLst>
          </p:nvPr>
        </p:nvGraphicFramePr>
        <p:xfrm>
          <a:off x="10853529" y="3878545"/>
          <a:ext cx="75565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5.776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74" name="+ informações">
            <a:extLst>
              <a:ext uri="{FF2B5EF4-FFF2-40B4-BE49-F238E27FC236}">
                <a16:creationId xmlns:a16="http://schemas.microsoft.com/office/drawing/2014/main" id="{E0A42CC0-7231-4B9C-AC30-82D10FB51DBC}"/>
              </a:ext>
            </a:extLst>
          </p:cNvPr>
          <p:cNvGrpSpPr/>
          <p:nvPr/>
        </p:nvGrpSpPr>
        <p:grpSpPr>
          <a:xfrm>
            <a:off x="8861322" y="5575226"/>
            <a:ext cx="1402473" cy="346249"/>
            <a:chOff x="7300120" y="5125288"/>
            <a:chExt cx="1748287" cy="431624"/>
          </a:xfrm>
        </p:grpSpPr>
        <p:sp>
          <p:nvSpPr>
            <p:cNvPr id="75" name="Forma livre 52">
              <a:extLst>
                <a:ext uri="{FF2B5EF4-FFF2-40B4-BE49-F238E27FC236}">
                  <a16:creationId xmlns:a16="http://schemas.microsoft.com/office/drawing/2014/main" id="{215FA5C9-E63C-4094-89E1-2F4B158B0B55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6" name="CaixaDeTexto 5">
              <a:extLst>
                <a:ext uri="{FF2B5EF4-FFF2-40B4-BE49-F238E27FC236}">
                  <a16:creationId xmlns:a16="http://schemas.microsoft.com/office/drawing/2014/main" id="{4D91181B-5CFF-4435-8BB5-8AA87F6ABFC7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77" name="Group 4">
              <a:extLst>
                <a:ext uri="{FF2B5EF4-FFF2-40B4-BE49-F238E27FC236}">
                  <a16:creationId xmlns:a16="http://schemas.microsoft.com/office/drawing/2014/main" id="{122802CE-812C-42A0-9AA2-C00A55CCC85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7A0758B3-21B1-43E9-93BB-50F991F1A1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912C03E1-0343-482D-A2FC-09E25830C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4A2742FB-9410-489E-A4EF-DC4E6FC638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73213A2B-AB75-4CC0-A257-CC3459153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08E4F115-797D-4E00-82AB-6774181C7C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6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Graphic spid="28" grpId="0">
        <p:bldAsOne/>
      </p:bldGraphic>
      <p:bldGraphic spid="28" grpId="1">
        <p:bldAsOne/>
      </p:bldGraphic>
      <p:bldP spid="29" grpId="0"/>
      <p:bldGraphic spid="40" grpId="0">
        <p:bldAsOne/>
      </p:bldGraphic>
      <p:bldGraphic spid="40" grpId="1">
        <p:bldAsOne/>
      </p:bldGraphic>
      <p:bldP spid="41" grpId="0"/>
      <p:bldGraphic spid="42" grpId="0">
        <p:bldAsOne/>
      </p:bldGraphic>
      <p:bldGraphic spid="42" grpId="1">
        <p:bldAsOne/>
      </p:bldGraphic>
      <p:bldP spid="43" grpId="0"/>
      <p:bldGraphic spid="44" grpId="0">
        <p:bldAsOne/>
      </p:bldGraphic>
      <p:bldGraphic spid="44" grpId="1">
        <p:bldAsOne/>
      </p:bldGraphic>
      <p:bldP spid="45" grpId="0"/>
      <p:bldP spid="68" grpId="0"/>
      <p:bldP spid="67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ráfico 68">
            <a:extLst>
              <a:ext uri="{FF2B5EF4-FFF2-40B4-BE49-F238E27FC236}">
                <a16:creationId xmlns:a16="http://schemas.microsoft.com/office/drawing/2014/main" id="{F58C1016-6552-4AA9-907F-3BE5145E4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855122"/>
              </p:ext>
            </p:extLst>
          </p:nvPr>
        </p:nvGraphicFramePr>
        <p:xfrm>
          <a:off x="527050" y="1781411"/>
          <a:ext cx="5911850" cy="373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p7a10.</a:t>
            </a:r>
            <a:r>
              <a:rPr lang="pt-BR" sz="1100" dirty="0">
                <a:solidFill>
                  <a:schemeClr val="bg1"/>
                </a:solidFill>
              </a:rPr>
              <a:t> Em uma escala de 0 a 10, avalie sua satisfação com o atendente do Sebrae em relação aos seguintes aspectos:*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pt-BR" b="1" i="1" dirty="0">
                <a:solidFill>
                  <a:srgbClr val="006699"/>
                </a:solidFill>
              </a:rPr>
              <a:t>em rela</a:t>
            </a:r>
            <a:r>
              <a:rPr lang="en-US" b="1" i="1" dirty="0">
                <a:solidFill>
                  <a:srgbClr val="006699"/>
                </a:solidFill>
              </a:rPr>
              <a:t>çã</a:t>
            </a:r>
            <a:r>
              <a:rPr lang="pt-BR" b="1" i="1" dirty="0">
                <a:solidFill>
                  <a:srgbClr val="006699"/>
                </a:solidFill>
              </a:rPr>
              <a:t>o aos seguintes aspectos:</a:t>
            </a:r>
          </a:p>
        </p:txBody>
      </p:sp>
      <p:sp>
        <p:nvSpPr>
          <p:cNvPr id="67" name="Espaço Reservado para Conteúdo 3">
            <a:extLst>
              <a:ext uri="{FF2B5EF4-FFF2-40B4-BE49-F238E27FC236}">
                <a16:creationId xmlns:a16="http://schemas.microsoft.com/office/drawing/2014/main" id="{830AC0AD-03B4-4699-9B55-3603D2B72C5F}"/>
              </a:ext>
            </a:extLst>
          </p:cNvPr>
          <p:cNvSpPr txBox="1">
            <a:spLocks/>
          </p:cNvSpPr>
          <p:nvPr/>
        </p:nvSpPr>
        <p:spPr>
          <a:xfrm>
            <a:off x="7361332" y="1800000"/>
            <a:ext cx="4178300" cy="12322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em praticamente todos os diferentes quesitos avaliados com relação aos atendentes verifica-se melhoria frente aos anos anteriores </a:t>
            </a:r>
            <a:r>
              <a:rPr lang="pt-BR" sz="1200" dirty="0"/>
              <a:t>(p7,p8,p9,p10)</a:t>
            </a:r>
          </a:p>
        </p:txBody>
      </p:sp>
      <p:sp>
        <p:nvSpPr>
          <p:cNvPr id="46" name="retangulo branco">
            <a:extLst>
              <a:ext uri="{FF2B5EF4-FFF2-40B4-BE49-F238E27FC236}">
                <a16:creationId xmlns:a16="http://schemas.microsoft.com/office/drawing/2014/main" id="{06672075-BB48-4B18-8ABF-7A5A32F7BA13}"/>
              </a:ext>
            </a:extLst>
          </p:cNvPr>
          <p:cNvSpPr/>
          <p:nvPr/>
        </p:nvSpPr>
        <p:spPr>
          <a:xfrm>
            <a:off x="652368" y="1755196"/>
            <a:ext cx="5911850" cy="3655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BE2DF86-CE21-43CD-9E3D-4E31557D8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351446"/>
              </p:ext>
            </p:extLst>
          </p:nvPr>
        </p:nvGraphicFramePr>
        <p:xfrm>
          <a:off x="652368" y="1674647"/>
          <a:ext cx="5721350" cy="373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74BB468E-FE22-47A9-9A70-C24966EDC457}"/>
              </a:ext>
            </a:extLst>
          </p:cNvPr>
          <p:cNvSpPr txBox="1">
            <a:spLocks/>
          </p:cNvSpPr>
          <p:nvPr/>
        </p:nvSpPr>
        <p:spPr>
          <a:xfrm>
            <a:off x="7361332" y="3687603"/>
            <a:ext cx="4178300" cy="1555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 aparente ‘exceção’ seria com relação à ‘clareza’, ainda que a diferença com relação a 2017 tenha sido de somente 1%, portanto, inferior à margem de erro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B7E909-234C-4CD3-8CED-C260B2974B1F}"/>
              </a:ext>
            </a:extLst>
          </p:cNvPr>
          <p:cNvSpPr/>
          <p:nvPr/>
        </p:nvSpPr>
        <p:spPr>
          <a:xfrm>
            <a:off x="3683007" y="6019043"/>
            <a:ext cx="8446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“totalmente insatisfeito(a)” e 10 “totalmente satisfeito(a)”</a:t>
            </a:r>
          </a:p>
        </p:txBody>
      </p:sp>
    </p:spTree>
    <p:extLst>
      <p:ext uri="{BB962C8B-B14F-4D97-AF65-F5344CB8AC3E}">
        <p14:creationId xmlns:p14="http://schemas.microsoft.com/office/powerpoint/2010/main" val="17653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Sub>
          <a:bldChart bld="series"/>
        </p:bldSub>
      </p:bldGraphic>
      <p:bldGraphic spid="69" grpId="1" uiExpand="1">
        <p:bldSub>
          <a:bldChart bld="series"/>
        </p:bldSub>
      </p:bldGraphic>
      <p:bldP spid="67" grpId="0"/>
      <p:bldP spid="46" grpId="0" animBg="1"/>
      <p:bldP spid="46" grpId="1" animBg="1"/>
      <p:bldGraphic spid="21" grpId="0" uiExpand="1">
        <p:bldSub>
          <a:bldChart bld="series"/>
        </p:bldSub>
      </p:bldGraphic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p7.</a:t>
            </a:r>
            <a:r>
              <a:rPr lang="pt-BR" sz="1100" dirty="0">
                <a:solidFill>
                  <a:schemeClr val="bg1"/>
                </a:solidFill>
              </a:rPr>
              <a:t> O atendente foi cordial e educado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cordialidade</a:t>
            </a:r>
            <a:endParaRPr lang="pt-BR" b="1" i="1" dirty="0">
              <a:solidFill>
                <a:srgbClr val="006699"/>
              </a:solidFill>
            </a:endParaRPr>
          </a:p>
        </p:txBody>
      </p:sp>
      <p:grpSp>
        <p:nvGrpSpPr>
          <p:cNvPr id="12" name="+ informações">
            <a:extLst>
              <a:ext uri="{FF2B5EF4-FFF2-40B4-BE49-F238E27FC236}">
                <a16:creationId xmlns:a16="http://schemas.microsoft.com/office/drawing/2014/main" id="{3DAC92F6-E407-4482-990C-F6FCDC8A3316}"/>
              </a:ext>
            </a:extLst>
          </p:cNvPr>
          <p:cNvGrpSpPr/>
          <p:nvPr/>
        </p:nvGrpSpPr>
        <p:grpSpPr>
          <a:xfrm>
            <a:off x="1403032" y="5543579"/>
            <a:ext cx="1402473" cy="346249"/>
            <a:chOff x="7300120" y="5125288"/>
            <a:chExt cx="1748287" cy="431624"/>
          </a:xfrm>
        </p:grpSpPr>
        <p:sp>
          <p:nvSpPr>
            <p:cNvPr id="13" name="Forma livre 52">
              <a:extLst>
                <a:ext uri="{FF2B5EF4-FFF2-40B4-BE49-F238E27FC236}">
                  <a16:creationId xmlns:a16="http://schemas.microsoft.com/office/drawing/2014/main" id="{445250AB-09B7-47DF-9894-B3C0C3B24853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" name="CaixaDeTexto 5">
              <a:extLst>
                <a:ext uri="{FF2B5EF4-FFF2-40B4-BE49-F238E27FC236}">
                  <a16:creationId xmlns:a16="http://schemas.microsoft.com/office/drawing/2014/main" id="{3944A9B4-0339-496C-93FE-E847776DB079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F9229DA2-E464-465C-BDCE-65575BC8F8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B6EBC949-4B3A-4F64-ABFE-5886B060D8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01E6B17B-0CDE-4042-985F-993A7D1FC2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246C3AD0-4FCC-48D4-A199-83CF5103CB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A849AB61-3D6C-4626-984B-FF1B8D4B60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315E85E7-0E88-4AD0-91B9-0B4A162D22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EB2415B3-5D5E-4474-AA17-D71BCA31A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522958"/>
              </p:ext>
            </p:extLst>
          </p:nvPr>
        </p:nvGraphicFramePr>
        <p:xfrm>
          <a:off x="7841857" y="1600538"/>
          <a:ext cx="3529248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C4BF41DC-05D9-4A7E-9C22-156CC2984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21824"/>
              </p:ext>
            </p:extLst>
          </p:nvPr>
        </p:nvGraphicFramePr>
        <p:xfrm>
          <a:off x="11381101" y="1721397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" name="Forma livre 15">
            <a:extLst>
              <a:ext uri="{FF2B5EF4-FFF2-40B4-BE49-F238E27FC236}">
                <a16:creationId xmlns:a16="http://schemas.microsoft.com/office/drawing/2014/main" id="{5B707D96-EAC4-49CC-9F68-C865B051D662}"/>
              </a:ext>
            </a:extLst>
          </p:cNvPr>
          <p:cNvSpPr/>
          <p:nvPr/>
        </p:nvSpPr>
        <p:spPr>
          <a:xfrm flipH="1">
            <a:off x="7522285" y="1721397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 16">
            <a:extLst>
              <a:ext uri="{FF2B5EF4-FFF2-40B4-BE49-F238E27FC236}">
                <a16:creationId xmlns:a16="http://schemas.microsoft.com/office/drawing/2014/main" id="{1DCD250C-46FB-4D44-8A63-059651EB815D}"/>
              </a:ext>
            </a:extLst>
          </p:cNvPr>
          <p:cNvSpPr/>
          <p:nvPr/>
        </p:nvSpPr>
        <p:spPr>
          <a:xfrm flipH="1">
            <a:off x="7522285" y="2480411"/>
            <a:ext cx="319572" cy="726570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 17">
            <a:extLst>
              <a:ext uri="{FF2B5EF4-FFF2-40B4-BE49-F238E27FC236}">
                <a16:creationId xmlns:a16="http://schemas.microsoft.com/office/drawing/2014/main" id="{0C394C47-6218-44D1-878B-360DBD6C3D2C}"/>
              </a:ext>
            </a:extLst>
          </p:cNvPr>
          <p:cNvSpPr/>
          <p:nvPr/>
        </p:nvSpPr>
        <p:spPr>
          <a:xfrm flipH="1">
            <a:off x="7522285" y="3228191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C8DC2B1-152E-48AF-986B-8E069CC8BCD2}"/>
              </a:ext>
            </a:extLst>
          </p:cNvPr>
          <p:cNvSpPr/>
          <p:nvPr/>
        </p:nvSpPr>
        <p:spPr>
          <a:xfrm>
            <a:off x="6159233" y="167906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83%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37CDD62-816B-467D-BFC0-35873B2CBFC3}"/>
              </a:ext>
            </a:extLst>
          </p:cNvPr>
          <p:cNvSpPr/>
          <p:nvPr/>
        </p:nvSpPr>
        <p:spPr>
          <a:xfrm>
            <a:off x="6159233" y="2508490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</a:rPr>
              <a:t>14%</a:t>
            </a:r>
            <a:endParaRPr lang="pt-BR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9F5A46A-DAE8-4C2C-893F-6B14DF351092}"/>
              </a:ext>
            </a:extLst>
          </p:cNvPr>
          <p:cNvSpPr/>
          <p:nvPr/>
        </p:nvSpPr>
        <p:spPr>
          <a:xfrm>
            <a:off x="6159233" y="420811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</a:rPr>
              <a:t>3%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E4B52AD-F480-4C65-BC95-104F73DC87BB}"/>
              </a:ext>
            </a:extLst>
          </p:cNvPr>
          <p:cNvSpPr/>
          <p:nvPr/>
        </p:nvSpPr>
        <p:spPr>
          <a:xfrm>
            <a:off x="9300040" y="1350694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totalmente satisfeito(a)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0720EA9-B1EF-4A97-8C55-1686E8007DB6}"/>
              </a:ext>
            </a:extLst>
          </p:cNvPr>
          <p:cNvSpPr/>
          <p:nvPr/>
        </p:nvSpPr>
        <p:spPr>
          <a:xfrm>
            <a:off x="9300040" y="5884500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totalmente insatisfeito(a)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  <p:grpSp>
        <p:nvGrpSpPr>
          <p:cNvPr id="31" name="disparo historico">
            <a:extLst>
              <a:ext uri="{FF2B5EF4-FFF2-40B4-BE49-F238E27FC236}">
                <a16:creationId xmlns:a16="http://schemas.microsoft.com/office/drawing/2014/main" id="{64B2E7C7-7CA5-4157-B3C5-87698D1B82B1}"/>
              </a:ext>
            </a:extLst>
          </p:cNvPr>
          <p:cNvGrpSpPr/>
          <p:nvPr/>
        </p:nvGrpSpPr>
        <p:grpSpPr>
          <a:xfrm>
            <a:off x="3064853" y="5472133"/>
            <a:ext cx="1135097" cy="430887"/>
            <a:chOff x="8256588" y="5575012"/>
            <a:chExt cx="1481911" cy="562539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9D29DD0-E5E2-44EF-9E41-9E041E3E5FEB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33" name="Group 22">
              <a:extLst>
                <a:ext uri="{FF2B5EF4-FFF2-40B4-BE49-F238E27FC236}">
                  <a16:creationId xmlns:a16="http://schemas.microsoft.com/office/drawing/2014/main" id="{C8CACEF5-827B-4F05-BED5-9BC12DABD6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8067986-9E5C-417B-922E-3EC5E501C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35360126-1E5D-4593-B90D-8C4BB4538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3635B8BB-7F5D-4684-9359-17433B2D2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C7336871-DA51-4490-8155-F6AECCE21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13AE35D6-BD44-4B99-90F6-BB4B05F9A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E1187339-FBE4-4052-9CF5-0AA4F24EF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D78FB0F-2472-43C8-81D9-3FA1850CF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C8210D03-B516-4BF2-83A3-8497435D01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06B6BBA9-3159-45BD-A717-16691590F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03D6E69D-9886-414B-A5F7-D92D14524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2C3172AF-932A-4CBA-ADEE-ECB7317AF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7BDA7020-2E1D-444A-B4E7-FB9828026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577A35CC-D482-4D36-A848-822ECE152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47" name="Espaço Reservado para Conteúdo 3">
            <a:extLst>
              <a:ext uri="{FF2B5EF4-FFF2-40B4-BE49-F238E27FC236}">
                <a16:creationId xmlns:a16="http://schemas.microsoft.com/office/drawing/2014/main" id="{6DFFE19B-7DC3-4B12-BDA1-1A539C8BF592}"/>
              </a:ext>
            </a:extLst>
          </p:cNvPr>
          <p:cNvSpPr txBox="1">
            <a:spLocks/>
          </p:cNvSpPr>
          <p:nvPr/>
        </p:nvSpPr>
        <p:spPr>
          <a:xfrm>
            <a:off x="576000" y="4140000"/>
            <a:ext cx="5149398" cy="1282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chama atenção que apenas 3% das avaliações foram iguais ou inferiores a ‘6’ em uma escala de ‘0’ a ‘10’, enquanto 83% corresponderam às duas notas mais elevadas </a:t>
            </a:r>
            <a:r>
              <a:rPr lang="pt-BR" sz="1200" dirty="0"/>
              <a:t>(p7) </a:t>
            </a:r>
          </a:p>
        </p:txBody>
      </p:sp>
      <p:graphicFrame>
        <p:nvGraphicFramePr>
          <p:cNvPr id="48" name="Tabela 47">
            <a:extLst>
              <a:ext uri="{FF2B5EF4-FFF2-40B4-BE49-F238E27FC236}">
                <a16:creationId xmlns:a16="http://schemas.microsoft.com/office/drawing/2014/main" id="{76F6A8B6-1BDD-424E-830C-F7F3E1BCF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98966"/>
              </p:ext>
            </p:extLst>
          </p:nvPr>
        </p:nvGraphicFramePr>
        <p:xfrm>
          <a:off x="1189639" y="3456833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5.817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50" name="Retângulo 49">
            <a:extLst>
              <a:ext uri="{FF2B5EF4-FFF2-40B4-BE49-F238E27FC236}">
                <a16:creationId xmlns:a16="http://schemas.microsoft.com/office/drawing/2014/main" id="{B060D95E-D1A8-4B7A-8E2C-230F7D967074}"/>
              </a:ext>
            </a:extLst>
          </p:cNvPr>
          <p:cNvSpPr/>
          <p:nvPr/>
        </p:nvSpPr>
        <p:spPr>
          <a:xfrm>
            <a:off x="4142809" y="3010699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9,3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4427DA30-A413-4331-BE01-5E31AAA61364}"/>
              </a:ext>
            </a:extLst>
          </p:cNvPr>
          <p:cNvSpPr/>
          <p:nvPr/>
        </p:nvSpPr>
        <p:spPr>
          <a:xfrm>
            <a:off x="2167354" y="1962126"/>
            <a:ext cx="164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7200" b="1" dirty="0">
                <a:solidFill>
                  <a:srgbClr val="FF9900"/>
                </a:solidFill>
              </a:rPr>
              <a:t>9,4</a:t>
            </a:r>
            <a:endParaRPr lang="pt-BR" sz="8000" b="1" i="1" dirty="0">
              <a:solidFill>
                <a:srgbClr val="FF9900"/>
              </a:solidFill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49876A5-8139-4775-BB44-7C4453555EE4}"/>
              </a:ext>
            </a:extLst>
          </p:cNvPr>
          <p:cNvSpPr/>
          <p:nvPr/>
        </p:nvSpPr>
        <p:spPr>
          <a:xfrm>
            <a:off x="2203393" y="1761428"/>
            <a:ext cx="1619205" cy="1619205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37EA7986-7BE4-4ED0-999D-070BF4077777}"/>
              </a:ext>
            </a:extLst>
          </p:cNvPr>
          <p:cNvSpPr/>
          <p:nvPr/>
        </p:nvSpPr>
        <p:spPr>
          <a:xfrm>
            <a:off x="4142809" y="3395008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8,9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47" grpId="0"/>
      <p:bldP spid="50" grpId="0"/>
      <p:bldP spid="50" grpId="1"/>
      <p:bldP spid="51" grpId="0"/>
      <p:bldP spid="52" grpId="0" animBg="1"/>
      <p:bldP spid="63" grpId="0"/>
      <p:bldP spid="6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tângulo 80">
            <a:extLst>
              <a:ext uri="{FF2B5EF4-FFF2-40B4-BE49-F238E27FC236}">
                <a16:creationId xmlns:a16="http://schemas.microsoft.com/office/drawing/2014/main" id="{0BEA64B6-1850-47CD-807D-2B50921AC9A4}"/>
              </a:ext>
            </a:extLst>
          </p:cNvPr>
          <p:cNvSpPr/>
          <p:nvPr/>
        </p:nvSpPr>
        <p:spPr>
          <a:xfrm>
            <a:off x="0" y="2661774"/>
            <a:ext cx="12192000" cy="3110195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p7.</a:t>
            </a:r>
            <a:r>
              <a:rPr lang="pt-BR" sz="1100" dirty="0">
                <a:solidFill>
                  <a:schemeClr val="bg1"/>
                </a:solidFill>
              </a:rPr>
              <a:t> O atendente foi cordial e educado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cordialidade</a:t>
            </a:r>
            <a:endParaRPr lang="pt-BR" b="1" i="1" dirty="0">
              <a:solidFill>
                <a:srgbClr val="006699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F384DA-5775-4E89-81B2-DE2553C016A4}"/>
              </a:ext>
            </a:extLst>
          </p:cNvPr>
          <p:cNvSpPr/>
          <p:nvPr/>
        </p:nvSpPr>
        <p:spPr>
          <a:xfrm>
            <a:off x="1544374" y="6045680"/>
            <a:ext cx="5087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“totalmente insatisfeito(a)” e 10 “totalmente satisfeito(a)”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36BE5956-8D14-4B94-9BED-7336622309EA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10828600" cy="861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ainda que todas as avaliações sejam elevadas, no que se refere à cordialidade, existem variações  interessantes quando os resultados são analisados em função da escolaridade ou do porte dessas empresas   </a:t>
            </a:r>
            <a:r>
              <a:rPr lang="pt-BR" sz="1200" dirty="0"/>
              <a:t>(p7)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866F949-6D4D-4B24-8B3A-CFC421504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844418"/>
              </p:ext>
            </p:extLst>
          </p:nvPr>
        </p:nvGraphicFramePr>
        <p:xfrm>
          <a:off x="738079" y="3347867"/>
          <a:ext cx="3630517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CD28CE27-DAD7-4318-9158-FA23D0884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344061"/>
              </p:ext>
            </p:extLst>
          </p:nvPr>
        </p:nvGraphicFramePr>
        <p:xfrm>
          <a:off x="4298637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2B20481F-52D6-4BD8-8DFB-B85FAF349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523431"/>
              </p:ext>
            </p:extLst>
          </p:nvPr>
        </p:nvGraphicFramePr>
        <p:xfrm>
          <a:off x="7643790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6" name="Agrupar 75">
            <a:extLst>
              <a:ext uri="{FF2B5EF4-FFF2-40B4-BE49-F238E27FC236}">
                <a16:creationId xmlns:a16="http://schemas.microsoft.com/office/drawing/2014/main" id="{5FD033E8-8DA4-477E-B5F5-74EA7B6BD10B}"/>
              </a:ext>
            </a:extLst>
          </p:cNvPr>
          <p:cNvGrpSpPr/>
          <p:nvPr/>
        </p:nvGrpSpPr>
        <p:grpSpPr>
          <a:xfrm>
            <a:off x="588742" y="2863992"/>
            <a:ext cx="2566300" cy="468000"/>
            <a:chOff x="588742" y="2863992"/>
            <a:chExt cx="2566300" cy="468000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A4ED33DD-8645-4598-96B2-B28EA8F757BA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FC8014D4-B3FB-42E9-AB5C-94DD09E73A15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CCF45B74-8CEB-4740-A10B-2677C2EBF331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17" name="Gráfico 16">
                  <a:extLst>
                    <a:ext uri="{FF2B5EF4-FFF2-40B4-BE49-F238E27FC236}">
                      <a16:creationId xmlns:a16="http://schemas.microsoft.com/office/drawing/2014/main" id="{E15FEF9B-A603-4D94-A303-65CB34D5E1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20EE57E3-E11F-402A-A3E4-E64D49813AF4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9BAF190B-7F84-41F1-812D-064388209829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4EFC0314-E2DE-4962-BC0F-0EDC21B31434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F4B6700F-5749-4BFE-8102-71A7917DCD69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E9CD2C46-D358-436F-8DB0-E80933FA3507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0BC7F02E-C0CA-4B4B-B3EB-3F8EAA723E0B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9661EDE3-F57A-468E-BC1D-E4DF12DB149C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01066D33-1499-4C0F-9A0C-CBF6E8C8E392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A3E9ED7-12B9-4199-AEAF-0603F739A960}"/>
              </a:ext>
            </a:extLst>
          </p:cNvPr>
          <p:cNvCxnSpPr>
            <a:cxnSpLocks/>
          </p:cNvCxnSpPr>
          <p:nvPr/>
        </p:nvCxnSpPr>
        <p:spPr>
          <a:xfrm flipH="1">
            <a:off x="4223500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1C0AEA64-D0A0-4633-B946-269C8237BA69}"/>
              </a:ext>
            </a:extLst>
          </p:cNvPr>
          <p:cNvCxnSpPr>
            <a:cxnSpLocks/>
          </p:cNvCxnSpPr>
          <p:nvPr/>
        </p:nvCxnSpPr>
        <p:spPr>
          <a:xfrm flipH="1">
            <a:off x="8421428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31D4F284-F091-4563-AA0A-5824CE2982A2}"/>
              </a:ext>
            </a:extLst>
          </p:cNvPr>
          <p:cNvGrpSpPr/>
          <p:nvPr/>
        </p:nvGrpSpPr>
        <p:grpSpPr>
          <a:xfrm>
            <a:off x="8921841" y="2863992"/>
            <a:ext cx="2600293" cy="468000"/>
            <a:chOff x="8921841" y="2863992"/>
            <a:chExt cx="2600293" cy="468000"/>
          </a:xfrm>
        </p:grpSpPr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79C570B3-F1AD-4DF0-B9ED-92295C5D77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C1BDCE7B-0F80-4B14-B6E2-551347BC1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4F478708-4741-4B57-9385-6896841E2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id="{4E0335DB-545F-46A9-9F56-D57B9500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1D502E61-AAA0-4F2B-AF09-51969C7DC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99DD2C18-775B-49D1-B20A-01CAAE5CD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C286E203-D3EA-48D2-A2AA-B97D7E41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12">
                <a:extLst>
                  <a:ext uri="{FF2B5EF4-FFF2-40B4-BE49-F238E27FC236}">
                    <a16:creationId xmlns:a16="http://schemas.microsoft.com/office/drawing/2014/main" id="{F5A38DB1-15B6-45FD-B10F-E5A46C0D7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D30AB013-1A7A-4F79-9B43-16290826E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45981564-95E1-475F-A33A-4335527E3F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D5D0F51E-F708-443A-98ED-1F1D7B9C3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A92C8391-CBA1-4282-A5E9-E54A3384D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17">
                <a:extLst>
                  <a:ext uri="{FF2B5EF4-FFF2-40B4-BE49-F238E27FC236}">
                    <a16:creationId xmlns:a16="http://schemas.microsoft.com/office/drawing/2014/main" id="{08BD144B-DC6E-4956-BF26-41152F83A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C6B0D998-46C2-47D6-970D-1D0B08065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F6B11CB0-28EB-44A4-A9F8-3D79BA897BB7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5065DE81-3F51-495D-9C4F-0452D727DC32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895F9C6E-AB43-46EC-AE64-3E950656678E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0" name="Gráfico 69">
                <a:extLst>
                  <a:ext uri="{FF2B5EF4-FFF2-40B4-BE49-F238E27FC236}">
                    <a16:creationId xmlns:a16="http://schemas.microsoft.com/office/drawing/2014/main" id="{00AC9E82-DC4E-4641-BCC9-440FF5CAF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648BFB65-9EFE-4C44-BF90-8E0D56095F4D}"/>
              </a:ext>
            </a:extLst>
          </p:cNvPr>
          <p:cNvGrpSpPr/>
          <p:nvPr/>
        </p:nvGrpSpPr>
        <p:grpSpPr>
          <a:xfrm>
            <a:off x="4624183" y="2863992"/>
            <a:ext cx="2573286" cy="468000"/>
            <a:chOff x="4624183" y="2863992"/>
            <a:chExt cx="2573286" cy="468000"/>
          </a:xfrm>
        </p:grpSpPr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67314288-648A-4690-AE62-131A754FF018}"/>
                </a:ext>
              </a:extLst>
            </p:cNvPr>
            <p:cNvSpPr txBox="1"/>
            <p:nvPr/>
          </p:nvSpPr>
          <p:spPr>
            <a:xfrm>
              <a:off x="5276731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escolaridade</a:t>
              </a:r>
            </a:p>
          </p:txBody>
        </p:sp>
        <p:grpSp>
          <p:nvGrpSpPr>
            <p:cNvPr id="73" name="Agrupar 72">
              <a:extLst>
                <a:ext uri="{FF2B5EF4-FFF2-40B4-BE49-F238E27FC236}">
                  <a16:creationId xmlns:a16="http://schemas.microsoft.com/office/drawing/2014/main" id="{0F1085B5-0BEF-4617-845C-948FE36976F9}"/>
                </a:ext>
              </a:extLst>
            </p:cNvPr>
            <p:cNvGrpSpPr/>
            <p:nvPr/>
          </p:nvGrpSpPr>
          <p:grpSpPr>
            <a:xfrm>
              <a:off x="4624183" y="2863992"/>
              <a:ext cx="468000" cy="468000"/>
              <a:chOff x="4624183" y="2863992"/>
              <a:chExt cx="468000" cy="468000"/>
            </a:xfrm>
          </p:grpSpPr>
          <p:sp>
            <p:nvSpPr>
              <p:cNvPr id="75" name="Elipse 74">
                <a:extLst>
                  <a:ext uri="{FF2B5EF4-FFF2-40B4-BE49-F238E27FC236}">
                    <a16:creationId xmlns:a16="http://schemas.microsoft.com/office/drawing/2014/main" id="{C2DA2CE2-74FF-44B4-A9EA-72DED9E650C8}"/>
                  </a:ext>
                </a:extLst>
              </p:cNvPr>
              <p:cNvSpPr/>
              <p:nvPr/>
            </p:nvSpPr>
            <p:spPr>
              <a:xfrm>
                <a:off x="4624183" y="2863992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4" name="Gráfico 73">
                <a:extLst>
                  <a:ext uri="{FF2B5EF4-FFF2-40B4-BE49-F238E27FC236}">
                    <a16:creationId xmlns:a16="http://schemas.microsoft.com/office/drawing/2014/main" id="{E50B33C4-8DE2-4138-9ABC-95ED2DAF2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3451" y="2924833"/>
                <a:ext cx="359109" cy="359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43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4" grpId="0"/>
      <p:bldGraphic spid="9" grpId="0">
        <p:bldAsOne/>
      </p:bldGraphic>
      <p:bldGraphic spid="43" grpId="0">
        <p:bldAsOne/>
      </p:bldGraphic>
      <p:bldGraphic spid="4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p8.</a:t>
            </a:r>
            <a:r>
              <a:rPr lang="pt-BR" sz="1100" dirty="0">
                <a:solidFill>
                  <a:schemeClr val="bg1"/>
                </a:solidFill>
              </a:rPr>
              <a:t> O atendente foi prestativo e rápido/ágil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presteza</a:t>
            </a:r>
            <a:r>
              <a:rPr lang="en-US" b="1" i="1" dirty="0">
                <a:solidFill>
                  <a:srgbClr val="006699"/>
                </a:solidFill>
              </a:rPr>
              <a:t> e </a:t>
            </a:r>
            <a:r>
              <a:rPr lang="en-US" b="1" i="1" dirty="0" err="1">
                <a:solidFill>
                  <a:srgbClr val="006699"/>
                </a:solidFill>
              </a:rPr>
              <a:t>agilidade</a:t>
            </a:r>
            <a:endParaRPr lang="pt-BR" b="1" i="1" dirty="0">
              <a:solidFill>
                <a:srgbClr val="006699"/>
              </a:solidFill>
            </a:endParaRPr>
          </a:p>
        </p:txBody>
      </p:sp>
      <p:grpSp>
        <p:nvGrpSpPr>
          <p:cNvPr id="14" name="+ informações">
            <a:extLst>
              <a:ext uri="{FF2B5EF4-FFF2-40B4-BE49-F238E27FC236}">
                <a16:creationId xmlns:a16="http://schemas.microsoft.com/office/drawing/2014/main" id="{45C29138-EBC0-4C05-9CDE-32EA17760061}"/>
              </a:ext>
            </a:extLst>
          </p:cNvPr>
          <p:cNvGrpSpPr/>
          <p:nvPr/>
        </p:nvGrpSpPr>
        <p:grpSpPr>
          <a:xfrm>
            <a:off x="1839824" y="5598215"/>
            <a:ext cx="1402473" cy="346249"/>
            <a:chOff x="7300120" y="5125288"/>
            <a:chExt cx="1748287" cy="431624"/>
          </a:xfrm>
        </p:grpSpPr>
        <p:sp>
          <p:nvSpPr>
            <p:cNvPr id="15" name="Forma livre 52">
              <a:extLst>
                <a:ext uri="{FF2B5EF4-FFF2-40B4-BE49-F238E27FC236}">
                  <a16:creationId xmlns:a16="http://schemas.microsoft.com/office/drawing/2014/main" id="{CDEE18FC-8055-45D7-B21C-EDB2D2CFBD2F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" name="CaixaDeTexto 5">
              <a:extLst>
                <a:ext uri="{FF2B5EF4-FFF2-40B4-BE49-F238E27FC236}">
                  <a16:creationId xmlns:a16="http://schemas.microsoft.com/office/drawing/2014/main" id="{F78FF31F-9466-4716-BBD3-E377D5959E75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D8DAF7AF-F0B0-4AAC-88F8-00B0F02F284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8F10777-8EA3-4313-9BA2-A605B165C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9E591B5B-6359-4374-B277-317DBDC90A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8F385D13-0BE0-4383-BA14-9B5DE85CF8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7B2D250A-B8B3-4901-AB2D-E0413E85C1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9CD0E630-4676-49E7-92C1-A9C5E1485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FE70FE7-62D2-474B-8554-01ED0F415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580095"/>
              </p:ext>
            </p:extLst>
          </p:nvPr>
        </p:nvGraphicFramePr>
        <p:xfrm>
          <a:off x="7841857" y="1600538"/>
          <a:ext cx="3529248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21387DE4-5D57-4688-B5CF-202F8C86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59449"/>
              </p:ext>
            </p:extLst>
          </p:nvPr>
        </p:nvGraphicFramePr>
        <p:xfrm>
          <a:off x="11381101" y="1721397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Forma livre 15">
            <a:extLst>
              <a:ext uri="{FF2B5EF4-FFF2-40B4-BE49-F238E27FC236}">
                <a16:creationId xmlns:a16="http://schemas.microsoft.com/office/drawing/2014/main" id="{A9DAEC25-F374-4DB8-A5DF-3D9EA4329A69}"/>
              </a:ext>
            </a:extLst>
          </p:cNvPr>
          <p:cNvSpPr/>
          <p:nvPr/>
        </p:nvSpPr>
        <p:spPr>
          <a:xfrm flipH="1">
            <a:off x="7522285" y="1721397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 16">
            <a:extLst>
              <a:ext uri="{FF2B5EF4-FFF2-40B4-BE49-F238E27FC236}">
                <a16:creationId xmlns:a16="http://schemas.microsoft.com/office/drawing/2014/main" id="{4F777B0D-9160-4DA8-88A6-861FDF58A63E}"/>
              </a:ext>
            </a:extLst>
          </p:cNvPr>
          <p:cNvSpPr/>
          <p:nvPr/>
        </p:nvSpPr>
        <p:spPr>
          <a:xfrm flipH="1">
            <a:off x="7522285" y="2480411"/>
            <a:ext cx="319572" cy="726570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orma livre 17">
            <a:extLst>
              <a:ext uri="{FF2B5EF4-FFF2-40B4-BE49-F238E27FC236}">
                <a16:creationId xmlns:a16="http://schemas.microsoft.com/office/drawing/2014/main" id="{07498D26-1D3D-4BFB-9FAD-F2F1F14FCA18}"/>
              </a:ext>
            </a:extLst>
          </p:cNvPr>
          <p:cNvSpPr/>
          <p:nvPr/>
        </p:nvSpPr>
        <p:spPr>
          <a:xfrm flipH="1">
            <a:off x="7522285" y="3228191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CF23DB0-E356-4BFA-88CE-86556DFCCC25}"/>
              </a:ext>
            </a:extLst>
          </p:cNvPr>
          <p:cNvSpPr/>
          <p:nvPr/>
        </p:nvSpPr>
        <p:spPr>
          <a:xfrm>
            <a:off x="6159233" y="167906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CC99"/>
                </a:solidFill>
              </a:rPr>
              <a:t>~</a:t>
            </a:r>
            <a:r>
              <a:rPr lang="pt-BR" sz="3600" b="1" dirty="0">
                <a:solidFill>
                  <a:srgbClr val="00CC99"/>
                </a:solidFill>
              </a:rPr>
              <a:t>80%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BF2EB5-21C6-403C-9295-51D7324D6FBA}"/>
              </a:ext>
            </a:extLst>
          </p:cNvPr>
          <p:cNvSpPr/>
          <p:nvPr/>
        </p:nvSpPr>
        <p:spPr>
          <a:xfrm>
            <a:off x="6159233" y="2508490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</a:rPr>
              <a:t>16%</a:t>
            </a:r>
            <a:endParaRPr lang="pt-BR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96E01EF-6D7A-463B-96B3-77637869A028}"/>
              </a:ext>
            </a:extLst>
          </p:cNvPr>
          <p:cNvSpPr/>
          <p:nvPr/>
        </p:nvSpPr>
        <p:spPr>
          <a:xfrm>
            <a:off x="6159233" y="420811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~</a:t>
            </a:r>
            <a:r>
              <a:rPr lang="pt-BR" sz="3600" b="1" dirty="0">
                <a:solidFill>
                  <a:srgbClr val="FF0000"/>
                </a:solidFill>
              </a:rPr>
              <a:t>5%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86623A1-671B-4025-A6F4-EE1B81CF7DC4}"/>
              </a:ext>
            </a:extLst>
          </p:cNvPr>
          <p:cNvSpPr/>
          <p:nvPr/>
        </p:nvSpPr>
        <p:spPr>
          <a:xfrm>
            <a:off x="9300040" y="1350694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totalmente satisfeito(a)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981DCF8-9EF7-4027-88E4-DF97F400C68D}"/>
              </a:ext>
            </a:extLst>
          </p:cNvPr>
          <p:cNvSpPr/>
          <p:nvPr/>
        </p:nvSpPr>
        <p:spPr>
          <a:xfrm>
            <a:off x="9300040" y="5884500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totalmente insatisfeito(a)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  <p:grpSp>
        <p:nvGrpSpPr>
          <p:cNvPr id="33" name="disparo historico">
            <a:extLst>
              <a:ext uri="{FF2B5EF4-FFF2-40B4-BE49-F238E27FC236}">
                <a16:creationId xmlns:a16="http://schemas.microsoft.com/office/drawing/2014/main" id="{81B5BA6D-D05F-45AB-A511-05B9CDDF60AB}"/>
              </a:ext>
            </a:extLst>
          </p:cNvPr>
          <p:cNvGrpSpPr/>
          <p:nvPr/>
        </p:nvGrpSpPr>
        <p:grpSpPr>
          <a:xfrm>
            <a:off x="3501645" y="5526769"/>
            <a:ext cx="1135097" cy="430887"/>
            <a:chOff x="8256588" y="5575012"/>
            <a:chExt cx="1481911" cy="562539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5F553097-795A-4CEC-BDF1-5C419E0E3DEC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35" name="Group 22">
              <a:extLst>
                <a:ext uri="{FF2B5EF4-FFF2-40B4-BE49-F238E27FC236}">
                  <a16:creationId xmlns:a16="http://schemas.microsoft.com/office/drawing/2014/main" id="{CE48F019-A35B-41E3-AC69-B5D64C13E63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A37C2FBE-9C79-40A3-AA5E-C76670DE17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2A14C51A-A172-4348-BB45-E19269B27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87508963-576C-4E04-AADA-B1561AEC8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2D801D44-E7E6-480C-BEAD-401DDFDBF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0D075F02-6EF6-495F-AF58-53049EF9F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EDFD8615-989A-4722-A395-D5D470A54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277E7708-7319-46A2-856F-645EE6132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F81D9269-C368-408C-970F-5B96A20B2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234A6205-F7D1-4015-8859-887511E6C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F8D0426C-8ECF-4F58-B7AE-5B2703AE4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EBCCCA79-7EEA-4227-A793-57B2101D1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798B656B-98DB-4A53-A722-98BFAE17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A424952E-CFB4-4DCF-8770-6FAF68F87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848FC02E-604A-4020-82C8-3816F4CDD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29804"/>
              </p:ext>
            </p:extLst>
          </p:nvPr>
        </p:nvGraphicFramePr>
        <p:xfrm>
          <a:off x="1137931" y="3413963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5.794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51" name="Retângulo 50">
            <a:extLst>
              <a:ext uri="{FF2B5EF4-FFF2-40B4-BE49-F238E27FC236}">
                <a16:creationId xmlns:a16="http://schemas.microsoft.com/office/drawing/2014/main" id="{37C73160-37D3-4B22-829E-E5BB24B17F41}"/>
              </a:ext>
            </a:extLst>
          </p:cNvPr>
          <p:cNvSpPr/>
          <p:nvPr/>
        </p:nvSpPr>
        <p:spPr>
          <a:xfrm>
            <a:off x="4142809" y="3010699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9,2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EECB113A-AE85-4C5F-8D6C-FA3AED7657C9}"/>
              </a:ext>
            </a:extLst>
          </p:cNvPr>
          <p:cNvSpPr/>
          <p:nvPr/>
        </p:nvSpPr>
        <p:spPr>
          <a:xfrm>
            <a:off x="2167354" y="1962126"/>
            <a:ext cx="164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7200" b="1" dirty="0">
                <a:solidFill>
                  <a:srgbClr val="FF9900"/>
                </a:solidFill>
              </a:rPr>
              <a:t>9,2</a:t>
            </a:r>
            <a:endParaRPr lang="pt-BR" sz="8000" b="1" i="1" dirty="0">
              <a:solidFill>
                <a:srgbClr val="FF9900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222F50B3-8EAF-4783-B512-88102591178E}"/>
              </a:ext>
            </a:extLst>
          </p:cNvPr>
          <p:cNvSpPr/>
          <p:nvPr/>
        </p:nvSpPr>
        <p:spPr>
          <a:xfrm>
            <a:off x="2203393" y="1837628"/>
            <a:ext cx="1619205" cy="1619205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34DBA28-7372-4121-8CB8-DDE38CDD2245}"/>
              </a:ext>
            </a:extLst>
          </p:cNvPr>
          <p:cNvSpPr/>
          <p:nvPr/>
        </p:nvSpPr>
        <p:spPr>
          <a:xfrm>
            <a:off x="4142809" y="3395008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8,8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Espaço Reservado para Conteúdo 3">
            <a:extLst>
              <a:ext uri="{FF2B5EF4-FFF2-40B4-BE49-F238E27FC236}">
                <a16:creationId xmlns:a16="http://schemas.microsoft.com/office/drawing/2014/main" id="{04D8F7C5-5E84-4075-A286-E2CBAEB5A1A7}"/>
              </a:ext>
            </a:extLst>
          </p:cNvPr>
          <p:cNvSpPr txBox="1">
            <a:spLocks/>
          </p:cNvSpPr>
          <p:nvPr/>
        </p:nvSpPr>
        <p:spPr>
          <a:xfrm>
            <a:off x="576000" y="4140000"/>
            <a:ext cx="5149398" cy="1282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chama atenção que apenas 5% das avaliações foram iguais ou inferiores a ‘6’ em uma escala de ‘0’ a ‘10’, enquanto 80% corresponderam às duas notas mais elevadas </a:t>
            </a:r>
            <a:r>
              <a:rPr lang="pt-BR" sz="1200" dirty="0"/>
              <a:t>(p8) </a:t>
            </a:r>
          </a:p>
        </p:txBody>
      </p:sp>
    </p:spTree>
    <p:extLst>
      <p:ext uri="{BB962C8B-B14F-4D97-AF65-F5344CB8AC3E}">
        <p14:creationId xmlns:p14="http://schemas.microsoft.com/office/powerpoint/2010/main" val="3485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51" grpId="0"/>
      <p:bldP spid="51" grpId="1"/>
      <p:bldP spid="52" grpId="0"/>
      <p:bldP spid="53" grpId="0" animBg="1"/>
      <p:bldP spid="62" grpId="0"/>
      <p:bldP spid="62" grpId="1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55">
            <a:extLst>
              <a:ext uri="{FF2B5EF4-FFF2-40B4-BE49-F238E27FC236}">
                <a16:creationId xmlns:a16="http://schemas.microsoft.com/office/drawing/2014/main" id="{7D3612D4-E885-4CED-92B7-098F671C9555}"/>
              </a:ext>
            </a:extLst>
          </p:cNvPr>
          <p:cNvSpPr/>
          <p:nvPr/>
        </p:nvSpPr>
        <p:spPr>
          <a:xfrm>
            <a:off x="0" y="2787792"/>
            <a:ext cx="12192000" cy="2907977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p8.</a:t>
            </a:r>
            <a:r>
              <a:rPr lang="pt-BR" sz="1100" dirty="0">
                <a:solidFill>
                  <a:schemeClr val="bg1"/>
                </a:solidFill>
              </a:rPr>
              <a:t> O atendente foi prestativo e rápido/ágil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presteza</a:t>
            </a:r>
            <a:r>
              <a:rPr lang="en-US" b="1" i="1" dirty="0">
                <a:solidFill>
                  <a:srgbClr val="006699"/>
                </a:solidFill>
              </a:rPr>
              <a:t> e </a:t>
            </a:r>
            <a:r>
              <a:rPr lang="en-US" b="1" i="1" dirty="0" err="1">
                <a:solidFill>
                  <a:srgbClr val="006699"/>
                </a:solidFill>
              </a:rPr>
              <a:t>agilidade</a:t>
            </a:r>
            <a:endParaRPr lang="pt-BR" b="1" i="1" dirty="0">
              <a:solidFill>
                <a:srgbClr val="006699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F384DA-5775-4E89-81B2-DE2553C016A4}"/>
              </a:ext>
            </a:extLst>
          </p:cNvPr>
          <p:cNvSpPr/>
          <p:nvPr/>
        </p:nvSpPr>
        <p:spPr>
          <a:xfrm>
            <a:off x="1562373" y="5987643"/>
            <a:ext cx="5087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“totalmente insatisfeito(a)” e 10 “totalmente satisfeito(a)”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EF32D48F-D1E6-4872-B56B-CC9DD6044E0E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10793400" cy="3855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ainda que todas as avaliações sejam elevadas no que se refere à presteza &amp; rapidez dos atendentes da Central, existem variações  interessantes quando os resultados são analisados em função da escolaridade ou do porte dessas empresas   </a:t>
            </a:r>
            <a:r>
              <a:rPr lang="pt-BR" sz="1200" dirty="0"/>
              <a:t>(p8)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5A9F830-DAF6-4F60-9567-26693042B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547703"/>
              </p:ext>
            </p:extLst>
          </p:nvPr>
        </p:nvGraphicFramePr>
        <p:xfrm>
          <a:off x="738079" y="3347867"/>
          <a:ext cx="3630517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06B6815-0D08-4D79-8338-265CA25E6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528447"/>
              </p:ext>
            </p:extLst>
          </p:nvPr>
        </p:nvGraphicFramePr>
        <p:xfrm>
          <a:off x="4298637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35E8B6A-EF90-4771-9F72-95356725C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475831"/>
              </p:ext>
            </p:extLst>
          </p:nvPr>
        </p:nvGraphicFramePr>
        <p:xfrm>
          <a:off x="7643790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BB97041-7A83-454C-8F37-EDC58203A671}"/>
              </a:ext>
            </a:extLst>
          </p:cNvPr>
          <p:cNvGrpSpPr/>
          <p:nvPr/>
        </p:nvGrpSpPr>
        <p:grpSpPr>
          <a:xfrm>
            <a:off x="588742" y="2863992"/>
            <a:ext cx="2566300" cy="468000"/>
            <a:chOff x="588742" y="2863992"/>
            <a:chExt cx="2566300" cy="468000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8A3029E-330C-4F96-BEF1-78C41DB48D27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4332A912-F8AA-4826-8C70-4FBF6DF310E9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8E66CBAB-EBD0-43A5-8A8D-270A5E977DA4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21" name="Gráfico 20">
                  <a:extLst>
                    <a:ext uri="{FF2B5EF4-FFF2-40B4-BE49-F238E27FC236}">
                      <a16:creationId xmlns:a16="http://schemas.microsoft.com/office/drawing/2014/main" id="{7E67E648-2DE1-4B5D-908C-F8C4737DDB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E2C5A5CD-A302-4735-840A-F08B19F6C1E7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7DAE30AC-6C5F-472E-B0C7-402FB44F1EB0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7C986D4A-8AE3-44F4-84BB-E27FF97839E8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1B72D9FC-9897-430A-8384-CD414B174368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FE3E38CB-0B7A-48FA-BF3B-08C6456E6878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BF8C0131-D180-4E3A-8AFE-0192C1A81CE1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165D3B70-9481-46E2-91A7-E73568E0EC9A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8DB0DA5-F7A8-49EE-86ED-4B5A0F7B2460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853898E-6B4A-45D4-A431-A955996AAB44}"/>
              </a:ext>
            </a:extLst>
          </p:cNvPr>
          <p:cNvCxnSpPr>
            <a:cxnSpLocks/>
          </p:cNvCxnSpPr>
          <p:nvPr/>
        </p:nvCxnSpPr>
        <p:spPr>
          <a:xfrm flipH="1">
            <a:off x="4223500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7126668-F325-4EC8-B541-BCFE33CE0B8D}"/>
              </a:ext>
            </a:extLst>
          </p:cNvPr>
          <p:cNvCxnSpPr>
            <a:cxnSpLocks/>
          </p:cNvCxnSpPr>
          <p:nvPr/>
        </p:nvCxnSpPr>
        <p:spPr>
          <a:xfrm flipH="1">
            <a:off x="8421428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401690E-924C-4D18-92D6-8A0285DD4916}"/>
              </a:ext>
            </a:extLst>
          </p:cNvPr>
          <p:cNvGrpSpPr/>
          <p:nvPr/>
        </p:nvGrpSpPr>
        <p:grpSpPr>
          <a:xfrm>
            <a:off x="8921841" y="2863992"/>
            <a:ext cx="2600293" cy="468000"/>
            <a:chOff x="8921841" y="2863992"/>
            <a:chExt cx="2600293" cy="468000"/>
          </a:xfrm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2C21225D-E59E-49A1-B7A4-79CC598B215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2AA4BFA4-7D5A-4CCF-A7B2-E2F2C198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DAD40C0A-866D-4992-B5DE-148371E4F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7550021A-E208-4F20-BA48-06BCCF9F4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A21FD183-D7F3-4F05-B541-6E094833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2CE87653-DDF4-40EF-A9F2-5D5DBD7AA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147D009F-82D8-49DB-A2B5-69E473839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FDC0F17B-0C5E-4AF3-A404-484EC2944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49E00DAC-2224-47CB-8165-06615BC97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0FA313CF-D70E-447D-A397-CAE86916BF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3443116D-EA9B-4745-8ACA-A3A43F959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0A1436F1-ADFB-4EB3-8E1C-8CE354DE0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42CC70B2-7DB8-4C4A-A053-389AD07B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1C87C42B-BEE4-43CC-97C0-EEA5D168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7F72C049-981F-4B39-BC94-F41FFF910C60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3128991F-455A-433D-B285-5DA8F386AA80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F4929923-8E03-4E31-96F7-D17191BC5327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6" name="Gráfico 35">
                <a:extLst>
                  <a:ext uri="{FF2B5EF4-FFF2-40B4-BE49-F238E27FC236}">
                    <a16:creationId xmlns:a16="http://schemas.microsoft.com/office/drawing/2014/main" id="{4D723428-15B2-4B33-8692-9FF94D40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8F876ECD-6AD2-4F8F-8763-8C3A0A6EE00B}"/>
              </a:ext>
            </a:extLst>
          </p:cNvPr>
          <p:cNvGrpSpPr/>
          <p:nvPr/>
        </p:nvGrpSpPr>
        <p:grpSpPr>
          <a:xfrm>
            <a:off x="4624183" y="2863992"/>
            <a:ext cx="2573286" cy="468000"/>
            <a:chOff x="4624183" y="2863992"/>
            <a:chExt cx="2573286" cy="468000"/>
          </a:xfrm>
        </p:grpSpPr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5BDC47B-9F39-43FE-B653-C8CE12B4533C}"/>
                </a:ext>
              </a:extLst>
            </p:cNvPr>
            <p:cNvSpPr txBox="1"/>
            <p:nvPr/>
          </p:nvSpPr>
          <p:spPr>
            <a:xfrm>
              <a:off x="5276731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escolaridade</a:t>
              </a:r>
            </a:p>
          </p:txBody>
        </p: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1F2879D9-8BBA-429D-920E-B10A922F8DD5}"/>
                </a:ext>
              </a:extLst>
            </p:cNvPr>
            <p:cNvGrpSpPr/>
            <p:nvPr/>
          </p:nvGrpSpPr>
          <p:grpSpPr>
            <a:xfrm>
              <a:off x="4624183" y="2863992"/>
              <a:ext cx="468000" cy="468000"/>
              <a:chOff x="4624183" y="2863992"/>
              <a:chExt cx="468000" cy="468000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4ED27474-3AFD-4616-8713-B25785F64A2C}"/>
                  </a:ext>
                </a:extLst>
              </p:cNvPr>
              <p:cNvSpPr/>
              <p:nvPr/>
            </p:nvSpPr>
            <p:spPr>
              <a:xfrm>
                <a:off x="4624183" y="2863992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4" name="Gráfico 53">
                <a:extLst>
                  <a:ext uri="{FF2B5EF4-FFF2-40B4-BE49-F238E27FC236}">
                    <a16:creationId xmlns:a16="http://schemas.microsoft.com/office/drawing/2014/main" id="{65852376-6B7A-432A-BD26-F0702B559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3451" y="2924833"/>
                <a:ext cx="359109" cy="359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5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7" grpId="0"/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p9.</a:t>
            </a:r>
            <a:r>
              <a:rPr lang="pt-BR" sz="1100" dirty="0">
                <a:solidFill>
                  <a:schemeClr val="bg1"/>
                </a:solidFill>
              </a:rPr>
              <a:t> A informação foi dada de forma clara. Não fiquei com dúvidas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clareza</a:t>
            </a:r>
            <a:r>
              <a:rPr lang="en-US" b="1" i="1" dirty="0">
                <a:solidFill>
                  <a:srgbClr val="006699"/>
                </a:solidFill>
              </a:rPr>
              <a:t> na </a:t>
            </a:r>
            <a:r>
              <a:rPr lang="en-US" b="1" i="1" dirty="0" err="1">
                <a:solidFill>
                  <a:srgbClr val="006699"/>
                </a:solidFill>
              </a:rPr>
              <a:t>informação</a:t>
            </a:r>
            <a:endParaRPr lang="pt-BR" b="1" i="1" dirty="0">
              <a:solidFill>
                <a:srgbClr val="006699"/>
              </a:solidFill>
            </a:endParaRPr>
          </a:p>
        </p:txBody>
      </p:sp>
      <p:grpSp>
        <p:nvGrpSpPr>
          <p:cNvPr id="64" name="+ informações">
            <a:extLst>
              <a:ext uri="{FF2B5EF4-FFF2-40B4-BE49-F238E27FC236}">
                <a16:creationId xmlns:a16="http://schemas.microsoft.com/office/drawing/2014/main" id="{0A2434E3-E693-4D12-B6D2-F978717C88AD}"/>
              </a:ext>
            </a:extLst>
          </p:cNvPr>
          <p:cNvGrpSpPr/>
          <p:nvPr/>
        </p:nvGrpSpPr>
        <p:grpSpPr>
          <a:xfrm>
            <a:off x="1507427" y="5538251"/>
            <a:ext cx="1402473" cy="346249"/>
            <a:chOff x="7300120" y="5125288"/>
            <a:chExt cx="1748287" cy="431624"/>
          </a:xfrm>
        </p:grpSpPr>
        <p:sp>
          <p:nvSpPr>
            <p:cNvPr id="65" name="Forma livre 52">
              <a:extLst>
                <a:ext uri="{FF2B5EF4-FFF2-40B4-BE49-F238E27FC236}">
                  <a16:creationId xmlns:a16="http://schemas.microsoft.com/office/drawing/2014/main" id="{EF5C1616-C31D-4844-82B5-8F5AE226565B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6" name="CaixaDeTexto 5">
              <a:extLst>
                <a:ext uri="{FF2B5EF4-FFF2-40B4-BE49-F238E27FC236}">
                  <a16:creationId xmlns:a16="http://schemas.microsoft.com/office/drawing/2014/main" id="{6FE8E9F2-6FE0-4DF5-B7CC-DFFE3EA8AA15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7" name="Group 4">
              <a:extLst>
                <a:ext uri="{FF2B5EF4-FFF2-40B4-BE49-F238E27FC236}">
                  <a16:creationId xmlns:a16="http://schemas.microsoft.com/office/drawing/2014/main" id="{42664965-9EA0-49D1-868A-F12A96970D5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8F35386C-93B0-437C-AC61-59F9693FFC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13E76725-AFC6-4B38-AC9C-3D77E4EC3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90C4B13A-D1A2-4704-8757-AA8B4D04A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5EDD1284-8B95-4997-B9C8-FD7080533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CE62CBBA-6D76-4866-ADF7-49C53FE9AF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73" name="Gráfico 72">
            <a:extLst>
              <a:ext uri="{FF2B5EF4-FFF2-40B4-BE49-F238E27FC236}">
                <a16:creationId xmlns:a16="http://schemas.microsoft.com/office/drawing/2014/main" id="{0E4E6D37-D413-4D29-B031-016C3068B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854496"/>
              </p:ext>
            </p:extLst>
          </p:nvPr>
        </p:nvGraphicFramePr>
        <p:xfrm>
          <a:off x="7841857" y="1600538"/>
          <a:ext cx="3529248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4" name="Tabela 73">
            <a:extLst>
              <a:ext uri="{FF2B5EF4-FFF2-40B4-BE49-F238E27FC236}">
                <a16:creationId xmlns:a16="http://schemas.microsoft.com/office/drawing/2014/main" id="{662C9827-607C-45B6-B303-9393D0B9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59449"/>
              </p:ext>
            </p:extLst>
          </p:nvPr>
        </p:nvGraphicFramePr>
        <p:xfrm>
          <a:off x="11381101" y="1721397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5" name="Forma livre 15">
            <a:extLst>
              <a:ext uri="{FF2B5EF4-FFF2-40B4-BE49-F238E27FC236}">
                <a16:creationId xmlns:a16="http://schemas.microsoft.com/office/drawing/2014/main" id="{795FC977-2177-4690-ACB8-FCC4A6AF3DDA}"/>
              </a:ext>
            </a:extLst>
          </p:cNvPr>
          <p:cNvSpPr/>
          <p:nvPr/>
        </p:nvSpPr>
        <p:spPr>
          <a:xfrm flipH="1">
            <a:off x="7522285" y="1721397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Forma livre 16">
            <a:extLst>
              <a:ext uri="{FF2B5EF4-FFF2-40B4-BE49-F238E27FC236}">
                <a16:creationId xmlns:a16="http://schemas.microsoft.com/office/drawing/2014/main" id="{FA8C6B9F-ADD3-42CE-9F3A-59E0FF858868}"/>
              </a:ext>
            </a:extLst>
          </p:cNvPr>
          <p:cNvSpPr/>
          <p:nvPr/>
        </p:nvSpPr>
        <p:spPr>
          <a:xfrm flipH="1">
            <a:off x="7522285" y="2480411"/>
            <a:ext cx="319572" cy="726570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Forma livre 17">
            <a:extLst>
              <a:ext uri="{FF2B5EF4-FFF2-40B4-BE49-F238E27FC236}">
                <a16:creationId xmlns:a16="http://schemas.microsoft.com/office/drawing/2014/main" id="{DCBA1759-DEFC-42C0-BE40-8E8A0D2EECAA}"/>
              </a:ext>
            </a:extLst>
          </p:cNvPr>
          <p:cNvSpPr/>
          <p:nvPr/>
        </p:nvSpPr>
        <p:spPr>
          <a:xfrm flipH="1">
            <a:off x="7522285" y="3228191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750AF623-DE90-43DF-9AE8-44052DC6E24D}"/>
              </a:ext>
            </a:extLst>
          </p:cNvPr>
          <p:cNvSpPr/>
          <p:nvPr/>
        </p:nvSpPr>
        <p:spPr>
          <a:xfrm>
            <a:off x="6159233" y="167906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79%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5ACAD9A0-63C3-43F0-8A0D-7E854E6E5DC1}"/>
              </a:ext>
            </a:extLst>
          </p:cNvPr>
          <p:cNvSpPr/>
          <p:nvPr/>
        </p:nvSpPr>
        <p:spPr>
          <a:xfrm>
            <a:off x="6159233" y="2508490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</a:rPr>
              <a:t>~14%</a:t>
            </a:r>
            <a:endParaRPr lang="pt-BR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FB33915E-1F17-4982-88DF-8EDD2794E47F}"/>
              </a:ext>
            </a:extLst>
          </p:cNvPr>
          <p:cNvSpPr/>
          <p:nvPr/>
        </p:nvSpPr>
        <p:spPr>
          <a:xfrm>
            <a:off x="6159233" y="420811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~</a:t>
            </a:r>
            <a:r>
              <a:rPr lang="pt-BR" sz="3600" b="1" dirty="0">
                <a:solidFill>
                  <a:srgbClr val="FF0000"/>
                </a:solidFill>
              </a:rPr>
              <a:t>7%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5BF0A7D3-6028-4EF9-8045-A0899CCC6B57}"/>
              </a:ext>
            </a:extLst>
          </p:cNvPr>
          <p:cNvSpPr/>
          <p:nvPr/>
        </p:nvSpPr>
        <p:spPr>
          <a:xfrm>
            <a:off x="9300040" y="1350694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totalmente satisfeito(a)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23A749BE-595A-41E0-AB31-DF731C29A606}"/>
              </a:ext>
            </a:extLst>
          </p:cNvPr>
          <p:cNvSpPr/>
          <p:nvPr/>
        </p:nvSpPr>
        <p:spPr>
          <a:xfrm>
            <a:off x="9300040" y="5884500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totalmente insatisfeito(a)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  <p:grpSp>
        <p:nvGrpSpPr>
          <p:cNvPr id="83" name="disparo historico">
            <a:extLst>
              <a:ext uri="{FF2B5EF4-FFF2-40B4-BE49-F238E27FC236}">
                <a16:creationId xmlns:a16="http://schemas.microsoft.com/office/drawing/2014/main" id="{BD2E5278-46CF-4B40-B3D4-ADE04C43911B}"/>
              </a:ext>
            </a:extLst>
          </p:cNvPr>
          <p:cNvGrpSpPr/>
          <p:nvPr/>
        </p:nvGrpSpPr>
        <p:grpSpPr>
          <a:xfrm>
            <a:off x="3169248" y="5466805"/>
            <a:ext cx="1135097" cy="430887"/>
            <a:chOff x="8256588" y="5575012"/>
            <a:chExt cx="1481911" cy="562539"/>
          </a:xfrm>
        </p:grpSpPr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54C73EBA-864E-41B7-824A-C6D4878B0C19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85" name="Group 22">
              <a:extLst>
                <a:ext uri="{FF2B5EF4-FFF2-40B4-BE49-F238E27FC236}">
                  <a16:creationId xmlns:a16="http://schemas.microsoft.com/office/drawing/2014/main" id="{86911924-071B-4DD7-AD2E-91B96FDAB7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60FF32AB-CE09-4A5B-8226-1F317362A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AC24D348-53A3-4881-881F-C8CC3ACD2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D32180C8-6C16-4D4D-9009-7DAC133DD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DD68B442-2FF6-464D-B2DB-3DAC0A13E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A919EEF-DC3B-4851-A7A8-F857B6AAB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2961EB02-FA51-4134-8416-7391CB19E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857818F7-060A-432A-9DB5-E2B9FBF1D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38377266-323C-4C90-8E04-6C0C175FBF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8420970-6094-498E-B42A-44444813C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5" name="Freeform 32">
                <a:extLst>
                  <a:ext uri="{FF2B5EF4-FFF2-40B4-BE49-F238E27FC236}">
                    <a16:creationId xmlns:a16="http://schemas.microsoft.com/office/drawing/2014/main" id="{EF9709A0-5478-43C5-8249-218344DBD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6" name="Freeform 33">
                <a:extLst>
                  <a:ext uri="{FF2B5EF4-FFF2-40B4-BE49-F238E27FC236}">
                    <a16:creationId xmlns:a16="http://schemas.microsoft.com/office/drawing/2014/main" id="{EDE15AEF-60D6-402D-A8E1-A8B6A00D5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7" name="Freeform 34">
                <a:extLst>
                  <a:ext uri="{FF2B5EF4-FFF2-40B4-BE49-F238E27FC236}">
                    <a16:creationId xmlns:a16="http://schemas.microsoft.com/office/drawing/2014/main" id="{3CC37D94-B293-45BA-A241-75B629198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8" name="Freeform 35">
                <a:extLst>
                  <a:ext uri="{FF2B5EF4-FFF2-40B4-BE49-F238E27FC236}">
                    <a16:creationId xmlns:a16="http://schemas.microsoft.com/office/drawing/2014/main" id="{3AC5A0AF-C1C2-40DA-AFE7-1F5EF4DA0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100" name="Tabela 99">
            <a:extLst>
              <a:ext uri="{FF2B5EF4-FFF2-40B4-BE49-F238E27FC236}">
                <a16:creationId xmlns:a16="http://schemas.microsoft.com/office/drawing/2014/main" id="{EB2FF152-A347-424C-87D3-7189F5227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29014"/>
              </p:ext>
            </p:extLst>
          </p:nvPr>
        </p:nvGraphicFramePr>
        <p:xfrm>
          <a:off x="1398600" y="3477524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5.790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102" name="Retângulo 101">
            <a:extLst>
              <a:ext uri="{FF2B5EF4-FFF2-40B4-BE49-F238E27FC236}">
                <a16:creationId xmlns:a16="http://schemas.microsoft.com/office/drawing/2014/main" id="{71BA7AE3-6D6E-4AA6-858D-0940594F9264}"/>
              </a:ext>
            </a:extLst>
          </p:cNvPr>
          <p:cNvSpPr/>
          <p:nvPr/>
        </p:nvSpPr>
        <p:spPr>
          <a:xfrm>
            <a:off x="4142809" y="3010699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9,2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2117625A-7659-42A0-83C8-F297B604DC8F}"/>
              </a:ext>
            </a:extLst>
          </p:cNvPr>
          <p:cNvSpPr/>
          <p:nvPr/>
        </p:nvSpPr>
        <p:spPr>
          <a:xfrm>
            <a:off x="2167354" y="1962126"/>
            <a:ext cx="164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7200" b="1" dirty="0">
                <a:solidFill>
                  <a:srgbClr val="FF9900"/>
                </a:solidFill>
              </a:rPr>
              <a:t>9,1</a:t>
            </a:r>
            <a:endParaRPr lang="pt-BR" sz="8000" b="1" i="1" dirty="0">
              <a:solidFill>
                <a:srgbClr val="FF9900"/>
              </a:solidFill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95AADCCA-A7FE-40F5-9F34-A4E1C91AAD6F}"/>
              </a:ext>
            </a:extLst>
          </p:cNvPr>
          <p:cNvSpPr/>
          <p:nvPr/>
        </p:nvSpPr>
        <p:spPr>
          <a:xfrm>
            <a:off x="2203393" y="1837628"/>
            <a:ext cx="1619205" cy="1619205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C9BAB203-E88B-4F87-BF0B-FF6F0A841B5F}"/>
              </a:ext>
            </a:extLst>
          </p:cNvPr>
          <p:cNvSpPr/>
          <p:nvPr/>
        </p:nvSpPr>
        <p:spPr>
          <a:xfrm>
            <a:off x="4142809" y="3395008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8,9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Espaço Reservado para Conteúdo 3">
            <a:extLst>
              <a:ext uri="{FF2B5EF4-FFF2-40B4-BE49-F238E27FC236}">
                <a16:creationId xmlns:a16="http://schemas.microsoft.com/office/drawing/2014/main" id="{A201C047-C933-4595-B4C0-77AAC1D23B1E}"/>
              </a:ext>
            </a:extLst>
          </p:cNvPr>
          <p:cNvSpPr txBox="1">
            <a:spLocks/>
          </p:cNvSpPr>
          <p:nvPr/>
        </p:nvSpPr>
        <p:spPr>
          <a:xfrm>
            <a:off x="576000" y="4140000"/>
            <a:ext cx="5149398" cy="1282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chama atenção que somente 7% das avaliações foram iguais ou inferiores a ‘6’ em uma escala de ‘0’ a ‘10’, enquanto 79% corresponderam às duas notas mais elevadas </a:t>
            </a:r>
            <a:r>
              <a:rPr lang="pt-BR" sz="1200" dirty="0"/>
              <a:t>(p9) </a:t>
            </a:r>
          </a:p>
        </p:txBody>
      </p:sp>
    </p:spTree>
    <p:extLst>
      <p:ext uri="{BB962C8B-B14F-4D97-AF65-F5344CB8AC3E}">
        <p14:creationId xmlns:p14="http://schemas.microsoft.com/office/powerpoint/2010/main" val="33271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Graphic spid="73" grpId="0">
        <p:bldAsOne/>
      </p:bldGraphic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102" grpId="0"/>
      <p:bldP spid="102" grpId="1"/>
      <p:bldP spid="103" grpId="0"/>
      <p:bldP spid="104" grpId="0" animBg="1"/>
      <p:bldP spid="113" grpId="0"/>
      <p:bldP spid="113" grpId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tângulo de cantos arredondados 441"/>
          <p:cNvSpPr/>
          <p:nvPr/>
        </p:nvSpPr>
        <p:spPr>
          <a:xfrm>
            <a:off x="6797075" y="5379301"/>
            <a:ext cx="4256864" cy="119260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9" name="Título 1"/>
          <p:cNvSpPr txBox="1">
            <a:spLocks/>
          </p:cNvSpPr>
          <p:nvPr/>
        </p:nvSpPr>
        <p:spPr>
          <a:xfrm>
            <a:off x="609600" y="513856"/>
            <a:ext cx="9309100" cy="4984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>
                <a:solidFill>
                  <a:schemeClr val="bg1"/>
                </a:solidFill>
                <a:latin typeface="+mn-lt"/>
              </a:rPr>
              <a:t>metodologia</a:t>
            </a:r>
          </a:p>
        </p:txBody>
      </p:sp>
      <p:sp>
        <p:nvSpPr>
          <p:cNvPr id="330" name="Forma livre 329"/>
          <p:cNvSpPr/>
          <p:nvPr/>
        </p:nvSpPr>
        <p:spPr>
          <a:xfrm>
            <a:off x="0" y="517278"/>
            <a:ext cx="402327" cy="282822"/>
          </a:xfrm>
          <a:custGeom>
            <a:avLst/>
            <a:gdLst>
              <a:gd name="connsiteX0" fmla="*/ 0 w 590945"/>
              <a:gd name="connsiteY0" fmla="*/ 0 h 287584"/>
              <a:gd name="connsiteX1" fmla="*/ 368245 w 590945"/>
              <a:gd name="connsiteY1" fmla="*/ 0 h 287584"/>
              <a:gd name="connsiteX2" fmla="*/ 368245 w 590945"/>
              <a:gd name="connsiteY2" fmla="*/ 2 h 287584"/>
              <a:gd name="connsiteX3" fmla="*/ 447154 w 590945"/>
              <a:gd name="connsiteY3" fmla="*/ 2 h 287584"/>
              <a:gd name="connsiteX4" fmla="*/ 590945 w 590945"/>
              <a:gd name="connsiteY4" fmla="*/ 143793 h 287584"/>
              <a:gd name="connsiteX5" fmla="*/ 447154 w 590945"/>
              <a:gd name="connsiteY5" fmla="*/ 287584 h 287584"/>
              <a:gd name="connsiteX6" fmla="*/ 303363 w 590945"/>
              <a:gd name="connsiteY6" fmla="*/ 287583 h 287584"/>
              <a:gd name="connsiteX7" fmla="*/ 303363 w 590945"/>
              <a:gd name="connsiteY7" fmla="*/ 287581 h 287584"/>
              <a:gd name="connsiteX8" fmla="*/ 0 w 590945"/>
              <a:gd name="connsiteY8" fmla="*/ 287581 h 2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945" h="287584">
                <a:moveTo>
                  <a:pt x="0" y="0"/>
                </a:moveTo>
                <a:lnTo>
                  <a:pt x="368245" y="0"/>
                </a:lnTo>
                <a:lnTo>
                  <a:pt x="368245" y="2"/>
                </a:lnTo>
                <a:lnTo>
                  <a:pt x="447154" y="2"/>
                </a:lnTo>
                <a:cubicBezTo>
                  <a:pt x="526568" y="2"/>
                  <a:pt x="590945" y="64379"/>
                  <a:pt x="590945" y="143793"/>
                </a:cubicBezTo>
                <a:cubicBezTo>
                  <a:pt x="590945" y="223207"/>
                  <a:pt x="526568" y="287584"/>
                  <a:pt x="447154" y="287584"/>
                </a:cubicBezTo>
                <a:lnTo>
                  <a:pt x="303363" y="287583"/>
                </a:lnTo>
                <a:lnTo>
                  <a:pt x="303363" y="287581"/>
                </a:lnTo>
                <a:lnTo>
                  <a:pt x="0" y="287581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345" name="Retângulo 344"/>
          <p:cNvSpPr/>
          <p:nvPr/>
        </p:nvSpPr>
        <p:spPr>
          <a:xfrm>
            <a:off x="6254576" y="1388355"/>
            <a:ext cx="4938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pesquisa realizada com pessoas que entraram em contato com a Central de Atendimento</a:t>
            </a:r>
          </a:p>
        </p:txBody>
      </p:sp>
      <p:sp>
        <p:nvSpPr>
          <p:cNvPr id="347" name="Retângulo 346"/>
          <p:cNvSpPr/>
          <p:nvPr/>
        </p:nvSpPr>
        <p:spPr>
          <a:xfrm>
            <a:off x="910327" y="3865330"/>
            <a:ext cx="214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utilizada a metodologia </a:t>
            </a:r>
            <a:r>
              <a:rPr lang="pt-BR" sz="2000" b="1" dirty="0">
                <a:solidFill>
                  <a:schemeClr val="bg1"/>
                </a:solidFill>
              </a:rPr>
              <a:t>quantitativa</a:t>
            </a:r>
          </a:p>
        </p:txBody>
      </p:sp>
      <p:grpSp>
        <p:nvGrpSpPr>
          <p:cNvPr id="367" name="Group 324"/>
          <p:cNvGrpSpPr>
            <a:grpSpLocks noChangeAspect="1"/>
          </p:cNvGrpSpPr>
          <p:nvPr/>
        </p:nvGrpSpPr>
        <p:grpSpPr bwMode="auto">
          <a:xfrm rot="3884416">
            <a:off x="1619336" y="3048741"/>
            <a:ext cx="483973" cy="845995"/>
            <a:chOff x="3469" y="1487"/>
            <a:chExt cx="758" cy="13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8" name="Freeform 325"/>
            <p:cNvSpPr>
              <a:spLocks noEditPoints="1"/>
            </p:cNvSpPr>
            <p:nvPr/>
          </p:nvSpPr>
          <p:spPr bwMode="auto">
            <a:xfrm>
              <a:off x="3636" y="1608"/>
              <a:ext cx="410" cy="434"/>
            </a:xfrm>
            <a:custGeom>
              <a:avLst/>
              <a:gdLst>
                <a:gd name="T0" fmla="*/ 91 w 172"/>
                <a:gd name="T1" fmla="*/ 183 h 183"/>
                <a:gd name="T2" fmla="*/ 39 w 172"/>
                <a:gd name="T3" fmla="*/ 163 h 183"/>
                <a:gd name="T4" fmla="*/ 0 w 172"/>
                <a:gd name="T5" fmla="*/ 93 h 183"/>
                <a:gd name="T6" fmla="*/ 27 w 172"/>
                <a:gd name="T7" fmla="*/ 33 h 183"/>
                <a:gd name="T8" fmla="*/ 107 w 172"/>
                <a:gd name="T9" fmla="*/ 15 h 183"/>
                <a:gd name="T10" fmla="*/ 162 w 172"/>
                <a:gd name="T11" fmla="*/ 119 h 183"/>
                <a:gd name="T12" fmla="*/ 112 w 172"/>
                <a:gd name="T13" fmla="*/ 179 h 183"/>
                <a:gd name="T14" fmla="*/ 91 w 172"/>
                <a:gd name="T15" fmla="*/ 183 h 183"/>
                <a:gd name="T16" fmla="*/ 84 w 172"/>
                <a:gd name="T17" fmla="*/ 23 h 183"/>
                <a:gd name="T18" fmla="*/ 35 w 172"/>
                <a:gd name="T19" fmla="*/ 42 h 183"/>
                <a:gd name="T20" fmla="*/ 34 w 172"/>
                <a:gd name="T21" fmla="*/ 43 h 183"/>
                <a:gd name="T22" fmla="*/ 12 w 172"/>
                <a:gd name="T23" fmla="*/ 93 h 183"/>
                <a:gd name="T24" fmla="*/ 46 w 172"/>
                <a:gd name="T25" fmla="*/ 153 h 183"/>
                <a:gd name="T26" fmla="*/ 107 w 172"/>
                <a:gd name="T27" fmla="*/ 168 h 183"/>
                <a:gd name="T28" fmla="*/ 150 w 172"/>
                <a:gd name="T29" fmla="*/ 116 h 183"/>
                <a:gd name="T30" fmla="*/ 104 w 172"/>
                <a:gd name="T31" fmla="*/ 26 h 183"/>
                <a:gd name="T32" fmla="*/ 84 w 172"/>
                <a:gd name="T33" fmla="*/ 23 h 183"/>
                <a:gd name="T34" fmla="*/ 31 w 172"/>
                <a:gd name="T35" fmla="*/ 38 h 183"/>
                <a:gd name="T36" fmla="*/ 31 w 172"/>
                <a:gd name="T37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83">
                  <a:moveTo>
                    <a:pt x="91" y="183"/>
                  </a:moveTo>
                  <a:cubicBezTo>
                    <a:pt x="77" y="183"/>
                    <a:pt x="59" y="178"/>
                    <a:pt x="39" y="163"/>
                  </a:cubicBezTo>
                  <a:cubicBezTo>
                    <a:pt x="6" y="139"/>
                    <a:pt x="0" y="112"/>
                    <a:pt x="0" y="93"/>
                  </a:cubicBezTo>
                  <a:cubicBezTo>
                    <a:pt x="1" y="65"/>
                    <a:pt x="16" y="41"/>
                    <a:pt x="27" y="33"/>
                  </a:cubicBezTo>
                  <a:cubicBezTo>
                    <a:pt x="31" y="30"/>
                    <a:pt x="65" y="0"/>
                    <a:pt x="107" y="15"/>
                  </a:cubicBezTo>
                  <a:cubicBezTo>
                    <a:pt x="153" y="31"/>
                    <a:pt x="172" y="81"/>
                    <a:pt x="162" y="119"/>
                  </a:cubicBezTo>
                  <a:cubicBezTo>
                    <a:pt x="157" y="140"/>
                    <a:pt x="140" y="169"/>
                    <a:pt x="112" y="179"/>
                  </a:cubicBezTo>
                  <a:cubicBezTo>
                    <a:pt x="106" y="181"/>
                    <a:pt x="99" y="183"/>
                    <a:pt x="91" y="183"/>
                  </a:cubicBezTo>
                  <a:close/>
                  <a:moveTo>
                    <a:pt x="84" y="23"/>
                  </a:moveTo>
                  <a:cubicBezTo>
                    <a:pt x="56" y="23"/>
                    <a:pt x="35" y="42"/>
                    <a:pt x="35" y="42"/>
                  </a:cubicBezTo>
                  <a:cubicBezTo>
                    <a:pt x="35" y="43"/>
                    <a:pt x="34" y="43"/>
                    <a:pt x="34" y="43"/>
                  </a:cubicBezTo>
                  <a:cubicBezTo>
                    <a:pt x="27" y="48"/>
                    <a:pt x="13" y="68"/>
                    <a:pt x="12" y="93"/>
                  </a:cubicBezTo>
                  <a:cubicBezTo>
                    <a:pt x="12" y="116"/>
                    <a:pt x="23" y="136"/>
                    <a:pt x="46" y="153"/>
                  </a:cubicBezTo>
                  <a:cubicBezTo>
                    <a:pt x="68" y="170"/>
                    <a:pt x="89" y="175"/>
                    <a:pt x="107" y="168"/>
                  </a:cubicBezTo>
                  <a:cubicBezTo>
                    <a:pt x="130" y="160"/>
                    <a:pt x="145" y="136"/>
                    <a:pt x="150" y="116"/>
                  </a:cubicBezTo>
                  <a:cubicBezTo>
                    <a:pt x="159" y="83"/>
                    <a:pt x="143" y="40"/>
                    <a:pt x="104" y="26"/>
                  </a:cubicBezTo>
                  <a:cubicBezTo>
                    <a:pt x="97" y="24"/>
                    <a:pt x="90" y="23"/>
                    <a:pt x="84" y="23"/>
                  </a:cubicBezTo>
                  <a:close/>
                  <a:moveTo>
                    <a:pt x="31" y="38"/>
                  </a:moveTo>
                  <a:cubicBezTo>
                    <a:pt x="31" y="38"/>
                    <a:pt x="31" y="38"/>
                    <a:pt x="3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9" name="Freeform 326"/>
            <p:cNvSpPr>
              <a:spLocks noEditPoints="1"/>
            </p:cNvSpPr>
            <p:nvPr/>
          </p:nvSpPr>
          <p:spPr bwMode="auto">
            <a:xfrm>
              <a:off x="3469" y="1487"/>
              <a:ext cx="758" cy="710"/>
            </a:xfrm>
            <a:custGeom>
              <a:avLst/>
              <a:gdLst>
                <a:gd name="T0" fmla="*/ 152 w 318"/>
                <a:gd name="T1" fmla="*/ 291 h 299"/>
                <a:gd name="T2" fmla="*/ 29 w 318"/>
                <a:gd name="T3" fmla="*/ 223 h 299"/>
                <a:gd name="T4" fmla="*/ 29 w 318"/>
                <a:gd name="T5" fmla="*/ 223 h 299"/>
                <a:gd name="T6" fmla="*/ 9 w 318"/>
                <a:gd name="T7" fmla="*/ 113 h 299"/>
                <a:gd name="T8" fmla="*/ 22 w 318"/>
                <a:gd name="T9" fmla="*/ 79 h 299"/>
                <a:gd name="T10" fmla="*/ 183 w 318"/>
                <a:gd name="T11" fmla="*/ 11 h 299"/>
                <a:gd name="T12" fmla="*/ 305 w 318"/>
                <a:gd name="T13" fmla="*/ 120 h 299"/>
                <a:gd name="T14" fmla="*/ 214 w 318"/>
                <a:gd name="T15" fmla="*/ 275 h 299"/>
                <a:gd name="T16" fmla="*/ 152 w 318"/>
                <a:gd name="T17" fmla="*/ 291 h 299"/>
                <a:gd name="T18" fmla="*/ 39 w 318"/>
                <a:gd name="T19" fmla="*/ 216 h 299"/>
                <a:gd name="T20" fmla="*/ 209 w 318"/>
                <a:gd name="T21" fmla="*/ 264 h 299"/>
                <a:gd name="T22" fmla="*/ 293 w 318"/>
                <a:gd name="T23" fmla="*/ 122 h 299"/>
                <a:gd name="T24" fmla="*/ 181 w 318"/>
                <a:gd name="T25" fmla="*/ 23 h 299"/>
                <a:gd name="T26" fmla="*/ 33 w 318"/>
                <a:gd name="T27" fmla="*/ 85 h 299"/>
                <a:gd name="T28" fmla="*/ 20 w 318"/>
                <a:gd name="T29" fmla="*/ 116 h 299"/>
                <a:gd name="T30" fmla="*/ 39 w 318"/>
                <a:gd name="T31" fmla="*/ 21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8" h="299">
                  <a:moveTo>
                    <a:pt x="152" y="291"/>
                  </a:moveTo>
                  <a:cubicBezTo>
                    <a:pt x="101" y="291"/>
                    <a:pt x="55" y="261"/>
                    <a:pt x="29" y="223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7" y="190"/>
                    <a:pt x="0" y="151"/>
                    <a:pt x="9" y="113"/>
                  </a:cubicBezTo>
                  <a:cubicBezTo>
                    <a:pt x="12" y="101"/>
                    <a:pt x="16" y="89"/>
                    <a:pt x="22" y="79"/>
                  </a:cubicBezTo>
                  <a:cubicBezTo>
                    <a:pt x="52" y="26"/>
                    <a:pt x="115" y="0"/>
                    <a:pt x="183" y="11"/>
                  </a:cubicBezTo>
                  <a:cubicBezTo>
                    <a:pt x="247" y="21"/>
                    <a:pt x="294" y="63"/>
                    <a:pt x="305" y="120"/>
                  </a:cubicBezTo>
                  <a:cubicBezTo>
                    <a:pt x="318" y="183"/>
                    <a:pt x="269" y="245"/>
                    <a:pt x="214" y="275"/>
                  </a:cubicBezTo>
                  <a:cubicBezTo>
                    <a:pt x="194" y="286"/>
                    <a:pt x="172" y="291"/>
                    <a:pt x="152" y="291"/>
                  </a:cubicBezTo>
                  <a:close/>
                  <a:moveTo>
                    <a:pt x="39" y="216"/>
                  </a:moveTo>
                  <a:cubicBezTo>
                    <a:pt x="72" y="266"/>
                    <a:pt x="143" y="299"/>
                    <a:pt x="209" y="264"/>
                  </a:cubicBezTo>
                  <a:cubicBezTo>
                    <a:pt x="260" y="237"/>
                    <a:pt x="305" y="179"/>
                    <a:pt x="293" y="122"/>
                  </a:cubicBezTo>
                  <a:cubicBezTo>
                    <a:pt x="281" y="60"/>
                    <a:pt x="227" y="30"/>
                    <a:pt x="181" y="23"/>
                  </a:cubicBezTo>
                  <a:cubicBezTo>
                    <a:pt x="130" y="14"/>
                    <a:pt x="64" y="30"/>
                    <a:pt x="33" y="85"/>
                  </a:cubicBezTo>
                  <a:cubicBezTo>
                    <a:pt x="27" y="94"/>
                    <a:pt x="23" y="105"/>
                    <a:pt x="20" y="116"/>
                  </a:cubicBezTo>
                  <a:cubicBezTo>
                    <a:pt x="12" y="150"/>
                    <a:pt x="19" y="186"/>
                    <a:pt x="39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0" name="Freeform 327"/>
            <p:cNvSpPr>
              <a:spLocks/>
            </p:cNvSpPr>
            <p:nvPr/>
          </p:nvSpPr>
          <p:spPr bwMode="auto">
            <a:xfrm>
              <a:off x="3741" y="2145"/>
              <a:ext cx="29" cy="204"/>
            </a:xfrm>
            <a:custGeom>
              <a:avLst/>
              <a:gdLst>
                <a:gd name="T0" fmla="*/ 6 w 12"/>
                <a:gd name="T1" fmla="*/ 86 h 86"/>
                <a:gd name="T2" fmla="*/ 0 w 12"/>
                <a:gd name="T3" fmla="*/ 80 h 86"/>
                <a:gd name="T4" fmla="*/ 0 w 12"/>
                <a:gd name="T5" fmla="*/ 6 h 86"/>
                <a:gd name="T6" fmla="*/ 6 w 12"/>
                <a:gd name="T7" fmla="*/ 0 h 86"/>
                <a:gd name="T8" fmla="*/ 12 w 12"/>
                <a:gd name="T9" fmla="*/ 6 h 86"/>
                <a:gd name="T10" fmla="*/ 12 w 12"/>
                <a:gd name="T11" fmla="*/ 80 h 86"/>
                <a:gd name="T12" fmla="*/ 6 w 12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6">
                  <a:moveTo>
                    <a:pt x="6" y="86"/>
                  </a:moveTo>
                  <a:cubicBezTo>
                    <a:pt x="3" y="86"/>
                    <a:pt x="0" y="84"/>
                    <a:pt x="0" y="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4"/>
                    <a:pt x="9" y="86"/>
                    <a:pt x="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1" name="Freeform 328"/>
            <p:cNvSpPr>
              <a:spLocks/>
            </p:cNvSpPr>
            <p:nvPr/>
          </p:nvSpPr>
          <p:spPr bwMode="auto">
            <a:xfrm>
              <a:off x="3865" y="2145"/>
              <a:ext cx="29" cy="204"/>
            </a:xfrm>
            <a:custGeom>
              <a:avLst/>
              <a:gdLst>
                <a:gd name="T0" fmla="*/ 6 w 12"/>
                <a:gd name="T1" fmla="*/ 86 h 86"/>
                <a:gd name="T2" fmla="*/ 0 w 12"/>
                <a:gd name="T3" fmla="*/ 80 h 86"/>
                <a:gd name="T4" fmla="*/ 0 w 12"/>
                <a:gd name="T5" fmla="*/ 6 h 86"/>
                <a:gd name="T6" fmla="*/ 6 w 12"/>
                <a:gd name="T7" fmla="*/ 0 h 86"/>
                <a:gd name="T8" fmla="*/ 12 w 12"/>
                <a:gd name="T9" fmla="*/ 6 h 86"/>
                <a:gd name="T10" fmla="*/ 12 w 12"/>
                <a:gd name="T11" fmla="*/ 80 h 86"/>
                <a:gd name="T12" fmla="*/ 6 w 12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6">
                  <a:moveTo>
                    <a:pt x="6" y="86"/>
                  </a:moveTo>
                  <a:cubicBezTo>
                    <a:pt x="3" y="86"/>
                    <a:pt x="0" y="84"/>
                    <a:pt x="0" y="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4"/>
                    <a:pt x="9" y="86"/>
                    <a:pt x="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2" name="Freeform 329"/>
            <p:cNvSpPr>
              <a:spLocks noEditPoints="1"/>
            </p:cNvSpPr>
            <p:nvPr/>
          </p:nvSpPr>
          <p:spPr bwMode="auto">
            <a:xfrm>
              <a:off x="3684" y="2335"/>
              <a:ext cx="257" cy="477"/>
            </a:xfrm>
            <a:custGeom>
              <a:avLst/>
              <a:gdLst>
                <a:gd name="T0" fmla="*/ 101 w 108"/>
                <a:gd name="T1" fmla="*/ 201 h 201"/>
                <a:gd name="T2" fmla="*/ 92 w 108"/>
                <a:gd name="T3" fmla="*/ 201 h 201"/>
                <a:gd name="T4" fmla="*/ 92 w 108"/>
                <a:gd name="T5" fmla="*/ 201 h 201"/>
                <a:gd name="T6" fmla="*/ 6 w 108"/>
                <a:gd name="T7" fmla="*/ 201 h 201"/>
                <a:gd name="T8" fmla="*/ 2 w 108"/>
                <a:gd name="T9" fmla="*/ 199 h 201"/>
                <a:gd name="T10" fmla="*/ 0 w 108"/>
                <a:gd name="T11" fmla="*/ 195 h 201"/>
                <a:gd name="T12" fmla="*/ 0 w 108"/>
                <a:gd name="T13" fmla="*/ 8 h 201"/>
                <a:gd name="T14" fmla="*/ 0 w 108"/>
                <a:gd name="T15" fmla="*/ 6 h 201"/>
                <a:gd name="T16" fmla="*/ 6 w 108"/>
                <a:gd name="T17" fmla="*/ 0 h 201"/>
                <a:gd name="T18" fmla="*/ 101 w 108"/>
                <a:gd name="T19" fmla="*/ 0 h 201"/>
                <a:gd name="T20" fmla="*/ 106 w 108"/>
                <a:gd name="T21" fmla="*/ 2 h 201"/>
                <a:gd name="T22" fmla="*/ 107 w 108"/>
                <a:gd name="T23" fmla="*/ 6 h 201"/>
                <a:gd name="T24" fmla="*/ 107 w 108"/>
                <a:gd name="T25" fmla="*/ 193 h 201"/>
                <a:gd name="T26" fmla="*/ 106 w 108"/>
                <a:gd name="T27" fmla="*/ 199 h 201"/>
                <a:gd name="T28" fmla="*/ 101 w 108"/>
                <a:gd name="T29" fmla="*/ 201 h 201"/>
                <a:gd name="T30" fmla="*/ 12 w 108"/>
                <a:gd name="T31" fmla="*/ 189 h 201"/>
                <a:gd name="T32" fmla="*/ 94 w 108"/>
                <a:gd name="T33" fmla="*/ 189 h 201"/>
                <a:gd name="T34" fmla="*/ 95 w 108"/>
                <a:gd name="T35" fmla="*/ 12 h 201"/>
                <a:gd name="T36" fmla="*/ 12 w 108"/>
                <a:gd name="T37" fmla="*/ 12 h 201"/>
                <a:gd name="T38" fmla="*/ 12 w 108"/>
                <a:gd name="T39" fmla="*/ 189 h 201"/>
                <a:gd name="T40" fmla="*/ 6 w 108"/>
                <a:gd name="T41" fmla="*/ 12 h 201"/>
                <a:gd name="T42" fmla="*/ 6 w 108"/>
                <a:gd name="T43" fmla="*/ 12 h 201"/>
                <a:gd name="T44" fmla="*/ 6 w 108"/>
                <a:gd name="T45" fmla="*/ 12 h 201"/>
                <a:gd name="T46" fmla="*/ 3 w 108"/>
                <a:gd name="T47" fmla="*/ 12 h 201"/>
                <a:gd name="T48" fmla="*/ 6 w 108"/>
                <a:gd name="T49" fmla="*/ 12 h 201"/>
                <a:gd name="T50" fmla="*/ 3 w 108"/>
                <a:gd name="T51" fmla="*/ 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01">
                  <a:moveTo>
                    <a:pt x="101" y="201"/>
                  </a:move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4" y="201"/>
                    <a:pt x="3" y="200"/>
                    <a:pt x="2" y="199"/>
                  </a:cubicBezTo>
                  <a:cubicBezTo>
                    <a:pt x="1" y="198"/>
                    <a:pt x="0" y="197"/>
                    <a:pt x="0" y="195"/>
                  </a:cubicBezTo>
                  <a:cubicBezTo>
                    <a:pt x="1" y="90"/>
                    <a:pt x="2" y="17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1"/>
                    <a:pt x="106" y="2"/>
                  </a:cubicBezTo>
                  <a:cubicBezTo>
                    <a:pt x="107" y="3"/>
                    <a:pt x="107" y="5"/>
                    <a:pt x="107" y="6"/>
                  </a:cubicBezTo>
                  <a:cubicBezTo>
                    <a:pt x="105" y="73"/>
                    <a:pt x="103" y="183"/>
                    <a:pt x="107" y="193"/>
                  </a:cubicBezTo>
                  <a:cubicBezTo>
                    <a:pt x="108" y="195"/>
                    <a:pt x="107" y="197"/>
                    <a:pt x="106" y="199"/>
                  </a:cubicBezTo>
                  <a:cubicBezTo>
                    <a:pt x="105" y="200"/>
                    <a:pt x="103" y="201"/>
                    <a:pt x="101" y="201"/>
                  </a:cubicBezTo>
                  <a:close/>
                  <a:moveTo>
                    <a:pt x="12" y="189"/>
                  </a:moveTo>
                  <a:cubicBezTo>
                    <a:pt x="94" y="189"/>
                    <a:pt x="94" y="189"/>
                    <a:pt x="94" y="189"/>
                  </a:cubicBezTo>
                  <a:cubicBezTo>
                    <a:pt x="91" y="157"/>
                    <a:pt x="94" y="48"/>
                    <a:pt x="95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28"/>
                    <a:pt x="14" y="70"/>
                    <a:pt x="12" y="189"/>
                  </a:cubicBezTo>
                  <a:close/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3" y="12"/>
                  </a:moveTo>
                  <a:cubicBezTo>
                    <a:pt x="4" y="12"/>
                    <a:pt x="5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3" name="Freeform 330"/>
            <p:cNvSpPr>
              <a:spLocks/>
            </p:cNvSpPr>
            <p:nvPr/>
          </p:nvSpPr>
          <p:spPr bwMode="auto">
            <a:xfrm>
              <a:off x="3860" y="2365"/>
              <a:ext cx="65" cy="57"/>
            </a:xfrm>
            <a:custGeom>
              <a:avLst/>
              <a:gdLst>
                <a:gd name="T0" fmla="*/ 5 w 27"/>
                <a:gd name="T1" fmla="*/ 24 h 24"/>
                <a:gd name="T2" fmla="*/ 2 w 27"/>
                <a:gd name="T3" fmla="*/ 22 h 24"/>
                <a:gd name="T4" fmla="*/ 2 w 27"/>
                <a:gd name="T5" fmla="*/ 16 h 24"/>
                <a:gd name="T6" fmla="*/ 19 w 27"/>
                <a:gd name="T7" fmla="*/ 1 h 24"/>
                <a:gd name="T8" fmla="*/ 25 w 27"/>
                <a:gd name="T9" fmla="*/ 2 h 24"/>
                <a:gd name="T10" fmla="*/ 25 w 27"/>
                <a:gd name="T11" fmla="*/ 8 h 24"/>
                <a:gd name="T12" fmla="*/ 8 w 27"/>
                <a:gd name="T13" fmla="*/ 23 h 24"/>
                <a:gd name="T14" fmla="*/ 5 w 2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1"/>
                    <a:pt x="0" y="18"/>
                    <a:pt x="2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0"/>
                    <a:pt x="23" y="0"/>
                    <a:pt x="25" y="2"/>
                  </a:cubicBezTo>
                  <a:cubicBezTo>
                    <a:pt x="27" y="3"/>
                    <a:pt x="26" y="6"/>
                    <a:pt x="25" y="8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4"/>
                    <a:pt x="6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4" name="Freeform 331"/>
            <p:cNvSpPr>
              <a:spLocks/>
            </p:cNvSpPr>
            <p:nvPr/>
          </p:nvSpPr>
          <p:spPr bwMode="auto">
            <a:xfrm>
              <a:off x="3851" y="2430"/>
              <a:ext cx="83" cy="59"/>
            </a:xfrm>
            <a:custGeom>
              <a:avLst/>
              <a:gdLst>
                <a:gd name="T0" fmla="*/ 4 w 35"/>
                <a:gd name="T1" fmla="*/ 25 h 25"/>
                <a:gd name="T2" fmla="*/ 1 w 35"/>
                <a:gd name="T3" fmla="*/ 23 h 25"/>
                <a:gd name="T4" fmla="*/ 2 w 35"/>
                <a:gd name="T5" fmla="*/ 17 h 25"/>
                <a:gd name="T6" fmla="*/ 28 w 35"/>
                <a:gd name="T7" fmla="*/ 1 h 25"/>
                <a:gd name="T8" fmla="*/ 34 w 35"/>
                <a:gd name="T9" fmla="*/ 3 h 25"/>
                <a:gd name="T10" fmla="*/ 33 w 35"/>
                <a:gd name="T11" fmla="*/ 9 h 25"/>
                <a:gd name="T12" fmla="*/ 7 w 35"/>
                <a:gd name="T13" fmla="*/ 25 h 25"/>
                <a:gd name="T14" fmla="*/ 4 w 35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5">
                  <a:moveTo>
                    <a:pt x="4" y="25"/>
                  </a:moveTo>
                  <a:cubicBezTo>
                    <a:pt x="3" y="25"/>
                    <a:pt x="2" y="25"/>
                    <a:pt x="1" y="23"/>
                  </a:cubicBezTo>
                  <a:cubicBezTo>
                    <a:pt x="0" y="21"/>
                    <a:pt x="0" y="19"/>
                    <a:pt x="2" y="17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3" y="1"/>
                    <a:pt x="34" y="3"/>
                  </a:cubicBezTo>
                  <a:cubicBezTo>
                    <a:pt x="35" y="5"/>
                    <a:pt x="35" y="7"/>
                    <a:pt x="33" y="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5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5" name="Freeform 332"/>
            <p:cNvSpPr>
              <a:spLocks/>
            </p:cNvSpPr>
            <p:nvPr/>
          </p:nvSpPr>
          <p:spPr bwMode="auto">
            <a:xfrm>
              <a:off x="3860" y="2498"/>
              <a:ext cx="65" cy="50"/>
            </a:xfrm>
            <a:custGeom>
              <a:avLst/>
              <a:gdLst>
                <a:gd name="T0" fmla="*/ 5 w 27"/>
                <a:gd name="T1" fmla="*/ 21 h 21"/>
                <a:gd name="T2" fmla="*/ 2 w 27"/>
                <a:gd name="T3" fmla="*/ 19 h 21"/>
                <a:gd name="T4" fmla="*/ 3 w 27"/>
                <a:gd name="T5" fmla="*/ 13 h 21"/>
                <a:gd name="T6" fmla="*/ 19 w 27"/>
                <a:gd name="T7" fmla="*/ 2 h 21"/>
                <a:gd name="T8" fmla="*/ 25 w 27"/>
                <a:gd name="T9" fmla="*/ 3 h 21"/>
                <a:gd name="T10" fmla="*/ 24 w 27"/>
                <a:gd name="T11" fmla="*/ 9 h 21"/>
                <a:gd name="T12" fmla="*/ 8 w 27"/>
                <a:gd name="T13" fmla="*/ 20 h 21"/>
                <a:gd name="T14" fmla="*/ 5 w 27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1">
                  <a:moveTo>
                    <a:pt x="5" y="21"/>
                  </a:moveTo>
                  <a:cubicBezTo>
                    <a:pt x="4" y="21"/>
                    <a:pt x="2" y="20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0"/>
                    <a:pt x="24" y="1"/>
                    <a:pt x="25" y="3"/>
                  </a:cubicBezTo>
                  <a:cubicBezTo>
                    <a:pt x="27" y="5"/>
                    <a:pt x="26" y="7"/>
                    <a:pt x="24" y="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6" name="Freeform 333"/>
            <p:cNvSpPr>
              <a:spLocks/>
            </p:cNvSpPr>
            <p:nvPr/>
          </p:nvSpPr>
          <p:spPr bwMode="auto">
            <a:xfrm>
              <a:off x="3829" y="2546"/>
              <a:ext cx="96" cy="69"/>
            </a:xfrm>
            <a:custGeom>
              <a:avLst/>
              <a:gdLst>
                <a:gd name="T0" fmla="*/ 5 w 40"/>
                <a:gd name="T1" fmla="*/ 29 h 29"/>
                <a:gd name="T2" fmla="*/ 2 w 40"/>
                <a:gd name="T3" fmla="*/ 27 h 29"/>
                <a:gd name="T4" fmla="*/ 3 w 40"/>
                <a:gd name="T5" fmla="*/ 21 h 29"/>
                <a:gd name="T6" fmla="*/ 32 w 40"/>
                <a:gd name="T7" fmla="*/ 2 h 29"/>
                <a:gd name="T8" fmla="*/ 38 w 40"/>
                <a:gd name="T9" fmla="*/ 3 h 29"/>
                <a:gd name="T10" fmla="*/ 37 w 40"/>
                <a:gd name="T11" fmla="*/ 9 h 29"/>
                <a:gd name="T12" fmla="*/ 8 w 40"/>
                <a:gd name="T13" fmla="*/ 29 h 29"/>
                <a:gd name="T14" fmla="*/ 5 w 4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9">
                  <a:moveTo>
                    <a:pt x="5" y="29"/>
                  </a:moveTo>
                  <a:cubicBezTo>
                    <a:pt x="4" y="29"/>
                    <a:pt x="2" y="29"/>
                    <a:pt x="2" y="27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7" y="1"/>
                    <a:pt x="38" y="3"/>
                  </a:cubicBezTo>
                  <a:cubicBezTo>
                    <a:pt x="40" y="5"/>
                    <a:pt x="39" y="7"/>
                    <a:pt x="37" y="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6" y="29"/>
                    <a:pt x="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7" name="Freeform 334"/>
            <p:cNvSpPr>
              <a:spLocks/>
            </p:cNvSpPr>
            <p:nvPr/>
          </p:nvSpPr>
          <p:spPr bwMode="auto">
            <a:xfrm>
              <a:off x="3851" y="2612"/>
              <a:ext cx="74" cy="53"/>
            </a:xfrm>
            <a:custGeom>
              <a:avLst/>
              <a:gdLst>
                <a:gd name="T0" fmla="*/ 4 w 31"/>
                <a:gd name="T1" fmla="*/ 22 h 22"/>
                <a:gd name="T2" fmla="*/ 1 w 31"/>
                <a:gd name="T3" fmla="*/ 20 h 22"/>
                <a:gd name="T4" fmla="*/ 2 w 31"/>
                <a:gd name="T5" fmla="*/ 14 h 22"/>
                <a:gd name="T6" fmla="*/ 23 w 31"/>
                <a:gd name="T7" fmla="*/ 1 h 22"/>
                <a:gd name="T8" fmla="*/ 29 w 31"/>
                <a:gd name="T9" fmla="*/ 2 h 22"/>
                <a:gd name="T10" fmla="*/ 28 w 31"/>
                <a:gd name="T11" fmla="*/ 8 h 22"/>
                <a:gd name="T12" fmla="*/ 7 w 31"/>
                <a:gd name="T13" fmla="*/ 22 h 22"/>
                <a:gd name="T14" fmla="*/ 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8"/>
                    <a:pt x="0" y="15"/>
                    <a:pt x="2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0"/>
                    <a:pt x="28" y="0"/>
                    <a:pt x="29" y="2"/>
                  </a:cubicBezTo>
                  <a:cubicBezTo>
                    <a:pt x="31" y="4"/>
                    <a:pt x="30" y="7"/>
                    <a:pt x="28" y="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8" name="Freeform 335"/>
            <p:cNvSpPr>
              <a:spLocks/>
            </p:cNvSpPr>
            <p:nvPr/>
          </p:nvSpPr>
          <p:spPr bwMode="auto">
            <a:xfrm>
              <a:off x="3829" y="2662"/>
              <a:ext cx="96" cy="67"/>
            </a:xfrm>
            <a:custGeom>
              <a:avLst/>
              <a:gdLst>
                <a:gd name="T0" fmla="*/ 5 w 40"/>
                <a:gd name="T1" fmla="*/ 28 h 28"/>
                <a:gd name="T2" fmla="*/ 1 w 40"/>
                <a:gd name="T3" fmla="*/ 26 h 28"/>
                <a:gd name="T4" fmla="*/ 3 w 40"/>
                <a:gd name="T5" fmla="*/ 20 h 28"/>
                <a:gd name="T6" fmla="*/ 33 w 40"/>
                <a:gd name="T7" fmla="*/ 2 h 28"/>
                <a:gd name="T8" fmla="*/ 38 w 40"/>
                <a:gd name="T9" fmla="*/ 3 h 28"/>
                <a:gd name="T10" fmla="*/ 37 w 40"/>
                <a:gd name="T11" fmla="*/ 9 h 28"/>
                <a:gd name="T12" fmla="*/ 7 w 40"/>
                <a:gd name="T13" fmla="*/ 27 h 28"/>
                <a:gd name="T14" fmla="*/ 5 w 4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8">
                  <a:moveTo>
                    <a:pt x="5" y="28"/>
                  </a:moveTo>
                  <a:cubicBezTo>
                    <a:pt x="4" y="28"/>
                    <a:pt x="2" y="27"/>
                    <a:pt x="1" y="26"/>
                  </a:cubicBezTo>
                  <a:cubicBezTo>
                    <a:pt x="0" y="24"/>
                    <a:pt x="1" y="21"/>
                    <a:pt x="3" y="2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40" y="5"/>
                    <a:pt x="39" y="8"/>
                    <a:pt x="37" y="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6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79" name="Retângulo 378"/>
          <p:cNvSpPr/>
          <p:nvPr/>
        </p:nvSpPr>
        <p:spPr>
          <a:xfrm>
            <a:off x="3132525" y="3865330"/>
            <a:ext cx="2121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</a:rPr>
              <a:t>6.610 </a:t>
            </a:r>
            <a:r>
              <a:rPr lang="pt-BR" sz="2000" dirty="0">
                <a:solidFill>
                  <a:schemeClr val="bg1"/>
                </a:solidFill>
              </a:rPr>
              <a:t>entrevistas realizadas via CATI (telefone)</a:t>
            </a:r>
          </a:p>
        </p:txBody>
      </p:sp>
      <p:sp>
        <p:nvSpPr>
          <p:cNvPr id="380" name="Retângulo 379"/>
          <p:cNvSpPr/>
          <p:nvPr/>
        </p:nvSpPr>
        <p:spPr>
          <a:xfrm>
            <a:off x="5604515" y="3865330"/>
            <a:ext cx="2885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aplicação de um questionário específico a uma </a:t>
            </a:r>
            <a:r>
              <a:rPr lang="pt-BR" sz="2000" b="1" dirty="0">
                <a:solidFill>
                  <a:schemeClr val="bg1"/>
                </a:solidFill>
              </a:rPr>
              <a:t>amostra por perfil</a:t>
            </a:r>
          </a:p>
        </p:txBody>
      </p:sp>
      <p:sp>
        <p:nvSpPr>
          <p:cNvPr id="381" name="Retângulo 380"/>
          <p:cNvSpPr/>
          <p:nvPr/>
        </p:nvSpPr>
        <p:spPr>
          <a:xfrm>
            <a:off x="8764117" y="3865330"/>
            <a:ext cx="3070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entrevistas respondidas por telefone entre 22/03 e 10/05/2019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82" name="Retângulo 381"/>
          <p:cNvSpPr/>
          <p:nvPr/>
        </p:nvSpPr>
        <p:spPr>
          <a:xfrm>
            <a:off x="7057577" y="5481404"/>
            <a:ext cx="3939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 estudo obedeceu aos códigos de ética da: </a:t>
            </a:r>
            <a:r>
              <a:rPr lang="pt-BR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ABEP, ESOMAR </a:t>
            </a:r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 à norma </a:t>
            </a:r>
            <a:r>
              <a:rPr lang="pt-BR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ABNT NBR ISO 20.252:2012</a:t>
            </a:r>
          </a:p>
        </p:txBody>
      </p:sp>
      <p:sp>
        <p:nvSpPr>
          <p:cNvPr id="383" name="Retângulo 382"/>
          <p:cNvSpPr/>
          <p:nvPr/>
        </p:nvSpPr>
        <p:spPr>
          <a:xfrm>
            <a:off x="1772374" y="5646401"/>
            <a:ext cx="3939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a margem de erro para os resultados gerais é de </a:t>
            </a:r>
            <a:r>
              <a:rPr lang="pt-BR" sz="1500" b="1" dirty="0">
                <a:solidFill>
                  <a:schemeClr val="bg1"/>
                </a:solidFill>
              </a:rPr>
              <a:t>+/- </a:t>
            </a:r>
            <a:r>
              <a:rPr lang="pt-BR" b="1" dirty="0">
                <a:solidFill>
                  <a:schemeClr val="bg1"/>
                </a:solidFill>
              </a:rPr>
              <a:t>1,3</a:t>
            </a:r>
            <a:r>
              <a:rPr lang="pt-BR" sz="2000" b="1" dirty="0">
                <a:solidFill>
                  <a:schemeClr val="bg1"/>
                </a:solidFill>
              </a:rPr>
              <a:t> %</a:t>
            </a:r>
          </a:p>
        </p:txBody>
      </p:sp>
      <p:grpSp>
        <p:nvGrpSpPr>
          <p:cNvPr id="384" name="Group 167"/>
          <p:cNvGrpSpPr>
            <a:grpSpLocks noChangeAspect="1"/>
          </p:cNvGrpSpPr>
          <p:nvPr/>
        </p:nvGrpSpPr>
        <p:grpSpPr bwMode="auto">
          <a:xfrm>
            <a:off x="6415294" y="2904554"/>
            <a:ext cx="1111777" cy="915952"/>
            <a:chOff x="3136" y="1580"/>
            <a:chExt cx="1408" cy="11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85" name="Freeform 168"/>
            <p:cNvSpPr>
              <a:spLocks noEditPoints="1"/>
            </p:cNvSpPr>
            <p:nvPr/>
          </p:nvSpPr>
          <p:spPr bwMode="auto">
            <a:xfrm>
              <a:off x="3136" y="1580"/>
              <a:ext cx="1392" cy="1084"/>
            </a:xfrm>
            <a:custGeom>
              <a:avLst/>
              <a:gdLst>
                <a:gd name="T0" fmla="*/ 581 w 586"/>
                <a:gd name="T1" fmla="*/ 456 h 456"/>
                <a:gd name="T2" fmla="*/ 581 w 586"/>
                <a:gd name="T3" fmla="*/ 456 h 456"/>
                <a:gd name="T4" fmla="*/ 21 w 586"/>
                <a:gd name="T5" fmla="*/ 449 h 456"/>
                <a:gd name="T6" fmla="*/ 17 w 586"/>
                <a:gd name="T7" fmla="*/ 448 h 456"/>
                <a:gd name="T8" fmla="*/ 16 w 586"/>
                <a:gd name="T9" fmla="*/ 444 h 456"/>
                <a:gd name="T10" fmla="*/ 26 w 586"/>
                <a:gd name="T11" fmla="*/ 58 h 456"/>
                <a:gd name="T12" fmla="*/ 5 w 586"/>
                <a:gd name="T13" fmla="*/ 58 h 456"/>
                <a:gd name="T14" fmla="*/ 1 w 586"/>
                <a:gd name="T15" fmla="*/ 56 h 456"/>
                <a:gd name="T16" fmla="*/ 1 w 586"/>
                <a:gd name="T17" fmla="*/ 51 h 456"/>
                <a:gd name="T18" fmla="*/ 27 w 586"/>
                <a:gd name="T19" fmla="*/ 2 h 456"/>
                <a:gd name="T20" fmla="*/ 32 w 586"/>
                <a:gd name="T21" fmla="*/ 0 h 456"/>
                <a:gd name="T22" fmla="*/ 35 w 586"/>
                <a:gd name="T23" fmla="*/ 4 h 456"/>
                <a:gd name="T24" fmla="*/ 35 w 586"/>
                <a:gd name="T25" fmla="*/ 7 h 456"/>
                <a:gd name="T26" fmla="*/ 38 w 586"/>
                <a:gd name="T27" fmla="*/ 9 h 456"/>
                <a:gd name="T28" fmla="*/ 59 w 586"/>
                <a:gd name="T29" fmla="*/ 52 h 456"/>
                <a:gd name="T30" fmla="*/ 59 w 586"/>
                <a:gd name="T31" fmla="*/ 56 h 456"/>
                <a:gd name="T32" fmla="*/ 55 w 586"/>
                <a:gd name="T33" fmla="*/ 58 h 456"/>
                <a:gd name="T34" fmla="*/ 35 w 586"/>
                <a:gd name="T35" fmla="*/ 58 h 456"/>
                <a:gd name="T36" fmla="*/ 25 w 586"/>
                <a:gd name="T37" fmla="*/ 440 h 456"/>
                <a:gd name="T38" fmla="*/ 581 w 586"/>
                <a:gd name="T39" fmla="*/ 447 h 456"/>
                <a:gd name="T40" fmla="*/ 586 w 586"/>
                <a:gd name="T41" fmla="*/ 452 h 456"/>
                <a:gd name="T42" fmla="*/ 581 w 586"/>
                <a:gd name="T43" fmla="*/ 456 h 456"/>
                <a:gd name="T44" fmla="*/ 35 w 586"/>
                <a:gd name="T45" fmla="*/ 49 h 456"/>
                <a:gd name="T46" fmla="*/ 48 w 586"/>
                <a:gd name="T47" fmla="*/ 49 h 456"/>
                <a:gd name="T48" fmla="*/ 35 w 586"/>
                <a:gd name="T49" fmla="*/ 24 h 456"/>
                <a:gd name="T50" fmla="*/ 35 w 586"/>
                <a:gd name="T51" fmla="*/ 49 h 456"/>
                <a:gd name="T52" fmla="*/ 12 w 586"/>
                <a:gd name="T53" fmla="*/ 49 h 456"/>
                <a:gd name="T54" fmla="*/ 26 w 586"/>
                <a:gd name="T55" fmla="*/ 49 h 456"/>
                <a:gd name="T56" fmla="*/ 26 w 586"/>
                <a:gd name="T57" fmla="*/ 23 h 456"/>
                <a:gd name="T58" fmla="*/ 12 w 586"/>
                <a:gd name="T59" fmla="*/ 4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6" h="456">
                  <a:moveTo>
                    <a:pt x="581" y="456"/>
                  </a:moveTo>
                  <a:cubicBezTo>
                    <a:pt x="581" y="456"/>
                    <a:pt x="581" y="456"/>
                    <a:pt x="581" y="456"/>
                  </a:cubicBezTo>
                  <a:cubicBezTo>
                    <a:pt x="576" y="456"/>
                    <a:pt x="86" y="446"/>
                    <a:pt x="21" y="449"/>
                  </a:cubicBezTo>
                  <a:cubicBezTo>
                    <a:pt x="20" y="449"/>
                    <a:pt x="18" y="449"/>
                    <a:pt x="17" y="448"/>
                  </a:cubicBezTo>
                  <a:cubicBezTo>
                    <a:pt x="16" y="447"/>
                    <a:pt x="16" y="446"/>
                    <a:pt x="16" y="444"/>
                  </a:cubicBezTo>
                  <a:cubicBezTo>
                    <a:pt x="16" y="441"/>
                    <a:pt x="24" y="179"/>
                    <a:pt x="2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58"/>
                    <a:pt x="2" y="57"/>
                    <a:pt x="1" y="56"/>
                  </a:cubicBezTo>
                  <a:cubicBezTo>
                    <a:pt x="0" y="55"/>
                    <a:pt x="0" y="53"/>
                    <a:pt x="1" y="5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1"/>
                    <a:pt x="30" y="0"/>
                    <a:pt x="32" y="0"/>
                  </a:cubicBezTo>
                  <a:cubicBezTo>
                    <a:pt x="34" y="1"/>
                    <a:pt x="35" y="2"/>
                    <a:pt x="35" y="4"/>
                  </a:cubicBezTo>
                  <a:cubicBezTo>
                    <a:pt x="35" y="5"/>
                    <a:pt x="35" y="6"/>
                    <a:pt x="35" y="7"/>
                  </a:cubicBezTo>
                  <a:cubicBezTo>
                    <a:pt x="37" y="7"/>
                    <a:pt x="38" y="8"/>
                    <a:pt x="38" y="9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3"/>
                    <a:pt x="60" y="55"/>
                    <a:pt x="59" y="56"/>
                  </a:cubicBezTo>
                  <a:cubicBezTo>
                    <a:pt x="58" y="57"/>
                    <a:pt x="57" y="58"/>
                    <a:pt x="5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3" y="170"/>
                    <a:pt x="26" y="403"/>
                    <a:pt x="25" y="440"/>
                  </a:cubicBezTo>
                  <a:cubicBezTo>
                    <a:pt x="107" y="437"/>
                    <a:pt x="576" y="447"/>
                    <a:pt x="581" y="447"/>
                  </a:cubicBezTo>
                  <a:cubicBezTo>
                    <a:pt x="584" y="447"/>
                    <a:pt x="586" y="449"/>
                    <a:pt x="586" y="452"/>
                  </a:cubicBezTo>
                  <a:cubicBezTo>
                    <a:pt x="586" y="454"/>
                    <a:pt x="584" y="456"/>
                    <a:pt x="581" y="456"/>
                  </a:cubicBezTo>
                  <a:close/>
                  <a:moveTo>
                    <a:pt x="35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31"/>
                    <a:pt x="35" y="39"/>
                    <a:pt x="35" y="49"/>
                  </a:cubicBezTo>
                  <a:close/>
                  <a:moveTo>
                    <a:pt x="12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39"/>
                    <a:pt x="26" y="30"/>
                    <a:pt x="26" y="23"/>
                  </a:cubicBezTo>
                  <a:lnTo>
                    <a:pt x="1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6" name="Freeform 169"/>
            <p:cNvSpPr>
              <a:spLocks noEditPoints="1"/>
            </p:cNvSpPr>
            <p:nvPr/>
          </p:nvSpPr>
          <p:spPr bwMode="auto">
            <a:xfrm>
              <a:off x="4383" y="2550"/>
              <a:ext cx="161" cy="190"/>
            </a:xfrm>
            <a:custGeom>
              <a:avLst/>
              <a:gdLst>
                <a:gd name="T0" fmla="*/ 5 w 68"/>
                <a:gd name="T1" fmla="*/ 80 h 80"/>
                <a:gd name="T2" fmla="*/ 2 w 68"/>
                <a:gd name="T3" fmla="*/ 79 h 80"/>
                <a:gd name="T4" fmla="*/ 0 w 68"/>
                <a:gd name="T5" fmla="*/ 75 h 80"/>
                <a:gd name="T6" fmla="*/ 5 w 68"/>
                <a:gd name="T7" fmla="*/ 5 h 80"/>
                <a:gd name="T8" fmla="*/ 8 w 68"/>
                <a:gd name="T9" fmla="*/ 1 h 80"/>
                <a:gd name="T10" fmla="*/ 13 w 68"/>
                <a:gd name="T11" fmla="*/ 2 h 80"/>
                <a:gd name="T12" fmla="*/ 65 w 68"/>
                <a:gd name="T13" fmla="*/ 40 h 80"/>
                <a:gd name="T14" fmla="*/ 67 w 68"/>
                <a:gd name="T15" fmla="*/ 44 h 80"/>
                <a:gd name="T16" fmla="*/ 65 w 68"/>
                <a:gd name="T17" fmla="*/ 48 h 80"/>
                <a:gd name="T18" fmla="*/ 7 w 68"/>
                <a:gd name="T19" fmla="*/ 80 h 80"/>
                <a:gd name="T20" fmla="*/ 5 w 68"/>
                <a:gd name="T21" fmla="*/ 80 h 80"/>
                <a:gd name="T22" fmla="*/ 14 w 68"/>
                <a:gd name="T23" fmla="*/ 15 h 80"/>
                <a:gd name="T24" fmla="*/ 11 w 68"/>
                <a:gd name="T25" fmla="*/ 67 h 80"/>
                <a:gd name="T26" fmla="*/ 53 w 68"/>
                <a:gd name="T27" fmla="*/ 43 h 80"/>
                <a:gd name="T28" fmla="*/ 14 w 68"/>
                <a:gd name="T29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0">
                  <a:moveTo>
                    <a:pt x="5" y="80"/>
                  </a:moveTo>
                  <a:cubicBezTo>
                    <a:pt x="4" y="80"/>
                    <a:pt x="3" y="80"/>
                    <a:pt x="2" y="79"/>
                  </a:cubicBezTo>
                  <a:cubicBezTo>
                    <a:pt x="1" y="78"/>
                    <a:pt x="0" y="77"/>
                    <a:pt x="0" y="7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10" y="0"/>
                    <a:pt x="11" y="1"/>
                    <a:pt x="13" y="2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7" y="41"/>
                    <a:pt x="68" y="42"/>
                    <a:pt x="67" y="44"/>
                  </a:cubicBezTo>
                  <a:cubicBezTo>
                    <a:pt x="67" y="45"/>
                    <a:pt x="66" y="47"/>
                    <a:pt x="65" y="48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  <a:moveTo>
                    <a:pt x="14" y="15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7" name="Freeform 170"/>
            <p:cNvSpPr>
              <a:spLocks noEditPoints="1"/>
            </p:cNvSpPr>
            <p:nvPr/>
          </p:nvSpPr>
          <p:spPr bwMode="auto">
            <a:xfrm>
              <a:off x="3387" y="2043"/>
              <a:ext cx="226" cy="483"/>
            </a:xfrm>
            <a:custGeom>
              <a:avLst/>
              <a:gdLst>
                <a:gd name="T0" fmla="*/ 91 w 95"/>
                <a:gd name="T1" fmla="*/ 203 h 203"/>
                <a:gd name="T2" fmla="*/ 7 w 95"/>
                <a:gd name="T3" fmla="*/ 203 h 203"/>
                <a:gd name="T4" fmla="*/ 2 w 95"/>
                <a:gd name="T5" fmla="*/ 198 h 203"/>
                <a:gd name="T6" fmla="*/ 6 w 95"/>
                <a:gd name="T7" fmla="*/ 4 h 203"/>
                <a:gd name="T8" fmla="*/ 11 w 95"/>
                <a:gd name="T9" fmla="*/ 0 h 203"/>
                <a:gd name="T10" fmla="*/ 91 w 95"/>
                <a:gd name="T11" fmla="*/ 0 h 203"/>
                <a:gd name="T12" fmla="*/ 95 w 95"/>
                <a:gd name="T13" fmla="*/ 5 h 203"/>
                <a:gd name="T14" fmla="*/ 95 w 95"/>
                <a:gd name="T15" fmla="*/ 198 h 203"/>
                <a:gd name="T16" fmla="*/ 91 w 95"/>
                <a:gd name="T17" fmla="*/ 203 h 203"/>
                <a:gd name="T18" fmla="*/ 11 w 95"/>
                <a:gd name="T19" fmla="*/ 193 h 203"/>
                <a:gd name="T20" fmla="*/ 86 w 95"/>
                <a:gd name="T21" fmla="*/ 193 h 203"/>
                <a:gd name="T22" fmla="*/ 86 w 95"/>
                <a:gd name="T23" fmla="*/ 10 h 203"/>
                <a:gd name="T24" fmla="*/ 15 w 95"/>
                <a:gd name="T25" fmla="*/ 10 h 203"/>
                <a:gd name="T26" fmla="*/ 11 w 95"/>
                <a:gd name="T2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203">
                  <a:moveTo>
                    <a:pt x="91" y="203"/>
                  </a:moveTo>
                  <a:cubicBezTo>
                    <a:pt x="7" y="203"/>
                    <a:pt x="7" y="203"/>
                    <a:pt x="7" y="203"/>
                  </a:cubicBezTo>
                  <a:cubicBezTo>
                    <a:pt x="4" y="203"/>
                    <a:pt x="2" y="200"/>
                    <a:pt x="2" y="198"/>
                  </a:cubicBezTo>
                  <a:cubicBezTo>
                    <a:pt x="2" y="191"/>
                    <a:pt x="0" y="30"/>
                    <a:pt x="6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5" y="2"/>
                    <a:pt x="95" y="5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200"/>
                    <a:pt x="93" y="203"/>
                    <a:pt x="91" y="203"/>
                  </a:cubicBezTo>
                  <a:close/>
                  <a:moveTo>
                    <a:pt x="11" y="193"/>
                  </a:moveTo>
                  <a:cubicBezTo>
                    <a:pt x="86" y="193"/>
                    <a:pt x="86" y="193"/>
                    <a:pt x="86" y="193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1" y="41"/>
                    <a:pt x="11" y="167"/>
                    <a:pt x="11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8" name="Freeform 171"/>
            <p:cNvSpPr>
              <a:spLocks noEditPoints="1"/>
            </p:cNvSpPr>
            <p:nvPr/>
          </p:nvSpPr>
          <p:spPr bwMode="auto">
            <a:xfrm>
              <a:off x="3727" y="1913"/>
              <a:ext cx="226" cy="613"/>
            </a:xfrm>
            <a:custGeom>
              <a:avLst/>
              <a:gdLst>
                <a:gd name="T0" fmla="*/ 87 w 95"/>
                <a:gd name="T1" fmla="*/ 258 h 258"/>
                <a:gd name="T2" fmla="*/ 5 w 95"/>
                <a:gd name="T3" fmla="*/ 258 h 258"/>
                <a:gd name="T4" fmla="*/ 2 w 95"/>
                <a:gd name="T5" fmla="*/ 256 h 258"/>
                <a:gd name="T6" fmla="*/ 0 w 95"/>
                <a:gd name="T7" fmla="*/ 252 h 258"/>
                <a:gd name="T8" fmla="*/ 5 w 95"/>
                <a:gd name="T9" fmla="*/ 78 h 258"/>
                <a:gd name="T10" fmla="*/ 5 w 95"/>
                <a:gd name="T11" fmla="*/ 5 h 258"/>
                <a:gd name="T12" fmla="*/ 10 w 95"/>
                <a:gd name="T13" fmla="*/ 0 h 258"/>
                <a:gd name="T14" fmla="*/ 90 w 95"/>
                <a:gd name="T15" fmla="*/ 0 h 258"/>
                <a:gd name="T16" fmla="*/ 93 w 95"/>
                <a:gd name="T17" fmla="*/ 1 h 258"/>
                <a:gd name="T18" fmla="*/ 95 w 95"/>
                <a:gd name="T19" fmla="*/ 5 h 258"/>
                <a:gd name="T20" fmla="*/ 92 w 95"/>
                <a:gd name="T21" fmla="*/ 253 h 258"/>
                <a:gd name="T22" fmla="*/ 87 w 95"/>
                <a:gd name="T23" fmla="*/ 258 h 258"/>
                <a:gd name="T24" fmla="*/ 10 w 95"/>
                <a:gd name="T25" fmla="*/ 248 h 258"/>
                <a:gd name="T26" fmla="*/ 82 w 95"/>
                <a:gd name="T27" fmla="*/ 248 h 258"/>
                <a:gd name="T28" fmla="*/ 85 w 95"/>
                <a:gd name="T29" fmla="*/ 10 h 258"/>
                <a:gd name="T30" fmla="*/ 15 w 95"/>
                <a:gd name="T31" fmla="*/ 10 h 258"/>
                <a:gd name="T32" fmla="*/ 15 w 95"/>
                <a:gd name="T33" fmla="*/ 78 h 258"/>
                <a:gd name="T34" fmla="*/ 10 w 95"/>
                <a:gd name="T35" fmla="*/ 24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58">
                  <a:moveTo>
                    <a:pt x="87" y="258"/>
                  </a:move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2" y="257"/>
                    <a:pt x="2" y="256"/>
                  </a:cubicBezTo>
                  <a:cubicBezTo>
                    <a:pt x="1" y="255"/>
                    <a:pt x="0" y="254"/>
                    <a:pt x="0" y="252"/>
                  </a:cubicBezTo>
                  <a:cubicBezTo>
                    <a:pt x="0" y="251"/>
                    <a:pt x="6" y="128"/>
                    <a:pt x="5" y="78"/>
                  </a:cubicBezTo>
                  <a:cubicBezTo>
                    <a:pt x="5" y="28"/>
                    <a:pt x="5" y="5"/>
                    <a:pt x="5" y="5"/>
                  </a:cubicBezTo>
                  <a:cubicBezTo>
                    <a:pt x="5" y="2"/>
                    <a:pt x="8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0"/>
                    <a:pt x="93" y="1"/>
                  </a:cubicBezTo>
                  <a:cubicBezTo>
                    <a:pt x="94" y="2"/>
                    <a:pt x="95" y="4"/>
                    <a:pt x="95" y="5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5"/>
                    <a:pt x="90" y="258"/>
                    <a:pt x="87" y="258"/>
                  </a:cubicBezTo>
                  <a:close/>
                  <a:moveTo>
                    <a:pt x="10" y="248"/>
                  </a:moveTo>
                  <a:cubicBezTo>
                    <a:pt x="82" y="248"/>
                    <a:pt x="82" y="248"/>
                    <a:pt x="82" y="248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9"/>
                    <a:pt x="14" y="41"/>
                    <a:pt x="15" y="78"/>
                  </a:cubicBezTo>
                  <a:cubicBezTo>
                    <a:pt x="16" y="122"/>
                    <a:pt x="11" y="224"/>
                    <a:pt x="10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9" name="Freeform 172"/>
            <p:cNvSpPr>
              <a:spLocks noEditPoints="1"/>
            </p:cNvSpPr>
            <p:nvPr/>
          </p:nvSpPr>
          <p:spPr bwMode="auto">
            <a:xfrm>
              <a:off x="4100" y="1689"/>
              <a:ext cx="214" cy="837"/>
            </a:xfrm>
            <a:custGeom>
              <a:avLst/>
              <a:gdLst>
                <a:gd name="T0" fmla="*/ 75 w 90"/>
                <a:gd name="T1" fmla="*/ 352 h 352"/>
                <a:gd name="T2" fmla="*/ 5 w 90"/>
                <a:gd name="T3" fmla="*/ 352 h 352"/>
                <a:gd name="T4" fmla="*/ 1 w 90"/>
                <a:gd name="T5" fmla="*/ 350 h 352"/>
                <a:gd name="T6" fmla="*/ 0 w 90"/>
                <a:gd name="T7" fmla="*/ 347 h 352"/>
                <a:gd name="T8" fmla="*/ 8 w 90"/>
                <a:gd name="T9" fmla="*/ 5 h 352"/>
                <a:gd name="T10" fmla="*/ 10 w 90"/>
                <a:gd name="T11" fmla="*/ 1 h 352"/>
                <a:gd name="T12" fmla="*/ 13 w 90"/>
                <a:gd name="T13" fmla="*/ 0 h 352"/>
                <a:gd name="T14" fmla="*/ 85 w 90"/>
                <a:gd name="T15" fmla="*/ 0 h 352"/>
                <a:gd name="T16" fmla="*/ 89 w 90"/>
                <a:gd name="T17" fmla="*/ 1 h 352"/>
                <a:gd name="T18" fmla="*/ 90 w 90"/>
                <a:gd name="T19" fmla="*/ 5 h 352"/>
                <a:gd name="T20" fmla="*/ 84 w 90"/>
                <a:gd name="T21" fmla="*/ 192 h 352"/>
                <a:gd name="T22" fmla="*/ 80 w 90"/>
                <a:gd name="T23" fmla="*/ 347 h 352"/>
                <a:gd name="T24" fmla="*/ 75 w 90"/>
                <a:gd name="T25" fmla="*/ 352 h 352"/>
                <a:gd name="T26" fmla="*/ 10 w 90"/>
                <a:gd name="T27" fmla="*/ 342 h 352"/>
                <a:gd name="T28" fmla="*/ 70 w 90"/>
                <a:gd name="T29" fmla="*/ 342 h 352"/>
                <a:gd name="T30" fmla="*/ 74 w 90"/>
                <a:gd name="T31" fmla="*/ 191 h 352"/>
                <a:gd name="T32" fmla="*/ 80 w 90"/>
                <a:gd name="T33" fmla="*/ 10 h 352"/>
                <a:gd name="T34" fmla="*/ 18 w 90"/>
                <a:gd name="T35" fmla="*/ 10 h 352"/>
                <a:gd name="T36" fmla="*/ 10 w 90"/>
                <a:gd name="T37" fmla="*/ 34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52">
                  <a:moveTo>
                    <a:pt x="75" y="352"/>
                  </a:moveTo>
                  <a:cubicBezTo>
                    <a:pt x="5" y="352"/>
                    <a:pt x="5" y="352"/>
                    <a:pt x="5" y="352"/>
                  </a:cubicBezTo>
                  <a:cubicBezTo>
                    <a:pt x="3" y="352"/>
                    <a:pt x="2" y="351"/>
                    <a:pt x="1" y="350"/>
                  </a:cubicBezTo>
                  <a:cubicBezTo>
                    <a:pt x="0" y="349"/>
                    <a:pt x="0" y="348"/>
                    <a:pt x="0" y="347"/>
                  </a:cubicBezTo>
                  <a:cubicBezTo>
                    <a:pt x="0" y="343"/>
                    <a:pt x="11" y="37"/>
                    <a:pt x="8" y="5"/>
                  </a:cubicBezTo>
                  <a:cubicBezTo>
                    <a:pt x="8" y="4"/>
                    <a:pt x="9" y="2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8" y="0"/>
                    <a:pt x="89" y="1"/>
                  </a:cubicBezTo>
                  <a:cubicBezTo>
                    <a:pt x="90" y="2"/>
                    <a:pt x="90" y="4"/>
                    <a:pt x="90" y="5"/>
                  </a:cubicBezTo>
                  <a:cubicBezTo>
                    <a:pt x="90" y="6"/>
                    <a:pt x="84" y="143"/>
                    <a:pt x="84" y="192"/>
                  </a:cubicBezTo>
                  <a:cubicBezTo>
                    <a:pt x="83" y="240"/>
                    <a:pt x="80" y="346"/>
                    <a:pt x="80" y="347"/>
                  </a:cubicBezTo>
                  <a:cubicBezTo>
                    <a:pt x="80" y="350"/>
                    <a:pt x="78" y="352"/>
                    <a:pt x="75" y="352"/>
                  </a:cubicBezTo>
                  <a:close/>
                  <a:moveTo>
                    <a:pt x="10" y="342"/>
                  </a:moveTo>
                  <a:cubicBezTo>
                    <a:pt x="70" y="342"/>
                    <a:pt x="70" y="342"/>
                    <a:pt x="70" y="342"/>
                  </a:cubicBezTo>
                  <a:cubicBezTo>
                    <a:pt x="71" y="321"/>
                    <a:pt x="73" y="234"/>
                    <a:pt x="74" y="191"/>
                  </a:cubicBezTo>
                  <a:cubicBezTo>
                    <a:pt x="75" y="148"/>
                    <a:pt x="79" y="35"/>
                    <a:pt x="8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57"/>
                    <a:pt x="11" y="302"/>
                    <a:pt x="10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0" name="Freeform 173"/>
            <p:cNvSpPr>
              <a:spLocks/>
            </p:cNvSpPr>
            <p:nvPr/>
          </p:nvSpPr>
          <p:spPr bwMode="auto">
            <a:xfrm>
              <a:off x="3497" y="2058"/>
              <a:ext cx="38" cy="54"/>
            </a:xfrm>
            <a:custGeom>
              <a:avLst/>
              <a:gdLst>
                <a:gd name="T0" fmla="*/ 2 w 16"/>
                <a:gd name="T1" fmla="*/ 23 h 23"/>
                <a:gd name="T2" fmla="*/ 1 w 16"/>
                <a:gd name="T3" fmla="*/ 23 h 23"/>
                <a:gd name="T4" fmla="*/ 1 w 16"/>
                <a:gd name="T5" fmla="*/ 20 h 23"/>
                <a:gd name="T6" fmla="*/ 12 w 16"/>
                <a:gd name="T7" fmla="*/ 2 h 23"/>
                <a:gd name="T8" fmla="*/ 15 w 16"/>
                <a:gd name="T9" fmla="*/ 1 h 23"/>
                <a:gd name="T10" fmla="*/ 16 w 16"/>
                <a:gd name="T11" fmla="*/ 4 h 23"/>
                <a:gd name="T12" fmla="*/ 4 w 16"/>
                <a:gd name="T13" fmla="*/ 22 h 23"/>
                <a:gd name="T14" fmla="*/ 2 w 16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3">
                  <a:moveTo>
                    <a:pt x="2" y="23"/>
                  </a:moveTo>
                  <a:cubicBezTo>
                    <a:pt x="2" y="23"/>
                    <a:pt x="2" y="23"/>
                    <a:pt x="1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4" y="0"/>
                    <a:pt x="15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1" name="Freeform 174"/>
            <p:cNvSpPr>
              <a:spLocks/>
            </p:cNvSpPr>
            <p:nvPr/>
          </p:nvSpPr>
          <p:spPr bwMode="auto">
            <a:xfrm>
              <a:off x="3511" y="2058"/>
              <a:ext cx="69" cy="85"/>
            </a:xfrm>
            <a:custGeom>
              <a:avLst/>
              <a:gdLst>
                <a:gd name="T0" fmla="*/ 2 w 29"/>
                <a:gd name="T1" fmla="*/ 36 h 36"/>
                <a:gd name="T2" fmla="*/ 1 w 29"/>
                <a:gd name="T3" fmla="*/ 35 h 36"/>
                <a:gd name="T4" fmla="*/ 0 w 29"/>
                <a:gd name="T5" fmla="*/ 32 h 36"/>
                <a:gd name="T6" fmla="*/ 25 w 29"/>
                <a:gd name="T7" fmla="*/ 1 h 36"/>
                <a:gd name="T8" fmla="*/ 28 w 29"/>
                <a:gd name="T9" fmla="*/ 1 h 36"/>
                <a:gd name="T10" fmla="*/ 29 w 29"/>
                <a:gd name="T11" fmla="*/ 4 h 36"/>
                <a:gd name="T12" fmla="*/ 4 w 29"/>
                <a:gd name="T13" fmla="*/ 35 h 36"/>
                <a:gd name="T14" fmla="*/ 2 w 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6">
                  <a:moveTo>
                    <a:pt x="2" y="36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5"/>
                    <a:pt x="0" y="33"/>
                    <a:pt x="0" y="3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7" y="0"/>
                    <a:pt x="28" y="1"/>
                  </a:cubicBezTo>
                  <a:cubicBezTo>
                    <a:pt x="29" y="2"/>
                    <a:pt x="29" y="3"/>
                    <a:pt x="29" y="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6"/>
                    <a:pt x="3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2" name="Freeform 175"/>
            <p:cNvSpPr>
              <a:spLocks/>
            </p:cNvSpPr>
            <p:nvPr/>
          </p:nvSpPr>
          <p:spPr bwMode="auto">
            <a:xfrm>
              <a:off x="3511" y="2100"/>
              <a:ext cx="90" cy="88"/>
            </a:xfrm>
            <a:custGeom>
              <a:avLst/>
              <a:gdLst>
                <a:gd name="T0" fmla="*/ 2 w 38"/>
                <a:gd name="T1" fmla="*/ 37 h 37"/>
                <a:gd name="T2" fmla="*/ 0 w 38"/>
                <a:gd name="T3" fmla="*/ 36 h 37"/>
                <a:gd name="T4" fmla="*/ 1 w 38"/>
                <a:gd name="T5" fmla="*/ 33 h 37"/>
                <a:gd name="T6" fmla="*/ 34 w 38"/>
                <a:gd name="T7" fmla="*/ 1 h 37"/>
                <a:gd name="T8" fmla="*/ 38 w 38"/>
                <a:gd name="T9" fmla="*/ 1 h 37"/>
                <a:gd name="T10" fmla="*/ 37 w 38"/>
                <a:gd name="T11" fmla="*/ 4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3" name="Freeform 176"/>
            <p:cNvSpPr>
              <a:spLocks/>
            </p:cNvSpPr>
            <p:nvPr/>
          </p:nvSpPr>
          <p:spPr bwMode="auto">
            <a:xfrm>
              <a:off x="3511" y="2165"/>
              <a:ext cx="90" cy="78"/>
            </a:xfrm>
            <a:custGeom>
              <a:avLst/>
              <a:gdLst>
                <a:gd name="T0" fmla="*/ 2 w 38"/>
                <a:gd name="T1" fmla="*/ 33 h 33"/>
                <a:gd name="T2" fmla="*/ 0 w 38"/>
                <a:gd name="T3" fmla="*/ 32 h 33"/>
                <a:gd name="T4" fmla="*/ 1 w 38"/>
                <a:gd name="T5" fmla="*/ 29 h 33"/>
                <a:gd name="T6" fmla="*/ 35 w 38"/>
                <a:gd name="T7" fmla="*/ 0 h 33"/>
                <a:gd name="T8" fmla="*/ 38 w 38"/>
                <a:gd name="T9" fmla="*/ 1 h 33"/>
                <a:gd name="T10" fmla="*/ 37 w 38"/>
                <a:gd name="T11" fmla="*/ 4 h 33"/>
                <a:gd name="T12" fmla="*/ 3 w 38"/>
                <a:gd name="T13" fmla="*/ 32 h 33"/>
                <a:gd name="T14" fmla="*/ 2 w 3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3">
                  <a:moveTo>
                    <a:pt x="2" y="33"/>
                  </a:moveTo>
                  <a:cubicBezTo>
                    <a:pt x="1" y="33"/>
                    <a:pt x="1" y="32"/>
                    <a:pt x="0" y="32"/>
                  </a:cubicBezTo>
                  <a:cubicBezTo>
                    <a:pt x="0" y="31"/>
                    <a:pt x="0" y="29"/>
                    <a:pt x="1" y="2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4" name="Freeform 177"/>
            <p:cNvSpPr>
              <a:spLocks/>
            </p:cNvSpPr>
            <p:nvPr/>
          </p:nvSpPr>
          <p:spPr bwMode="auto">
            <a:xfrm>
              <a:off x="3523" y="2222"/>
              <a:ext cx="78" cy="85"/>
            </a:xfrm>
            <a:custGeom>
              <a:avLst/>
              <a:gdLst>
                <a:gd name="T0" fmla="*/ 3 w 33"/>
                <a:gd name="T1" fmla="*/ 36 h 36"/>
                <a:gd name="T2" fmla="*/ 1 w 33"/>
                <a:gd name="T3" fmla="*/ 35 h 36"/>
                <a:gd name="T4" fmla="*/ 1 w 33"/>
                <a:gd name="T5" fmla="*/ 32 h 36"/>
                <a:gd name="T6" fmla="*/ 29 w 33"/>
                <a:gd name="T7" fmla="*/ 1 h 36"/>
                <a:gd name="T8" fmla="*/ 32 w 33"/>
                <a:gd name="T9" fmla="*/ 1 h 36"/>
                <a:gd name="T10" fmla="*/ 33 w 33"/>
                <a:gd name="T11" fmla="*/ 4 h 36"/>
                <a:gd name="T12" fmla="*/ 4 w 33"/>
                <a:gd name="T13" fmla="*/ 35 h 36"/>
                <a:gd name="T14" fmla="*/ 3 w 33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6">
                  <a:moveTo>
                    <a:pt x="3" y="36"/>
                  </a:moveTo>
                  <a:cubicBezTo>
                    <a:pt x="2" y="36"/>
                    <a:pt x="2" y="36"/>
                    <a:pt x="1" y="35"/>
                  </a:cubicBezTo>
                  <a:cubicBezTo>
                    <a:pt x="0" y="34"/>
                    <a:pt x="0" y="33"/>
                    <a:pt x="1" y="3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2" y="1"/>
                  </a:cubicBezTo>
                  <a:cubicBezTo>
                    <a:pt x="33" y="2"/>
                    <a:pt x="33" y="3"/>
                    <a:pt x="33" y="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5" name="Freeform 178"/>
            <p:cNvSpPr>
              <a:spLocks/>
            </p:cNvSpPr>
            <p:nvPr/>
          </p:nvSpPr>
          <p:spPr bwMode="auto">
            <a:xfrm>
              <a:off x="3523" y="2279"/>
              <a:ext cx="85" cy="81"/>
            </a:xfrm>
            <a:custGeom>
              <a:avLst/>
              <a:gdLst>
                <a:gd name="T0" fmla="*/ 3 w 36"/>
                <a:gd name="T1" fmla="*/ 34 h 34"/>
                <a:gd name="T2" fmla="*/ 1 w 36"/>
                <a:gd name="T3" fmla="*/ 34 h 34"/>
                <a:gd name="T4" fmla="*/ 1 w 36"/>
                <a:gd name="T5" fmla="*/ 31 h 34"/>
                <a:gd name="T6" fmla="*/ 32 w 36"/>
                <a:gd name="T7" fmla="*/ 1 h 34"/>
                <a:gd name="T8" fmla="*/ 35 w 36"/>
                <a:gd name="T9" fmla="*/ 1 h 34"/>
                <a:gd name="T10" fmla="*/ 35 w 36"/>
                <a:gd name="T11" fmla="*/ 4 h 34"/>
                <a:gd name="T12" fmla="*/ 4 w 36"/>
                <a:gd name="T13" fmla="*/ 34 h 34"/>
                <a:gd name="T14" fmla="*/ 3 w 3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3"/>
                    <a:pt x="0" y="31"/>
                    <a:pt x="1" y="3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6" name="Freeform 179"/>
            <p:cNvSpPr>
              <a:spLocks/>
            </p:cNvSpPr>
            <p:nvPr/>
          </p:nvSpPr>
          <p:spPr bwMode="auto">
            <a:xfrm>
              <a:off x="3523" y="2355"/>
              <a:ext cx="78" cy="95"/>
            </a:xfrm>
            <a:custGeom>
              <a:avLst/>
              <a:gdLst>
                <a:gd name="T0" fmla="*/ 3 w 33"/>
                <a:gd name="T1" fmla="*/ 40 h 40"/>
                <a:gd name="T2" fmla="*/ 1 w 33"/>
                <a:gd name="T3" fmla="*/ 39 h 40"/>
                <a:gd name="T4" fmla="*/ 1 w 33"/>
                <a:gd name="T5" fmla="*/ 36 h 40"/>
                <a:gd name="T6" fmla="*/ 29 w 33"/>
                <a:gd name="T7" fmla="*/ 1 h 40"/>
                <a:gd name="T8" fmla="*/ 32 w 33"/>
                <a:gd name="T9" fmla="*/ 1 h 40"/>
                <a:gd name="T10" fmla="*/ 33 w 33"/>
                <a:gd name="T11" fmla="*/ 4 h 40"/>
                <a:gd name="T12" fmla="*/ 4 w 33"/>
                <a:gd name="T13" fmla="*/ 39 h 40"/>
                <a:gd name="T14" fmla="*/ 3 w 33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3" y="40"/>
                  </a:moveTo>
                  <a:cubicBezTo>
                    <a:pt x="2" y="40"/>
                    <a:pt x="2" y="40"/>
                    <a:pt x="1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3" y="3"/>
                    <a:pt x="33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3" y="40"/>
                    <a:pt x="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7" name="Freeform 180"/>
            <p:cNvSpPr>
              <a:spLocks/>
            </p:cNvSpPr>
            <p:nvPr/>
          </p:nvSpPr>
          <p:spPr bwMode="auto">
            <a:xfrm>
              <a:off x="3551" y="2419"/>
              <a:ext cx="50" cy="48"/>
            </a:xfrm>
            <a:custGeom>
              <a:avLst/>
              <a:gdLst>
                <a:gd name="T0" fmla="*/ 2 w 21"/>
                <a:gd name="T1" fmla="*/ 20 h 20"/>
                <a:gd name="T2" fmla="*/ 0 w 21"/>
                <a:gd name="T3" fmla="*/ 20 h 20"/>
                <a:gd name="T4" fmla="*/ 1 w 21"/>
                <a:gd name="T5" fmla="*/ 17 h 20"/>
                <a:gd name="T6" fmla="*/ 17 w 21"/>
                <a:gd name="T7" fmla="*/ 1 h 20"/>
                <a:gd name="T8" fmla="*/ 21 w 21"/>
                <a:gd name="T9" fmla="*/ 1 h 20"/>
                <a:gd name="T10" fmla="*/ 20 w 21"/>
                <a:gd name="T11" fmla="*/ 4 h 20"/>
                <a:gd name="T12" fmla="*/ 4 w 21"/>
                <a:gd name="T13" fmla="*/ 20 h 20"/>
                <a:gd name="T14" fmla="*/ 2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" y="20"/>
                  </a:moveTo>
                  <a:cubicBezTo>
                    <a:pt x="1" y="20"/>
                    <a:pt x="1" y="20"/>
                    <a:pt x="0" y="20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1" y="2"/>
                    <a:pt x="21" y="3"/>
                    <a:pt x="20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8" name="Freeform 181"/>
            <p:cNvSpPr>
              <a:spLocks/>
            </p:cNvSpPr>
            <p:nvPr/>
          </p:nvSpPr>
          <p:spPr bwMode="auto">
            <a:xfrm>
              <a:off x="3834" y="1922"/>
              <a:ext cx="55" cy="71"/>
            </a:xfrm>
            <a:custGeom>
              <a:avLst/>
              <a:gdLst>
                <a:gd name="T0" fmla="*/ 2 w 23"/>
                <a:gd name="T1" fmla="*/ 30 h 30"/>
                <a:gd name="T2" fmla="*/ 1 w 23"/>
                <a:gd name="T3" fmla="*/ 30 h 30"/>
                <a:gd name="T4" fmla="*/ 1 w 23"/>
                <a:gd name="T5" fmla="*/ 27 h 30"/>
                <a:gd name="T6" fmla="*/ 18 w 23"/>
                <a:gd name="T7" fmla="*/ 2 h 30"/>
                <a:gd name="T8" fmla="*/ 21 w 23"/>
                <a:gd name="T9" fmla="*/ 1 h 30"/>
                <a:gd name="T10" fmla="*/ 22 w 23"/>
                <a:gd name="T11" fmla="*/ 4 h 30"/>
                <a:gd name="T12" fmla="*/ 4 w 23"/>
                <a:gd name="T13" fmla="*/ 29 h 30"/>
                <a:gd name="T14" fmla="*/ 2 w 2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0">
                  <a:moveTo>
                    <a:pt x="2" y="30"/>
                  </a:moveTo>
                  <a:cubicBezTo>
                    <a:pt x="2" y="30"/>
                    <a:pt x="2" y="30"/>
                    <a:pt x="1" y="30"/>
                  </a:cubicBezTo>
                  <a:cubicBezTo>
                    <a:pt x="0" y="29"/>
                    <a:pt x="0" y="28"/>
                    <a:pt x="1" y="2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0"/>
                    <a:pt x="21" y="1"/>
                  </a:cubicBezTo>
                  <a:cubicBezTo>
                    <a:pt x="22" y="2"/>
                    <a:pt x="23" y="3"/>
                    <a:pt x="22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9" name="Freeform 182"/>
            <p:cNvSpPr>
              <a:spLocks/>
            </p:cNvSpPr>
            <p:nvPr/>
          </p:nvSpPr>
          <p:spPr bwMode="auto">
            <a:xfrm>
              <a:off x="3855" y="1953"/>
              <a:ext cx="91" cy="95"/>
            </a:xfrm>
            <a:custGeom>
              <a:avLst/>
              <a:gdLst>
                <a:gd name="T0" fmla="*/ 2 w 38"/>
                <a:gd name="T1" fmla="*/ 40 h 40"/>
                <a:gd name="T2" fmla="*/ 1 w 38"/>
                <a:gd name="T3" fmla="*/ 39 h 40"/>
                <a:gd name="T4" fmla="*/ 1 w 38"/>
                <a:gd name="T5" fmla="*/ 36 h 40"/>
                <a:gd name="T6" fmla="*/ 34 w 38"/>
                <a:gd name="T7" fmla="*/ 1 h 40"/>
                <a:gd name="T8" fmla="*/ 37 w 38"/>
                <a:gd name="T9" fmla="*/ 1 h 40"/>
                <a:gd name="T10" fmla="*/ 37 w 38"/>
                <a:gd name="T11" fmla="*/ 4 h 40"/>
                <a:gd name="T12" fmla="*/ 4 w 38"/>
                <a:gd name="T13" fmla="*/ 39 h 40"/>
                <a:gd name="T14" fmla="*/ 2 w 38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0">
                  <a:moveTo>
                    <a:pt x="2" y="40"/>
                  </a:moveTo>
                  <a:cubicBezTo>
                    <a:pt x="2" y="40"/>
                    <a:pt x="1" y="40"/>
                    <a:pt x="1" y="39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6" y="0"/>
                    <a:pt x="37" y="1"/>
                  </a:cubicBezTo>
                  <a:cubicBezTo>
                    <a:pt x="38" y="2"/>
                    <a:pt x="38" y="3"/>
                    <a:pt x="37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3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0" name="Freeform 183"/>
            <p:cNvSpPr>
              <a:spLocks/>
            </p:cNvSpPr>
            <p:nvPr/>
          </p:nvSpPr>
          <p:spPr bwMode="auto">
            <a:xfrm>
              <a:off x="3865" y="2017"/>
              <a:ext cx="81" cy="83"/>
            </a:xfrm>
            <a:custGeom>
              <a:avLst/>
              <a:gdLst>
                <a:gd name="T0" fmla="*/ 2 w 34"/>
                <a:gd name="T1" fmla="*/ 35 h 35"/>
                <a:gd name="T2" fmla="*/ 0 w 34"/>
                <a:gd name="T3" fmla="*/ 34 h 35"/>
                <a:gd name="T4" fmla="*/ 0 w 34"/>
                <a:gd name="T5" fmla="*/ 31 h 35"/>
                <a:gd name="T6" fmla="*/ 30 w 34"/>
                <a:gd name="T7" fmla="*/ 1 h 35"/>
                <a:gd name="T8" fmla="*/ 33 w 34"/>
                <a:gd name="T9" fmla="*/ 1 h 35"/>
                <a:gd name="T10" fmla="*/ 33 w 34"/>
                <a:gd name="T11" fmla="*/ 4 h 35"/>
                <a:gd name="T12" fmla="*/ 4 w 34"/>
                <a:gd name="T13" fmla="*/ 34 h 35"/>
                <a:gd name="T14" fmla="*/ 2 w 3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2" y="35"/>
                  </a:moveTo>
                  <a:cubicBezTo>
                    <a:pt x="1" y="35"/>
                    <a:pt x="1" y="35"/>
                    <a:pt x="0" y="34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2" y="0"/>
                    <a:pt x="33" y="1"/>
                  </a:cubicBezTo>
                  <a:cubicBezTo>
                    <a:pt x="34" y="2"/>
                    <a:pt x="34" y="3"/>
                    <a:pt x="33" y="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1" name="Freeform 184"/>
            <p:cNvSpPr>
              <a:spLocks/>
            </p:cNvSpPr>
            <p:nvPr/>
          </p:nvSpPr>
          <p:spPr bwMode="auto">
            <a:xfrm>
              <a:off x="3855" y="2089"/>
              <a:ext cx="91" cy="104"/>
            </a:xfrm>
            <a:custGeom>
              <a:avLst/>
              <a:gdLst>
                <a:gd name="T0" fmla="*/ 2 w 38"/>
                <a:gd name="T1" fmla="*/ 44 h 44"/>
                <a:gd name="T2" fmla="*/ 1 w 38"/>
                <a:gd name="T3" fmla="*/ 44 h 44"/>
                <a:gd name="T4" fmla="*/ 1 w 38"/>
                <a:gd name="T5" fmla="*/ 41 h 44"/>
                <a:gd name="T6" fmla="*/ 33 w 38"/>
                <a:gd name="T7" fmla="*/ 1 h 44"/>
                <a:gd name="T8" fmla="*/ 36 w 38"/>
                <a:gd name="T9" fmla="*/ 1 h 44"/>
                <a:gd name="T10" fmla="*/ 37 w 38"/>
                <a:gd name="T11" fmla="*/ 4 h 44"/>
                <a:gd name="T12" fmla="*/ 4 w 38"/>
                <a:gd name="T13" fmla="*/ 44 h 44"/>
                <a:gd name="T14" fmla="*/ 2 w 3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1" y="4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6" y="0"/>
                    <a:pt x="36" y="1"/>
                  </a:cubicBezTo>
                  <a:cubicBezTo>
                    <a:pt x="37" y="2"/>
                    <a:pt x="38" y="3"/>
                    <a:pt x="37" y="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2" name="Freeform 185"/>
            <p:cNvSpPr>
              <a:spLocks/>
            </p:cNvSpPr>
            <p:nvPr/>
          </p:nvSpPr>
          <p:spPr bwMode="auto">
            <a:xfrm>
              <a:off x="3844" y="2184"/>
              <a:ext cx="90" cy="114"/>
            </a:xfrm>
            <a:custGeom>
              <a:avLst/>
              <a:gdLst>
                <a:gd name="T0" fmla="*/ 3 w 38"/>
                <a:gd name="T1" fmla="*/ 48 h 48"/>
                <a:gd name="T2" fmla="*/ 1 w 38"/>
                <a:gd name="T3" fmla="*/ 48 h 48"/>
                <a:gd name="T4" fmla="*/ 1 w 38"/>
                <a:gd name="T5" fmla="*/ 44 h 48"/>
                <a:gd name="T6" fmla="*/ 34 w 38"/>
                <a:gd name="T7" fmla="*/ 1 h 48"/>
                <a:gd name="T8" fmla="*/ 37 w 38"/>
                <a:gd name="T9" fmla="*/ 0 h 48"/>
                <a:gd name="T10" fmla="*/ 37 w 38"/>
                <a:gd name="T11" fmla="*/ 3 h 48"/>
                <a:gd name="T12" fmla="*/ 5 w 38"/>
                <a:gd name="T13" fmla="*/ 47 h 48"/>
                <a:gd name="T14" fmla="*/ 3 w 38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8">
                  <a:moveTo>
                    <a:pt x="3" y="48"/>
                  </a:moveTo>
                  <a:cubicBezTo>
                    <a:pt x="2" y="48"/>
                    <a:pt x="2" y="48"/>
                    <a:pt x="1" y="48"/>
                  </a:cubicBezTo>
                  <a:cubicBezTo>
                    <a:pt x="1" y="47"/>
                    <a:pt x="0" y="45"/>
                    <a:pt x="1" y="4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6" y="0"/>
                    <a:pt x="37" y="0"/>
                  </a:cubicBezTo>
                  <a:cubicBezTo>
                    <a:pt x="38" y="1"/>
                    <a:pt x="38" y="3"/>
                    <a:pt x="37" y="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8"/>
                    <a:pt x="3" y="48"/>
                    <a:pt x="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3" name="Freeform 186"/>
            <p:cNvSpPr>
              <a:spLocks/>
            </p:cNvSpPr>
            <p:nvPr/>
          </p:nvSpPr>
          <p:spPr bwMode="auto">
            <a:xfrm>
              <a:off x="3863" y="2260"/>
              <a:ext cx="76" cy="78"/>
            </a:xfrm>
            <a:custGeom>
              <a:avLst/>
              <a:gdLst>
                <a:gd name="T0" fmla="*/ 3 w 32"/>
                <a:gd name="T1" fmla="*/ 33 h 33"/>
                <a:gd name="T2" fmla="*/ 1 w 32"/>
                <a:gd name="T3" fmla="*/ 32 h 33"/>
                <a:gd name="T4" fmla="*/ 1 w 32"/>
                <a:gd name="T5" fmla="*/ 29 h 33"/>
                <a:gd name="T6" fmla="*/ 28 w 32"/>
                <a:gd name="T7" fmla="*/ 1 h 33"/>
                <a:gd name="T8" fmla="*/ 31 w 32"/>
                <a:gd name="T9" fmla="*/ 0 h 33"/>
                <a:gd name="T10" fmla="*/ 31 w 32"/>
                <a:gd name="T11" fmla="*/ 4 h 33"/>
                <a:gd name="T12" fmla="*/ 5 w 32"/>
                <a:gd name="T13" fmla="*/ 32 h 33"/>
                <a:gd name="T14" fmla="*/ 3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3" y="33"/>
                  </a:moveTo>
                  <a:cubicBezTo>
                    <a:pt x="2" y="33"/>
                    <a:pt x="2" y="33"/>
                    <a:pt x="1" y="32"/>
                  </a:cubicBezTo>
                  <a:cubicBezTo>
                    <a:pt x="1" y="31"/>
                    <a:pt x="0" y="30"/>
                    <a:pt x="1" y="29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2" y="1"/>
                    <a:pt x="32" y="3"/>
                    <a:pt x="31" y="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4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4" name="Freeform 187"/>
            <p:cNvSpPr>
              <a:spLocks/>
            </p:cNvSpPr>
            <p:nvPr/>
          </p:nvSpPr>
          <p:spPr bwMode="auto">
            <a:xfrm>
              <a:off x="3834" y="2326"/>
              <a:ext cx="100" cy="96"/>
            </a:xfrm>
            <a:custGeom>
              <a:avLst/>
              <a:gdLst>
                <a:gd name="T0" fmla="*/ 2 w 42"/>
                <a:gd name="T1" fmla="*/ 40 h 40"/>
                <a:gd name="T2" fmla="*/ 1 w 42"/>
                <a:gd name="T3" fmla="*/ 40 h 40"/>
                <a:gd name="T4" fmla="*/ 1 w 42"/>
                <a:gd name="T5" fmla="*/ 36 h 40"/>
                <a:gd name="T6" fmla="*/ 38 w 42"/>
                <a:gd name="T7" fmla="*/ 1 h 40"/>
                <a:gd name="T8" fmla="*/ 41 w 42"/>
                <a:gd name="T9" fmla="*/ 1 h 40"/>
                <a:gd name="T10" fmla="*/ 41 w 42"/>
                <a:gd name="T11" fmla="*/ 4 h 40"/>
                <a:gd name="T12" fmla="*/ 4 w 42"/>
                <a:gd name="T13" fmla="*/ 40 h 40"/>
                <a:gd name="T14" fmla="*/ 2 w 42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0">
                  <a:moveTo>
                    <a:pt x="2" y="40"/>
                  </a:moveTo>
                  <a:cubicBezTo>
                    <a:pt x="2" y="40"/>
                    <a:pt x="1" y="40"/>
                    <a:pt x="1" y="40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40" y="0"/>
                    <a:pt x="41" y="1"/>
                  </a:cubicBezTo>
                  <a:cubicBezTo>
                    <a:pt x="42" y="2"/>
                    <a:pt x="42" y="3"/>
                    <a:pt x="41" y="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3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5" name="Freeform 188"/>
            <p:cNvSpPr>
              <a:spLocks/>
            </p:cNvSpPr>
            <p:nvPr/>
          </p:nvSpPr>
          <p:spPr bwMode="auto">
            <a:xfrm>
              <a:off x="3867" y="2383"/>
              <a:ext cx="72" cy="93"/>
            </a:xfrm>
            <a:custGeom>
              <a:avLst/>
              <a:gdLst>
                <a:gd name="T0" fmla="*/ 3 w 30"/>
                <a:gd name="T1" fmla="*/ 39 h 39"/>
                <a:gd name="T2" fmla="*/ 2 w 30"/>
                <a:gd name="T3" fmla="*/ 38 h 39"/>
                <a:gd name="T4" fmla="*/ 1 w 30"/>
                <a:gd name="T5" fmla="*/ 35 h 39"/>
                <a:gd name="T6" fmla="*/ 25 w 30"/>
                <a:gd name="T7" fmla="*/ 1 h 39"/>
                <a:gd name="T8" fmla="*/ 29 w 30"/>
                <a:gd name="T9" fmla="*/ 0 h 39"/>
                <a:gd name="T10" fmla="*/ 29 w 30"/>
                <a:gd name="T11" fmla="*/ 3 h 39"/>
                <a:gd name="T12" fmla="*/ 5 w 30"/>
                <a:gd name="T13" fmla="*/ 38 h 39"/>
                <a:gd name="T14" fmla="*/ 3 w 3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9">
                  <a:moveTo>
                    <a:pt x="3" y="39"/>
                  </a:moveTo>
                  <a:cubicBezTo>
                    <a:pt x="2" y="39"/>
                    <a:pt x="2" y="39"/>
                    <a:pt x="2" y="38"/>
                  </a:cubicBezTo>
                  <a:cubicBezTo>
                    <a:pt x="1" y="38"/>
                    <a:pt x="0" y="36"/>
                    <a:pt x="1" y="3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6" name="Freeform 189"/>
            <p:cNvSpPr>
              <a:spLocks/>
            </p:cNvSpPr>
            <p:nvPr/>
          </p:nvSpPr>
          <p:spPr bwMode="auto">
            <a:xfrm>
              <a:off x="4209" y="1701"/>
              <a:ext cx="48" cy="78"/>
            </a:xfrm>
            <a:custGeom>
              <a:avLst/>
              <a:gdLst>
                <a:gd name="T0" fmla="*/ 3 w 20"/>
                <a:gd name="T1" fmla="*/ 33 h 33"/>
                <a:gd name="T2" fmla="*/ 2 w 20"/>
                <a:gd name="T3" fmla="*/ 32 h 33"/>
                <a:gd name="T4" fmla="*/ 1 w 20"/>
                <a:gd name="T5" fmla="*/ 29 h 33"/>
                <a:gd name="T6" fmla="*/ 16 w 20"/>
                <a:gd name="T7" fmla="*/ 1 h 33"/>
                <a:gd name="T8" fmla="*/ 19 w 20"/>
                <a:gd name="T9" fmla="*/ 1 h 33"/>
                <a:gd name="T10" fmla="*/ 20 w 20"/>
                <a:gd name="T11" fmla="*/ 4 h 33"/>
                <a:gd name="T12" fmla="*/ 5 w 20"/>
                <a:gd name="T13" fmla="*/ 31 h 33"/>
                <a:gd name="T14" fmla="*/ 3 w 2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3">
                  <a:moveTo>
                    <a:pt x="3" y="33"/>
                  </a:moveTo>
                  <a:cubicBezTo>
                    <a:pt x="2" y="33"/>
                    <a:pt x="2" y="32"/>
                    <a:pt x="2" y="32"/>
                  </a:cubicBezTo>
                  <a:cubicBezTo>
                    <a:pt x="0" y="32"/>
                    <a:pt x="0" y="30"/>
                    <a:pt x="1" y="2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3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7" name="Freeform 190"/>
            <p:cNvSpPr>
              <a:spLocks/>
            </p:cNvSpPr>
            <p:nvPr/>
          </p:nvSpPr>
          <p:spPr bwMode="auto">
            <a:xfrm>
              <a:off x="4228" y="1720"/>
              <a:ext cx="72" cy="112"/>
            </a:xfrm>
            <a:custGeom>
              <a:avLst/>
              <a:gdLst>
                <a:gd name="T0" fmla="*/ 2 w 30"/>
                <a:gd name="T1" fmla="*/ 47 h 47"/>
                <a:gd name="T2" fmla="*/ 1 w 30"/>
                <a:gd name="T3" fmla="*/ 46 h 47"/>
                <a:gd name="T4" fmla="*/ 0 w 30"/>
                <a:gd name="T5" fmla="*/ 43 h 47"/>
                <a:gd name="T6" fmla="*/ 25 w 30"/>
                <a:gd name="T7" fmla="*/ 2 h 47"/>
                <a:gd name="T8" fmla="*/ 28 w 30"/>
                <a:gd name="T9" fmla="*/ 1 h 47"/>
                <a:gd name="T10" fmla="*/ 29 w 30"/>
                <a:gd name="T11" fmla="*/ 4 h 47"/>
                <a:gd name="T12" fmla="*/ 4 w 30"/>
                <a:gd name="T13" fmla="*/ 45 h 47"/>
                <a:gd name="T14" fmla="*/ 2 w 30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7">
                  <a:moveTo>
                    <a:pt x="2" y="47"/>
                  </a:moveTo>
                  <a:cubicBezTo>
                    <a:pt x="2" y="47"/>
                    <a:pt x="1" y="46"/>
                    <a:pt x="1" y="46"/>
                  </a:cubicBezTo>
                  <a:cubicBezTo>
                    <a:pt x="0" y="46"/>
                    <a:pt x="0" y="44"/>
                    <a:pt x="0" y="4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0"/>
                    <a:pt x="27" y="0"/>
                    <a:pt x="28" y="1"/>
                  </a:cubicBezTo>
                  <a:cubicBezTo>
                    <a:pt x="29" y="1"/>
                    <a:pt x="30" y="3"/>
                    <a:pt x="29" y="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8" name="Freeform 191"/>
            <p:cNvSpPr>
              <a:spLocks/>
            </p:cNvSpPr>
            <p:nvPr/>
          </p:nvSpPr>
          <p:spPr bwMode="auto">
            <a:xfrm>
              <a:off x="4238" y="1820"/>
              <a:ext cx="62" cy="76"/>
            </a:xfrm>
            <a:custGeom>
              <a:avLst/>
              <a:gdLst>
                <a:gd name="T0" fmla="*/ 2 w 26"/>
                <a:gd name="T1" fmla="*/ 32 h 32"/>
                <a:gd name="T2" fmla="*/ 1 w 26"/>
                <a:gd name="T3" fmla="*/ 32 h 32"/>
                <a:gd name="T4" fmla="*/ 0 w 26"/>
                <a:gd name="T5" fmla="*/ 29 h 32"/>
                <a:gd name="T6" fmla="*/ 21 w 26"/>
                <a:gd name="T7" fmla="*/ 1 h 32"/>
                <a:gd name="T8" fmla="*/ 25 w 26"/>
                <a:gd name="T9" fmla="*/ 1 h 32"/>
                <a:gd name="T10" fmla="*/ 25 w 26"/>
                <a:gd name="T11" fmla="*/ 4 h 32"/>
                <a:gd name="T12" fmla="*/ 4 w 26"/>
                <a:gd name="T13" fmla="*/ 31 h 32"/>
                <a:gd name="T14" fmla="*/ 2 w 2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2" y="32"/>
                  </a:moveTo>
                  <a:cubicBezTo>
                    <a:pt x="2" y="32"/>
                    <a:pt x="1" y="32"/>
                    <a:pt x="1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4" y="0"/>
                    <a:pt x="25" y="1"/>
                  </a:cubicBezTo>
                  <a:cubicBezTo>
                    <a:pt x="25" y="1"/>
                    <a:pt x="26" y="3"/>
                    <a:pt x="25" y="4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9" name="Freeform 192"/>
            <p:cNvSpPr>
              <a:spLocks/>
            </p:cNvSpPr>
            <p:nvPr/>
          </p:nvSpPr>
          <p:spPr bwMode="auto">
            <a:xfrm>
              <a:off x="4209" y="1886"/>
              <a:ext cx="91" cy="96"/>
            </a:xfrm>
            <a:custGeom>
              <a:avLst/>
              <a:gdLst>
                <a:gd name="T0" fmla="*/ 3 w 38"/>
                <a:gd name="T1" fmla="*/ 40 h 40"/>
                <a:gd name="T2" fmla="*/ 1 w 38"/>
                <a:gd name="T3" fmla="*/ 39 h 40"/>
                <a:gd name="T4" fmla="*/ 1 w 38"/>
                <a:gd name="T5" fmla="*/ 36 h 40"/>
                <a:gd name="T6" fmla="*/ 34 w 38"/>
                <a:gd name="T7" fmla="*/ 1 h 40"/>
                <a:gd name="T8" fmla="*/ 37 w 38"/>
                <a:gd name="T9" fmla="*/ 1 h 40"/>
                <a:gd name="T10" fmla="*/ 37 w 38"/>
                <a:gd name="T11" fmla="*/ 4 h 40"/>
                <a:gd name="T12" fmla="*/ 4 w 38"/>
                <a:gd name="T13" fmla="*/ 39 h 40"/>
                <a:gd name="T14" fmla="*/ 3 w 38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0">
                  <a:moveTo>
                    <a:pt x="3" y="40"/>
                  </a:moveTo>
                  <a:cubicBezTo>
                    <a:pt x="2" y="40"/>
                    <a:pt x="2" y="40"/>
                    <a:pt x="1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8" y="1"/>
                    <a:pt x="38" y="3"/>
                    <a:pt x="37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3" y="40"/>
                    <a:pt x="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0" name="Freeform 193"/>
            <p:cNvSpPr>
              <a:spLocks/>
            </p:cNvSpPr>
            <p:nvPr/>
          </p:nvSpPr>
          <p:spPr bwMode="auto">
            <a:xfrm>
              <a:off x="4209" y="1979"/>
              <a:ext cx="88" cy="110"/>
            </a:xfrm>
            <a:custGeom>
              <a:avLst/>
              <a:gdLst>
                <a:gd name="T0" fmla="*/ 3 w 37"/>
                <a:gd name="T1" fmla="*/ 46 h 46"/>
                <a:gd name="T2" fmla="*/ 1 w 37"/>
                <a:gd name="T3" fmla="*/ 45 h 46"/>
                <a:gd name="T4" fmla="*/ 1 w 37"/>
                <a:gd name="T5" fmla="*/ 42 h 46"/>
                <a:gd name="T6" fmla="*/ 33 w 37"/>
                <a:gd name="T7" fmla="*/ 1 h 46"/>
                <a:gd name="T8" fmla="*/ 36 w 37"/>
                <a:gd name="T9" fmla="*/ 1 h 46"/>
                <a:gd name="T10" fmla="*/ 36 w 37"/>
                <a:gd name="T11" fmla="*/ 4 h 46"/>
                <a:gd name="T12" fmla="*/ 4 w 37"/>
                <a:gd name="T13" fmla="*/ 45 h 46"/>
                <a:gd name="T14" fmla="*/ 3 w 3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6">
                  <a:moveTo>
                    <a:pt x="3" y="46"/>
                  </a:moveTo>
                  <a:cubicBezTo>
                    <a:pt x="2" y="46"/>
                    <a:pt x="1" y="46"/>
                    <a:pt x="1" y="45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1" y="33"/>
                    <a:pt x="33" y="2"/>
                    <a:pt x="33" y="1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7" y="1"/>
                    <a:pt x="37" y="3"/>
                    <a:pt x="36" y="4"/>
                  </a:cubicBezTo>
                  <a:cubicBezTo>
                    <a:pt x="36" y="5"/>
                    <a:pt x="15" y="36"/>
                    <a:pt x="4" y="45"/>
                  </a:cubicBezTo>
                  <a:cubicBezTo>
                    <a:pt x="4" y="46"/>
                    <a:pt x="3" y="46"/>
                    <a:pt x="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1" name="Freeform 194"/>
            <p:cNvSpPr>
              <a:spLocks/>
            </p:cNvSpPr>
            <p:nvPr/>
          </p:nvSpPr>
          <p:spPr bwMode="auto">
            <a:xfrm>
              <a:off x="4202" y="2089"/>
              <a:ext cx="86" cy="73"/>
            </a:xfrm>
            <a:custGeom>
              <a:avLst/>
              <a:gdLst>
                <a:gd name="T0" fmla="*/ 2 w 36"/>
                <a:gd name="T1" fmla="*/ 31 h 31"/>
                <a:gd name="T2" fmla="*/ 0 w 36"/>
                <a:gd name="T3" fmla="*/ 30 h 31"/>
                <a:gd name="T4" fmla="*/ 1 w 36"/>
                <a:gd name="T5" fmla="*/ 27 h 31"/>
                <a:gd name="T6" fmla="*/ 32 w 36"/>
                <a:gd name="T7" fmla="*/ 1 h 31"/>
                <a:gd name="T8" fmla="*/ 36 w 36"/>
                <a:gd name="T9" fmla="*/ 2 h 31"/>
                <a:gd name="T10" fmla="*/ 35 w 36"/>
                <a:gd name="T11" fmla="*/ 5 h 31"/>
                <a:gd name="T12" fmla="*/ 3 w 36"/>
                <a:gd name="T13" fmla="*/ 30 h 31"/>
                <a:gd name="T14" fmla="*/ 2 w 36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2" y="31"/>
                  </a:moveTo>
                  <a:cubicBezTo>
                    <a:pt x="1" y="31"/>
                    <a:pt x="1" y="31"/>
                    <a:pt x="0" y="30"/>
                  </a:cubicBezTo>
                  <a:cubicBezTo>
                    <a:pt x="0" y="29"/>
                    <a:pt x="0" y="28"/>
                    <a:pt x="1" y="2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5" y="1"/>
                    <a:pt x="36" y="2"/>
                  </a:cubicBezTo>
                  <a:cubicBezTo>
                    <a:pt x="36" y="2"/>
                    <a:pt x="36" y="4"/>
                    <a:pt x="35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2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2" name="Freeform 195"/>
            <p:cNvSpPr>
              <a:spLocks/>
            </p:cNvSpPr>
            <p:nvPr/>
          </p:nvSpPr>
          <p:spPr bwMode="auto">
            <a:xfrm>
              <a:off x="4202" y="2174"/>
              <a:ext cx="86" cy="95"/>
            </a:xfrm>
            <a:custGeom>
              <a:avLst/>
              <a:gdLst>
                <a:gd name="T0" fmla="*/ 2 w 36"/>
                <a:gd name="T1" fmla="*/ 40 h 40"/>
                <a:gd name="T2" fmla="*/ 1 w 36"/>
                <a:gd name="T3" fmla="*/ 40 h 40"/>
                <a:gd name="T4" fmla="*/ 0 w 36"/>
                <a:gd name="T5" fmla="*/ 37 h 40"/>
                <a:gd name="T6" fmla="*/ 32 w 36"/>
                <a:gd name="T7" fmla="*/ 1 h 40"/>
                <a:gd name="T8" fmla="*/ 35 w 36"/>
                <a:gd name="T9" fmla="*/ 1 h 40"/>
                <a:gd name="T10" fmla="*/ 35 w 36"/>
                <a:gd name="T11" fmla="*/ 4 h 40"/>
                <a:gd name="T12" fmla="*/ 4 w 36"/>
                <a:gd name="T13" fmla="*/ 40 h 40"/>
                <a:gd name="T14" fmla="*/ 2 w 3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0">
                  <a:moveTo>
                    <a:pt x="2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7"/>
                    <a:pt x="0" y="3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" name="Freeform 196"/>
            <p:cNvSpPr>
              <a:spLocks/>
            </p:cNvSpPr>
            <p:nvPr/>
          </p:nvSpPr>
          <p:spPr bwMode="auto">
            <a:xfrm>
              <a:off x="4202" y="2255"/>
              <a:ext cx="86" cy="93"/>
            </a:xfrm>
            <a:custGeom>
              <a:avLst/>
              <a:gdLst>
                <a:gd name="T0" fmla="*/ 2 w 36"/>
                <a:gd name="T1" fmla="*/ 39 h 39"/>
                <a:gd name="T2" fmla="*/ 0 w 36"/>
                <a:gd name="T3" fmla="*/ 38 h 39"/>
                <a:gd name="T4" fmla="*/ 0 w 36"/>
                <a:gd name="T5" fmla="*/ 35 h 39"/>
                <a:gd name="T6" fmla="*/ 32 w 36"/>
                <a:gd name="T7" fmla="*/ 1 h 39"/>
                <a:gd name="T8" fmla="*/ 35 w 36"/>
                <a:gd name="T9" fmla="*/ 1 h 39"/>
                <a:gd name="T10" fmla="*/ 35 w 36"/>
                <a:gd name="T11" fmla="*/ 4 h 39"/>
                <a:gd name="T12" fmla="*/ 4 w 36"/>
                <a:gd name="T13" fmla="*/ 38 h 39"/>
                <a:gd name="T14" fmla="*/ 2 w 36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9">
                  <a:moveTo>
                    <a:pt x="2" y="39"/>
                  </a:moveTo>
                  <a:cubicBezTo>
                    <a:pt x="1" y="39"/>
                    <a:pt x="1" y="39"/>
                    <a:pt x="0" y="38"/>
                  </a:cubicBezTo>
                  <a:cubicBezTo>
                    <a:pt x="0" y="38"/>
                    <a:pt x="0" y="36"/>
                    <a:pt x="0" y="3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" name="Freeform 197"/>
            <p:cNvSpPr>
              <a:spLocks/>
            </p:cNvSpPr>
            <p:nvPr/>
          </p:nvSpPr>
          <p:spPr bwMode="auto">
            <a:xfrm>
              <a:off x="4202" y="2348"/>
              <a:ext cx="86" cy="74"/>
            </a:xfrm>
            <a:custGeom>
              <a:avLst/>
              <a:gdLst>
                <a:gd name="T0" fmla="*/ 2 w 36"/>
                <a:gd name="T1" fmla="*/ 31 h 31"/>
                <a:gd name="T2" fmla="*/ 0 w 36"/>
                <a:gd name="T3" fmla="*/ 30 h 31"/>
                <a:gd name="T4" fmla="*/ 1 w 36"/>
                <a:gd name="T5" fmla="*/ 27 h 31"/>
                <a:gd name="T6" fmla="*/ 32 w 36"/>
                <a:gd name="T7" fmla="*/ 0 h 31"/>
                <a:gd name="T8" fmla="*/ 36 w 36"/>
                <a:gd name="T9" fmla="*/ 1 h 31"/>
                <a:gd name="T10" fmla="*/ 35 w 36"/>
                <a:gd name="T11" fmla="*/ 4 h 31"/>
                <a:gd name="T12" fmla="*/ 3 w 36"/>
                <a:gd name="T13" fmla="*/ 31 h 31"/>
                <a:gd name="T14" fmla="*/ 2 w 36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2" y="31"/>
                  </a:moveTo>
                  <a:cubicBezTo>
                    <a:pt x="1" y="31"/>
                    <a:pt x="1" y="31"/>
                    <a:pt x="0" y="30"/>
                  </a:cubicBezTo>
                  <a:cubicBezTo>
                    <a:pt x="0" y="29"/>
                    <a:pt x="0" y="28"/>
                    <a:pt x="1" y="2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0"/>
                    <a:pt x="36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745624" y="2904293"/>
            <a:ext cx="861302" cy="863250"/>
            <a:chOff x="3177" y="1497"/>
            <a:chExt cx="1326" cy="132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177" y="1497"/>
              <a:ext cx="1179" cy="1077"/>
            </a:xfrm>
            <a:custGeom>
              <a:avLst/>
              <a:gdLst>
                <a:gd name="T0" fmla="*/ 486 w 496"/>
                <a:gd name="T1" fmla="*/ 135 h 453"/>
                <a:gd name="T2" fmla="*/ 346 w 496"/>
                <a:gd name="T3" fmla="*/ 4 h 453"/>
                <a:gd name="T4" fmla="*/ 90 w 496"/>
                <a:gd name="T5" fmla="*/ 166 h 453"/>
                <a:gd name="T6" fmla="*/ 1 w 496"/>
                <a:gd name="T7" fmla="*/ 344 h 453"/>
                <a:gd name="T8" fmla="*/ 44 w 496"/>
                <a:gd name="T9" fmla="*/ 440 h 453"/>
                <a:gd name="T10" fmla="*/ 55 w 496"/>
                <a:gd name="T11" fmla="*/ 451 h 453"/>
                <a:gd name="T12" fmla="*/ 128 w 496"/>
                <a:gd name="T13" fmla="*/ 413 h 453"/>
                <a:gd name="T14" fmla="*/ 172 w 496"/>
                <a:gd name="T15" fmla="*/ 369 h 453"/>
                <a:gd name="T16" fmla="*/ 165 w 496"/>
                <a:gd name="T17" fmla="*/ 311 h 453"/>
                <a:gd name="T18" fmla="*/ 145 w 496"/>
                <a:gd name="T19" fmla="*/ 300 h 453"/>
                <a:gd name="T20" fmla="*/ 212 w 496"/>
                <a:gd name="T21" fmla="*/ 209 h 453"/>
                <a:gd name="T22" fmla="*/ 330 w 496"/>
                <a:gd name="T23" fmla="*/ 232 h 453"/>
                <a:gd name="T24" fmla="*/ 466 w 496"/>
                <a:gd name="T25" fmla="*/ 168 h 453"/>
                <a:gd name="T26" fmla="*/ 349 w 496"/>
                <a:gd name="T27" fmla="*/ 221 h 453"/>
                <a:gd name="T28" fmla="*/ 318 w 496"/>
                <a:gd name="T29" fmla="*/ 141 h 453"/>
                <a:gd name="T30" fmla="*/ 265 w 496"/>
                <a:gd name="T31" fmla="*/ 163 h 453"/>
                <a:gd name="T32" fmla="*/ 140 w 496"/>
                <a:gd name="T33" fmla="*/ 278 h 453"/>
                <a:gd name="T34" fmla="*/ 125 w 496"/>
                <a:gd name="T35" fmla="*/ 298 h 453"/>
                <a:gd name="T36" fmla="*/ 155 w 496"/>
                <a:gd name="T37" fmla="*/ 326 h 453"/>
                <a:gd name="T38" fmla="*/ 163 w 496"/>
                <a:gd name="T39" fmla="*/ 338 h 453"/>
                <a:gd name="T40" fmla="*/ 164 w 496"/>
                <a:gd name="T41" fmla="*/ 343 h 453"/>
                <a:gd name="T42" fmla="*/ 153 w 496"/>
                <a:gd name="T43" fmla="*/ 365 h 453"/>
                <a:gd name="T44" fmla="*/ 71 w 496"/>
                <a:gd name="T45" fmla="*/ 431 h 453"/>
                <a:gd name="T46" fmla="*/ 64 w 496"/>
                <a:gd name="T47" fmla="*/ 434 h 453"/>
                <a:gd name="T48" fmla="*/ 58 w 496"/>
                <a:gd name="T49" fmla="*/ 435 h 453"/>
                <a:gd name="T50" fmla="*/ 60 w 496"/>
                <a:gd name="T51" fmla="*/ 407 h 453"/>
                <a:gd name="T52" fmla="*/ 58 w 496"/>
                <a:gd name="T53" fmla="*/ 401 h 453"/>
                <a:gd name="T54" fmla="*/ 38 w 496"/>
                <a:gd name="T55" fmla="*/ 397 h 453"/>
                <a:gd name="T56" fmla="*/ 35 w 496"/>
                <a:gd name="T57" fmla="*/ 390 h 453"/>
                <a:gd name="T58" fmla="*/ 67 w 496"/>
                <a:gd name="T59" fmla="*/ 303 h 453"/>
                <a:gd name="T60" fmla="*/ 28 w 496"/>
                <a:gd name="T61" fmla="*/ 358 h 453"/>
                <a:gd name="T62" fmla="*/ 67 w 496"/>
                <a:gd name="T63" fmla="*/ 277 h 453"/>
                <a:gd name="T64" fmla="*/ 26 w 496"/>
                <a:gd name="T65" fmla="*/ 296 h 453"/>
                <a:gd name="T66" fmla="*/ 52 w 496"/>
                <a:gd name="T67" fmla="*/ 256 h 453"/>
                <a:gd name="T68" fmla="*/ 32 w 496"/>
                <a:gd name="T69" fmla="*/ 256 h 453"/>
                <a:gd name="T70" fmla="*/ 70 w 496"/>
                <a:gd name="T71" fmla="*/ 196 h 453"/>
                <a:gd name="T72" fmla="*/ 325 w 496"/>
                <a:gd name="T73" fmla="*/ 19 h 453"/>
                <a:gd name="T74" fmla="*/ 476 w 496"/>
                <a:gd name="T75" fmla="*/ 118 h 453"/>
                <a:gd name="T76" fmla="*/ 418 w 496"/>
                <a:gd name="T77" fmla="*/ 183 h 453"/>
                <a:gd name="T78" fmla="*/ 380 w 496"/>
                <a:gd name="T79" fmla="*/ 196 h 453"/>
                <a:gd name="T80" fmla="*/ 368 w 496"/>
                <a:gd name="T81" fmla="*/ 183 h 453"/>
                <a:gd name="T82" fmla="*/ 350 w 496"/>
                <a:gd name="T83" fmla="*/ 207 h 453"/>
                <a:gd name="T84" fmla="*/ 361 w 496"/>
                <a:gd name="T85" fmla="*/ 169 h 453"/>
                <a:gd name="T86" fmla="*/ 330 w 496"/>
                <a:gd name="T87" fmla="*/ 182 h 453"/>
                <a:gd name="T88" fmla="*/ 355 w 496"/>
                <a:gd name="T89" fmla="*/ 143 h 453"/>
                <a:gd name="T90" fmla="*/ 327 w 496"/>
                <a:gd name="T91" fmla="*/ 172 h 453"/>
                <a:gd name="T92" fmla="*/ 348 w 496"/>
                <a:gd name="T93" fmla="*/ 130 h 453"/>
                <a:gd name="T94" fmla="*/ 326 w 496"/>
                <a:gd name="T95" fmla="*/ 149 h 453"/>
                <a:gd name="T96" fmla="*/ 326 w 496"/>
                <a:gd name="T97" fmla="*/ 141 h 453"/>
                <a:gd name="T98" fmla="*/ 334 w 496"/>
                <a:gd name="T99" fmla="*/ 220 h 453"/>
                <a:gd name="T100" fmla="*/ 346 w 496"/>
                <a:gd name="T101" fmla="*/ 22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6" h="453">
                  <a:moveTo>
                    <a:pt x="466" y="168"/>
                  </a:moveTo>
                  <a:cubicBezTo>
                    <a:pt x="471" y="162"/>
                    <a:pt x="476" y="155"/>
                    <a:pt x="480" y="148"/>
                  </a:cubicBezTo>
                  <a:cubicBezTo>
                    <a:pt x="483" y="144"/>
                    <a:pt x="485" y="139"/>
                    <a:pt x="486" y="135"/>
                  </a:cubicBezTo>
                  <a:cubicBezTo>
                    <a:pt x="491" y="136"/>
                    <a:pt x="496" y="133"/>
                    <a:pt x="494" y="127"/>
                  </a:cubicBezTo>
                  <a:cubicBezTo>
                    <a:pt x="481" y="95"/>
                    <a:pt x="460" y="66"/>
                    <a:pt x="435" y="42"/>
                  </a:cubicBezTo>
                  <a:cubicBezTo>
                    <a:pt x="412" y="21"/>
                    <a:pt x="379" y="0"/>
                    <a:pt x="346" y="4"/>
                  </a:cubicBezTo>
                  <a:cubicBezTo>
                    <a:pt x="312" y="7"/>
                    <a:pt x="281" y="25"/>
                    <a:pt x="253" y="42"/>
                  </a:cubicBezTo>
                  <a:cubicBezTo>
                    <a:pt x="223" y="61"/>
                    <a:pt x="194" y="83"/>
                    <a:pt x="166" y="106"/>
                  </a:cubicBezTo>
                  <a:cubicBezTo>
                    <a:pt x="141" y="126"/>
                    <a:pt x="115" y="145"/>
                    <a:pt x="90" y="166"/>
                  </a:cubicBezTo>
                  <a:cubicBezTo>
                    <a:pt x="63" y="187"/>
                    <a:pt x="37" y="211"/>
                    <a:pt x="20" y="240"/>
                  </a:cubicBezTo>
                  <a:cubicBezTo>
                    <a:pt x="6" y="262"/>
                    <a:pt x="1" y="285"/>
                    <a:pt x="2" y="309"/>
                  </a:cubicBezTo>
                  <a:cubicBezTo>
                    <a:pt x="0" y="321"/>
                    <a:pt x="0" y="332"/>
                    <a:pt x="1" y="344"/>
                  </a:cubicBezTo>
                  <a:cubicBezTo>
                    <a:pt x="2" y="366"/>
                    <a:pt x="7" y="387"/>
                    <a:pt x="17" y="407"/>
                  </a:cubicBezTo>
                  <a:cubicBezTo>
                    <a:pt x="22" y="416"/>
                    <a:pt x="27" y="425"/>
                    <a:pt x="34" y="432"/>
                  </a:cubicBezTo>
                  <a:cubicBezTo>
                    <a:pt x="37" y="435"/>
                    <a:pt x="40" y="438"/>
                    <a:pt x="44" y="440"/>
                  </a:cubicBezTo>
                  <a:cubicBezTo>
                    <a:pt x="42" y="441"/>
                    <a:pt x="41" y="446"/>
                    <a:pt x="44" y="447"/>
                  </a:cubicBezTo>
                  <a:cubicBezTo>
                    <a:pt x="47" y="448"/>
                    <a:pt x="49" y="449"/>
                    <a:pt x="51" y="449"/>
                  </a:cubicBezTo>
                  <a:cubicBezTo>
                    <a:pt x="51" y="451"/>
                    <a:pt x="53" y="453"/>
                    <a:pt x="55" y="451"/>
                  </a:cubicBezTo>
                  <a:cubicBezTo>
                    <a:pt x="55" y="451"/>
                    <a:pt x="55" y="450"/>
                    <a:pt x="56" y="450"/>
                  </a:cubicBezTo>
                  <a:cubicBezTo>
                    <a:pt x="67" y="450"/>
                    <a:pt x="80" y="445"/>
                    <a:pt x="90" y="441"/>
                  </a:cubicBezTo>
                  <a:cubicBezTo>
                    <a:pt x="104" y="434"/>
                    <a:pt x="117" y="424"/>
                    <a:pt x="128" y="413"/>
                  </a:cubicBezTo>
                  <a:cubicBezTo>
                    <a:pt x="130" y="412"/>
                    <a:pt x="131" y="411"/>
                    <a:pt x="132" y="410"/>
                  </a:cubicBezTo>
                  <a:cubicBezTo>
                    <a:pt x="136" y="407"/>
                    <a:pt x="140" y="403"/>
                    <a:pt x="144" y="400"/>
                  </a:cubicBezTo>
                  <a:cubicBezTo>
                    <a:pt x="154" y="391"/>
                    <a:pt x="165" y="381"/>
                    <a:pt x="172" y="369"/>
                  </a:cubicBezTo>
                  <a:cubicBezTo>
                    <a:pt x="180" y="362"/>
                    <a:pt x="188" y="355"/>
                    <a:pt x="197" y="350"/>
                  </a:cubicBezTo>
                  <a:cubicBezTo>
                    <a:pt x="202" y="347"/>
                    <a:pt x="202" y="341"/>
                    <a:pt x="199" y="338"/>
                  </a:cubicBezTo>
                  <a:cubicBezTo>
                    <a:pt x="189" y="327"/>
                    <a:pt x="178" y="319"/>
                    <a:pt x="165" y="311"/>
                  </a:cubicBezTo>
                  <a:cubicBezTo>
                    <a:pt x="161" y="309"/>
                    <a:pt x="156" y="306"/>
                    <a:pt x="151" y="303"/>
                  </a:cubicBezTo>
                  <a:cubicBezTo>
                    <a:pt x="150" y="302"/>
                    <a:pt x="150" y="302"/>
                    <a:pt x="149" y="301"/>
                  </a:cubicBezTo>
                  <a:cubicBezTo>
                    <a:pt x="148" y="300"/>
                    <a:pt x="147" y="300"/>
                    <a:pt x="145" y="300"/>
                  </a:cubicBezTo>
                  <a:cubicBezTo>
                    <a:pt x="148" y="295"/>
                    <a:pt x="149" y="289"/>
                    <a:pt x="151" y="283"/>
                  </a:cubicBezTo>
                  <a:cubicBezTo>
                    <a:pt x="154" y="274"/>
                    <a:pt x="160" y="266"/>
                    <a:pt x="165" y="258"/>
                  </a:cubicBezTo>
                  <a:cubicBezTo>
                    <a:pt x="178" y="239"/>
                    <a:pt x="195" y="223"/>
                    <a:pt x="212" y="209"/>
                  </a:cubicBezTo>
                  <a:cubicBezTo>
                    <a:pt x="243" y="184"/>
                    <a:pt x="280" y="161"/>
                    <a:pt x="319" y="153"/>
                  </a:cubicBezTo>
                  <a:cubicBezTo>
                    <a:pt x="315" y="162"/>
                    <a:pt x="315" y="173"/>
                    <a:pt x="316" y="184"/>
                  </a:cubicBezTo>
                  <a:cubicBezTo>
                    <a:pt x="317" y="200"/>
                    <a:pt x="322" y="217"/>
                    <a:pt x="330" y="232"/>
                  </a:cubicBezTo>
                  <a:cubicBezTo>
                    <a:pt x="331" y="233"/>
                    <a:pt x="332" y="234"/>
                    <a:pt x="334" y="234"/>
                  </a:cubicBezTo>
                  <a:cubicBezTo>
                    <a:pt x="368" y="231"/>
                    <a:pt x="401" y="220"/>
                    <a:pt x="429" y="201"/>
                  </a:cubicBezTo>
                  <a:cubicBezTo>
                    <a:pt x="443" y="192"/>
                    <a:pt x="455" y="181"/>
                    <a:pt x="466" y="168"/>
                  </a:cubicBezTo>
                  <a:close/>
                  <a:moveTo>
                    <a:pt x="354" y="221"/>
                  </a:moveTo>
                  <a:cubicBezTo>
                    <a:pt x="352" y="222"/>
                    <a:pt x="350" y="222"/>
                    <a:pt x="349" y="222"/>
                  </a:cubicBezTo>
                  <a:cubicBezTo>
                    <a:pt x="349" y="222"/>
                    <a:pt x="349" y="222"/>
                    <a:pt x="349" y="221"/>
                  </a:cubicBezTo>
                  <a:cubicBezTo>
                    <a:pt x="351" y="221"/>
                    <a:pt x="352" y="221"/>
                    <a:pt x="354" y="221"/>
                  </a:cubicBezTo>
                  <a:close/>
                  <a:moveTo>
                    <a:pt x="321" y="141"/>
                  </a:moveTo>
                  <a:cubicBezTo>
                    <a:pt x="320" y="140"/>
                    <a:pt x="318" y="140"/>
                    <a:pt x="318" y="141"/>
                  </a:cubicBezTo>
                  <a:cubicBezTo>
                    <a:pt x="316" y="143"/>
                    <a:pt x="317" y="144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299" y="148"/>
                    <a:pt x="282" y="155"/>
                    <a:pt x="265" y="163"/>
                  </a:cubicBezTo>
                  <a:cubicBezTo>
                    <a:pt x="243" y="173"/>
                    <a:pt x="223" y="186"/>
                    <a:pt x="204" y="201"/>
                  </a:cubicBezTo>
                  <a:cubicBezTo>
                    <a:pt x="186" y="216"/>
                    <a:pt x="169" y="233"/>
                    <a:pt x="155" y="252"/>
                  </a:cubicBezTo>
                  <a:cubicBezTo>
                    <a:pt x="149" y="260"/>
                    <a:pt x="144" y="269"/>
                    <a:pt x="140" y="278"/>
                  </a:cubicBezTo>
                  <a:cubicBezTo>
                    <a:pt x="138" y="284"/>
                    <a:pt x="135" y="290"/>
                    <a:pt x="135" y="296"/>
                  </a:cubicBezTo>
                  <a:cubicBezTo>
                    <a:pt x="133" y="295"/>
                    <a:pt x="130" y="295"/>
                    <a:pt x="127" y="294"/>
                  </a:cubicBezTo>
                  <a:cubicBezTo>
                    <a:pt x="125" y="294"/>
                    <a:pt x="123" y="296"/>
                    <a:pt x="125" y="298"/>
                  </a:cubicBezTo>
                  <a:cubicBezTo>
                    <a:pt x="133" y="305"/>
                    <a:pt x="143" y="310"/>
                    <a:pt x="152" y="317"/>
                  </a:cubicBezTo>
                  <a:cubicBezTo>
                    <a:pt x="153" y="318"/>
                    <a:pt x="154" y="319"/>
                    <a:pt x="155" y="320"/>
                  </a:cubicBezTo>
                  <a:cubicBezTo>
                    <a:pt x="154" y="322"/>
                    <a:pt x="154" y="324"/>
                    <a:pt x="155" y="326"/>
                  </a:cubicBezTo>
                  <a:cubicBezTo>
                    <a:pt x="156" y="329"/>
                    <a:pt x="158" y="332"/>
                    <a:pt x="160" y="334"/>
                  </a:cubicBezTo>
                  <a:cubicBezTo>
                    <a:pt x="161" y="335"/>
                    <a:pt x="162" y="336"/>
                    <a:pt x="163" y="337"/>
                  </a:cubicBezTo>
                  <a:cubicBezTo>
                    <a:pt x="162" y="336"/>
                    <a:pt x="163" y="338"/>
                    <a:pt x="163" y="338"/>
                  </a:cubicBezTo>
                  <a:cubicBezTo>
                    <a:pt x="163" y="338"/>
                    <a:pt x="164" y="340"/>
                    <a:pt x="164" y="340"/>
                  </a:cubicBezTo>
                  <a:cubicBezTo>
                    <a:pt x="164" y="341"/>
                    <a:pt x="164" y="342"/>
                    <a:pt x="164" y="343"/>
                  </a:cubicBezTo>
                  <a:cubicBezTo>
                    <a:pt x="164" y="343"/>
                    <a:pt x="164" y="343"/>
                    <a:pt x="164" y="343"/>
                  </a:cubicBezTo>
                  <a:cubicBezTo>
                    <a:pt x="164" y="344"/>
                    <a:pt x="163" y="345"/>
                    <a:pt x="163" y="346"/>
                  </a:cubicBezTo>
                  <a:cubicBezTo>
                    <a:pt x="163" y="348"/>
                    <a:pt x="162" y="349"/>
                    <a:pt x="162" y="351"/>
                  </a:cubicBezTo>
                  <a:cubicBezTo>
                    <a:pt x="160" y="356"/>
                    <a:pt x="157" y="360"/>
                    <a:pt x="153" y="365"/>
                  </a:cubicBezTo>
                  <a:cubicBezTo>
                    <a:pt x="143" y="375"/>
                    <a:pt x="134" y="386"/>
                    <a:pt x="124" y="396"/>
                  </a:cubicBezTo>
                  <a:cubicBezTo>
                    <a:pt x="112" y="406"/>
                    <a:pt x="98" y="416"/>
                    <a:pt x="84" y="424"/>
                  </a:cubicBezTo>
                  <a:cubicBezTo>
                    <a:pt x="80" y="427"/>
                    <a:pt x="75" y="429"/>
                    <a:pt x="71" y="431"/>
                  </a:cubicBezTo>
                  <a:cubicBezTo>
                    <a:pt x="80" y="419"/>
                    <a:pt x="90" y="408"/>
                    <a:pt x="100" y="397"/>
                  </a:cubicBezTo>
                  <a:cubicBezTo>
                    <a:pt x="100" y="397"/>
                    <a:pt x="100" y="396"/>
                    <a:pt x="100" y="396"/>
                  </a:cubicBezTo>
                  <a:cubicBezTo>
                    <a:pt x="87" y="408"/>
                    <a:pt x="75" y="421"/>
                    <a:pt x="64" y="434"/>
                  </a:cubicBezTo>
                  <a:cubicBezTo>
                    <a:pt x="64" y="434"/>
                    <a:pt x="64" y="434"/>
                    <a:pt x="63" y="434"/>
                  </a:cubicBezTo>
                  <a:cubicBezTo>
                    <a:pt x="63" y="434"/>
                    <a:pt x="62" y="435"/>
                    <a:pt x="61" y="435"/>
                  </a:cubicBezTo>
                  <a:cubicBezTo>
                    <a:pt x="60" y="435"/>
                    <a:pt x="59" y="435"/>
                    <a:pt x="58" y="435"/>
                  </a:cubicBezTo>
                  <a:cubicBezTo>
                    <a:pt x="56" y="432"/>
                    <a:pt x="54" y="428"/>
                    <a:pt x="52" y="424"/>
                  </a:cubicBezTo>
                  <a:cubicBezTo>
                    <a:pt x="52" y="423"/>
                    <a:pt x="52" y="421"/>
                    <a:pt x="53" y="420"/>
                  </a:cubicBezTo>
                  <a:cubicBezTo>
                    <a:pt x="55" y="416"/>
                    <a:pt x="57" y="411"/>
                    <a:pt x="60" y="407"/>
                  </a:cubicBezTo>
                  <a:cubicBezTo>
                    <a:pt x="65" y="398"/>
                    <a:pt x="71" y="389"/>
                    <a:pt x="80" y="384"/>
                  </a:cubicBezTo>
                  <a:cubicBezTo>
                    <a:pt x="81" y="383"/>
                    <a:pt x="80" y="382"/>
                    <a:pt x="80" y="382"/>
                  </a:cubicBezTo>
                  <a:cubicBezTo>
                    <a:pt x="70" y="386"/>
                    <a:pt x="64" y="393"/>
                    <a:pt x="58" y="401"/>
                  </a:cubicBezTo>
                  <a:cubicBezTo>
                    <a:pt x="55" y="405"/>
                    <a:pt x="52" y="411"/>
                    <a:pt x="50" y="416"/>
                  </a:cubicBezTo>
                  <a:cubicBezTo>
                    <a:pt x="49" y="417"/>
                    <a:pt x="49" y="418"/>
                    <a:pt x="48" y="419"/>
                  </a:cubicBezTo>
                  <a:cubicBezTo>
                    <a:pt x="44" y="412"/>
                    <a:pt x="41" y="405"/>
                    <a:pt x="38" y="397"/>
                  </a:cubicBezTo>
                  <a:cubicBezTo>
                    <a:pt x="43" y="380"/>
                    <a:pt x="56" y="365"/>
                    <a:pt x="67" y="351"/>
                  </a:cubicBezTo>
                  <a:cubicBezTo>
                    <a:pt x="68" y="349"/>
                    <a:pt x="67" y="348"/>
                    <a:pt x="66" y="349"/>
                  </a:cubicBezTo>
                  <a:cubicBezTo>
                    <a:pt x="55" y="362"/>
                    <a:pt x="42" y="374"/>
                    <a:pt x="35" y="390"/>
                  </a:cubicBezTo>
                  <a:cubicBezTo>
                    <a:pt x="32" y="382"/>
                    <a:pt x="30" y="374"/>
                    <a:pt x="29" y="366"/>
                  </a:cubicBezTo>
                  <a:cubicBezTo>
                    <a:pt x="32" y="359"/>
                    <a:pt x="35" y="353"/>
                    <a:pt x="39" y="347"/>
                  </a:cubicBezTo>
                  <a:cubicBezTo>
                    <a:pt x="47" y="332"/>
                    <a:pt x="58" y="318"/>
                    <a:pt x="67" y="303"/>
                  </a:cubicBezTo>
                  <a:cubicBezTo>
                    <a:pt x="67" y="303"/>
                    <a:pt x="66" y="303"/>
                    <a:pt x="66" y="303"/>
                  </a:cubicBezTo>
                  <a:cubicBezTo>
                    <a:pt x="55" y="318"/>
                    <a:pt x="43" y="333"/>
                    <a:pt x="33" y="349"/>
                  </a:cubicBezTo>
                  <a:cubicBezTo>
                    <a:pt x="31" y="352"/>
                    <a:pt x="29" y="355"/>
                    <a:pt x="28" y="358"/>
                  </a:cubicBezTo>
                  <a:cubicBezTo>
                    <a:pt x="27" y="352"/>
                    <a:pt x="26" y="347"/>
                    <a:pt x="26" y="342"/>
                  </a:cubicBezTo>
                  <a:cubicBezTo>
                    <a:pt x="26" y="340"/>
                    <a:pt x="26" y="337"/>
                    <a:pt x="26" y="335"/>
                  </a:cubicBezTo>
                  <a:cubicBezTo>
                    <a:pt x="35" y="314"/>
                    <a:pt x="55" y="294"/>
                    <a:pt x="67" y="277"/>
                  </a:cubicBezTo>
                  <a:cubicBezTo>
                    <a:pt x="67" y="276"/>
                    <a:pt x="66" y="275"/>
                    <a:pt x="66" y="276"/>
                  </a:cubicBezTo>
                  <a:cubicBezTo>
                    <a:pt x="53" y="291"/>
                    <a:pt x="36" y="307"/>
                    <a:pt x="25" y="325"/>
                  </a:cubicBezTo>
                  <a:cubicBezTo>
                    <a:pt x="25" y="315"/>
                    <a:pt x="26" y="306"/>
                    <a:pt x="26" y="296"/>
                  </a:cubicBezTo>
                  <a:cubicBezTo>
                    <a:pt x="28" y="293"/>
                    <a:pt x="30" y="289"/>
                    <a:pt x="32" y="286"/>
                  </a:cubicBezTo>
                  <a:cubicBezTo>
                    <a:pt x="39" y="276"/>
                    <a:pt x="47" y="267"/>
                    <a:pt x="54" y="257"/>
                  </a:cubicBezTo>
                  <a:cubicBezTo>
                    <a:pt x="54" y="256"/>
                    <a:pt x="53" y="255"/>
                    <a:pt x="52" y="256"/>
                  </a:cubicBezTo>
                  <a:cubicBezTo>
                    <a:pt x="44" y="267"/>
                    <a:pt x="34" y="276"/>
                    <a:pt x="27" y="287"/>
                  </a:cubicBezTo>
                  <a:cubicBezTo>
                    <a:pt x="27" y="286"/>
                    <a:pt x="27" y="284"/>
                    <a:pt x="27" y="283"/>
                  </a:cubicBezTo>
                  <a:cubicBezTo>
                    <a:pt x="28" y="274"/>
                    <a:pt x="30" y="264"/>
                    <a:pt x="32" y="256"/>
                  </a:cubicBezTo>
                  <a:cubicBezTo>
                    <a:pt x="35" y="247"/>
                    <a:pt x="39" y="239"/>
                    <a:pt x="41" y="230"/>
                  </a:cubicBezTo>
                  <a:cubicBezTo>
                    <a:pt x="42" y="229"/>
                    <a:pt x="41" y="228"/>
                    <a:pt x="40" y="228"/>
                  </a:cubicBezTo>
                  <a:cubicBezTo>
                    <a:pt x="49" y="216"/>
                    <a:pt x="59" y="206"/>
                    <a:pt x="70" y="196"/>
                  </a:cubicBezTo>
                  <a:cubicBezTo>
                    <a:pt x="95" y="173"/>
                    <a:pt x="123" y="153"/>
                    <a:pt x="150" y="132"/>
                  </a:cubicBezTo>
                  <a:cubicBezTo>
                    <a:pt x="176" y="111"/>
                    <a:pt x="202" y="90"/>
                    <a:pt x="230" y="70"/>
                  </a:cubicBezTo>
                  <a:cubicBezTo>
                    <a:pt x="259" y="49"/>
                    <a:pt x="291" y="29"/>
                    <a:pt x="325" y="19"/>
                  </a:cubicBezTo>
                  <a:cubicBezTo>
                    <a:pt x="341" y="14"/>
                    <a:pt x="357" y="12"/>
                    <a:pt x="373" y="17"/>
                  </a:cubicBezTo>
                  <a:cubicBezTo>
                    <a:pt x="390" y="21"/>
                    <a:pt x="405" y="32"/>
                    <a:pt x="419" y="43"/>
                  </a:cubicBezTo>
                  <a:cubicBezTo>
                    <a:pt x="443" y="63"/>
                    <a:pt x="463" y="89"/>
                    <a:pt x="476" y="118"/>
                  </a:cubicBezTo>
                  <a:cubicBezTo>
                    <a:pt x="476" y="119"/>
                    <a:pt x="476" y="119"/>
                    <a:pt x="476" y="119"/>
                  </a:cubicBezTo>
                  <a:cubicBezTo>
                    <a:pt x="470" y="131"/>
                    <a:pt x="464" y="142"/>
                    <a:pt x="455" y="152"/>
                  </a:cubicBezTo>
                  <a:cubicBezTo>
                    <a:pt x="444" y="164"/>
                    <a:pt x="432" y="174"/>
                    <a:pt x="418" y="183"/>
                  </a:cubicBezTo>
                  <a:cubicBezTo>
                    <a:pt x="407" y="190"/>
                    <a:pt x="394" y="196"/>
                    <a:pt x="381" y="201"/>
                  </a:cubicBezTo>
                  <a:cubicBezTo>
                    <a:pt x="381" y="199"/>
                    <a:pt x="381" y="198"/>
                    <a:pt x="381" y="196"/>
                  </a:cubicBezTo>
                  <a:cubicBezTo>
                    <a:pt x="381" y="195"/>
                    <a:pt x="380" y="195"/>
                    <a:pt x="380" y="196"/>
                  </a:cubicBezTo>
                  <a:cubicBezTo>
                    <a:pt x="380" y="198"/>
                    <a:pt x="380" y="199"/>
                    <a:pt x="380" y="201"/>
                  </a:cubicBezTo>
                  <a:cubicBezTo>
                    <a:pt x="371" y="204"/>
                    <a:pt x="362" y="206"/>
                    <a:pt x="354" y="207"/>
                  </a:cubicBezTo>
                  <a:cubicBezTo>
                    <a:pt x="357" y="198"/>
                    <a:pt x="362" y="189"/>
                    <a:pt x="368" y="183"/>
                  </a:cubicBezTo>
                  <a:cubicBezTo>
                    <a:pt x="368" y="183"/>
                    <a:pt x="367" y="182"/>
                    <a:pt x="367" y="182"/>
                  </a:cubicBezTo>
                  <a:cubicBezTo>
                    <a:pt x="361" y="188"/>
                    <a:pt x="356" y="195"/>
                    <a:pt x="352" y="203"/>
                  </a:cubicBezTo>
                  <a:cubicBezTo>
                    <a:pt x="352" y="204"/>
                    <a:pt x="351" y="205"/>
                    <a:pt x="350" y="207"/>
                  </a:cubicBezTo>
                  <a:cubicBezTo>
                    <a:pt x="347" y="207"/>
                    <a:pt x="343" y="207"/>
                    <a:pt x="339" y="206"/>
                  </a:cubicBezTo>
                  <a:cubicBezTo>
                    <a:pt x="338" y="204"/>
                    <a:pt x="337" y="202"/>
                    <a:pt x="336" y="199"/>
                  </a:cubicBezTo>
                  <a:cubicBezTo>
                    <a:pt x="340" y="187"/>
                    <a:pt x="352" y="176"/>
                    <a:pt x="361" y="169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53" y="173"/>
                    <a:pt x="340" y="183"/>
                    <a:pt x="334" y="194"/>
                  </a:cubicBezTo>
                  <a:cubicBezTo>
                    <a:pt x="333" y="190"/>
                    <a:pt x="331" y="186"/>
                    <a:pt x="330" y="182"/>
                  </a:cubicBezTo>
                  <a:cubicBezTo>
                    <a:pt x="330" y="181"/>
                    <a:pt x="329" y="180"/>
                    <a:pt x="329" y="180"/>
                  </a:cubicBezTo>
                  <a:cubicBezTo>
                    <a:pt x="331" y="174"/>
                    <a:pt x="334" y="169"/>
                    <a:pt x="337" y="165"/>
                  </a:cubicBezTo>
                  <a:cubicBezTo>
                    <a:pt x="343" y="158"/>
                    <a:pt x="349" y="151"/>
                    <a:pt x="355" y="143"/>
                  </a:cubicBezTo>
                  <a:cubicBezTo>
                    <a:pt x="355" y="142"/>
                    <a:pt x="354" y="141"/>
                    <a:pt x="353" y="142"/>
                  </a:cubicBezTo>
                  <a:cubicBezTo>
                    <a:pt x="346" y="150"/>
                    <a:pt x="338" y="157"/>
                    <a:pt x="331" y="166"/>
                  </a:cubicBezTo>
                  <a:cubicBezTo>
                    <a:pt x="330" y="168"/>
                    <a:pt x="329" y="170"/>
                    <a:pt x="327" y="172"/>
                  </a:cubicBezTo>
                  <a:cubicBezTo>
                    <a:pt x="327" y="167"/>
                    <a:pt x="327" y="163"/>
                    <a:pt x="327" y="158"/>
                  </a:cubicBezTo>
                  <a:cubicBezTo>
                    <a:pt x="328" y="158"/>
                    <a:pt x="329" y="157"/>
                    <a:pt x="329" y="156"/>
                  </a:cubicBezTo>
                  <a:cubicBezTo>
                    <a:pt x="333" y="146"/>
                    <a:pt x="341" y="138"/>
                    <a:pt x="348" y="130"/>
                  </a:cubicBezTo>
                  <a:cubicBezTo>
                    <a:pt x="350" y="129"/>
                    <a:pt x="348" y="126"/>
                    <a:pt x="346" y="128"/>
                  </a:cubicBezTo>
                  <a:cubicBezTo>
                    <a:pt x="340" y="134"/>
                    <a:pt x="333" y="141"/>
                    <a:pt x="328" y="149"/>
                  </a:cubicBezTo>
                  <a:cubicBezTo>
                    <a:pt x="328" y="148"/>
                    <a:pt x="327" y="148"/>
                    <a:pt x="326" y="149"/>
                  </a:cubicBezTo>
                  <a:cubicBezTo>
                    <a:pt x="325" y="150"/>
                    <a:pt x="325" y="151"/>
                    <a:pt x="324" y="153"/>
                  </a:cubicBezTo>
                  <a:cubicBezTo>
                    <a:pt x="325" y="149"/>
                    <a:pt x="327" y="146"/>
                    <a:pt x="328" y="143"/>
                  </a:cubicBezTo>
                  <a:cubicBezTo>
                    <a:pt x="329" y="142"/>
                    <a:pt x="327" y="140"/>
                    <a:pt x="326" y="141"/>
                  </a:cubicBezTo>
                  <a:cubicBezTo>
                    <a:pt x="325" y="143"/>
                    <a:pt x="324" y="144"/>
                    <a:pt x="323" y="145"/>
                  </a:cubicBezTo>
                  <a:cubicBezTo>
                    <a:pt x="323" y="143"/>
                    <a:pt x="322" y="142"/>
                    <a:pt x="321" y="141"/>
                  </a:cubicBezTo>
                  <a:close/>
                  <a:moveTo>
                    <a:pt x="334" y="220"/>
                  </a:moveTo>
                  <a:cubicBezTo>
                    <a:pt x="338" y="221"/>
                    <a:pt x="342" y="221"/>
                    <a:pt x="346" y="221"/>
                  </a:cubicBezTo>
                  <a:cubicBezTo>
                    <a:pt x="346" y="222"/>
                    <a:pt x="346" y="222"/>
                    <a:pt x="346" y="223"/>
                  </a:cubicBezTo>
                  <a:cubicBezTo>
                    <a:pt x="346" y="223"/>
                    <a:pt x="346" y="223"/>
                    <a:pt x="346" y="223"/>
                  </a:cubicBezTo>
                  <a:cubicBezTo>
                    <a:pt x="343" y="223"/>
                    <a:pt x="340" y="224"/>
                    <a:pt x="337" y="224"/>
                  </a:cubicBezTo>
                  <a:cubicBezTo>
                    <a:pt x="336" y="223"/>
                    <a:pt x="335" y="221"/>
                    <a:pt x="33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60" y="1785"/>
              <a:ext cx="532" cy="387"/>
            </a:xfrm>
            <a:custGeom>
              <a:avLst/>
              <a:gdLst>
                <a:gd name="T0" fmla="*/ 221 w 224"/>
                <a:gd name="T1" fmla="*/ 0 h 163"/>
                <a:gd name="T2" fmla="*/ 193 w 224"/>
                <a:gd name="T3" fmla="*/ 10 h 163"/>
                <a:gd name="T4" fmla="*/ 161 w 224"/>
                <a:gd name="T5" fmla="*/ 25 h 163"/>
                <a:gd name="T6" fmla="*/ 96 w 224"/>
                <a:gd name="T7" fmla="*/ 62 h 163"/>
                <a:gd name="T8" fmla="*/ 0 w 224"/>
                <a:gd name="T9" fmla="*/ 161 h 163"/>
                <a:gd name="T10" fmla="*/ 2 w 224"/>
                <a:gd name="T11" fmla="*/ 162 h 163"/>
                <a:gd name="T12" fmla="*/ 101 w 224"/>
                <a:gd name="T13" fmla="*/ 65 h 163"/>
                <a:gd name="T14" fmla="*/ 164 w 224"/>
                <a:gd name="T15" fmla="*/ 29 h 163"/>
                <a:gd name="T16" fmla="*/ 194 w 224"/>
                <a:gd name="T17" fmla="*/ 16 h 163"/>
                <a:gd name="T18" fmla="*/ 222 w 224"/>
                <a:gd name="T19" fmla="*/ 3 h 163"/>
                <a:gd name="T20" fmla="*/ 221 w 224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163">
                  <a:moveTo>
                    <a:pt x="221" y="0"/>
                  </a:moveTo>
                  <a:cubicBezTo>
                    <a:pt x="211" y="2"/>
                    <a:pt x="202" y="6"/>
                    <a:pt x="193" y="10"/>
                  </a:cubicBezTo>
                  <a:cubicBezTo>
                    <a:pt x="182" y="15"/>
                    <a:pt x="171" y="19"/>
                    <a:pt x="161" y="25"/>
                  </a:cubicBezTo>
                  <a:cubicBezTo>
                    <a:pt x="139" y="36"/>
                    <a:pt x="117" y="48"/>
                    <a:pt x="96" y="62"/>
                  </a:cubicBezTo>
                  <a:cubicBezTo>
                    <a:pt x="58" y="87"/>
                    <a:pt x="21" y="119"/>
                    <a:pt x="0" y="161"/>
                  </a:cubicBezTo>
                  <a:cubicBezTo>
                    <a:pt x="0" y="162"/>
                    <a:pt x="1" y="163"/>
                    <a:pt x="2" y="162"/>
                  </a:cubicBezTo>
                  <a:cubicBezTo>
                    <a:pt x="24" y="121"/>
                    <a:pt x="63" y="90"/>
                    <a:pt x="101" y="65"/>
                  </a:cubicBezTo>
                  <a:cubicBezTo>
                    <a:pt x="121" y="52"/>
                    <a:pt x="142" y="40"/>
                    <a:pt x="164" y="29"/>
                  </a:cubicBezTo>
                  <a:cubicBezTo>
                    <a:pt x="173" y="24"/>
                    <a:pt x="183" y="20"/>
                    <a:pt x="194" y="16"/>
                  </a:cubicBezTo>
                  <a:cubicBezTo>
                    <a:pt x="203" y="11"/>
                    <a:pt x="213" y="8"/>
                    <a:pt x="222" y="3"/>
                  </a:cubicBezTo>
                  <a:cubicBezTo>
                    <a:pt x="224" y="2"/>
                    <a:pt x="223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286" y="1561"/>
              <a:ext cx="687" cy="483"/>
            </a:xfrm>
            <a:custGeom>
              <a:avLst/>
              <a:gdLst>
                <a:gd name="T0" fmla="*/ 220 w 289"/>
                <a:gd name="T1" fmla="*/ 43 h 203"/>
                <a:gd name="T2" fmla="*/ 260 w 289"/>
                <a:gd name="T3" fmla="*/ 23 h 203"/>
                <a:gd name="T4" fmla="*/ 289 w 289"/>
                <a:gd name="T5" fmla="*/ 2 h 203"/>
                <a:gd name="T6" fmla="*/ 288 w 289"/>
                <a:gd name="T7" fmla="*/ 1 h 203"/>
                <a:gd name="T8" fmla="*/ 274 w 289"/>
                <a:gd name="T9" fmla="*/ 9 h 203"/>
                <a:gd name="T10" fmla="*/ 257 w 289"/>
                <a:gd name="T11" fmla="*/ 19 h 203"/>
                <a:gd name="T12" fmla="*/ 218 w 289"/>
                <a:gd name="T13" fmla="*/ 39 h 203"/>
                <a:gd name="T14" fmla="*/ 141 w 289"/>
                <a:gd name="T15" fmla="*/ 78 h 203"/>
                <a:gd name="T16" fmla="*/ 71 w 289"/>
                <a:gd name="T17" fmla="*/ 140 h 203"/>
                <a:gd name="T18" fmla="*/ 0 w 289"/>
                <a:gd name="T19" fmla="*/ 202 h 203"/>
                <a:gd name="T20" fmla="*/ 1 w 289"/>
                <a:gd name="T21" fmla="*/ 203 h 203"/>
                <a:gd name="T22" fmla="*/ 144 w 289"/>
                <a:gd name="T23" fmla="*/ 83 h 203"/>
                <a:gd name="T24" fmla="*/ 220 w 289"/>
                <a:gd name="T25" fmla="*/ 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03">
                  <a:moveTo>
                    <a:pt x="220" y="43"/>
                  </a:moveTo>
                  <a:cubicBezTo>
                    <a:pt x="234" y="37"/>
                    <a:pt x="247" y="31"/>
                    <a:pt x="260" y="23"/>
                  </a:cubicBezTo>
                  <a:cubicBezTo>
                    <a:pt x="270" y="18"/>
                    <a:pt x="283" y="12"/>
                    <a:pt x="289" y="2"/>
                  </a:cubicBezTo>
                  <a:cubicBezTo>
                    <a:pt x="289" y="2"/>
                    <a:pt x="289" y="0"/>
                    <a:pt x="288" y="1"/>
                  </a:cubicBezTo>
                  <a:cubicBezTo>
                    <a:pt x="282" y="3"/>
                    <a:pt x="278" y="6"/>
                    <a:pt x="274" y="9"/>
                  </a:cubicBezTo>
                  <a:cubicBezTo>
                    <a:pt x="268" y="12"/>
                    <a:pt x="263" y="16"/>
                    <a:pt x="257" y="19"/>
                  </a:cubicBezTo>
                  <a:cubicBezTo>
                    <a:pt x="244" y="26"/>
                    <a:pt x="231" y="32"/>
                    <a:pt x="218" y="39"/>
                  </a:cubicBezTo>
                  <a:cubicBezTo>
                    <a:pt x="192" y="51"/>
                    <a:pt x="165" y="62"/>
                    <a:pt x="141" y="78"/>
                  </a:cubicBezTo>
                  <a:cubicBezTo>
                    <a:pt x="116" y="96"/>
                    <a:pt x="93" y="118"/>
                    <a:pt x="71" y="140"/>
                  </a:cubicBezTo>
                  <a:cubicBezTo>
                    <a:pt x="49" y="162"/>
                    <a:pt x="26" y="183"/>
                    <a:pt x="0" y="202"/>
                  </a:cubicBezTo>
                  <a:cubicBezTo>
                    <a:pt x="0" y="202"/>
                    <a:pt x="0" y="203"/>
                    <a:pt x="1" y="203"/>
                  </a:cubicBezTo>
                  <a:cubicBezTo>
                    <a:pt x="55" y="172"/>
                    <a:pt x="93" y="118"/>
                    <a:pt x="144" y="83"/>
                  </a:cubicBezTo>
                  <a:cubicBezTo>
                    <a:pt x="168" y="67"/>
                    <a:pt x="195" y="55"/>
                    <a:pt x="22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075" y="1939"/>
              <a:ext cx="226" cy="152"/>
            </a:xfrm>
            <a:custGeom>
              <a:avLst/>
              <a:gdLst>
                <a:gd name="T0" fmla="*/ 89 w 95"/>
                <a:gd name="T1" fmla="*/ 1 h 64"/>
                <a:gd name="T2" fmla="*/ 75 w 95"/>
                <a:gd name="T3" fmla="*/ 16 h 64"/>
                <a:gd name="T4" fmla="*/ 54 w 95"/>
                <a:gd name="T5" fmla="*/ 36 h 64"/>
                <a:gd name="T6" fmla="*/ 2 w 95"/>
                <a:gd name="T7" fmla="*/ 55 h 64"/>
                <a:gd name="T8" fmla="*/ 2 w 95"/>
                <a:gd name="T9" fmla="*/ 59 h 64"/>
                <a:gd name="T10" fmla="*/ 57 w 95"/>
                <a:gd name="T11" fmla="*/ 46 h 64"/>
                <a:gd name="T12" fmla="*/ 82 w 95"/>
                <a:gd name="T13" fmla="*/ 26 h 64"/>
                <a:gd name="T14" fmla="*/ 92 w 95"/>
                <a:gd name="T15" fmla="*/ 3 h 64"/>
                <a:gd name="T16" fmla="*/ 89 w 95"/>
                <a:gd name="T1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4">
                  <a:moveTo>
                    <a:pt x="89" y="1"/>
                  </a:moveTo>
                  <a:cubicBezTo>
                    <a:pt x="83" y="3"/>
                    <a:pt x="79" y="11"/>
                    <a:pt x="75" y="16"/>
                  </a:cubicBezTo>
                  <a:cubicBezTo>
                    <a:pt x="70" y="24"/>
                    <a:pt x="62" y="31"/>
                    <a:pt x="54" y="36"/>
                  </a:cubicBezTo>
                  <a:cubicBezTo>
                    <a:pt x="38" y="47"/>
                    <a:pt x="21" y="52"/>
                    <a:pt x="2" y="55"/>
                  </a:cubicBezTo>
                  <a:cubicBezTo>
                    <a:pt x="0" y="55"/>
                    <a:pt x="1" y="58"/>
                    <a:pt x="2" y="59"/>
                  </a:cubicBezTo>
                  <a:cubicBezTo>
                    <a:pt x="20" y="64"/>
                    <a:pt x="42" y="56"/>
                    <a:pt x="57" y="46"/>
                  </a:cubicBezTo>
                  <a:cubicBezTo>
                    <a:pt x="66" y="41"/>
                    <a:pt x="75" y="34"/>
                    <a:pt x="82" y="26"/>
                  </a:cubicBezTo>
                  <a:cubicBezTo>
                    <a:pt x="87" y="20"/>
                    <a:pt x="95" y="11"/>
                    <a:pt x="92" y="3"/>
                  </a:cubicBezTo>
                  <a:cubicBezTo>
                    <a:pt x="92" y="1"/>
                    <a:pt x="91" y="0"/>
                    <a:pt x="8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044" y="1937"/>
              <a:ext cx="350" cy="252"/>
            </a:xfrm>
            <a:custGeom>
              <a:avLst/>
              <a:gdLst>
                <a:gd name="T0" fmla="*/ 122 w 147"/>
                <a:gd name="T1" fmla="*/ 38 h 106"/>
                <a:gd name="T2" fmla="*/ 137 w 147"/>
                <a:gd name="T3" fmla="*/ 21 h 106"/>
                <a:gd name="T4" fmla="*/ 146 w 147"/>
                <a:gd name="T5" fmla="*/ 4 h 106"/>
                <a:gd name="T6" fmla="*/ 141 w 147"/>
                <a:gd name="T7" fmla="*/ 1 h 106"/>
                <a:gd name="T8" fmla="*/ 130 w 147"/>
                <a:gd name="T9" fmla="*/ 13 h 106"/>
                <a:gd name="T10" fmla="*/ 116 w 147"/>
                <a:gd name="T11" fmla="*/ 29 h 106"/>
                <a:gd name="T12" fmla="*/ 83 w 147"/>
                <a:gd name="T13" fmla="*/ 61 h 106"/>
                <a:gd name="T14" fmla="*/ 2 w 147"/>
                <a:gd name="T15" fmla="*/ 96 h 106"/>
                <a:gd name="T16" fmla="*/ 2 w 147"/>
                <a:gd name="T17" fmla="*/ 99 h 106"/>
                <a:gd name="T18" fmla="*/ 85 w 147"/>
                <a:gd name="T19" fmla="*/ 72 h 106"/>
                <a:gd name="T20" fmla="*/ 122 w 147"/>
                <a:gd name="T21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06">
                  <a:moveTo>
                    <a:pt x="122" y="38"/>
                  </a:moveTo>
                  <a:cubicBezTo>
                    <a:pt x="128" y="33"/>
                    <a:pt x="132" y="27"/>
                    <a:pt x="137" y="21"/>
                  </a:cubicBezTo>
                  <a:cubicBezTo>
                    <a:pt x="141" y="17"/>
                    <a:pt x="146" y="10"/>
                    <a:pt x="146" y="4"/>
                  </a:cubicBezTo>
                  <a:cubicBezTo>
                    <a:pt x="147" y="1"/>
                    <a:pt x="143" y="0"/>
                    <a:pt x="141" y="1"/>
                  </a:cubicBezTo>
                  <a:cubicBezTo>
                    <a:pt x="137" y="4"/>
                    <a:pt x="133" y="9"/>
                    <a:pt x="130" y="13"/>
                  </a:cubicBezTo>
                  <a:cubicBezTo>
                    <a:pt x="125" y="19"/>
                    <a:pt x="121" y="24"/>
                    <a:pt x="116" y="29"/>
                  </a:cubicBezTo>
                  <a:cubicBezTo>
                    <a:pt x="106" y="41"/>
                    <a:pt x="95" y="51"/>
                    <a:pt x="83" y="61"/>
                  </a:cubicBezTo>
                  <a:cubicBezTo>
                    <a:pt x="59" y="80"/>
                    <a:pt x="32" y="93"/>
                    <a:pt x="2" y="96"/>
                  </a:cubicBezTo>
                  <a:cubicBezTo>
                    <a:pt x="1" y="97"/>
                    <a:pt x="0" y="99"/>
                    <a:pt x="2" y="99"/>
                  </a:cubicBezTo>
                  <a:cubicBezTo>
                    <a:pt x="31" y="106"/>
                    <a:pt x="63" y="88"/>
                    <a:pt x="85" y="72"/>
                  </a:cubicBezTo>
                  <a:cubicBezTo>
                    <a:pt x="99" y="62"/>
                    <a:pt x="111" y="51"/>
                    <a:pt x="12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106" y="1903"/>
              <a:ext cx="397" cy="336"/>
            </a:xfrm>
            <a:custGeom>
              <a:avLst/>
              <a:gdLst>
                <a:gd name="T0" fmla="*/ 162 w 167"/>
                <a:gd name="T1" fmla="*/ 2 h 141"/>
                <a:gd name="T2" fmla="*/ 149 w 167"/>
                <a:gd name="T3" fmla="*/ 20 h 141"/>
                <a:gd name="T4" fmla="*/ 134 w 167"/>
                <a:gd name="T5" fmla="*/ 41 h 141"/>
                <a:gd name="T6" fmla="*/ 95 w 167"/>
                <a:gd name="T7" fmla="*/ 83 h 141"/>
                <a:gd name="T8" fmla="*/ 49 w 167"/>
                <a:gd name="T9" fmla="*/ 116 h 141"/>
                <a:gd name="T10" fmla="*/ 2 w 167"/>
                <a:gd name="T11" fmla="*/ 137 h 141"/>
                <a:gd name="T12" fmla="*/ 3 w 167"/>
                <a:gd name="T13" fmla="*/ 141 h 141"/>
                <a:gd name="T14" fmla="*/ 52 w 167"/>
                <a:gd name="T15" fmla="*/ 126 h 141"/>
                <a:gd name="T16" fmla="*/ 99 w 167"/>
                <a:gd name="T17" fmla="*/ 94 h 141"/>
                <a:gd name="T18" fmla="*/ 140 w 167"/>
                <a:gd name="T19" fmla="*/ 52 h 141"/>
                <a:gd name="T20" fmla="*/ 156 w 167"/>
                <a:gd name="T21" fmla="*/ 30 h 141"/>
                <a:gd name="T22" fmla="*/ 167 w 167"/>
                <a:gd name="T23" fmla="*/ 5 h 141"/>
                <a:gd name="T24" fmla="*/ 162 w 167"/>
                <a:gd name="T25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162" y="2"/>
                  </a:moveTo>
                  <a:cubicBezTo>
                    <a:pt x="156" y="6"/>
                    <a:pt x="152" y="13"/>
                    <a:pt x="149" y="20"/>
                  </a:cubicBezTo>
                  <a:cubicBezTo>
                    <a:pt x="144" y="27"/>
                    <a:pt x="139" y="34"/>
                    <a:pt x="134" y="41"/>
                  </a:cubicBezTo>
                  <a:cubicBezTo>
                    <a:pt x="122" y="56"/>
                    <a:pt x="109" y="70"/>
                    <a:pt x="95" y="83"/>
                  </a:cubicBezTo>
                  <a:cubicBezTo>
                    <a:pt x="81" y="96"/>
                    <a:pt x="65" y="107"/>
                    <a:pt x="49" y="116"/>
                  </a:cubicBezTo>
                  <a:cubicBezTo>
                    <a:pt x="34" y="124"/>
                    <a:pt x="18" y="130"/>
                    <a:pt x="2" y="137"/>
                  </a:cubicBezTo>
                  <a:cubicBezTo>
                    <a:pt x="0" y="138"/>
                    <a:pt x="1" y="141"/>
                    <a:pt x="3" y="141"/>
                  </a:cubicBezTo>
                  <a:cubicBezTo>
                    <a:pt x="20" y="141"/>
                    <a:pt x="37" y="133"/>
                    <a:pt x="52" y="126"/>
                  </a:cubicBezTo>
                  <a:cubicBezTo>
                    <a:pt x="69" y="117"/>
                    <a:pt x="84" y="106"/>
                    <a:pt x="99" y="94"/>
                  </a:cubicBezTo>
                  <a:cubicBezTo>
                    <a:pt x="114" y="82"/>
                    <a:pt x="128" y="67"/>
                    <a:pt x="140" y="52"/>
                  </a:cubicBezTo>
                  <a:cubicBezTo>
                    <a:pt x="146" y="45"/>
                    <a:pt x="151" y="37"/>
                    <a:pt x="156" y="30"/>
                  </a:cubicBezTo>
                  <a:cubicBezTo>
                    <a:pt x="161" y="22"/>
                    <a:pt x="167" y="14"/>
                    <a:pt x="167" y="5"/>
                  </a:cubicBezTo>
                  <a:cubicBezTo>
                    <a:pt x="167" y="3"/>
                    <a:pt x="164" y="0"/>
                    <a:pt x="1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Freeform 11"/>
            <p:cNvSpPr>
              <a:spLocks/>
            </p:cNvSpPr>
            <p:nvPr/>
          </p:nvSpPr>
          <p:spPr bwMode="auto">
            <a:xfrm>
              <a:off x="3424" y="2412"/>
              <a:ext cx="221" cy="207"/>
            </a:xfrm>
            <a:custGeom>
              <a:avLst/>
              <a:gdLst>
                <a:gd name="T0" fmla="*/ 3 w 93"/>
                <a:gd name="T1" fmla="*/ 87 h 87"/>
                <a:gd name="T2" fmla="*/ 53 w 93"/>
                <a:gd name="T3" fmla="*/ 54 h 87"/>
                <a:gd name="T4" fmla="*/ 77 w 93"/>
                <a:gd name="T5" fmla="*/ 31 h 87"/>
                <a:gd name="T6" fmla="*/ 93 w 93"/>
                <a:gd name="T7" fmla="*/ 6 h 87"/>
                <a:gd name="T8" fmla="*/ 87 w 93"/>
                <a:gd name="T9" fmla="*/ 3 h 87"/>
                <a:gd name="T10" fmla="*/ 69 w 93"/>
                <a:gd name="T11" fmla="*/ 27 h 87"/>
                <a:gd name="T12" fmla="*/ 48 w 93"/>
                <a:gd name="T13" fmla="*/ 49 h 87"/>
                <a:gd name="T14" fmla="*/ 2 w 93"/>
                <a:gd name="T15" fmla="*/ 84 h 87"/>
                <a:gd name="T16" fmla="*/ 3 w 93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7">
                  <a:moveTo>
                    <a:pt x="3" y="87"/>
                  </a:moveTo>
                  <a:cubicBezTo>
                    <a:pt x="21" y="78"/>
                    <a:pt x="38" y="67"/>
                    <a:pt x="53" y="54"/>
                  </a:cubicBezTo>
                  <a:cubicBezTo>
                    <a:pt x="62" y="47"/>
                    <a:pt x="69" y="40"/>
                    <a:pt x="77" y="31"/>
                  </a:cubicBezTo>
                  <a:cubicBezTo>
                    <a:pt x="83" y="24"/>
                    <a:pt x="91" y="15"/>
                    <a:pt x="93" y="6"/>
                  </a:cubicBezTo>
                  <a:cubicBezTo>
                    <a:pt x="93" y="3"/>
                    <a:pt x="90" y="0"/>
                    <a:pt x="87" y="3"/>
                  </a:cubicBezTo>
                  <a:cubicBezTo>
                    <a:pt x="80" y="9"/>
                    <a:pt x="75" y="20"/>
                    <a:pt x="69" y="27"/>
                  </a:cubicBezTo>
                  <a:cubicBezTo>
                    <a:pt x="63" y="35"/>
                    <a:pt x="56" y="42"/>
                    <a:pt x="48" y="49"/>
                  </a:cubicBezTo>
                  <a:cubicBezTo>
                    <a:pt x="34" y="62"/>
                    <a:pt x="18" y="73"/>
                    <a:pt x="2" y="84"/>
                  </a:cubicBezTo>
                  <a:cubicBezTo>
                    <a:pt x="0" y="85"/>
                    <a:pt x="2" y="87"/>
                    <a:pt x="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3362" y="2386"/>
              <a:ext cx="383" cy="337"/>
            </a:xfrm>
            <a:custGeom>
              <a:avLst/>
              <a:gdLst>
                <a:gd name="T0" fmla="*/ 2 w 161"/>
                <a:gd name="T1" fmla="*/ 137 h 142"/>
                <a:gd name="T2" fmla="*/ 49 w 161"/>
                <a:gd name="T3" fmla="*/ 130 h 142"/>
                <a:gd name="T4" fmla="*/ 103 w 161"/>
                <a:gd name="T5" fmla="*/ 96 h 142"/>
                <a:gd name="T6" fmla="*/ 145 w 161"/>
                <a:gd name="T7" fmla="*/ 50 h 142"/>
                <a:gd name="T8" fmla="*/ 157 w 161"/>
                <a:gd name="T9" fmla="*/ 25 h 142"/>
                <a:gd name="T10" fmla="*/ 158 w 161"/>
                <a:gd name="T11" fmla="*/ 2 h 142"/>
                <a:gd name="T12" fmla="*/ 153 w 161"/>
                <a:gd name="T13" fmla="*/ 2 h 142"/>
                <a:gd name="T14" fmla="*/ 149 w 161"/>
                <a:gd name="T15" fmla="*/ 11 h 142"/>
                <a:gd name="T16" fmla="*/ 146 w 161"/>
                <a:gd name="T17" fmla="*/ 22 h 142"/>
                <a:gd name="T18" fmla="*/ 135 w 161"/>
                <a:gd name="T19" fmla="*/ 44 h 142"/>
                <a:gd name="T20" fmla="*/ 97 w 161"/>
                <a:gd name="T21" fmla="*/ 88 h 142"/>
                <a:gd name="T22" fmla="*/ 2 w 161"/>
                <a:gd name="T23" fmla="*/ 135 h 142"/>
                <a:gd name="T24" fmla="*/ 2 w 161"/>
                <a:gd name="T25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2">
                  <a:moveTo>
                    <a:pt x="2" y="137"/>
                  </a:moveTo>
                  <a:cubicBezTo>
                    <a:pt x="18" y="142"/>
                    <a:pt x="35" y="136"/>
                    <a:pt x="49" y="130"/>
                  </a:cubicBezTo>
                  <a:cubicBezTo>
                    <a:pt x="69" y="121"/>
                    <a:pt x="87" y="110"/>
                    <a:pt x="103" y="96"/>
                  </a:cubicBezTo>
                  <a:cubicBezTo>
                    <a:pt x="119" y="83"/>
                    <a:pt x="134" y="67"/>
                    <a:pt x="145" y="50"/>
                  </a:cubicBezTo>
                  <a:cubicBezTo>
                    <a:pt x="150" y="42"/>
                    <a:pt x="154" y="34"/>
                    <a:pt x="157" y="25"/>
                  </a:cubicBezTo>
                  <a:cubicBezTo>
                    <a:pt x="161" y="16"/>
                    <a:pt x="161" y="10"/>
                    <a:pt x="158" y="2"/>
                  </a:cubicBezTo>
                  <a:cubicBezTo>
                    <a:pt x="157" y="0"/>
                    <a:pt x="154" y="0"/>
                    <a:pt x="153" y="2"/>
                  </a:cubicBezTo>
                  <a:cubicBezTo>
                    <a:pt x="152" y="5"/>
                    <a:pt x="151" y="8"/>
                    <a:pt x="149" y="11"/>
                  </a:cubicBezTo>
                  <a:cubicBezTo>
                    <a:pt x="148" y="14"/>
                    <a:pt x="147" y="18"/>
                    <a:pt x="146" y="22"/>
                  </a:cubicBezTo>
                  <a:cubicBezTo>
                    <a:pt x="144" y="30"/>
                    <a:pt x="140" y="37"/>
                    <a:pt x="135" y="44"/>
                  </a:cubicBezTo>
                  <a:cubicBezTo>
                    <a:pt x="125" y="60"/>
                    <a:pt x="112" y="75"/>
                    <a:pt x="97" y="88"/>
                  </a:cubicBezTo>
                  <a:cubicBezTo>
                    <a:pt x="70" y="112"/>
                    <a:pt x="38" y="129"/>
                    <a:pt x="2" y="135"/>
                  </a:cubicBezTo>
                  <a:cubicBezTo>
                    <a:pt x="0" y="135"/>
                    <a:pt x="0" y="137"/>
                    <a:pt x="2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13"/>
            <p:cNvSpPr>
              <a:spLocks/>
            </p:cNvSpPr>
            <p:nvPr/>
          </p:nvSpPr>
          <p:spPr bwMode="auto">
            <a:xfrm>
              <a:off x="3360" y="2343"/>
              <a:ext cx="508" cy="483"/>
            </a:xfrm>
            <a:custGeom>
              <a:avLst/>
              <a:gdLst>
                <a:gd name="T0" fmla="*/ 208 w 214"/>
                <a:gd name="T1" fmla="*/ 2 h 203"/>
                <a:gd name="T2" fmla="*/ 191 w 214"/>
                <a:gd name="T3" fmla="*/ 32 h 203"/>
                <a:gd name="T4" fmla="*/ 182 w 214"/>
                <a:gd name="T5" fmla="*/ 61 h 203"/>
                <a:gd name="T6" fmla="*/ 150 w 214"/>
                <a:gd name="T7" fmla="*/ 112 h 203"/>
                <a:gd name="T8" fmla="*/ 118 w 214"/>
                <a:gd name="T9" fmla="*/ 138 h 203"/>
                <a:gd name="T10" fmla="*/ 83 w 214"/>
                <a:gd name="T11" fmla="*/ 165 h 203"/>
                <a:gd name="T12" fmla="*/ 3 w 214"/>
                <a:gd name="T13" fmla="*/ 192 h 203"/>
                <a:gd name="T14" fmla="*/ 2 w 214"/>
                <a:gd name="T15" fmla="*/ 197 h 203"/>
                <a:gd name="T16" fmla="*/ 83 w 214"/>
                <a:gd name="T17" fmla="*/ 179 h 203"/>
                <a:gd name="T18" fmla="*/ 120 w 214"/>
                <a:gd name="T19" fmla="*/ 153 h 203"/>
                <a:gd name="T20" fmla="*/ 155 w 214"/>
                <a:gd name="T21" fmla="*/ 125 h 203"/>
                <a:gd name="T22" fmla="*/ 213 w 214"/>
                <a:gd name="T23" fmla="*/ 5 h 203"/>
                <a:gd name="T24" fmla="*/ 208 w 214"/>
                <a:gd name="T25" fmla="*/ 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3">
                  <a:moveTo>
                    <a:pt x="208" y="2"/>
                  </a:moveTo>
                  <a:cubicBezTo>
                    <a:pt x="201" y="12"/>
                    <a:pt x="195" y="21"/>
                    <a:pt x="191" y="32"/>
                  </a:cubicBezTo>
                  <a:cubicBezTo>
                    <a:pt x="188" y="41"/>
                    <a:pt x="185" y="51"/>
                    <a:pt x="182" y="61"/>
                  </a:cubicBezTo>
                  <a:cubicBezTo>
                    <a:pt x="175" y="80"/>
                    <a:pt x="165" y="97"/>
                    <a:pt x="150" y="112"/>
                  </a:cubicBezTo>
                  <a:cubicBezTo>
                    <a:pt x="140" y="121"/>
                    <a:pt x="129" y="130"/>
                    <a:pt x="118" y="138"/>
                  </a:cubicBezTo>
                  <a:cubicBezTo>
                    <a:pt x="107" y="148"/>
                    <a:pt x="95" y="157"/>
                    <a:pt x="83" y="165"/>
                  </a:cubicBezTo>
                  <a:cubicBezTo>
                    <a:pt x="59" y="181"/>
                    <a:pt x="32" y="192"/>
                    <a:pt x="3" y="192"/>
                  </a:cubicBezTo>
                  <a:cubicBezTo>
                    <a:pt x="0" y="192"/>
                    <a:pt x="0" y="196"/>
                    <a:pt x="2" y="197"/>
                  </a:cubicBezTo>
                  <a:cubicBezTo>
                    <a:pt x="31" y="203"/>
                    <a:pt x="59" y="194"/>
                    <a:pt x="83" y="179"/>
                  </a:cubicBezTo>
                  <a:cubicBezTo>
                    <a:pt x="96" y="171"/>
                    <a:pt x="108" y="162"/>
                    <a:pt x="120" y="153"/>
                  </a:cubicBezTo>
                  <a:cubicBezTo>
                    <a:pt x="131" y="144"/>
                    <a:pt x="144" y="135"/>
                    <a:pt x="155" y="125"/>
                  </a:cubicBezTo>
                  <a:cubicBezTo>
                    <a:pt x="191" y="94"/>
                    <a:pt x="201" y="48"/>
                    <a:pt x="213" y="5"/>
                  </a:cubicBezTo>
                  <a:cubicBezTo>
                    <a:pt x="214" y="1"/>
                    <a:pt x="209" y="0"/>
                    <a:pt x="2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05" name="Group 16"/>
          <p:cNvGrpSpPr>
            <a:grpSpLocks noChangeAspect="1"/>
          </p:cNvGrpSpPr>
          <p:nvPr/>
        </p:nvGrpSpPr>
        <p:grpSpPr bwMode="auto">
          <a:xfrm>
            <a:off x="1106447" y="5695350"/>
            <a:ext cx="466470" cy="606719"/>
            <a:chOff x="3375" y="1570"/>
            <a:chExt cx="908" cy="118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3" name="Freeform 17"/>
            <p:cNvSpPr>
              <a:spLocks noEditPoints="1"/>
            </p:cNvSpPr>
            <p:nvPr/>
          </p:nvSpPr>
          <p:spPr bwMode="auto">
            <a:xfrm>
              <a:off x="3375" y="1570"/>
              <a:ext cx="908" cy="1181"/>
            </a:xfrm>
            <a:custGeom>
              <a:avLst/>
              <a:gdLst>
                <a:gd name="T0" fmla="*/ 45 w 381"/>
                <a:gd name="T1" fmla="*/ 482 h 497"/>
                <a:gd name="T2" fmla="*/ 378 w 381"/>
                <a:gd name="T3" fmla="*/ 44 h 497"/>
                <a:gd name="T4" fmla="*/ 324 w 381"/>
                <a:gd name="T5" fmla="*/ 441 h 497"/>
                <a:gd name="T6" fmla="*/ 281 w 381"/>
                <a:gd name="T7" fmla="*/ 441 h 497"/>
                <a:gd name="T8" fmla="*/ 268 w 381"/>
                <a:gd name="T9" fmla="*/ 379 h 497"/>
                <a:gd name="T10" fmla="*/ 186 w 381"/>
                <a:gd name="T11" fmla="*/ 435 h 497"/>
                <a:gd name="T12" fmla="*/ 236 w 381"/>
                <a:gd name="T13" fmla="*/ 371 h 497"/>
                <a:gd name="T14" fmla="*/ 178 w 381"/>
                <a:gd name="T15" fmla="*/ 395 h 497"/>
                <a:gd name="T16" fmla="*/ 105 w 381"/>
                <a:gd name="T17" fmla="*/ 387 h 497"/>
                <a:gd name="T18" fmla="*/ 110 w 381"/>
                <a:gd name="T19" fmla="*/ 365 h 497"/>
                <a:gd name="T20" fmla="*/ 82 w 381"/>
                <a:gd name="T21" fmla="*/ 305 h 497"/>
                <a:gd name="T22" fmla="*/ 130 w 381"/>
                <a:gd name="T23" fmla="*/ 257 h 497"/>
                <a:gd name="T24" fmla="*/ 155 w 381"/>
                <a:gd name="T25" fmla="*/ 388 h 497"/>
                <a:gd name="T26" fmla="*/ 57 w 381"/>
                <a:gd name="T27" fmla="*/ 477 h 497"/>
                <a:gd name="T28" fmla="*/ 56 w 381"/>
                <a:gd name="T29" fmla="*/ 410 h 497"/>
                <a:gd name="T30" fmla="*/ 52 w 381"/>
                <a:gd name="T31" fmla="*/ 241 h 497"/>
                <a:gd name="T32" fmla="*/ 28 w 381"/>
                <a:gd name="T33" fmla="*/ 166 h 497"/>
                <a:gd name="T34" fmla="*/ 178 w 381"/>
                <a:gd name="T35" fmla="*/ 226 h 497"/>
                <a:gd name="T36" fmla="*/ 232 w 381"/>
                <a:gd name="T37" fmla="*/ 165 h 497"/>
                <a:gd name="T38" fmla="*/ 272 w 381"/>
                <a:gd name="T39" fmla="*/ 221 h 497"/>
                <a:gd name="T40" fmla="*/ 247 w 381"/>
                <a:gd name="T41" fmla="*/ 239 h 497"/>
                <a:gd name="T42" fmla="*/ 253 w 381"/>
                <a:gd name="T43" fmla="*/ 171 h 497"/>
                <a:gd name="T44" fmla="*/ 178 w 381"/>
                <a:gd name="T45" fmla="*/ 243 h 497"/>
                <a:gd name="T46" fmla="*/ 132 w 381"/>
                <a:gd name="T47" fmla="*/ 242 h 497"/>
                <a:gd name="T48" fmla="*/ 105 w 381"/>
                <a:gd name="T49" fmla="*/ 239 h 497"/>
                <a:gd name="T50" fmla="*/ 110 w 381"/>
                <a:gd name="T51" fmla="*/ 195 h 497"/>
                <a:gd name="T52" fmla="*/ 60 w 381"/>
                <a:gd name="T53" fmla="*/ 170 h 497"/>
                <a:gd name="T54" fmla="*/ 331 w 381"/>
                <a:gd name="T55" fmla="*/ 75 h 497"/>
                <a:gd name="T56" fmla="*/ 149 w 381"/>
                <a:gd name="T57" fmla="*/ 11 h 497"/>
                <a:gd name="T58" fmla="*/ 259 w 381"/>
                <a:gd name="T59" fmla="*/ 50 h 497"/>
                <a:gd name="T60" fmla="*/ 325 w 381"/>
                <a:gd name="T61" fmla="*/ 230 h 497"/>
                <a:gd name="T62" fmla="*/ 368 w 381"/>
                <a:gd name="T63" fmla="*/ 290 h 497"/>
                <a:gd name="T64" fmla="*/ 329 w 381"/>
                <a:gd name="T65" fmla="*/ 293 h 497"/>
                <a:gd name="T66" fmla="*/ 278 w 381"/>
                <a:gd name="T67" fmla="*/ 248 h 497"/>
                <a:gd name="T68" fmla="*/ 292 w 381"/>
                <a:gd name="T69" fmla="*/ 218 h 497"/>
                <a:gd name="T70" fmla="*/ 322 w 381"/>
                <a:gd name="T71" fmla="*/ 141 h 497"/>
                <a:gd name="T72" fmla="*/ 348 w 381"/>
                <a:gd name="T73" fmla="*/ 78 h 497"/>
                <a:gd name="T74" fmla="*/ 347 w 381"/>
                <a:gd name="T75" fmla="*/ 74 h 497"/>
                <a:gd name="T76" fmla="*/ 165 w 381"/>
                <a:gd name="T77" fmla="*/ 170 h 497"/>
                <a:gd name="T78" fmla="*/ 246 w 381"/>
                <a:gd name="T79" fmla="*/ 318 h 497"/>
                <a:gd name="T80" fmla="*/ 180 w 381"/>
                <a:gd name="T81" fmla="*/ 386 h 497"/>
                <a:gd name="T82" fmla="*/ 165 w 381"/>
                <a:gd name="T83" fmla="*/ 312 h 497"/>
                <a:gd name="T84" fmla="*/ 214 w 381"/>
                <a:gd name="T85" fmla="*/ 224 h 497"/>
                <a:gd name="T86" fmla="*/ 179 w 381"/>
                <a:gd name="T87" fmla="*/ 317 h 497"/>
                <a:gd name="T88" fmla="*/ 244 w 381"/>
                <a:gd name="T89" fmla="*/ 180 h 497"/>
                <a:gd name="T90" fmla="*/ 226 w 381"/>
                <a:gd name="T91" fmla="*/ 234 h 497"/>
                <a:gd name="T92" fmla="*/ 61 w 381"/>
                <a:gd name="T93" fmla="*/ 178 h 497"/>
                <a:gd name="T94" fmla="*/ 270 w 381"/>
                <a:gd name="T95" fmla="*/ 346 h 497"/>
                <a:gd name="T96" fmla="*/ 256 w 381"/>
                <a:gd name="T97" fmla="*/ 303 h 497"/>
                <a:gd name="T98" fmla="*/ 254 w 381"/>
                <a:gd name="T99" fmla="*/ 287 h 497"/>
                <a:gd name="T100" fmla="*/ 280 w 381"/>
                <a:gd name="T101" fmla="*/ 433 h 497"/>
                <a:gd name="T102" fmla="*/ 322 w 381"/>
                <a:gd name="T103" fmla="*/ 50 h 497"/>
                <a:gd name="T104" fmla="*/ 206 w 381"/>
                <a:gd name="T105" fmla="*/ 28 h 497"/>
                <a:gd name="T106" fmla="*/ 219 w 381"/>
                <a:gd name="T107" fmla="*/ 12 h 497"/>
                <a:gd name="T108" fmla="*/ 54 w 381"/>
                <a:gd name="T109" fmla="*/ 56 h 497"/>
                <a:gd name="T110" fmla="*/ 23 w 381"/>
                <a:gd name="T111" fmla="*/ 49 h 497"/>
                <a:gd name="T112" fmla="*/ 54 w 381"/>
                <a:gd name="T113" fmla="*/ 291 h 497"/>
                <a:gd name="T114" fmla="*/ 75 w 381"/>
                <a:gd name="T115" fmla="*/ 364 h 497"/>
                <a:gd name="T116" fmla="*/ 24 w 381"/>
                <a:gd name="T117" fmla="*/ 440 h 497"/>
                <a:gd name="T118" fmla="*/ 111 w 381"/>
                <a:gd name="T119" fmla="*/ 481 h 497"/>
                <a:gd name="T120" fmla="*/ 160 w 381"/>
                <a:gd name="T121" fmla="*/ 480 h 497"/>
                <a:gd name="T122" fmla="*/ 278 w 381"/>
                <a:gd name="T123" fmla="*/ 484 h 497"/>
                <a:gd name="T124" fmla="*/ 347 w 381"/>
                <a:gd name="T125" fmla="*/ 37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" h="497">
                  <a:moveTo>
                    <a:pt x="378" y="44"/>
                  </a:moveTo>
                  <a:cubicBezTo>
                    <a:pt x="378" y="43"/>
                    <a:pt x="378" y="42"/>
                    <a:pt x="378" y="41"/>
                  </a:cubicBezTo>
                  <a:cubicBezTo>
                    <a:pt x="379" y="41"/>
                    <a:pt x="379" y="41"/>
                    <a:pt x="379" y="41"/>
                  </a:cubicBezTo>
                  <a:cubicBezTo>
                    <a:pt x="381" y="15"/>
                    <a:pt x="366" y="7"/>
                    <a:pt x="342" y="6"/>
                  </a:cubicBezTo>
                  <a:cubicBezTo>
                    <a:pt x="299" y="5"/>
                    <a:pt x="257" y="4"/>
                    <a:pt x="214" y="4"/>
                  </a:cubicBezTo>
                  <a:cubicBezTo>
                    <a:pt x="192" y="3"/>
                    <a:pt x="169" y="3"/>
                    <a:pt x="147" y="2"/>
                  </a:cubicBezTo>
                  <a:cubicBezTo>
                    <a:pt x="124" y="0"/>
                    <a:pt x="100" y="5"/>
                    <a:pt x="77" y="6"/>
                  </a:cubicBezTo>
                  <a:cubicBezTo>
                    <a:pt x="64" y="7"/>
                    <a:pt x="46" y="2"/>
                    <a:pt x="34" y="9"/>
                  </a:cubicBezTo>
                  <a:cubicBezTo>
                    <a:pt x="29" y="12"/>
                    <a:pt x="27" y="15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3" y="51"/>
                    <a:pt x="14" y="83"/>
                    <a:pt x="16" y="116"/>
                  </a:cubicBezTo>
                  <a:cubicBezTo>
                    <a:pt x="16" y="117"/>
                    <a:pt x="15" y="119"/>
                    <a:pt x="15" y="120"/>
                  </a:cubicBezTo>
                  <a:cubicBezTo>
                    <a:pt x="14" y="121"/>
                    <a:pt x="16" y="122"/>
                    <a:pt x="17" y="121"/>
                  </a:cubicBezTo>
                  <a:cubicBezTo>
                    <a:pt x="18" y="139"/>
                    <a:pt x="19" y="156"/>
                    <a:pt x="18" y="173"/>
                  </a:cubicBezTo>
                  <a:cubicBezTo>
                    <a:pt x="17" y="231"/>
                    <a:pt x="14" y="288"/>
                    <a:pt x="14" y="345"/>
                  </a:cubicBezTo>
                  <a:cubicBezTo>
                    <a:pt x="13" y="377"/>
                    <a:pt x="0" y="473"/>
                    <a:pt x="45" y="482"/>
                  </a:cubicBezTo>
                  <a:cubicBezTo>
                    <a:pt x="62" y="489"/>
                    <a:pt x="82" y="492"/>
                    <a:pt x="100" y="492"/>
                  </a:cubicBezTo>
                  <a:cubicBezTo>
                    <a:pt x="131" y="492"/>
                    <a:pt x="161" y="493"/>
                    <a:pt x="192" y="492"/>
                  </a:cubicBezTo>
                  <a:cubicBezTo>
                    <a:pt x="220" y="491"/>
                    <a:pt x="248" y="494"/>
                    <a:pt x="276" y="496"/>
                  </a:cubicBezTo>
                  <a:cubicBezTo>
                    <a:pt x="289" y="497"/>
                    <a:pt x="301" y="497"/>
                    <a:pt x="313" y="495"/>
                  </a:cubicBezTo>
                  <a:cubicBezTo>
                    <a:pt x="325" y="493"/>
                    <a:pt x="341" y="493"/>
                    <a:pt x="352" y="486"/>
                  </a:cubicBezTo>
                  <a:cubicBezTo>
                    <a:pt x="353" y="486"/>
                    <a:pt x="353" y="485"/>
                    <a:pt x="354" y="485"/>
                  </a:cubicBezTo>
                  <a:cubicBezTo>
                    <a:pt x="361" y="481"/>
                    <a:pt x="367" y="475"/>
                    <a:pt x="370" y="469"/>
                  </a:cubicBezTo>
                  <a:cubicBezTo>
                    <a:pt x="373" y="462"/>
                    <a:pt x="374" y="453"/>
                    <a:pt x="373" y="445"/>
                  </a:cubicBezTo>
                  <a:cubicBezTo>
                    <a:pt x="376" y="445"/>
                    <a:pt x="378" y="444"/>
                    <a:pt x="378" y="441"/>
                  </a:cubicBezTo>
                  <a:cubicBezTo>
                    <a:pt x="374" y="399"/>
                    <a:pt x="375" y="355"/>
                    <a:pt x="376" y="312"/>
                  </a:cubicBezTo>
                  <a:cubicBezTo>
                    <a:pt x="376" y="312"/>
                    <a:pt x="376" y="312"/>
                    <a:pt x="376" y="311"/>
                  </a:cubicBezTo>
                  <a:cubicBezTo>
                    <a:pt x="376" y="311"/>
                    <a:pt x="376" y="311"/>
                    <a:pt x="376" y="311"/>
                  </a:cubicBezTo>
                  <a:cubicBezTo>
                    <a:pt x="376" y="289"/>
                    <a:pt x="377" y="266"/>
                    <a:pt x="377" y="244"/>
                  </a:cubicBezTo>
                  <a:cubicBezTo>
                    <a:pt x="378" y="187"/>
                    <a:pt x="378" y="131"/>
                    <a:pt x="378" y="74"/>
                  </a:cubicBezTo>
                  <a:cubicBezTo>
                    <a:pt x="378" y="73"/>
                    <a:pt x="378" y="71"/>
                    <a:pt x="378" y="70"/>
                  </a:cubicBezTo>
                  <a:cubicBezTo>
                    <a:pt x="379" y="61"/>
                    <a:pt x="380" y="52"/>
                    <a:pt x="378" y="44"/>
                  </a:cubicBezTo>
                  <a:close/>
                  <a:moveTo>
                    <a:pt x="331" y="357"/>
                  </a:moveTo>
                  <a:cubicBezTo>
                    <a:pt x="331" y="351"/>
                    <a:pt x="331" y="345"/>
                    <a:pt x="330" y="338"/>
                  </a:cubicBezTo>
                  <a:cubicBezTo>
                    <a:pt x="337" y="333"/>
                    <a:pt x="342" y="325"/>
                    <a:pt x="347" y="318"/>
                  </a:cubicBezTo>
                  <a:cubicBezTo>
                    <a:pt x="354" y="309"/>
                    <a:pt x="361" y="300"/>
                    <a:pt x="368" y="292"/>
                  </a:cubicBezTo>
                  <a:cubicBezTo>
                    <a:pt x="368" y="301"/>
                    <a:pt x="368" y="310"/>
                    <a:pt x="368" y="319"/>
                  </a:cubicBezTo>
                  <a:cubicBezTo>
                    <a:pt x="356" y="331"/>
                    <a:pt x="341" y="343"/>
                    <a:pt x="331" y="357"/>
                  </a:cubicBezTo>
                  <a:close/>
                  <a:moveTo>
                    <a:pt x="349" y="475"/>
                  </a:moveTo>
                  <a:cubicBezTo>
                    <a:pt x="346" y="475"/>
                    <a:pt x="343" y="475"/>
                    <a:pt x="340" y="476"/>
                  </a:cubicBezTo>
                  <a:cubicBezTo>
                    <a:pt x="348" y="459"/>
                    <a:pt x="358" y="444"/>
                    <a:pt x="365" y="427"/>
                  </a:cubicBezTo>
                  <a:cubicBezTo>
                    <a:pt x="365" y="436"/>
                    <a:pt x="365" y="445"/>
                    <a:pt x="363" y="454"/>
                  </a:cubicBezTo>
                  <a:cubicBezTo>
                    <a:pt x="358" y="460"/>
                    <a:pt x="352" y="467"/>
                    <a:pt x="349" y="475"/>
                  </a:cubicBezTo>
                  <a:close/>
                  <a:moveTo>
                    <a:pt x="367" y="384"/>
                  </a:moveTo>
                  <a:cubicBezTo>
                    <a:pt x="349" y="417"/>
                    <a:pt x="330" y="450"/>
                    <a:pt x="314" y="483"/>
                  </a:cubicBezTo>
                  <a:cubicBezTo>
                    <a:pt x="309" y="483"/>
                    <a:pt x="304" y="484"/>
                    <a:pt x="299" y="484"/>
                  </a:cubicBezTo>
                  <a:cubicBezTo>
                    <a:pt x="306" y="470"/>
                    <a:pt x="315" y="456"/>
                    <a:pt x="323" y="441"/>
                  </a:cubicBezTo>
                  <a:cubicBezTo>
                    <a:pt x="323" y="441"/>
                    <a:pt x="324" y="441"/>
                    <a:pt x="324" y="441"/>
                  </a:cubicBezTo>
                  <a:cubicBezTo>
                    <a:pt x="325" y="441"/>
                    <a:pt x="326" y="441"/>
                    <a:pt x="327" y="441"/>
                  </a:cubicBezTo>
                  <a:cubicBezTo>
                    <a:pt x="331" y="441"/>
                    <a:pt x="332" y="436"/>
                    <a:pt x="330" y="434"/>
                  </a:cubicBezTo>
                  <a:cubicBezTo>
                    <a:pt x="330" y="429"/>
                    <a:pt x="330" y="424"/>
                    <a:pt x="330" y="419"/>
                  </a:cubicBezTo>
                  <a:cubicBezTo>
                    <a:pt x="330" y="419"/>
                    <a:pt x="331" y="419"/>
                    <a:pt x="331" y="419"/>
                  </a:cubicBezTo>
                  <a:cubicBezTo>
                    <a:pt x="336" y="410"/>
                    <a:pt x="340" y="401"/>
                    <a:pt x="345" y="393"/>
                  </a:cubicBezTo>
                  <a:cubicBezTo>
                    <a:pt x="351" y="385"/>
                    <a:pt x="358" y="377"/>
                    <a:pt x="363" y="369"/>
                  </a:cubicBezTo>
                  <a:cubicBezTo>
                    <a:pt x="364" y="368"/>
                    <a:pt x="363" y="367"/>
                    <a:pt x="362" y="368"/>
                  </a:cubicBezTo>
                  <a:cubicBezTo>
                    <a:pt x="356" y="376"/>
                    <a:pt x="349" y="384"/>
                    <a:pt x="343" y="392"/>
                  </a:cubicBezTo>
                  <a:cubicBezTo>
                    <a:pt x="338" y="397"/>
                    <a:pt x="333" y="404"/>
                    <a:pt x="330" y="411"/>
                  </a:cubicBezTo>
                  <a:cubicBezTo>
                    <a:pt x="330" y="407"/>
                    <a:pt x="330" y="403"/>
                    <a:pt x="330" y="399"/>
                  </a:cubicBezTo>
                  <a:cubicBezTo>
                    <a:pt x="345" y="383"/>
                    <a:pt x="359" y="364"/>
                    <a:pt x="368" y="345"/>
                  </a:cubicBezTo>
                  <a:cubicBezTo>
                    <a:pt x="368" y="357"/>
                    <a:pt x="367" y="371"/>
                    <a:pt x="367" y="384"/>
                  </a:cubicBezTo>
                  <a:close/>
                  <a:moveTo>
                    <a:pt x="273" y="484"/>
                  </a:moveTo>
                  <a:cubicBezTo>
                    <a:pt x="267" y="483"/>
                    <a:pt x="261" y="483"/>
                    <a:pt x="255" y="482"/>
                  </a:cubicBezTo>
                  <a:cubicBezTo>
                    <a:pt x="255" y="482"/>
                    <a:pt x="255" y="482"/>
                    <a:pt x="255" y="482"/>
                  </a:cubicBezTo>
                  <a:cubicBezTo>
                    <a:pt x="263" y="468"/>
                    <a:pt x="271" y="454"/>
                    <a:pt x="281" y="441"/>
                  </a:cubicBezTo>
                  <a:cubicBezTo>
                    <a:pt x="287" y="441"/>
                    <a:pt x="294" y="441"/>
                    <a:pt x="300" y="441"/>
                  </a:cubicBezTo>
                  <a:cubicBezTo>
                    <a:pt x="300" y="441"/>
                    <a:pt x="300" y="441"/>
                    <a:pt x="299" y="441"/>
                  </a:cubicBezTo>
                  <a:cubicBezTo>
                    <a:pt x="293" y="449"/>
                    <a:pt x="288" y="457"/>
                    <a:pt x="283" y="465"/>
                  </a:cubicBezTo>
                  <a:cubicBezTo>
                    <a:pt x="280" y="470"/>
                    <a:pt x="275" y="477"/>
                    <a:pt x="273" y="484"/>
                  </a:cubicBezTo>
                  <a:close/>
                  <a:moveTo>
                    <a:pt x="210" y="480"/>
                  </a:moveTo>
                  <a:cubicBezTo>
                    <a:pt x="214" y="467"/>
                    <a:pt x="220" y="455"/>
                    <a:pt x="229" y="445"/>
                  </a:cubicBezTo>
                  <a:cubicBezTo>
                    <a:pt x="236" y="444"/>
                    <a:pt x="244" y="443"/>
                    <a:pt x="251" y="441"/>
                  </a:cubicBezTo>
                  <a:cubicBezTo>
                    <a:pt x="253" y="440"/>
                    <a:pt x="254" y="439"/>
                    <a:pt x="254" y="437"/>
                  </a:cubicBezTo>
                  <a:cubicBezTo>
                    <a:pt x="255" y="432"/>
                    <a:pt x="255" y="428"/>
                    <a:pt x="254" y="423"/>
                  </a:cubicBezTo>
                  <a:cubicBezTo>
                    <a:pt x="259" y="416"/>
                    <a:pt x="264" y="409"/>
                    <a:pt x="269" y="403"/>
                  </a:cubicBezTo>
                  <a:cubicBezTo>
                    <a:pt x="270" y="403"/>
                    <a:pt x="269" y="402"/>
                    <a:pt x="268" y="402"/>
                  </a:cubicBezTo>
                  <a:cubicBezTo>
                    <a:pt x="263" y="407"/>
                    <a:pt x="258" y="412"/>
                    <a:pt x="254" y="418"/>
                  </a:cubicBezTo>
                  <a:cubicBezTo>
                    <a:pt x="254" y="412"/>
                    <a:pt x="253" y="406"/>
                    <a:pt x="252" y="400"/>
                  </a:cubicBezTo>
                  <a:cubicBezTo>
                    <a:pt x="253" y="400"/>
                    <a:pt x="253" y="400"/>
                    <a:pt x="253" y="400"/>
                  </a:cubicBezTo>
                  <a:cubicBezTo>
                    <a:pt x="256" y="397"/>
                    <a:pt x="258" y="393"/>
                    <a:pt x="260" y="390"/>
                  </a:cubicBezTo>
                  <a:cubicBezTo>
                    <a:pt x="263" y="386"/>
                    <a:pt x="266" y="383"/>
                    <a:pt x="268" y="379"/>
                  </a:cubicBezTo>
                  <a:cubicBezTo>
                    <a:pt x="269" y="393"/>
                    <a:pt x="271" y="406"/>
                    <a:pt x="272" y="419"/>
                  </a:cubicBezTo>
                  <a:cubicBezTo>
                    <a:pt x="260" y="442"/>
                    <a:pt x="243" y="460"/>
                    <a:pt x="229" y="480"/>
                  </a:cubicBezTo>
                  <a:cubicBezTo>
                    <a:pt x="222" y="480"/>
                    <a:pt x="216" y="480"/>
                    <a:pt x="210" y="480"/>
                  </a:cubicBezTo>
                  <a:close/>
                  <a:moveTo>
                    <a:pt x="201" y="437"/>
                  </a:moveTo>
                  <a:cubicBezTo>
                    <a:pt x="197" y="423"/>
                    <a:pt x="200" y="408"/>
                    <a:pt x="200" y="394"/>
                  </a:cubicBezTo>
                  <a:cubicBezTo>
                    <a:pt x="215" y="394"/>
                    <a:pt x="229" y="396"/>
                    <a:pt x="243" y="394"/>
                  </a:cubicBezTo>
                  <a:cubicBezTo>
                    <a:pt x="245" y="407"/>
                    <a:pt x="247" y="420"/>
                    <a:pt x="246" y="433"/>
                  </a:cubicBezTo>
                  <a:cubicBezTo>
                    <a:pt x="231" y="438"/>
                    <a:pt x="216" y="437"/>
                    <a:pt x="201" y="437"/>
                  </a:cubicBezTo>
                  <a:close/>
                  <a:moveTo>
                    <a:pt x="196" y="386"/>
                  </a:moveTo>
                  <a:cubicBezTo>
                    <a:pt x="194" y="386"/>
                    <a:pt x="192" y="387"/>
                    <a:pt x="192" y="390"/>
                  </a:cubicBezTo>
                  <a:cubicBezTo>
                    <a:pt x="192" y="405"/>
                    <a:pt x="190" y="421"/>
                    <a:pt x="195" y="435"/>
                  </a:cubicBezTo>
                  <a:cubicBezTo>
                    <a:pt x="177" y="446"/>
                    <a:pt x="167" y="464"/>
                    <a:pt x="156" y="481"/>
                  </a:cubicBezTo>
                  <a:cubicBezTo>
                    <a:pt x="150" y="481"/>
                    <a:pt x="145" y="481"/>
                    <a:pt x="140" y="481"/>
                  </a:cubicBezTo>
                  <a:cubicBezTo>
                    <a:pt x="148" y="467"/>
                    <a:pt x="163" y="457"/>
                    <a:pt x="170" y="441"/>
                  </a:cubicBezTo>
                  <a:cubicBezTo>
                    <a:pt x="174" y="441"/>
                    <a:pt x="178" y="441"/>
                    <a:pt x="182" y="441"/>
                  </a:cubicBezTo>
                  <a:cubicBezTo>
                    <a:pt x="185" y="441"/>
                    <a:pt x="186" y="438"/>
                    <a:pt x="186" y="435"/>
                  </a:cubicBezTo>
                  <a:cubicBezTo>
                    <a:pt x="193" y="428"/>
                    <a:pt x="188" y="404"/>
                    <a:pt x="186" y="393"/>
                  </a:cubicBezTo>
                  <a:cubicBezTo>
                    <a:pt x="190" y="391"/>
                    <a:pt x="194" y="385"/>
                    <a:pt x="196" y="381"/>
                  </a:cubicBezTo>
                  <a:cubicBezTo>
                    <a:pt x="199" y="376"/>
                    <a:pt x="201" y="371"/>
                    <a:pt x="203" y="365"/>
                  </a:cubicBezTo>
                  <a:cubicBezTo>
                    <a:pt x="209" y="368"/>
                    <a:pt x="218" y="367"/>
                    <a:pt x="223" y="368"/>
                  </a:cubicBezTo>
                  <a:cubicBezTo>
                    <a:pt x="233" y="368"/>
                    <a:pt x="242" y="368"/>
                    <a:pt x="251" y="368"/>
                  </a:cubicBezTo>
                  <a:cubicBezTo>
                    <a:pt x="252" y="368"/>
                    <a:pt x="253" y="368"/>
                    <a:pt x="254" y="367"/>
                  </a:cubicBezTo>
                  <a:cubicBezTo>
                    <a:pt x="252" y="371"/>
                    <a:pt x="250" y="375"/>
                    <a:pt x="249" y="379"/>
                  </a:cubicBezTo>
                  <a:cubicBezTo>
                    <a:pt x="249" y="380"/>
                    <a:pt x="250" y="381"/>
                    <a:pt x="251" y="380"/>
                  </a:cubicBezTo>
                  <a:cubicBezTo>
                    <a:pt x="258" y="369"/>
                    <a:pt x="262" y="358"/>
                    <a:pt x="269" y="347"/>
                  </a:cubicBezTo>
                  <a:cubicBezTo>
                    <a:pt x="269" y="357"/>
                    <a:pt x="268" y="367"/>
                    <a:pt x="268" y="377"/>
                  </a:cubicBezTo>
                  <a:cubicBezTo>
                    <a:pt x="268" y="377"/>
                    <a:pt x="268" y="378"/>
                    <a:pt x="268" y="378"/>
                  </a:cubicBezTo>
                  <a:cubicBezTo>
                    <a:pt x="262" y="383"/>
                    <a:pt x="255" y="390"/>
                    <a:pt x="252" y="398"/>
                  </a:cubicBezTo>
                  <a:cubicBezTo>
                    <a:pt x="252" y="395"/>
                    <a:pt x="251" y="392"/>
                    <a:pt x="251" y="389"/>
                  </a:cubicBezTo>
                  <a:cubicBezTo>
                    <a:pt x="250" y="386"/>
                    <a:pt x="248" y="385"/>
                    <a:pt x="245" y="386"/>
                  </a:cubicBezTo>
                  <a:cubicBezTo>
                    <a:pt x="240" y="386"/>
                    <a:pt x="235" y="387"/>
                    <a:pt x="230" y="387"/>
                  </a:cubicBezTo>
                  <a:cubicBezTo>
                    <a:pt x="233" y="382"/>
                    <a:pt x="236" y="376"/>
                    <a:pt x="236" y="371"/>
                  </a:cubicBezTo>
                  <a:cubicBezTo>
                    <a:pt x="236" y="371"/>
                    <a:pt x="236" y="371"/>
                    <a:pt x="236" y="371"/>
                  </a:cubicBezTo>
                  <a:cubicBezTo>
                    <a:pt x="234" y="377"/>
                    <a:pt x="230" y="381"/>
                    <a:pt x="227" y="386"/>
                  </a:cubicBezTo>
                  <a:cubicBezTo>
                    <a:pt x="221" y="386"/>
                    <a:pt x="216" y="386"/>
                    <a:pt x="210" y="386"/>
                  </a:cubicBezTo>
                  <a:cubicBezTo>
                    <a:pt x="211" y="384"/>
                    <a:pt x="212" y="381"/>
                    <a:pt x="213" y="379"/>
                  </a:cubicBezTo>
                  <a:cubicBezTo>
                    <a:pt x="215" y="376"/>
                    <a:pt x="217" y="373"/>
                    <a:pt x="218" y="369"/>
                  </a:cubicBezTo>
                  <a:cubicBezTo>
                    <a:pt x="218" y="368"/>
                    <a:pt x="217" y="368"/>
                    <a:pt x="217" y="369"/>
                  </a:cubicBezTo>
                  <a:cubicBezTo>
                    <a:pt x="215" y="372"/>
                    <a:pt x="213" y="376"/>
                    <a:pt x="210" y="379"/>
                  </a:cubicBezTo>
                  <a:cubicBezTo>
                    <a:pt x="209" y="381"/>
                    <a:pt x="207" y="383"/>
                    <a:pt x="206" y="386"/>
                  </a:cubicBezTo>
                  <a:cubicBezTo>
                    <a:pt x="203" y="385"/>
                    <a:pt x="199" y="385"/>
                    <a:pt x="196" y="386"/>
                  </a:cubicBezTo>
                  <a:close/>
                  <a:moveTo>
                    <a:pt x="134" y="433"/>
                  </a:moveTo>
                  <a:cubicBezTo>
                    <a:pt x="127" y="431"/>
                    <a:pt x="134" y="405"/>
                    <a:pt x="133" y="392"/>
                  </a:cubicBezTo>
                  <a:cubicBezTo>
                    <a:pt x="134" y="392"/>
                    <a:pt x="135" y="393"/>
                    <a:pt x="136" y="393"/>
                  </a:cubicBezTo>
                  <a:cubicBezTo>
                    <a:pt x="136" y="393"/>
                    <a:pt x="136" y="394"/>
                    <a:pt x="137" y="395"/>
                  </a:cubicBezTo>
                  <a:cubicBezTo>
                    <a:pt x="137" y="396"/>
                    <a:pt x="138" y="396"/>
                    <a:pt x="139" y="395"/>
                  </a:cubicBezTo>
                  <a:cubicBezTo>
                    <a:pt x="139" y="394"/>
                    <a:pt x="139" y="394"/>
                    <a:pt x="139" y="393"/>
                  </a:cubicBezTo>
                  <a:cubicBezTo>
                    <a:pt x="152" y="396"/>
                    <a:pt x="165" y="398"/>
                    <a:pt x="178" y="395"/>
                  </a:cubicBezTo>
                  <a:cubicBezTo>
                    <a:pt x="179" y="402"/>
                    <a:pt x="180" y="409"/>
                    <a:pt x="180" y="417"/>
                  </a:cubicBezTo>
                  <a:cubicBezTo>
                    <a:pt x="181" y="422"/>
                    <a:pt x="179" y="428"/>
                    <a:pt x="179" y="433"/>
                  </a:cubicBezTo>
                  <a:cubicBezTo>
                    <a:pt x="165" y="433"/>
                    <a:pt x="149" y="436"/>
                    <a:pt x="134" y="433"/>
                  </a:cubicBezTo>
                  <a:close/>
                  <a:moveTo>
                    <a:pt x="83" y="480"/>
                  </a:moveTo>
                  <a:cubicBezTo>
                    <a:pt x="77" y="480"/>
                    <a:pt x="70" y="479"/>
                    <a:pt x="64" y="478"/>
                  </a:cubicBezTo>
                  <a:cubicBezTo>
                    <a:pt x="72" y="465"/>
                    <a:pt x="83" y="454"/>
                    <a:pt x="91" y="441"/>
                  </a:cubicBezTo>
                  <a:cubicBezTo>
                    <a:pt x="95" y="440"/>
                    <a:pt x="99" y="439"/>
                    <a:pt x="102" y="439"/>
                  </a:cubicBezTo>
                  <a:cubicBezTo>
                    <a:pt x="105" y="439"/>
                    <a:pt x="107" y="437"/>
                    <a:pt x="107" y="435"/>
                  </a:cubicBezTo>
                  <a:cubicBezTo>
                    <a:pt x="110" y="430"/>
                    <a:pt x="107" y="425"/>
                    <a:pt x="107" y="419"/>
                  </a:cubicBezTo>
                  <a:cubicBezTo>
                    <a:pt x="106" y="410"/>
                    <a:pt x="107" y="401"/>
                    <a:pt x="109" y="392"/>
                  </a:cubicBezTo>
                  <a:cubicBezTo>
                    <a:pt x="109" y="392"/>
                    <a:pt x="109" y="391"/>
                    <a:pt x="109" y="391"/>
                  </a:cubicBezTo>
                  <a:cubicBezTo>
                    <a:pt x="115" y="378"/>
                    <a:pt x="123" y="367"/>
                    <a:pt x="131" y="355"/>
                  </a:cubicBezTo>
                  <a:cubicBezTo>
                    <a:pt x="131" y="355"/>
                    <a:pt x="131" y="354"/>
                    <a:pt x="131" y="355"/>
                  </a:cubicBezTo>
                  <a:cubicBezTo>
                    <a:pt x="126" y="360"/>
                    <a:pt x="120" y="365"/>
                    <a:pt x="116" y="371"/>
                  </a:cubicBezTo>
                  <a:cubicBezTo>
                    <a:pt x="113" y="376"/>
                    <a:pt x="109" y="382"/>
                    <a:pt x="108" y="388"/>
                  </a:cubicBezTo>
                  <a:cubicBezTo>
                    <a:pt x="107" y="387"/>
                    <a:pt x="106" y="387"/>
                    <a:pt x="105" y="387"/>
                  </a:cubicBezTo>
                  <a:cubicBezTo>
                    <a:pt x="103" y="386"/>
                    <a:pt x="101" y="386"/>
                    <a:pt x="99" y="386"/>
                  </a:cubicBezTo>
                  <a:cubicBezTo>
                    <a:pt x="101" y="385"/>
                    <a:pt x="102" y="382"/>
                    <a:pt x="103" y="380"/>
                  </a:cubicBezTo>
                  <a:cubicBezTo>
                    <a:pt x="105" y="378"/>
                    <a:pt x="106" y="374"/>
                    <a:pt x="108" y="371"/>
                  </a:cubicBezTo>
                  <a:cubicBezTo>
                    <a:pt x="108" y="371"/>
                    <a:pt x="107" y="370"/>
                    <a:pt x="107" y="371"/>
                  </a:cubicBezTo>
                  <a:cubicBezTo>
                    <a:pt x="106" y="374"/>
                    <a:pt x="104" y="376"/>
                    <a:pt x="102" y="379"/>
                  </a:cubicBezTo>
                  <a:cubicBezTo>
                    <a:pt x="101" y="381"/>
                    <a:pt x="98" y="383"/>
                    <a:pt x="97" y="386"/>
                  </a:cubicBezTo>
                  <a:cubicBezTo>
                    <a:pt x="97" y="386"/>
                    <a:pt x="97" y="386"/>
                    <a:pt x="97" y="386"/>
                  </a:cubicBezTo>
                  <a:cubicBezTo>
                    <a:pt x="93" y="385"/>
                    <a:pt x="88" y="385"/>
                    <a:pt x="84" y="384"/>
                  </a:cubicBezTo>
                  <a:cubicBezTo>
                    <a:pt x="87" y="379"/>
                    <a:pt x="90" y="374"/>
                    <a:pt x="94" y="369"/>
                  </a:cubicBezTo>
                  <a:cubicBezTo>
                    <a:pt x="94" y="368"/>
                    <a:pt x="93" y="368"/>
                    <a:pt x="93" y="369"/>
                  </a:cubicBezTo>
                  <a:cubicBezTo>
                    <a:pt x="89" y="374"/>
                    <a:pt x="84" y="378"/>
                    <a:pt x="81" y="384"/>
                  </a:cubicBezTo>
                  <a:cubicBezTo>
                    <a:pt x="75" y="383"/>
                    <a:pt x="69" y="383"/>
                    <a:pt x="63" y="384"/>
                  </a:cubicBezTo>
                  <a:cubicBezTo>
                    <a:pt x="65" y="380"/>
                    <a:pt x="67" y="377"/>
                    <a:pt x="69" y="374"/>
                  </a:cubicBezTo>
                  <a:cubicBezTo>
                    <a:pt x="71" y="370"/>
                    <a:pt x="74" y="367"/>
                    <a:pt x="76" y="364"/>
                  </a:cubicBezTo>
                  <a:cubicBezTo>
                    <a:pt x="86" y="364"/>
                    <a:pt x="96" y="367"/>
                    <a:pt x="106" y="368"/>
                  </a:cubicBezTo>
                  <a:cubicBezTo>
                    <a:pt x="108" y="368"/>
                    <a:pt x="109" y="367"/>
                    <a:pt x="110" y="365"/>
                  </a:cubicBezTo>
                  <a:cubicBezTo>
                    <a:pt x="111" y="353"/>
                    <a:pt x="113" y="342"/>
                    <a:pt x="113" y="330"/>
                  </a:cubicBezTo>
                  <a:cubicBezTo>
                    <a:pt x="125" y="312"/>
                    <a:pt x="125" y="312"/>
                    <a:pt x="125" y="312"/>
                  </a:cubicBezTo>
                  <a:cubicBezTo>
                    <a:pt x="126" y="311"/>
                    <a:pt x="125" y="310"/>
                    <a:pt x="124" y="311"/>
                  </a:cubicBezTo>
                  <a:cubicBezTo>
                    <a:pt x="120" y="317"/>
                    <a:pt x="117" y="322"/>
                    <a:pt x="113" y="328"/>
                  </a:cubicBezTo>
                  <a:cubicBezTo>
                    <a:pt x="113" y="323"/>
                    <a:pt x="112" y="318"/>
                    <a:pt x="111" y="313"/>
                  </a:cubicBezTo>
                  <a:cubicBezTo>
                    <a:pt x="111" y="312"/>
                    <a:pt x="110" y="312"/>
                    <a:pt x="110" y="311"/>
                  </a:cubicBezTo>
                  <a:cubicBezTo>
                    <a:pt x="112" y="307"/>
                    <a:pt x="114" y="303"/>
                    <a:pt x="116" y="300"/>
                  </a:cubicBezTo>
                  <a:cubicBezTo>
                    <a:pt x="119" y="294"/>
                    <a:pt x="123" y="288"/>
                    <a:pt x="125" y="281"/>
                  </a:cubicBezTo>
                  <a:cubicBezTo>
                    <a:pt x="125" y="280"/>
                    <a:pt x="123" y="279"/>
                    <a:pt x="123" y="281"/>
                  </a:cubicBezTo>
                  <a:cubicBezTo>
                    <a:pt x="120" y="288"/>
                    <a:pt x="115" y="295"/>
                    <a:pt x="111" y="301"/>
                  </a:cubicBezTo>
                  <a:cubicBezTo>
                    <a:pt x="109" y="304"/>
                    <a:pt x="107" y="307"/>
                    <a:pt x="106" y="310"/>
                  </a:cubicBezTo>
                  <a:cubicBezTo>
                    <a:pt x="98" y="309"/>
                    <a:pt x="91" y="309"/>
                    <a:pt x="83" y="309"/>
                  </a:cubicBezTo>
                  <a:cubicBezTo>
                    <a:pt x="84" y="308"/>
                    <a:pt x="84" y="307"/>
                    <a:pt x="84" y="306"/>
                  </a:cubicBezTo>
                  <a:cubicBezTo>
                    <a:pt x="85" y="304"/>
                    <a:pt x="86" y="303"/>
                    <a:pt x="87" y="301"/>
                  </a:cubicBezTo>
                  <a:cubicBezTo>
                    <a:pt x="87" y="300"/>
                    <a:pt x="86" y="300"/>
                    <a:pt x="86" y="300"/>
                  </a:cubicBezTo>
                  <a:cubicBezTo>
                    <a:pt x="85" y="302"/>
                    <a:pt x="83" y="304"/>
                    <a:pt x="82" y="305"/>
                  </a:cubicBezTo>
                  <a:cubicBezTo>
                    <a:pt x="82" y="307"/>
                    <a:pt x="80" y="308"/>
                    <a:pt x="80" y="310"/>
                  </a:cubicBezTo>
                  <a:cubicBezTo>
                    <a:pt x="75" y="310"/>
                    <a:pt x="70" y="311"/>
                    <a:pt x="65" y="311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9" y="306"/>
                    <a:pt x="71" y="300"/>
                    <a:pt x="74" y="296"/>
                  </a:cubicBezTo>
                  <a:cubicBezTo>
                    <a:pt x="83" y="296"/>
                    <a:pt x="92" y="297"/>
                    <a:pt x="101" y="297"/>
                  </a:cubicBezTo>
                  <a:cubicBezTo>
                    <a:pt x="100" y="301"/>
                    <a:pt x="98" y="304"/>
                    <a:pt x="99" y="308"/>
                  </a:cubicBezTo>
                  <a:cubicBezTo>
                    <a:pt x="99" y="309"/>
                    <a:pt x="101" y="309"/>
                    <a:pt x="101" y="308"/>
                  </a:cubicBezTo>
                  <a:cubicBezTo>
                    <a:pt x="102" y="306"/>
                    <a:pt x="102" y="304"/>
                    <a:pt x="102" y="302"/>
                  </a:cubicBezTo>
                  <a:cubicBezTo>
                    <a:pt x="102" y="301"/>
                    <a:pt x="103" y="299"/>
                    <a:pt x="104" y="298"/>
                  </a:cubicBezTo>
                  <a:cubicBezTo>
                    <a:pt x="104" y="297"/>
                    <a:pt x="104" y="297"/>
                    <a:pt x="104" y="297"/>
                  </a:cubicBezTo>
                  <a:cubicBezTo>
                    <a:pt x="104" y="297"/>
                    <a:pt x="105" y="297"/>
                    <a:pt x="106" y="297"/>
                  </a:cubicBezTo>
                  <a:cubicBezTo>
                    <a:pt x="108" y="297"/>
                    <a:pt x="109" y="296"/>
                    <a:pt x="110" y="295"/>
                  </a:cubicBezTo>
                  <a:cubicBezTo>
                    <a:pt x="110" y="293"/>
                    <a:pt x="110" y="291"/>
                    <a:pt x="110" y="290"/>
                  </a:cubicBezTo>
                  <a:cubicBezTo>
                    <a:pt x="110" y="290"/>
                    <a:pt x="110" y="290"/>
                    <a:pt x="110" y="290"/>
                  </a:cubicBezTo>
                  <a:cubicBezTo>
                    <a:pt x="114" y="285"/>
                    <a:pt x="116" y="279"/>
                    <a:pt x="119" y="274"/>
                  </a:cubicBezTo>
                  <a:cubicBezTo>
                    <a:pt x="123" y="268"/>
                    <a:pt x="126" y="263"/>
                    <a:pt x="130" y="257"/>
                  </a:cubicBezTo>
                  <a:cubicBezTo>
                    <a:pt x="128" y="268"/>
                    <a:pt x="128" y="279"/>
                    <a:pt x="127" y="290"/>
                  </a:cubicBezTo>
                  <a:cubicBezTo>
                    <a:pt x="127" y="292"/>
                    <a:pt x="128" y="293"/>
                    <a:pt x="130" y="293"/>
                  </a:cubicBezTo>
                  <a:cubicBezTo>
                    <a:pt x="135" y="295"/>
                    <a:pt x="140" y="296"/>
                    <a:pt x="146" y="298"/>
                  </a:cubicBezTo>
                  <a:cubicBezTo>
                    <a:pt x="143" y="301"/>
                    <a:pt x="142" y="305"/>
                    <a:pt x="141" y="309"/>
                  </a:cubicBezTo>
                  <a:cubicBezTo>
                    <a:pt x="141" y="310"/>
                    <a:pt x="143" y="310"/>
                    <a:pt x="143" y="309"/>
                  </a:cubicBezTo>
                  <a:cubicBezTo>
                    <a:pt x="145" y="306"/>
                    <a:pt x="145" y="302"/>
                    <a:pt x="146" y="298"/>
                  </a:cubicBezTo>
                  <a:cubicBezTo>
                    <a:pt x="150" y="299"/>
                    <a:pt x="154" y="300"/>
                    <a:pt x="158" y="301"/>
                  </a:cubicBezTo>
                  <a:cubicBezTo>
                    <a:pt x="155" y="304"/>
                    <a:pt x="153" y="308"/>
                    <a:pt x="150" y="312"/>
                  </a:cubicBezTo>
                  <a:cubicBezTo>
                    <a:pt x="145" y="311"/>
                    <a:pt x="140" y="311"/>
                    <a:pt x="135" y="311"/>
                  </a:cubicBezTo>
                  <a:cubicBezTo>
                    <a:pt x="133" y="312"/>
                    <a:pt x="131" y="314"/>
                    <a:pt x="132" y="316"/>
                  </a:cubicBezTo>
                  <a:cubicBezTo>
                    <a:pt x="131" y="321"/>
                    <a:pt x="132" y="327"/>
                    <a:pt x="132" y="332"/>
                  </a:cubicBezTo>
                  <a:cubicBezTo>
                    <a:pt x="133" y="341"/>
                    <a:pt x="134" y="351"/>
                    <a:pt x="135" y="361"/>
                  </a:cubicBezTo>
                  <a:cubicBezTo>
                    <a:pt x="135" y="362"/>
                    <a:pt x="135" y="363"/>
                    <a:pt x="137" y="363"/>
                  </a:cubicBezTo>
                  <a:cubicBezTo>
                    <a:pt x="147" y="365"/>
                    <a:pt x="158" y="368"/>
                    <a:pt x="168" y="370"/>
                  </a:cubicBezTo>
                  <a:cubicBezTo>
                    <a:pt x="167" y="373"/>
                    <a:pt x="165" y="376"/>
                    <a:pt x="163" y="379"/>
                  </a:cubicBezTo>
                  <a:cubicBezTo>
                    <a:pt x="161" y="382"/>
                    <a:pt x="157" y="385"/>
                    <a:pt x="155" y="388"/>
                  </a:cubicBezTo>
                  <a:cubicBezTo>
                    <a:pt x="151" y="388"/>
                    <a:pt x="146" y="388"/>
                    <a:pt x="141" y="388"/>
                  </a:cubicBezTo>
                  <a:cubicBezTo>
                    <a:pt x="142" y="385"/>
                    <a:pt x="143" y="383"/>
                    <a:pt x="144" y="381"/>
                  </a:cubicBezTo>
                  <a:cubicBezTo>
                    <a:pt x="147" y="377"/>
                    <a:pt x="150" y="373"/>
                    <a:pt x="152" y="369"/>
                  </a:cubicBezTo>
                  <a:cubicBezTo>
                    <a:pt x="152" y="368"/>
                    <a:pt x="152" y="368"/>
                    <a:pt x="151" y="369"/>
                  </a:cubicBezTo>
                  <a:cubicBezTo>
                    <a:pt x="148" y="374"/>
                    <a:pt x="140" y="381"/>
                    <a:pt x="137" y="388"/>
                  </a:cubicBezTo>
                  <a:cubicBezTo>
                    <a:pt x="136" y="388"/>
                    <a:pt x="134" y="388"/>
                    <a:pt x="132" y="388"/>
                  </a:cubicBezTo>
                  <a:cubicBezTo>
                    <a:pt x="132" y="388"/>
                    <a:pt x="132" y="387"/>
                    <a:pt x="132" y="387"/>
                  </a:cubicBezTo>
                  <a:cubicBezTo>
                    <a:pt x="131" y="386"/>
                    <a:pt x="130" y="386"/>
                    <a:pt x="130" y="387"/>
                  </a:cubicBezTo>
                  <a:cubicBezTo>
                    <a:pt x="129" y="387"/>
                    <a:pt x="129" y="388"/>
                    <a:pt x="129" y="388"/>
                  </a:cubicBezTo>
                  <a:cubicBezTo>
                    <a:pt x="128" y="388"/>
                    <a:pt x="128" y="388"/>
                    <a:pt x="128" y="389"/>
                  </a:cubicBezTo>
                  <a:cubicBezTo>
                    <a:pt x="127" y="389"/>
                    <a:pt x="127" y="390"/>
                    <a:pt x="127" y="391"/>
                  </a:cubicBezTo>
                  <a:cubicBezTo>
                    <a:pt x="125" y="398"/>
                    <a:pt x="125" y="408"/>
                    <a:pt x="124" y="414"/>
                  </a:cubicBezTo>
                  <a:cubicBezTo>
                    <a:pt x="124" y="417"/>
                    <a:pt x="123" y="422"/>
                    <a:pt x="123" y="426"/>
                  </a:cubicBezTo>
                  <a:cubicBezTo>
                    <a:pt x="107" y="442"/>
                    <a:pt x="94" y="459"/>
                    <a:pt x="82" y="478"/>
                  </a:cubicBezTo>
                  <a:cubicBezTo>
                    <a:pt x="82" y="479"/>
                    <a:pt x="82" y="480"/>
                    <a:pt x="83" y="480"/>
                  </a:cubicBezTo>
                  <a:close/>
                  <a:moveTo>
                    <a:pt x="57" y="477"/>
                  </a:moveTo>
                  <a:cubicBezTo>
                    <a:pt x="56" y="476"/>
                    <a:pt x="55" y="475"/>
                    <a:pt x="53" y="475"/>
                  </a:cubicBezTo>
                  <a:cubicBezTo>
                    <a:pt x="50" y="475"/>
                    <a:pt x="47" y="475"/>
                    <a:pt x="44" y="474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48" y="470"/>
                    <a:pt x="51" y="465"/>
                    <a:pt x="54" y="460"/>
                  </a:cubicBezTo>
                  <a:cubicBezTo>
                    <a:pt x="57" y="455"/>
                    <a:pt x="61" y="449"/>
                    <a:pt x="65" y="444"/>
                  </a:cubicBezTo>
                  <a:cubicBezTo>
                    <a:pt x="73" y="445"/>
                    <a:pt x="82" y="443"/>
                    <a:pt x="90" y="441"/>
                  </a:cubicBezTo>
                  <a:cubicBezTo>
                    <a:pt x="81" y="454"/>
                    <a:pt x="69" y="464"/>
                    <a:pt x="62" y="478"/>
                  </a:cubicBezTo>
                  <a:cubicBezTo>
                    <a:pt x="60" y="478"/>
                    <a:pt x="58" y="478"/>
                    <a:pt x="57" y="477"/>
                  </a:cubicBezTo>
                  <a:close/>
                  <a:moveTo>
                    <a:pt x="58" y="390"/>
                  </a:moveTo>
                  <a:cubicBezTo>
                    <a:pt x="58" y="390"/>
                    <a:pt x="58" y="390"/>
                    <a:pt x="58" y="390"/>
                  </a:cubicBezTo>
                  <a:cubicBezTo>
                    <a:pt x="65" y="391"/>
                    <a:pt x="73" y="391"/>
                    <a:pt x="80" y="392"/>
                  </a:cubicBezTo>
                  <a:cubicBezTo>
                    <a:pt x="87" y="393"/>
                    <a:pt x="93" y="394"/>
                    <a:pt x="99" y="395"/>
                  </a:cubicBezTo>
                  <a:cubicBezTo>
                    <a:pt x="98" y="402"/>
                    <a:pt x="98" y="409"/>
                    <a:pt x="98" y="416"/>
                  </a:cubicBezTo>
                  <a:cubicBezTo>
                    <a:pt x="98" y="420"/>
                    <a:pt x="98" y="426"/>
                    <a:pt x="99" y="430"/>
                  </a:cubicBezTo>
                  <a:cubicBezTo>
                    <a:pt x="87" y="432"/>
                    <a:pt x="67" y="442"/>
                    <a:pt x="60" y="431"/>
                  </a:cubicBezTo>
                  <a:cubicBezTo>
                    <a:pt x="56" y="426"/>
                    <a:pt x="56" y="417"/>
                    <a:pt x="56" y="410"/>
                  </a:cubicBezTo>
                  <a:cubicBezTo>
                    <a:pt x="56" y="404"/>
                    <a:pt x="56" y="397"/>
                    <a:pt x="58" y="390"/>
                  </a:cubicBezTo>
                  <a:close/>
                  <a:moveTo>
                    <a:pt x="59" y="318"/>
                  </a:moveTo>
                  <a:cubicBezTo>
                    <a:pt x="68" y="318"/>
                    <a:pt x="103" y="313"/>
                    <a:pt x="104" y="318"/>
                  </a:cubicBezTo>
                  <a:cubicBezTo>
                    <a:pt x="108" y="331"/>
                    <a:pt x="105" y="346"/>
                    <a:pt x="103" y="360"/>
                  </a:cubicBezTo>
                  <a:cubicBezTo>
                    <a:pt x="90" y="358"/>
                    <a:pt x="77" y="354"/>
                    <a:pt x="64" y="357"/>
                  </a:cubicBezTo>
                  <a:cubicBezTo>
                    <a:pt x="59" y="345"/>
                    <a:pt x="66" y="330"/>
                    <a:pt x="59" y="318"/>
                  </a:cubicBezTo>
                  <a:close/>
                  <a:moveTo>
                    <a:pt x="58" y="266"/>
                  </a:moveTo>
                  <a:cubicBezTo>
                    <a:pt x="58" y="260"/>
                    <a:pt x="58" y="254"/>
                    <a:pt x="58" y="247"/>
                  </a:cubicBezTo>
                  <a:cubicBezTo>
                    <a:pt x="72" y="245"/>
                    <a:pt x="87" y="246"/>
                    <a:pt x="102" y="246"/>
                  </a:cubicBezTo>
                  <a:cubicBezTo>
                    <a:pt x="102" y="246"/>
                    <a:pt x="102" y="246"/>
                    <a:pt x="102" y="247"/>
                  </a:cubicBezTo>
                  <a:cubicBezTo>
                    <a:pt x="101" y="248"/>
                    <a:pt x="103" y="248"/>
                    <a:pt x="103" y="247"/>
                  </a:cubicBezTo>
                  <a:cubicBezTo>
                    <a:pt x="103" y="247"/>
                    <a:pt x="104" y="247"/>
                    <a:pt x="104" y="247"/>
                  </a:cubicBezTo>
                  <a:cubicBezTo>
                    <a:pt x="104" y="261"/>
                    <a:pt x="105" y="276"/>
                    <a:pt x="103" y="290"/>
                  </a:cubicBezTo>
                  <a:cubicBezTo>
                    <a:pt x="90" y="289"/>
                    <a:pt x="77" y="289"/>
                    <a:pt x="65" y="287"/>
                  </a:cubicBezTo>
                  <a:cubicBezTo>
                    <a:pt x="57" y="286"/>
                    <a:pt x="58" y="272"/>
                    <a:pt x="58" y="266"/>
                  </a:cubicBezTo>
                  <a:close/>
                  <a:moveTo>
                    <a:pt x="52" y="241"/>
                  </a:moveTo>
                  <a:cubicBezTo>
                    <a:pt x="48" y="242"/>
                    <a:pt x="50" y="248"/>
                    <a:pt x="53" y="248"/>
                  </a:cubicBezTo>
                  <a:cubicBezTo>
                    <a:pt x="53" y="249"/>
                    <a:pt x="53" y="250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46" y="268"/>
                    <a:pt x="31" y="282"/>
                    <a:pt x="23" y="298"/>
                  </a:cubicBezTo>
                  <a:cubicBezTo>
                    <a:pt x="24" y="288"/>
                    <a:pt x="24" y="278"/>
                    <a:pt x="24" y="268"/>
                  </a:cubicBezTo>
                  <a:cubicBezTo>
                    <a:pt x="24" y="269"/>
                    <a:pt x="26" y="269"/>
                    <a:pt x="26" y="269"/>
                  </a:cubicBezTo>
                  <a:cubicBezTo>
                    <a:pt x="31" y="260"/>
                    <a:pt x="35" y="252"/>
                    <a:pt x="40" y="243"/>
                  </a:cubicBezTo>
                  <a:cubicBezTo>
                    <a:pt x="44" y="236"/>
                    <a:pt x="49" y="229"/>
                    <a:pt x="52" y="221"/>
                  </a:cubicBezTo>
                  <a:cubicBezTo>
                    <a:pt x="52" y="221"/>
                    <a:pt x="51" y="220"/>
                    <a:pt x="50" y="221"/>
                  </a:cubicBezTo>
                  <a:cubicBezTo>
                    <a:pt x="44" y="237"/>
                    <a:pt x="28" y="250"/>
                    <a:pt x="24" y="267"/>
                  </a:cubicBezTo>
                  <a:cubicBezTo>
                    <a:pt x="25" y="254"/>
                    <a:pt x="25" y="240"/>
                    <a:pt x="26" y="226"/>
                  </a:cubicBezTo>
                  <a:cubicBezTo>
                    <a:pt x="34" y="211"/>
                    <a:pt x="45" y="199"/>
                    <a:pt x="53" y="184"/>
                  </a:cubicBezTo>
                  <a:cubicBezTo>
                    <a:pt x="54" y="184"/>
                    <a:pt x="53" y="183"/>
                    <a:pt x="53" y="184"/>
                  </a:cubicBezTo>
                  <a:cubicBezTo>
                    <a:pt x="46" y="196"/>
                    <a:pt x="34" y="206"/>
                    <a:pt x="26" y="218"/>
                  </a:cubicBezTo>
                  <a:cubicBezTo>
                    <a:pt x="27" y="201"/>
                    <a:pt x="28" y="185"/>
                    <a:pt x="28" y="168"/>
                  </a:cubicBezTo>
                  <a:cubicBezTo>
                    <a:pt x="28" y="167"/>
                    <a:pt x="28" y="167"/>
                    <a:pt x="28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34" y="159"/>
                    <a:pt x="39" y="151"/>
                    <a:pt x="45" y="145"/>
                  </a:cubicBezTo>
                  <a:cubicBezTo>
                    <a:pt x="49" y="141"/>
                    <a:pt x="52" y="136"/>
                    <a:pt x="55" y="132"/>
                  </a:cubicBezTo>
                  <a:cubicBezTo>
                    <a:pt x="57" y="133"/>
                    <a:pt x="58" y="133"/>
                    <a:pt x="60" y="132"/>
                  </a:cubicBezTo>
                  <a:cubicBezTo>
                    <a:pt x="68" y="136"/>
                    <a:pt x="78" y="139"/>
                    <a:pt x="88" y="139"/>
                  </a:cubicBezTo>
                  <a:cubicBezTo>
                    <a:pt x="82" y="146"/>
                    <a:pt x="76" y="154"/>
                    <a:pt x="71" y="162"/>
                  </a:cubicBezTo>
                  <a:cubicBezTo>
                    <a:pt x="70" y="163"/>
                    <a:pt x="72" y="165"/>
                    <a:pt x="73" y="163"/>
                  </a:cubicBezTo>
                  <a:cubicBezTo>
                    <a:pt x="78" y="155"/>
                    <a:pt x="84" y="147"/>
                    <a:pt x="90" y="140"/>
                  </a:cubicBezTo>
                  <a:cubicBezTo>
                    <a:pt x="94" y="140"/>
                    <a:pt x="99" y="140"/>
                    <a:pt x="102" y="139"/>
                  </a:cubicBezTo>
                  <a:cubicBezTo>
                    <a:pt x="119" y="138"/>
                    <a:pt x="136" y="139"/>
                    <a:pt x="153" y="141"/>
                  </a:cubicBezTo>
                  <a:cubicBezTo>
                    <a:pt x="145" y="148"/>
                    <a:pt x="135" y="159"/>
                    <a:pt x="134" y="170"/>
                  </a:cubicBezTo>
                  <a:cubicBezTo>
                    <a:pt x="133" y="170"/>
                    <a:pt x="131" y="171"/>
                    <a:pt x="130" y="171"/>
                  </a:cubicBezTo>
                  <a:cubicBezTo>
                    <a:pt x="127" y="172"/>
                    <a:pt x="127" y="174"/>
                    <a:pt x="128" y="176"/>
                  </a:cubicBezTo>
                  <a:cubicBezTo>
                    <a:pt x="124" y="190"/>
                    <a:pt x="120" y="208"/>
                    <a:pt x="127" y="221"/>
                  </a:cubicBezTo>
                  <a:cubicBezTo>
                    <a:pt x="130" y="227"/>
                    <a:pt x="138" y="227"/>
                    <a:pt x="144" y="226"/>
                  </a:cubicBezTo>
                  <a:cubicBezTo>
                    <a:pt x="155" y="226"/>
                    <a:pt x="168" y="222"/>
                    <a:pt x="178" y="226"/>
                  </a:cubicBezTo>
                  <a:cubicBezTo>
                    <a:pt x="180" y="227"/>
                    <a:pt x="182" y="227"/>
                    <a:pt x="183" y="224"/>
                  </a:cubicBezTo>
                  <a:cubicBezTo>
                    <a:pt x="189" y="209"/>
                    <a:pt x="189" y="189"/>
                    <a:pt x="183" y="173"/>
                  </a:cubicBezTo>
                  <a:cubicBezTo>
                    <a:pt x="183" y="173"/>
                    <a:pt x="183" y="173"/>
                    <a:pt x="183" y="173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85" y="168"/>
                    <a:pt x="187" y="163"/>
                    <a:pt x="189" y="158"/>
                  </a:cubicBezTo>
                  <a:cubicBezTo>
                    <a:pt x="191" y="153"/>
                    <a:pt x="194" y="148"/>
                    <a:pt x="199" y="144"/>
                  </a:cubicBezTo>
                  <a:cubicBezTo>
                    <a:pt x="199" y="144"/>
                    <a:pt x="199" y="143"/>
                    <a:pt x="198" y="144"/>
                  </a:cubicBezTo>
                  <a:cubicBezTo>
                    <a:pt x="194" y="147"/>
                    <a:pt x="191" y="152"/>
                    <a:pt x="188" y="156"/>
                  </a:cubicBezTo>
                  <a:cubicBezTo>
                    <a:pt x="186" y="161"/>
                    <a:pt x="182" y="166"/>
                    <a:pt x="181" y="171"/>
                  </a:cubicBezTo>
                  <a:cubicBezTo>
                    <a:pt x="181" y="171"/>
                    <a:pt x="180" y="171"/>
                    <a:pt x="180" y="171"/>
                  </a:cubicBezTo>
                  <a:cubicBezTo>
                    <a:pt x="175" y="171"/>
                    <a:pt x="171" y="170"/>
                    <a:pt x="166" y="170"/>
                  </a:cubicBezTo>
                  <a:cubicBezTo>
                    <a:pt x="166" y="170"/>
                    <a:pt x="166" y="170"/>
                    <a:pt x="166" y="170"/>
                  </a:cubicBezTo>
                  <a:cubicBezTo>
                    <a:pt x="169" y="159"/>
                    <a:pt x="174" y="150"/>
                    <a:pt x="182" y="142"/>
                  </a:cubicBezTo>
                  <a:cubicBezTo>
                    <a:pt x="203" y="143"/>
                    <a:pt x="225" y="143"/>
                    <a:pt x="247" y="142"/>
                  </a:cubicBezTo>
                  <a:cubicBezTo>
                    <a:pt x="245" y="145"/>
                    <a:pt x="244" y="148"/>
                    <a:pt x="242" y="150"/>
                  </a:cubicBezTo>
                  <a:cubicBezTo>
                    <a:pt x="239" y="155"/>
                    <a:pt x="234" y="159"/>
                    <a:pt x="232" y="165"/>
                  </a:cubicBezTo>
                  <a:cubicBezTo>
                    <a:pt x="232" y="166"/>
                    <a:pt x="234" y="167"/>
                    <a:pt x="235" y="166"/>
                  </a:cubicBezTo>
                  <a:cubicBezTo>
                    <a:pt x="238" y="161"/>
                    <a:pt x="241" y="156"/>
                    <a:pt x="244" y="151"/>
                  </a:cubicBezTo>
                  <a:cubicBezTo>
                    <a:pt x="246" y="148"/>
                    <a:pt x="247" y="145"/>
                    <a:pt x="249" y="142"/>
                  </a:cubicBezTo>
                  <a:cubicBezTo>
                    <a:pt x="250" y="142"/>
                    <a:pt x="250" y="142"/>
                    <a:pt x="251" y="142"/>
                  </a:cubicBezTo>
                  <a:cubicBezTo>
                    <a:pt x="263" y="142"/>
                    <a:pt x="276" y="142"/>
                    <a:pt x="288" y="142"/>
                  </a:cubicBezTo>
                  <a:cubicBezTo>
                    <a:pt x="284" y="146"/>
                    <a:pt x="281" y="151"/>
                    <a:pt x="279" y="155"/>
                  </a:cubicBezTo>
                  <a:cubicBezTo>
                    <a:pt x="276" y="160"/>
                    <a:pt x="271" y="166"/>
                    <a:pt x="270" y="172"/>
                  </a:cubicBezTo>
                  <a:cubicBezTo>
                    <a:pt x="270" y="173"/>
                    <a:pt x="271" y="173"/>
                    <a:pt x="272" y="173"/>
                  </a:cubicBezTo>
                  <a:cubicBezTo>
                    <a:pt x="272" y="172"/>
                    <a:pt x="272" y="172"/>
                    <a:pt x="272" y="172"/>
                  </a:cubicBezTo>
                  <a:cubicBezTo>
                    <a:pt x="270" y="181"/>
                    <a:pt x="270" y="191"/>
                    <a:pt x="269" y="200"/>
                  </a:cubicBezTo>
                  <a:cubicBezTo>
                    <a:pt x="269" y="205"/>
                    <a:pt x="268" y="215"/>
                    <a:pt x="272" y="221"/>
                  </a:cubicBezTo>
                  <a:cubicBezTo>
                    <a:pt x="270" y="223"/>
                    <a:pt x="268" y="226"/>
                    <a:pt x="266" y="229"/>
                  </a:cubicBezTo>
                  <a:cubicBezTo>
                    <a:pt x="264" y="232"/>
                    <a:pt x="262" y="236"/>
                    <a:pt x="261" y="240"/>
                  </a:cubicBezTo>
                  <a:cubicBezTo>
                    <a:pt x="261" y="240"/>
                    <a:pt x="262" y="241"/>
                    <a:pt x="262" y="240"/>
                  </a:cubicBezTo>
                  <a:cubicBezTo>
                    <a:pt x="265" y="238"/>
                    <a:pt x="266" y="234"/>
                    <a:pt x="267" y="231"/>
                  </a:cubicBezTo>
                  <a:cubicBezTo>
                    <a:pt x="268" y="228"/>
                    <a:pt x="270" y="224"/>
                    <a:pt x="272" y="221"/>
                  </a:cubicBezTo>
                  <a:cubicBezTo>
                    <a:pt x="273" y="222"/>
                    <a:pt x="273" y="222"/>
                    <a:pt x="274" y="223"/>
                  </a:cubicBezTo>
                  <a:cubicBezTo>
                    <a:pt x="277" y="225"/>
                    <a:pt x="281" y="226"/>
                    <a:pt x="285" y="226"/>
                  </a:cubicBezTo>
                  <a:cubicBezTo>
                    <a:pt x="282" y="231"/>
                    <a:pt x="278" y="236"/>
                    <a:pt x="277" y="241"/>
                  </a:cubicBezTo>
                  <a:cubicBezTo>
                    <a:pt x="276" y="241"/>
                    <a:pt x="276" y="242"/>
                    <a:pt x="275" y="242"/>
                  </a:cubicBezTo>
                  <a:cubicBezTo>
                    <a:pt x="275" y="242"/>
                    <a:pt x="275" y="242"/>
                    <a:pt x="275" y="242"/>
                  </a:cubicBezTo>
                  <a:cubicBezTo>
                    <a:pt x="275" y="240"/>
                    <a:pt x="272" y="240"/>
                    <a:pt x="272" y="242"/>
                  </a:cubicBezTo>
                  <a:cubicBezTo>
                    <a:pt x="272" y="250"/>
                    <a:pt x="273" y="258"/>
                    <a:pt x="273" y="265"/>
                  </a:cubicBezTo>
                  <a:cubicBezTo>
                    <a:pt x="268" y="270"/>
                    <a:pt x="263" y="275"/>
                    <a:pt x="258" y="279"/>
                  </a:cubicBezTo>
                  <a:cubicBezTo>
                    <a:pt x="257" y="280"/>
                    <a:pt x="257" y="281"/>
                    <a:pt x="256" y="281"/>
                  </a:cubicBezTo>
                  <a:cubicBezTo>
                    <a:pt x="258" y="275"/>
                    <a:pt x="259" y="268"/>
                    <a:pt x="259" y="261"/>
                  </a:cubicBezTo>
                  <a:cubicBezTo>
                    <a:pt x="262" y="256"/>
                    <a:pt x="266" y="251"/>
                    <a:pt x="272" y="248"/>
                  </a:cubicBezTo>
                  <a:cubicBezTo>
                    <a:pt x="272" y="247"/>
                    <a:pt x="272" y="246"/>
                    <a:pt x="271" y="246"/>
                  </a:cubicBezTo>
                  <a:cubicBezTo>
                    <a:pt x="266" y="249"/>
                    <a:pt x="262" y="253"/>
                    <a:pt x="259" y="257"/>
                  </a:cubicBezTo>
                  <a:cubicBezTo>
                    <a:pt x="258" y="251"/>
                    <a:pt x="257" y="246"/>
                    <a:pt x="255" y="240"/>
                  </a:cubicBezTo>
                  <a:cubicBezTo>
                    <a:pt x="254" y="239"/>
                    <a:pt x="252" y="238"/>
                    <a:pt x="250" y="238"/>
                  </a:cubicBezTo>
                  <a:cubicBezTo>
                    <a:pt x="249" y="239"/>
                    <a:pt x="248" y="239"/>
                    <a:pt x="247" y="239"/>
                  </a:cubicBezTo>
                  <a:cubicBezTo>
                    <a:pt x="248" y="238"/>
                    <a:pt x="248" y="237"/>
                    <a:pt x="249" y="237"/>
                  </a:cubicBezTo>
                  <a:cubicBezTo>
                    <a:pt x="250" y="233"/>
                    <a:pt x="252" y="229"/>
                    <a:pt x="255" y="226"/>
                  </a:cubicBezTo>
                  <a:cubicBezTo>
                    <a:pt x="255" y="226"/>
                    <a:pt x="255" y="225"/>
                    <a:pt x="254" y="225"/>
                  </a:cubicBezTo>
                  <a:cubicBezTo>
                    <a:pt x="252" y="228"/>
                    <a:pt x="249" y="231"/>
                    <a:pt x="247" y="234"/>
                  </a:cubicBezTo>
                  <a:cubicBezTo>
                    <a:pt x="246" y="236"/>
                    <a:pt x="244" y="238"/>
                    <a:pt x="243" y="240"/>
                  </a:cubicBezTo>
                  <a:cubicBezTo>
                    <a:pt x="237" y="242"/>
                    <a:pt x="231" y="242"/>
                    <a:pt x="224" y="243"/>
                  </a:cubicBezTo>
                  <a:cubicBezTo>
                    <a:pt x="224" y="242"/>
                    <a:pt x="225" y="241"/>
                    <a:pt x="225" y="240"/>
                  </a:cubicBezTo>
                  <a:cubicBezTo>
                    <a:pt x="226" y="239"/>
                    <a:pt x="227" y="237"/>
                    <a:pt x="228" y="235"/>
                  </a:cubicBezTo>
                  <a:cubicBezTo>
                    <a:pt x="231" y="232"/>
                    <a:pt x="233" y="229"/>
                    <a:pt x="235" y="226"/>
                  </a:cubicBezTo>
                  <a:cubicBezTo>
                    <a:pt x="241" y="227"/>
                    <a:pt x="251" y="228"/>
                    <a:pt x="254" y="225"/>
                  </a:cubicBezTo>
                  <a:cubicBezTo>
                    <a:pt x="256" y="222"/>
                    <a:pt x="257" y="218"/>
                    <a:pt x="258" y="214"/>
                  </a:cubicBezTo>
                  <a:cubicBezTo>
                    <a:pt x="261" y="207"/>
                    <a:pt x="263" y="200"/>
                    <a:pt x="267" y="193"/>
                  </a:cubicBezTo>
                  <a:cubicBezTo>
                    <a:pt x="268" y="193"/>
                    <a:pt x="266" y="192"/>
                    <a:pt x="266" y="193"/>
                  </a:cubicBezTo>
                  <a:cubicBezTo>
                    <a:pt x="262" y="198"/>
                    <a:pt x="260" y="204"/>
                    <a:pt x="257" y="209"/>
                  </a:cubicBezTo>
                  <a:cubicBezTo>
                    <a:pt x="257" y="206"/>
                    <a:pt x="257" y="203"/>
                    <a:pt x="257" y="201"/>
                  </a:cubicBezTo>
                  <a:cubicBezTo>
                    <a:pt x="256" y="191"/>
                    <a:pt x="255" y="181"/>
                    <a:pt x="253" y="171"/>
                  </a:cubicBezTo>
                  <a:cubicBezTo>
                    <a:pt x="253" y="170"/>
                    <a:pt x="252" y="169"/>
                    <a:pt x="250" y="168"/>
                  </a:cubicBezTo>
                  <a:cubicBezTo>
                    <a:pt x="251" y="167"/>
                    <a:pt x="252" y="165"/>
                    <a:pt x="253" y="164"/>
                  </a:cubicBezTo>
                  <a:cubicBezTo>
                    <a:pt x="257" y="157"/>
                    <a:pt x="262" y="149"/>
                    <a:pt x="269" y="144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3" y="148"/>
                    <a:pt x="258" y="153"/>
                    <a:pt x="253" y="159"/>
                  </a:cubicBezTo>
                  <a:cubicBezTo>
                    <a:pt x="251" y="162"/>
                    <a:pt x="248" y="165"/>
                    <a:pt x="246" y="169"/>
                  </a:cubicBezTo>
                  <a:cubicBezTo>
                    <a:pt x="233" y="173"/>
                    <a:pt x="217" y="173"/>
                    <a:pt x="205" y="168"/>
                  </a:cubicBezTo>
                  <a:cubicBezTo>
                    <a:pt x="206" y="165"/>
                    <a:pt x="208" y="163"/>
                    <a:pt x="209" y="160"/>
                  </a:cubicBezTo>
                  <a:cubicBezTo>
                    <a:pt x="212" y="154"/>
                    <a:pt x="216" y="149"/>
                    <a:pt x="220" y="144"/>
                  </a:cubicBezTo>
                  <a:cubicBezTo>
                    <a:pt x="220" y="144"/>
                    <a:pt x="220" y="143"/>
                    <a:pt x="219" y="144"/>
                  </a:cubicBezTo>
                  <a:cubicBezTo>
                    <a:pt x="213" y="151"/>
                    <a:pt x="205" y="159"/>
                    <a:pt x="201" y="168"/>
                  </a:cubicBezTo>
                  <a:cubicBezTo>
                    <a:pt x="200" y="168"/>
                    <a:pt x="200" y="169"/>
                    <a:pt x="199" y="171"/>
                  </a:cubicBezTo>
                  <a:cubicBezTo>
                    <a:pt x="198" y="170"/>
                    <a:pt x="197" y="171"/>
                    <a:pt x="197" y="172"/>
                  </a:cubicBezTo>
                  <a:cubicBezTo>
                    <a:pt x="201" y="186"/>
                    <a:pt x="195" y="200"/>
                    <a:pt x="196" y="214"/>
                  </a:cubicBezTo>
                  <a:cubicBezTo>
                    <a:pt x="196" y="214"/>
                    <a:pt x="196" y="215"/>
                    <a:pt x="195" y="215"/>
                  </a:cubicBezTo>
                  <a:cubicBezTo>
                    <a:pt x="191" y="224"/>
                    <a:pt x="182" y="233"/>
                    <a:pt x="178" y="243"/>
                  </a:cubicBezTo>
                  <a:cubicBezTo>
                    <a:pt x="177" y="242"/>
                    <a:pt x="175" y="242"/>
                    <a:pt x="173" y="241"/>
                  </a:cubicBezTo>
                  <a:cubicBezTo>
                    <a:pt x="169" y="241"/>
                    <a:pt x="165" y="241"/>
                    <a:pt x="161" y="241"/>
                  </a:cubicBezTo>
                  <a:cubicBezTo>
                    <a:pt x="162" y="240"/>
                    <a:pt x="164" y="238"/>
                    <a:pt x="165" y="236"/>
                  </a:cubicBezTo>
                  <a:cubicBezTo>
                    <a:pt x="167" y="233"/>
                    <a:pt x="170" y="230"/>
                    <a:pt x="171" y="226"/>
                  </a:cubicBezTo>
                  <a:cubicBezTo>
                    <a:pt x="171" y="225"/>
                    <a:pt x="170" y="225"/>
                    <a:pt x="170" y="225"/>
                  </a:cubicBezTo>
                  <a:cubicBezTo>
                    <a:pt x="168" y="230"/>
                    <a:pt x="165" y="233"/>
                    <a:pt x="162" y="237"/>
                  </a:cubicBezTo>
                  <a:cubicBezTo>
                    <a:pt x="161" y="238"/>
                    <a:pt x="159" y="240"/>
                    <a:pt x="158" y="242"/>
                  </a:cubicBezTo>
                  <a:cubicBezTo>
                    <a:pt x="152" y="243"/>
                    <a:pt x="147" y="244"/>
                    <a:pt x="141" y="242"/>
                  </a:cubicBezTo>
                  <a:cubicBezTo>
                    <a:pt x="142" y="241"/>
                    <a:pt x="143" y="240"/>
                    <a:pt x="144" y="239"/>
                  </a:cubicBezTo>
                  <a:cubicBezTo>
                    <a:pt x="146" y="236"/>
                    <a:pt x="148" y="232"/>
                    <a:pt x="149" y="228"/>
                  </a:cubicBezTo>
                  <a:cubicBezTo>
                    <a:pt x="149" y="227"/>
                    <a:pt x="148" y="227"/>
                    <a:pt x="147" y="228"/>
                  </a:cubicBezTo>
                  <a:cubicBezTo>
                    <a:pt x="146" y="232"/>
                    <a:pt x="144" y="235"/>
                    <a:pt x="141" y="239"/>
                  </a:cubicBezTo>
                  <a:cubicBezTo>
                    <a:pt x="140" y="240"/>
                    <a:pt x="139" y="241"/>
                    <a:pt x="138" y="242"/>
                  </a:cubicBezTo>
                  <a:cubicBezTo>
                    <a:pt x="138" y="241"/>
                    <a:pt x="137" y="241"/>
                    <a:pt x="136" y="241"/>
                  </a:cubicBezTo>
                  <a:cubicBezTo>
                    <a:pt x="135" y="240"/>
                    <a:pt x="134" y="241"/>
                    <a:pt x="133" y="241"/>
                  </a:cubicBezTo>
                  <a:cubicBezTo>
                    <a:pt x="133" y="241"/>
                    <a:pt x="132" y="242"/>
                    <a:pt x="132" y="242"/>
                  </a:cubicBezTo>
                  <a:cubicBezTo>
                    <a:pt x="132" y="242"/>
                    <a:pt x="132" y="243"/>
                    <a:pt x="132" y="243"/>
                  </a:cubicBezTo>
                  <a:cubicBezTo>
                    <a:pt x="132" y="244"/>
                    <a:pt x="131" y="244"/>
                    <a:pt x="131" y="245"/>
                  </a:cubicBezTo>
                  <a:cubicBezTo>
                    <a:pt x="131" y="249"/>
                    <a:pt x="130" y="252"/>
                    <a:pt x="130" y="256"/>
                  </a:cubicBezTo>
                  <a:cubicBezTo>
                    <a:pt x="130" y="255"/>
                    <a:pt x="129" y="255"/>
                    <a:pt x="129" y="256"/>
                  </a:cubicBezTo>
                  <a:cubicBezTo>
                    <a:pt x="125" y="262"/>
                    <a:pt x="121" y="267"/>
                    <a:pt x="117" y="273"/>
                  </a:cubicBezTo>
                  <a:cubicBezTo>
                    <a:pt x="115" y="275"/>
                    <a:pt x="113" y="278"/>
                    <a:pt x="111" y="281"/>
                  </a:cubicBezTo>
                  <a:cubicBezTo>
                    <a:pt x="112" y="274"/>
                    <a:pt x="111" y="267"/>
                    <a:pt x="111" y="260"/>
                  </a:cubicBezTo>
                  <a:cubicBezTo>
                    <a:pt x="119" y="251"/>
                    <a:pt x="124" y="240"/>
                    <a:pt x="131" y="231"/>
                  </a:cubicBezTo>
                  <a:cubicBezTo>
                    <a:pt x="131" y="230"/>
                    <a:pt x="131" y="230"/>
                    <a:pt x="130" y="230"/>
                  </a:cubicBezTo>
                  <a:cubicBezTo>
                    <a:pt x="125" y="240"/>
                    <a:pt x="118" y="249"/>
                    <a:pt x="111" y="257"/>
                  </a:cubicBezTo>
                  <a:cubicBezTo>
                    <a:pt x="111" y="252"/>
                    <a:pt x="111" y="247"/>
                    <a:pt x="111" y="242"/>
                  </a:cubicBezTo>
                  <a:cubicBezTo>
                    <a:pt x="111" y="241"/>
                    <a:pt x="110" y="239"/>
                    <a:pt x="109" y="239"/>
                  </a:cubicBezTo>
                  <a:cubicBezTo>
                    <a:pt x="110" y="236"/>
                    <a:pt x="112" y="233"/>
                    <a:pt x="114" y="230"/>
                  </a:cubicBezTo>
                  <a:cubicBezTo>
                    <a:pt x="118" y="224"/>
                    <a:pt x="121" y="218"/>
                    <a:pt x="124" y="212"/>
                  </a:cubicBezTo>
                  <a:cubicBezTo>
                    <a:pt x="124" y="212"/>
                    <a:pt x="124" y="211"/>
                    <a:pt x="123" y="212"/>
                  </a:cubicBezTo>
                  <a:cubicBezTo>
                    <a:pt x="120" y="222"/>
                    <a:pt x="111" y="229"/>
                    <a:pt x="105" y="239"/>
                  </a:cubicBezTo>
                  <a:cubicBezTo>
                    <a:pt x="102" y="238"/>
                    <a:pt x="98" y="238"/>
                    <a:pt x="94" y="238"/>
                  </a:cubicBezTo>
                  <a:cubicBezTo>
                    <a:pt x="97" y="234"/>
                    <a:pt x="99" y="229"/>
                    <a:pt x="101" y="225"/>
                  </a:cubicBezTo>
                  <a:cubicBezTo>
                    <a:pt x="102" y="224"/>
                    <a:pt x="100" y="223"/>
                    <a:pt x="99" y="224"/>
                  </a:cubicBezTo>
                  <a:cubicBezTo>
                    <a:pt x="97" y="229"/>
                    <a:pt x="94" y="233"/>
                    <a:pt x="92" y="238"/>
                  </a:cubicBezTo>
                  <a:cubicBezTo>
                    <a:pt x="87" y="238"/>
                    <a:pt x="82" y="238"/>
                    <a:pt x="77" y="238"/>
                  </a:cubicBezTo>
                  <a:cubicBezTo>
                    <a:pt x="80" y="234"/>
                    <a:pt x="82" y="228"/>
                    <a:pt x="85" y="223"/>
                  </a:cubicBezTo>
                  <a:cubicBezTo>
                    <a:pt x="91" y="222"/>
                    <a:pt x="96" y="222"/>
                    <a:pt x="102" y="221"/>
                  </a:cubicBezTo>
                  <a:cubicBezTo>
                    <a:pt x="102" y="222"/>
                    <a:pt x="103" y="222"/>
                    <a:pt x="103" y="222"/>
                  </a:cubicBezTo>
                  <a:cubicBezTo>
                    <a:pt x="103" y="221"/>
                    <a:pt x="103" y="221"/>
                    <a:pt x="104" y="221"/>
                  </a:cubicBezTo>
                  <a:cubicBezTo>
                    <a:pt x="105" y="221"/>
                    <a:pt x="106" y="221"/>
                    <a:pt x="107" y="221"/>
                  </a:cubicBezTo>
                  <a:cubicBezTo>
                    <a:pt x="109" y="220"/>
                    <a:pt x="111" y="219"/>
                    <a:pt x="111" y="216"/>
                  </a:cubicBezTo>
                  <a:cubicBezTo>
                    <a:pt x="111" y="215"/>
                    <a:pt x="111" y="213"/>
                    <a:pt x="111" y="212"/>
                  </a:cubicBezTo>
                  <a:cubicBezTo>
                    <a:pt x="116" y="205"/>
                    <a:pt x="121" y="198"/>
                    <a:pt x="124" y="191"/>
                  </a:cubicBezTo>
                  <a:cubicBezTo>
                    <a:pt x="124" y="191"/>
                    <a:pt x="124" y="190"/>
                    <a:pt x="123" y="191"/>
                  </a:cubicBezTo>
                  <a:cubicBezTo>
                    <a:pt x="121" y="198"/>
                    <a:pt x="116" y="203"/>
                    <a:pt x="111" y="209"/>
                  </a:cubicBezTo>
                  <a:cubicBezTo>
                    <a:pt x="110" y="204"/>
                    <a:pt x="110" y="200"/>
                    <a:pt x="110" y="195"/>
                  </a:cubicBezTo>
                  <a:cubicBezTo>
                    <a:pt x="112" y="189"/>
                    <a:pt x="116" y="184"/>
                    <a:pt x="119" y="178"/>
                  </a:cubicBezTo>
                  <a:cubicBezTo>
                    <a:pt x="120" y="177"/>
                    <a:pt x="119" y="177"/>
                    <a:pt x="119" y="178"/>
                  </a:cubicBezTo>
                  <a:cubicBezTo>
                    <a:pt x="116" y="183"/>
                    <a:pt x="112" y="187"/>
                    <a:pt x="110" y="192"/>
                  </a:cubicBezTo>
                  <a:cubicBezTo>
                    <a:pt x="109" y="185"/>
                    <a:pt x="109" y="179"/>
                    <a:pt x="109" y="172"/>
                  </a:cubicBezTo>
                  <a:cubicBezTo>
                    <a:pt x="109" y="173"/>
                    <a:pt x="110" y="173"/>
                    <a:pt x="110" y="172"/>
                  </a:cubicBezTo>
                  <a:cubicBezTo>
                    <a:pt x="115" y="162"/>
                    <a:pt x="122" y="154"/>
                    <a:pt x="131" y="146"/>
                  </a:cubicBezTo>
                  <a:cubicBezTo>
                    <a:pt x="131" y="146"/>
                    <a:pt x="131" y="145"/>
                    <a:pt x="130" y="146"/>
                  </a:cubicBezTo>
                  <a:cubicBezTo>
                    <a:pt x="125" y="150"/>
                    <a:pt x="120" y="155"/>
                    <a:pt x="115" y="160"/>
                  </a:cubicBezTo>
                  <a:cubicBezTo>
                    <a:pt x="113" y="162"/>
                    <a:pt x="109" y="166"/>
                    <a:pt x="109" y="169"/>
                  </a:cubicBezTo>
                  <a:cubicBezTo>
                    <a:pt x="108" y="167"/>
                    <a:pt x="105" y="166"/>
                    <a:pt x="103" y="167"/>
                  </a:cubicBezTo>
                  <a:cubicBezTo>
                    <a:pt x="98" y="170"/>
                    <a:pt x="93" y="171"/>
                    <a:pt x="88" y="171"/>
                  </a:cubicBezTo>
                  <a:cubicBezTo>
                    <a:pt x="90" y="167"/>
                    <a:pt x="92" y="162"/>
                    <a:pt x="95" y="157"/>
                  </a:cubicBezTo>
                  <a:cubicBezTo>
                    <a:pt x="98" y="152"/>
                    <a:pt x="102" y="147"/>
                    <a:pt x="105" y="142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99" y="150"/>
                    <a:pt x="86" y="160"/>
                    <a:pt x="85" y="172"/>
                  </a:cubicBezTo>
                  <a:cubicBezTo>
                    <a:pt x="77" y="172"/>
                    <a:pt x="68" y="171"/>
                    <a:pt x="60" y="170"/>
                  </a:cubicBezTo>
                  <a:cubicBezTo>
                    <a:pt x="59" y="170"/>
                    <a:pt x="58" y="171"/>
                    <a:pt x="58" y="171"/>
                  </a:cubicBezTo>
                  <a:cubicBezTo>
                    <a:pt x="58" y="171"/>
                    <a:pt x="58" y="170"/>
                    <a:pt x="57" y="170"/>
                  </a:cubicBezTo>
                  <a:cubicBezTo>
                    <a:pt x="56" y="168"/>
                    <a:pt x="53" y="170"/>
                    <a:pt x="53" y="173"/>
                  </a:cubicBezTo>
                  <a:cubicBezTo>
                    <a:pt x="59" y="189"/>
                    <a:pt x="52" y="208"/>
                    <a:pt x="55" y="225"/>
                  </a:cubicBezTo>
                  <a:cubicBezTo>
                    <a:pt x="56" y="227"/>
                    <a:pt x="58" y="228"/>
                    <a:pt x="60" y="227"/>
                  </a:cubicBezTo>
                  <a:cubicBezTo>
                    <a:pt x="64" y="227"/>
                    <a:pt x="67" y="226"/>
                    <a:pt x="71" y="225"/>
                  </a:cubicBezTo>
                  <a:cubicBezTo>
                    <a:pt x="68" y="229"/>
                    <a:pt x="65" y="233"/>
                    <a:pt x="62" y="237"/>
                  </a:cubicBezTo>
                  <a:cubicBezTo>
                    <a:pt x="62" y="238"/>
                    <a:pt x="63" y="238"/>
                    <a:pt x="63" y="238"/>
                  </a:cubicBezTo>
                  <a:cubicBezTo>
                    <a:pt x="66" y="233"/>
                    <a:pt x="69" y="229"/>
                    <a:pt x="72" y="225"/>
                  </a:cubicBezTo>
                  <a:cubicBezTo>
                    <a:pt x="76" y="224"/>
                    <a:pt x="80" y="224"/>
                    <a:pt x="84" y="223"/>
                  </a:cubicBezTo>
                  <a:cubicBezTo>
                    <a:pt x="81" y="228"/>
                    <a:pt x="77" y="233"/>
                    <a:pt x="74" y="238"/>
                  </a:cubicBezTo>
                  <a:cubicBezTo>
                    <a:pt x="67" y="239"/>
                    <a:pt x="60" y="240"/>
                    <a:pt x="52" y="241"/>
                  </a:cubicBezTo>
                  <a:close/>
                  <a:moveTo>
                    <a:pt x="102" y="58"/>
                  </a:moveTo>
                  <a:cubicBezTo>
                    <a:pt x="116" y="56"/>
                    <a:pt x="132" y="58"/>
                    <a:pt x="146" y="59"/>
                  </a:cubicBezTo>
                  <a:cubicBezTo>
                    <a:pt x="207" y="63"/>
                    <a:pt x="270" y="60"/>
                    <a:pt x="332" y="60"/>
                  </a:cubicBezTo>
                  <a:cubicBezTo>
                    <a:pt x="331" y="65"/>
                    <a:pt x="331" y="70"/>
                    <a:pt x="331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0" y="76"/>
                    <a:pt x="330" y="76"/>
                    <a:pt x="331" y="77"/>
                  </a:cubicBezTo>
                  <a:cubicBezTo>
                    <a:pt x="330" y="94"/>
                    <a:pt x="330" y="112"/>
                    <a:pt x="330" y="129"/>
                  </a:cubicBezTo>
                  <a:cubicBezTo>
                    <a:pt x="330" y="129"/>
                    <a:pt x="330" y="129"/>
                    <a:pt x="329" y="130"/>
                  </a:cubicBezTo>
                  <a:cubicBezTo>
                    <a:pt x="328" y="129"/>
                    <a:pt x="327" y="128"/>
                    <a:pt x="325" y="128"/>
                  </a:cubicBezTo>
                  <a:cubicBezTo>
                    <a:pt x="302" y="129"/>
                    <a:pt x="280" y="126"/>
                    <a:pt x="257" y="127"/>
                  </a:cubicBezTo>
                  <a:cubicBezTo>
                    <a:pt x="233" y="128"/>
                    <a:pt x="208" y="128"/>
                    <a:pt x="184" y="127"/>
                  </a:cubicBezTo>
                  <a:cubicBezTo>
                    <a:pt x="161" y="126"/>
                    <a:pt x="137" y="122"/>
                    <a:pt x="114" y="123"/>
                  </a:cubicBezTo>
                  <a:cubicBezTo>
                    <a:pt x="103" y="124"/>
                    <a:pt x="93" y="126"/>
                    <a:pt x="81" y="125"/>
                  </a:cubicBezTo>
                  <a:cubicBezTo>
                    <a:pt x="75" y="124"/>
                    <a:pt x="68" y="123"/>
                    <a:pt x="62" y="124"/>
                  </a:cubicBezTo>
                  <a:cubicBezTo>
                    <a:pt x="54" y="104"/>
                    <a:pt x="60" y="79"/>
                    <a:pt x="57" y="57"/>
                  </a:cubicBezTo>
                  <a:cubicBezTo>
                    <a:pt x="57" y="57"/>
                    <a:pt x="57" y="57"/>
                    <a:pt x="57" y="56"/>
                  </a:cubicBezTo>
                  <a:cubicBezTo>
                    <a:pt x="57" y="56"/>
                    <a:pt x="58" y="56"/>
                    <a:pt x="58" y="55"/>
                  </a:cubicBezTo>
                  <a:cubicBezTo>
                    <a:pt x="57" y="64"/>
                    <a:pt x="76" y="61"/>
                    <a:pt x="79" y="61"/>
                  </a:cubicBezTo>
                  <a:cubicBezTo>
                    <a:pt x="87" y="61"/>
                    <a:pt x="95" y="59"/>
                    <a:pt x="102" y="58"/>
                  </a:cubicBezTo>
                  <a:close/>
                  <a:moveTo>
                    <a:pt x="149" y="11"/>
                  </a:moveTo>
                  <a:cubicBezTo>
                    <a:pt x="157" y="11"/>
                    <a:pt x="165" y="11"/>
                    <a:pt x="173" y="11"/>
                  </a:cubicBezTo>
                  <a:cubicBezTo>
                    <a:pt x="159" y="20"/>
                    <a:pt x="152" y="36"/>
                    <a:pt x="140" y="48"/>
                  </a:cubicBezTo>
                  <a:cubicBezTo>
                    <a:pt x="133" y="48"/>
                    <a:pt x="126" y="47"/>
                    <a:pt x="118" y="47"/>
                  </a:cubicBezTo>
                  <a:cubicBezTo>
                    <a:pt x="123" y="40"/>
                    <a:pt x="128" y="34"/>
                    <a:pt x="134" y="28"/>
                  </a:cubicBezTo>
                  <a:cubicBezTo>
                    <a:pt x="139" y="22"/>
                    <a:pt x="145" y="17"/>
                    <a:pt x="149" y="11"/>
                  </a:cubicBezTo>
                  <a:close/>
                  <a:moveTo>
                    <a:pt x="195" y="11"/>
                  </a:moveTo>
                  <a:cubicBezTo>
                    <a:pt x="182" y="22"/>
                    <a:pt x="175" y="38"/>
                    <a:pt x="163" y="49"/>
                  </a:cubicBezTo>
                  <a:cubicBezTo>
                    <a:pt x="157" y="48"/>
                    <a:pt x="150" y="48"/>
                    <a:pt x="144" y="48"/>
                  </a:cubicBezTo>
                  <a:cubicBezTo>
                    <a:pt x="154" y="36"/>
                    <a:pt x="161" y="20"/>
                    <a:pt x="175" y="11"/>
                  </a:cubicBezTo>
                  <a:cubicBezTo>
                    <a:pt x="181" y="11"/>
                    <a:pt x="188" y="11"/>
                    <a:pt x="195" y="11"/>
                  </a:cubicBezTo>
                  <a:close/>
                  <a:moveTo>
                    <a:pt x="287" y="13"/>
                  </a:moveTo>
                  <a:cubicBezTo>
                    <a:pt x="276" y="25"/>
                    <a:pt x="264" y="36"/>
                    <a:pt x="255" y="50"/>
                  </a:cubicBezTo>
                  <a:cubicBezTo>
                    <a:pt x="249" y="50"/>
                    <a:pt x="243" y="50"/>
                    <a:pt x="237" y="50"/>
                  </a:cubicBezTo>
                  <a:cubicBezTo>
                    <a:pt x="245" y="37"/>
                    <a:pt x="252" y="22"/>
                    <a:pt x="264" y="13"/>
                  </a:cubicBezTo>
                  <a:cubicBezTo>
                    <a:pt x="272" y="13"/>
                    <a:pt x="280" y="13"/>
                    <a:pt x="287" y="13"/>
                  </a:cubicBezTo>
                  <a:close/>
                  <a:moveTo>
                    <a:pt x="259" y="50"/>
                  </a:moveTo>
                  <a:cubicBezTo>
                    <a:pt x="270" y="39"/>
                    <a:pt x="279" y="25"/>
                    <a:pt x="288" y="13"/>
                  </a:cubicBezTo>
                  <a:cubicBezTo>
                    <a:pt x="294" y="13"/>
                    <a:pt x="300" y="13"/>
                    <a:pt x="306" y="14"/>
                  </a:cubicBezTo>
                  <a:cubicBezTo>
                    <a:pt x="298" y="26"/>
                    <a:pt x="288" y="37"/>
                    <a:pt x="280" y="50"/>
                  </a:cubicBezTo>
                  <a:cubicBezTo>
                    <a:pt x="273" y="50"/>
                    <a:pt x="266" y="50"/>
                    <a:pt x="259" y="50"/>
                  </a:cubicBezTo>
                  <a:close/>
                  <a:moveTo>
                    <a:pt x="369" y="162"/>
                  </a:moveTo>
                  <a:cubicBezTo>
                    <a:pt x="369" y="183"/>
                    <a:pt x="369" y="204"/>
                    <a:pt x="369" y="226"/>
                  </a:cubicBezTo>
                  <a:cubicBezTo>
                    <a:pt x="361" y="233"/>
                    <a:pt x="354" y="240"/>
                    <a:pt x="347" y="249"/>
                  </a:cubicBezTo>
                  <a:cubicBezTo>
                    <a:pt x="343" y="254"/>
                    <a:pt x="339" y="259"/>
                    <a:pt x="335" y="264"/>
                  </a:cubicBezTo>
                  <a:cubicBezTo>
                    <a:pt x="335" y="257"/>
                    <a:pt x="336" y="250"/>
                    <a:pt x="336" y="243"/>
                  </a:cubicBezTo>
                  <a:cubicBezTo>
                    <a:pt x="347" y="230"/>
                    <a:pt x="358" y="216"/>
                    <a:pt x="367" y="201"/>
                  </a:cubicBezTo>
                  <a:cubicBezTo>
                    <a:pt x="368" y="199"/>
                    <a:pt x="364" y="197"/>
                    <a:pt x="363" y="199"/>
                  </a:cubicBezTo>
                  <a:cubicBezTo>
                    <a:pt x="355" y="213"/>
                    <a:pt x="345" y="227"/>
                    <a:pt x="334" y="239"/>
                  </a:cubicBezTo>
                  <a:cubicBezTo>
                    <a:pt x="333" y="239"/>
                    <a:pt x="333" y="238"/>
                    <a:pt x="332" y="238"/>
                  </a:cubicBezTo>
                  <a:cubicBezTo>
                    <a:pt x="329" y="238"/>
                    <a:pt x="326" y="238"/>
                    <a:pt x="323" y="238"/>
                  </a:cubicBezTo>
                  <a:cubicBezTo>
                    <a:pt x="324" y="236"/>
                    <a:pt x="324" y="233"/>
                    <a:pt x="325" y="231"/>
                  </a:cubicBezTo>
                  <a:cubicBezTo>
                    <a:pt x="325" y="230"/>
                    <a:pt x="325" y="230"/>
                    <a:pt x="325" y="230"/>
                  </a:cubicBezTo>
                  <a:cubicBezTo>
                    <a:pt x="323" y="233"/>
                    <a:pt x="321" y="235"/>
                    <a:pt x="320" y="238"/>
                  </a:cubicBezTo>
                  <a:cubicBezTo>
                    <a:pt x="320" y="238"/>
                    <a:pt x="320" y="238"/>
                    <a:pt x="319" y="238"/>
                  </a:cubicBezTo>
                  <a:cubicBezTo>
                    <a:pt x="314" y="239"/>
                    <a:pt x="308" y="239"/>
                    <a:pt x="302" y="240"/>
                  </a:cubicBezTo>
                  <a:cubicBezTo>
                    <a:pt x="303" y="239"/>
                    <a:pt x="303" y="238"/>
                    <a:pt x="304" y="237"/>
                  </a:cubicBezTo>
                  <a:cubicBezTo>
                    <a:pt x="305" y="235"/>
                    <a:pt x="306" y="233"/>
                    <a:pt x="307" y="231"/>
                  </a:cubicBezTo>
                  <a:cubicBezTo>
                    <a:pt x="308" y="230"/>
                    <a:pt x="306" y="229"/>
                    <a:pt x="306" y="230"/>
                  </a:cubicBezTo>
                  <a:cubicBezTo>
                    <a:pt x="303" y="233"/>
                    <a:pt x="300" y="236"/>
                    <a:pt x="299" y="240"/>
                  </a:cubicBezTo>
                  <a:cubicBezTo>
                    <a:pt x="293" y="240"/>
                    <a:pt x="287" y="241"/>
                    <a:pt x="282" y="241"/>
                  </a:cubicBezTo>
                  <a:cubicBezTo>
                    <a:pt x="282" y="239"/>
                    <a:pt x="283" y="237"/>
                    <a:pt x="283" y="235"/>
                  </a:cubicBezTo>
                  <a:cubicBezTo>
                    <a:pt x="284" y="232"/>
                    <a:pt x="286" y="229"/>
                    <a:pt x="288" y="226"/>
                  </a:cubicBezTo>
                  <a:cubicBezTo>
                    <a:pt x="291" y="226"/>
                    <a:pt x="295" y="226"/>
                    <a:pt x="297" y="226"/>
                  </a:cubicBezTo>
                  <a:cubicBezTo>
                    <a:pt x="307" y="227"/>
                    <a:pt x="317" y="227"/>
                    <a:pt x="327" y="227"/>
                  </a:cubicBezTo>
                  <a:cubicBezTo>
                    <a:pt x="329" y="227"/>
                    <a:pt x="331" y="225"/>
                    <a:pt x="331" y="223"/>
                  </a:cubicBezTo>
                  <a:cubicBezTo>
                    <a:pt x="331" y="221"/>
                    <a:pt x="331" y="219"/>
                    <a:pt x="331" y="216"/>
                  </a:cubicBezTo>
                  <a:cubicBezTo>
                    <a:pt x="336" y="194"/>
                    <a:pt x="356" y="180"/>
                    <a:pt x="369" y="162"/>
                  </a:cubicBezTo>
                  <a:close/>
                  <a:moveTo>
                    <a:pt x="368" y="290"/>
                  </a:moveTo>
                  <a:cubicBezTo>
                    <a:pt x="361" y="297"/>
                    <a:pt x="354" y="305"/>
                    <a:pt x="347" y="313"/>
                  </a:cubicBezTo>
                  <a:cubicBezTo>
                    <a:pt x="342" y="319"/>
                    <a:pt x="335" y="326"/>
                    <a:pt x="330" y="333"/>
                  </a:cubicBezTo>
                  <a:cubicBezTo>
                    <a:pt x="330" y="329"/>
                    <a:pt x="330" y="326"/>
                    <a:pt x="330" y="322"/>
                  </a:cubicBezTo>
                  <a:cubicBezTo>
                    <a:pt x="329" y="319"/>
                    <a:pt x="328" y="318"/>
                    <a:pt x="325" y="317"/>
                  </a:cubicBezTo>
                  <a:cubicBezTo>
                    <a:pt x="324" y="317"/>
                    <a:pt x="324" y="317"/>
                    <a:pt x="323" y="317"/>
                  </a:cubicBezTo>
                  <a:cubicBezTo>
                    <a:pt x="337" y="296"/>
                    <a:pt x="352" y="277"/>
                    <a:pt x="368" y="258"/>
                  </a:cubicBezTo>
                  <a:cubicBezTo>
                    <a:pt x="368" y="268"/>
                    <a:pt x="368" y="279"/>
                    <a:pt x="368" y="290"/>
                  </a:cubicBezTo>
                  <a:close/>
                  <a:moveTo>
                    <a:pt x="308" y="294"/>
                  </a:moveTo>
                  <a:cubicBezTo>
                    <a:pt x="305" y="297"/>
                    <a:pt x="303" y="301"/>
                    <a:pt x="301" y="305"/>
                  </a:cubicBezTo>
                  <a:cubicBezTo>
                    <a:pt x="299" y="308"/>
                    <a:pt x="297" y="312"/>
                    <a:pt x="296" y="316"/>
                  </a:cubicBezTo>
                  <a:cubicBezTo>
                    <a:pt x="296" y="316"/>
                    <a:pt x="295" y="316"/>
                    <a:pt x="295" y="316"/>
                  </a:cubicBezTo>
                  <a:cubicBezTo>
                    <a:pt x="291" y="316"/>
                    <a:pt x="281" y="321"/>
                    <a:pt x="279" y="320"/>
                  </a:cubicBezTo>
                  <a:cubicBezTo>
                    <a:pt x="279" y="319"/>
                    <a:pt x="279" y="319"/>
                    <a:pt x="278" y="319"/>
                  </a:cubicBezTo>
                  <a:cubicBezTo>
                    <a:pt x="283" y="313"/>
                    <a:pt x="290" y="302"/>
                    <a:pt x="287" y="295"/>
                  </a:cubicBezTo>
                  <a:cubicBezTo>
                    <a:pt x="301" y="294"/>
                    <a:pt x="315" y="293"/>
                    <a:pt x="329" y="293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4" y="299"/>
                    <a:pt x="320" y="306"/>
                    <a:pt x="316" y="313"/>
                  </a:cubicBezTo>
                  <a:cubicBezTo>
                    <a:pt x="316" y="314"/>
                    <a:pt x="317" y="315"/>
                    <a:pt x="318" y="314"/>
                  </a:cubicBezTo>
                  <a:cubicBezTo>
                    <a:pt x="324" y="309"/>
                    <a:pt x="326" y="301"/>
                    <a:pt x="331" y="294"/>
                  </a:cubicBezTo>
                  <a:cubicBezTo>
                    <a:pt x="331" y="294"/>
                    <a:pt x="330" y="293"/>
                    <a:pt x="330" y="293"/>
                  </a:cubicBezTo>
                  <a:cubicBezTo>
                    <a:pt x="331" y="292"/>
                    <a:pt x="333" y="291"/>
                    <a:pt x="333" y="289"/>
                  </a:cubicBezTo>
                  <a:cubicBezTo>
                    <a:pt x="333" y="284"/>
                    <a:pt x="334" y="278"/>
                    <a:pt x="334" y="273"/>
                  </a:cubicBezTo>
                  <a:cubicBezTo>
                    <a:pt x="339" y="267"/>
                    <a:pt x="343" y="260"/>
                    <a:pt x="348" y="254"/>
                  </a:cubicBezTo>
                  <a:cubicBezTo>
                    <a:pt x="355" y="245"/>
                    <a:pt x="362" y="236"/>
                    <a:pt x="369" y="228"/>
                  </a:cubicBezTo>
                  <a:cubicBezTo>
                    <a:pt x="369" y="233"/>
                    <a:pt x="369" y="238"/>
                    <a:pt x="369" y="244"/>
                  </a:cubicBezTo>
                  <a:cubicBezTo>
                    <a:pt x="369" y="247"/>
                    <a:pt x="369" y="251"/>
                    <a:pt x="369" y="255"/>
                  </a:cubicBezTo>
                  <a:cubicBezTo>
                    <a:pt x="350" y="274"/>
                    <a:pt x="329" y="293"/>
                    <a:pt x="319" y="317"/>
                  </a:cubicBezTo>
                  <a:cubicBezTo>
                    <a:pt x="313" y="316"/>
                    <a:pt x="307" y="316"/>
                    <a:pt x="301" y="316"/>
                  </a:cubicBezTo>
                  <a:cubicBezTo>
                    <a:pt x="304" y="309"/>
                    <a:pt x="305" y="301"/>
                    <a:pt x="309" y="296"/>
                  </a:cubicBezTo>
                  <a:cubicBezTo>
                    <a:pt x="310" y="295"/>
                    <a:pt x="309" y="293"/>
                    <a:pt x="308" y="294"/>
                  </a:cubicBezTo>
                  <a:close/>
                  <a:moveTo>
                    <a:pt x="278" y="248"/>
                  </a:moveTo>
                  <a:cubicBezTo>
                    <a:pt x="295" y="248"/>
                    <a:pt x="311" y="246"/>
                    <a:pt x="328" y="246"/>
                  </a:cubicBezTo>
                  <a:cubicBezTo>
                    <a:pt x="328" y="247"/>
                    <a:pt x="328" y="247"/>
                    <a:pt x="328" y="248"/>
                  </a:cubicBezTo>
                  <a:cubicBezTo>
                    <a:pt x="327" y="260"/>
                    <a:pt x="326" y="273"/>
                    <a:pt x="325" y="285"/>
                  </a:cubicBezTo>
                  <a:cubicBezTo>
                    <a:pt x="311" y="285"/>
                    <a:pt x="296" y="286"/>
                    <a:pt x="282" y="287"/>
                  </a:cubicBezTo>
                  <a:cubicBezTo>
                    <a:pt x="282" y="274"/>
                    <a:pt x="281" y="261"/>
                    <a:pt x="277" y="248"/>
                  </a:cubicBezTo>
                  <a:cubicBezTo>
                    <a:pt x="278" y="248"/>
                    <a:pt x="278" y="248"/>
                    <a:pt x="278" y="248"/>
                  </a:cubicBezTo>
                  <a:close/>
                  <a:moveTo>
                    <a:pt x="292" y="218"/>
                  </a:moveTo>
                  <a:cubicBezTo>
                    <a:pt x="292" y="219"/>
                    <a:pt x="291" y="219"/>
                    <a:pt x="291" y="219"/>
                  </a:cubicBezTo>
                  <a:cubicBezTo>
                    <a:pt x="287" y="219"/>
                    <a:pt x="284" y="219"/>
                    <a:pt x="280" y="218"/>
                  </a:cubicBezTo>
                  <a:cubicBezTo>
                    <a:pt x="272" y="216"/>
                    <a:pt x="276" y="184"/>
                    <a:pt x="275" y="173"/>
                  </a:cubicBezTo>
                  <a:cubicBezTo>
                    <a:pt x="275" y="174"/>
                    <a:pt x="276" y="175"/>
                    <a:pt x="277" y="175"/>
                  </a:cubicBezTo>
                  <a:cubicBezTo>
                    <a:pt x="292" y="181"/>
                    <a:pt x="308" y="177"/>
                    <a:pt x="324" y="177"/>
                  </a:cubicBezTo>
                  <a:cubicBezTo>
                    <a:pt x="324" y="191"/>
                    <a:pt x="325" y="206"/>
                    <a:pt x="324" y="220"/>
                  </a:cubicBezTo>
                  <a:cubicBezTo>
                    <a:pt x="314" y="220"/>
                    <a:pt x="303" y="220"/>
                    <a:pt x="292" y="219"/>
                  </a:cubicBezTo>
                  <a:cubicBezTo>
                    <a:pt x="292" y="219"/>
                    <a:pt x="293" y="219"/>
                    <a:pt x="293" y="219"/>
                  </a:cubicBezTo>
                  <a:cubicBezTo>
                    <a:pt x="293" y="219"/>
                    <a:pt x="292" y="218"/>
                    <a:pt x="292" y="218"/>
                  </a:cubicBezTo>
                  <a:close/>
                  <a:moveTo>
                    <a:pt x="273" y="171"/>
                  </a:moveTo>
                  <a:cubicBezTo>
                    <a:pt x="276" y="167"/>
                    <a:pt x="278" y="162"/>
                    <a:pt x="280" y="158"/>
                  </a:cubicBezTo>
                  <a:cubicBezTo>
                    <a:pt x="283" y="152"/>
                    <a:pt x="286" y="147"/>
                    <a:pt x="291" y="142"/>
                  </a:cubicBezTo>
                  <a:cubicBezTo>
                    <a:pt x="297" y="142"/>
                    <a:pt x="303" y="142"/>
                    <a:pt x="309" y="142"/>
                  </a:cubicBezTo>
                  <a:cubicBezTo>
                    <a:pt x="305" y="146"/>
                    <a:pt x="302" y="150"/>
                    <a:pt x="300" y="155"/>
                  </a:cubicBezTo>
                  <a:cubicBezTo>
                    <a:pt x="297" y="160"/>
                    <a:pt x="293" y="165"/>
                    <a:pt x="292" y="171"/>
                  </a:cubicBezTo>
                  <a:cubicBezTo>
                    <a:pt x="287" y="171"/>
                    <a:pt x="283" y="170"/>
                    <a:pt x="279" y="168"/>
                  </a:cubicBezTo>
                  <a:cubicBezTo>
                    <a:pt x="277" y="168"/>
                    <a:pt x="275" y="169"/>
                    <a:pt x="275" y="172"/>
                  </a:cubicBezTo>
                  <a:cubicBezTo>
                    <a:pt x="275" y="171"/>
                    <a:pt x="274" y="171"/>
                    <a:pt x="273" y="171"/>
                  </a:cubicBezTo>
                  <a:close/>
                  <a:moveTo>
                    <a:pt x="325" y="141"/>
                  </a:moveTo>
                  <a:cubicBezTo>
                    <a:pt x="327" y="141"/>
                    <a:pt x="328" y="140"/>
                    <a:pt x="329" y="139"/>
                  </a:cubicBezTo>
                  <a:cubicBezTo>
                    <a:pt x="330" y="139"/>
                    <a:pt x="332" y="139"/>
                    <a:pt x="334" y="138"/>
                  </a:cubicBezTo>
                  <a:cubicBezTo>
                    <a:pt x="328" y="148"/>
                    <a:pt x="322" y="159"/>
                    <a:pt x="317" y="170"/>
                  </a:cubicBezTo>
                  <a:cubicBezTo>
                    <a:pt x="315" y="170"/>
                    <a:pt x="313" y="170"/>
                    <a:pt x="311" y="170"/>
                  </a:cubicBezTo>
                  <a:cubicBezTo>
                    <a:pt x="316" y="161"/>
                    <a:pt x="321" y="152"/>
                    <a:pt x="323" y="142"/>
                  </a:cubicBezTo>
                  <a:cubicBezTo>
                    <a:pt x="323" y="141"/>
                    <a:pt x="322" y="141"/>
                    <a:pt x="322" y="141"/>
                  </a:cubicBezTo>
                  <a:cubicBezTo>
                    <a:pt x="320" y="152"/>
                    <a:pt x="311" y="160"/>
                    <a:pt x="307" y="170"/>
                  </a:cubicBezTo>
                  <a:cubicBezTo>
                    <a:pt x="303" y="171"/>
                    <a:pt x="299" y="171"/>
                    <a:pt x="294" y="171"/>
                  </a:cubicBezTo>
                  <a:cubicBezTo>
                    <a:pt x="297" y="167"/>
                    <a:pt x="299" y="162"/>
                    <a:pt x="301" y="158"/>
                  </a:cubicBezTo>
                  <a:cubicBezTo>
                    <a:pt x="304" y="152"/>
                    <a:pt x="307" y="147"/>
                    <a:pt x="312" y="142"/>
                  </a:cubicBezTo>
                  <a:cubicBezTo>
                    <a:pt x="312" y="142"/>
                    <a:pt x="312" y="142"/>
                    <a:pt x="312" y="142"/>
                  </a:cubicBezTo>
                  <a:cubicBezTo>
                    <a:pt x="316" y="142"/>
                    <a:pt x="321" y="141"/>
                    <a:pt x="325" y="141"/>
                  </a:cubicBezTo>
                  <a:close/>
                  <a:moveTo>
                    <a:pt x="340" y="116"/>
                  </a:moveTo>
                  <a:cubicBezTo>
                    <a:pt x="348" y="101"/>
                    <a:pt x="359" y="88"/>
                    <a:pt x="370" y="74"/>
                  </a:cubicBezTo>
                  <a:cubicBezTo>
                    <a:pt x="370" y="80"/>
                    <a:pt x="370" y="85"/>
                    <a:pt x="370" y="91"/>
                  </a:cubicBezTo>
                  <a:cubicBezTo>
                    <a:pt x="359" y="104"/>
                    <a:pt x="349" y="117"/>
                    <a:pt x="339" y="130"/>
                  </a:cubicBezTo>
                  <a:cubicBezTo>
                    <a:pt x="339" y="126"/>
                    <a:pt x="340" y="121"/>
                    <a:pt x="340" y="116"/>
                  </a:cubicBezTo>
                  <a:close/>
                  <a:moveTo>
                    <a:pt x="370" y="61"/>
                  </a:moveTo>
                  <a:cubicBezTo>
                    <a:pt x="370" y="65"/>
                    <a:pt x="370" y="69"/>
                    <a:pt x="370" y="73"/>
                  </a:cubicBezTo>
                  <a:cubicBezTo>
                    <a:pt x="359" y="83"/>
                    <a:pt x="347" y="94"/>
                    <a:pt x="340" y="107"/>
                  </a:cubicBezTo>
                  <a:cubicBezTo>
                    <a:pt x="340" y="104"/>
                    <a:pt x="339" y="100"/>
                    <a:pt x="339" y="96"/>
                  </a:cubicBezTo>
                  <a:cubicBezTo>
                    <a:pt x="343" y="91"/>
                    <a:pt x="345" y="84"/>
                    <a:pt x="348" y="78"/>
                  </a:cubicBezTo>
                  <a:cubicBezTo>
                    <a:pt x="355" y="68"/>
                    <a:pt x="362" y="58"/>
                    <a:pt x="370" y="49"/>
                  </a:cubicBezTo>
                  <a:cubicBezTo>
                    <a:pt x="370" y="53"/>
                    <a:pt x="370" y="57"/>
                    <a:pt x="370" y="61"/>
                  </a:cubicBezTo>
                  <a:close/>
                  <a:moveTo>
                    <a:pt x="331" y="173"/>
                  </a:moveTo>
                  <a:cubicBezTo>
                    <a:pt x="331" y="171"/>
                    <a:pt x="329" y="170"/>
                    <a:pt x="327" y="170"/>
                  </a:cubicBezTo>
                  <a:cubicBezTo>
                    <a:pt x="326" y="169"/>
                    <a:pt x="324" y="169"/>
                    <a:pt x="323" y="169"/>
                  </a:cubicBezTo>
                  <a:cubicBezTo>
                    <a:pt x="334" y="142"/>
                    <a:pt x="353" y="120"/>
                    <a:pt x="370" y="96"/>
                  </a:cubicBezTo>
                  <a:cubicBezTo>
                    <a:pt x="370" y="107"/>
                    <a:pt x="370" y="118"/>
                    <a:pt x="370" y="129"/>
                  </a:cubicBezTo>
                  <a:cubicBezTo>
                    <a:pt x="357" y="147"/>
                    <a:pt x="345" y="163"/>
                    <a:pt x="331" y="179"/>
                  </a:cubicBezTo>
                  <a:cubicBezTo>
                    <a:pt x="331" y="177"/>
                    <a:pt x="331" y="175"/>
                    <a:pt x="331" y="173"/>
                  </a:cubicBezTo>
                  <a:close/>
                  <a:moveTo>
                    <a:pt x="370" y="38"/>
                  </a:moveTo>
                  <a:cubicBezTo>
                    <a:pt x="370" y="38"/>
                    <a:pt x="370" y="38"/>
                    <a:pt x="370" y="38"/>
                  </a:cubicBezTo>
                  <a:cubicBezTo>
                    <a:pt x="370" y="38"/>
                    <a:pt x="370" y="38"/>
                    <a:pt x="370" y="39"/>
                  </a:cubicBezTo>
                  <a:cubicBezTo>
                    <a:pt x="370" y="39"/>
                    <a:pt x="370" y="40"/>
                    <a:pt x="370" y="41"/>
                  </a:cubicBezTo>
                  <a:cubicBezTo>
                    <a:pt x="370" y="41"/>
                    <a:pt x="370" y="42"/>
                    <a:pt x="370" y="42"/>
                  </a:cubicBezTo>
                  <a:cubicBezTo>
                    <a:pt x="370" y="44"/>
                    <a:pt x="370" y="45"/>
                    <a:pt x="370" y="46"/>
                  </a:cubicBezTo>
                  <a:cubicBezTo>
                    <a:pt x="362" y="55"/>
                    <a:pt x="354" y="64"/>
                    <a:pt x="347" y="74"/>
                  </a:cubicBezTo>
                  <a:cubicBezTo>
                    <a:pt x="345" y="77"/>
                    <a:pt x="342" y="81"/>
                    <a:pt x="339" y="85"/>
                  </a:cubicBezTo>
                  <a:cubicBezTo>
                    <a:pt x="339" y="80"/>
                    <a:pt x="338" y="75"/>
                    <a:pt x="338" y="69"/>
                  </a:cubicBezTo>
                  <a:cubicBezTo>
                    <a:pt x="347" y="54"/>
                    <a:pt x="357" y="40"/>
                    <a:pt x="368" y="26"/>
                  </a:cubicBezTo>
                  <a:cubicBezTo>
                    <a:pt x="370" y="29"/>
                    <a:pt x="370" y="33"/>
                    <a:pt x="370" y="38"/>
                  </a:cubicBezTo>
                  <a:close/>
                  <a:moveTo>
                    <a:pt x="177" y="178"/>
                  </a:moveTo>
                  <a:cubicBezTo>
                    <a:pt x="181" y="190"/>
                    <a:pt x="181" y="206"/>
                    <a:pt x="178" y="219"/>
                  </a:cubicBezTo>
                  <a:cubicBezTo>
                    <a:pt x="165" y="215"/>
                    <a:pt x="151" y="220"/>
                    <a:pt x="138" y="219"/>
                  </a:cubicBezTo>
                  <a:cubicBezTo>
                    <a:pt x="126" y="219"/>
                    <a:pt x="130" y="189"/>
                    <a:pt x="132" y="177"/>
                  </a:cubicBezTo>
                  <a:cubicBezTo>
                    <a:pt x="147" y="174"/>
                    <a:pt x="162" y="177"/>
                    <a:pt x="177" y="178"/>
                  </a:cubicBezTo>
                  <a:close/>
                  <a:moveTo>
                    <a:pt x="138" y="169"/>
                  </a:moveTo>
                  <a:cubicBezTo>
                    <a:pt x="141" y="165"/>
                    <a:pt x="142" y="160"/>
                    <a:pt x="145" y="156"/>
                  </a:cubicBezTo>
                  <a:cubicBezTo>
                    <a:pt x="148" y="151"/>
                    <a:pt x="152" y="146"/>
                    <a:pt x="157" y="141"/>
                  </a:cubicBezTo>
                  <a:cubicBezTo>
                    <a:pt x="164" y="141"/>
                    <a:pt x="171" y="142"/>
                    <a:pt x="177" y="142"/>
                  </a:cubicBezTo>
                  <a:cubicBezTo>
                    <a:pt x="179" y="142"/>
                    <a:pt x="180" y="142"/>
                    <a:pt x="181" y="142"/>
                  </a:cubicBezTo>
                  <a:cubicBezTo>
                    <a:pt x="174" y="149"/>
                    <a:pt x="165" y="159"/>
                    <a:pt x="165" y="170"/>
                  </a:cubicBezTo>
                  <a:cubicBezTo>
                    <a:pt x="165" y="170"/>
                    <a:pt x="165" y="170"/>
                    <a:pt x="165" y="170"/>
                  </a:cubicBezTo>
                  <a:cubicBezTo>
                    <a:pt x="156" y="169"/>
                    <a:pt x="147" y="168"/>
                    <a:pt x="138" y="169"/>
                  </a:cubicBezTo>
                  <a:close/>
                  <a:moveTo>
                    <a:pt x="49" y="112"/>
                  </a:moveTo>
                  <a:cubicBezTo>
                    <a:pt x="42" y="120"/>
                    <a:pt x="34" y="127"/>
                    <a:pt x="29" y="136"/>
                  </a:cubicBezTo>
                  <a:cubicBezTo>
                    <a:pt x="28" y="137"/>
                    <a:pt x="30" y="138"/>
                    <a:pt x="31" y="137"/>
                  </a:cubicBezTo>
                  <a:cubicBezTo>
                    <a:pt x="36" y="129"/>
                    <a:pt x="43" y="121"/>
                    <a:pt x="49" y="113"/>
                  </a:cubicBezTo>
                  <a:cubicBezTo>
                    <a:pt x="50" y="119"/>
                    <a:pt x="51" y="125"/>
                    <a:pt x="54" y="130"/>
                  </a:cubicBezTo>
                  <a:cubicBezTo>
                    <a:pt x="54" y="130"/>
                    <a:pt x="54" y="130"/>
                    <a:pt x="54" y="131"/>
                  </a:cubicBezTo>
                  <a:cubicBezTo>
                    <a:pt x="50" y="136"/>
                    <a:pt x="46" y="140"/>
                    <a:pt x="42" y="145"/>
                  </a:cubicBezTo>
                  <a:cubicBezTo>
                    <a:pt x="37" y="150"/>
                    <a:pt x="32" y="155"/>
                    <a:pt x="28" y="161"/>
                  </a:cubicBezTo>
                  <a:cubicBezTo>
                    <a:pt x="28" y="143"/>
                    <a:pt x="27" y="124"/>
                    <a:pt x="26" y="106"/>
                  </a:cubicBezTo>
                  <a:cubicBezTo>
                    <a:pt x="33" y="97"/>
                    <a:pt x="41" y="90"/>
                    <a:pt x="49" y="81"/>
                  </a:cubicBezTo>
                  <a:cubicBezTo>
                    <a:pt x="47" y="92"/>
                    <a:pt x="47" y="102"/>
                    <a:pt x="49" y="112"/>
                  </a:cubicBezTo>
                  <a:close/>
                  <a:moveTo>
                    <a:pt x="225" y="321"/>
                  </a:moveTo>
                  <a:cubicBezTo>
                    <a:pt x="225" y="321"/>
                    <a:pt x="226" y="322"/>
                    <a:pt x="226" y="321"/>
                  </a:cubicBezTo>
                  <a:cubicBezTo>
                    <a:pt x="226" y="321"/>
                    <a:pt x="226" y="321"/>
                    <a:pt x="226" y="321"/>
                  </a:cubicBezTo>
                  <a:cubicBezTo>
                    <a:pt x="233" y="321"/>
                    <a:pt x="240" y="319"/>
                    <a:pt x="246" y="318"/>
                  </a:cubicBezTo>
                  <a:cubicBezTo>
                    <a:pt x="246" y="332"/>
                    <a:pt x="249" y="346"/>
                    <a:pt x="248" y="360"/>
                  </a:cubicBezTo>
                  <a:cubicBezTo>
                    <a:pt x="234" y="361"/>
                    <a:pt x="220" y="362"/>
                    <a:pt x="207" y="359"/>
                  </a:cubicBezTo>
                  <a:cubicBezTo>
                    <a:pt x="200" y="357"/>
                    <a:pt x="203" y="342"/>
                    <a:pt x="203" y="337"/>
                  </a:cubicBezTo>
                  <a:cubicBezTo>
                    <a:pt x="203" y="330"/>
                    <a:pt x="203" y="324"/>
                    <a:pt x="203" y="318"/>
                  </a:cubicBezTo>
                  <a:cubicBezTo>
                    <a:pt x="203" y="318"/>
                    <a:pt x="204" y="319"/>
                    <a:pt x="205" y="319"/>
                  </a:cubicBezTo>
                  <a:cubicBezTo>
                    <a:pt x="211" y="321"/>
                    <a:pt x="218" y="321"/>
                    <a:pt x="225" y="321"/>
                  </a:cubicBezTo>
                  <a:close/>
                  <a:moveTo>
                    <a:pt x="207" y="311"/>
                  </a:moveTo>
                  <a:cubicBezTo>
                    <a:pt x="205" y="310"/>
                    <a:pt x="203" y="311"/>
                    <a:pt x="203" y="312"/>
                  </a:cubicBezTo>
                  <a:cubicBezTo>
                    <a:pt x="202" y="310"/>
                    <a:pt x="199" y="310"/>
                    <a:pt x="199" y="313"/>
                  </a:cubicBezTo>
                  <a:cubicBezTo>
                    <a:pt x="198" y="322"/>
                    <a:pt x="196" y="332"/>
                    <a:pt x="196" y="341"/>
                  </a:cubicBezTo>
                  <a:cubicBezTo>
                    <a:pt x="196" y="348"/>
                    <a:pt x="195" y="359"/>
                    <a:pt x="200" y="364"/>
                  </a:cubicBezTo>
                  <a:cubicBezTo>
                    <a:pt x="201" y="364"/>
                    <a:pt x="202" y="364"/>
                    <a:pt x="202" y="365"/>
                  </a:cubicBezTo>
                  <a:cubicBezTo>
                    <a:pt x="200" y="370"/>
                    <a:pt x="198" y="374"/>
                    <a:pt x="195" y="379"/>
                  </a:cubicBezTo>
                  <a:cubicBezTo>
                    <a:pt x="192" y="383"/>
                    <a:pt x="189" y="386"/>
                    <a:pt x="185" y="390"/>
                  </a:cubicBezTo>
                  <a:cubicBezTo>
                    <a:pt x="185" y="390"/>
                    <a:pt x="185" y="389"/>
                    <a:pt x="185" y="389"/>
                  </a:cubicBezTo>
                  <a:cubicBezTo>
                    <a:pt x="185" y="387"/>
                    <a:pt x="182" y="385"/>
                    <a:pt x="180" y="386"/>
                  </a:cubicBezTo>
                  <a:cubicBezTo>
                    <a:pt x="173" y="388"/>
                    <a:pt x="167" y="388"/>
                    <a:pt x="160" y="388"/>
                  </a:cubicBezTo>
                  <a:cubicBezTo>
                    <a:pt x="162" y="385"/>
                    <a:pt x="163" y="382"/>
                    <a:pt x="165" y="380"/>
                  </a:cubicBezTo>
                  <a:cubicBezTo>
                    <a:pt x="167" y="377"/>
                    <a:pt x="169" y="373"/>
                    <a:pt x="170" y="370"/>
                  </a:cubicBezTo>
                  <a:cubicBezTo>
                    <a:pt x="170" y="370"/>
                    <a:pt x="170" y="370"/>
                    <a:pt x="171" y="370"/>
                  </a:cubicBezTo>
                  <a:cubicBezTo>
                    <a:pt x="177" y="371"/>
                    <a:pt x="188" y="372"/>
                    <a:pt x="191" y="365"/>
                  </a:cubicBezTo>
                  <a:cubicBezTo>
                    <a:pt x="194" y="357"/>
                    <a:pt x="191" y="345"/>
                    <a:pt x="190" y="337"/>
                  </a:cubicBezTo>
                  <a:cubicBezTo>
                    <a:pt x="189" y="334"/>
                    <a:pt x="189" y="331"/>
                    <a:pt x="189" y="328"/>
                  </a:cubicBezTo>
                  <a:cubicBezTo>
                    <a:pt x="192" y="323"/>
                    <a:pt x="193" y="318"/>
                    <a:pt x="194" y="313"/>
                  </a:cubicBezTo>
                  <a:cubicBezTo>
                    <a:pt x="194" y="312"/>
                    <a:pt x="194" y="312"/>
                    <a:pt x="193" y="312"/>
                  </a:cubicBezTo>
                  <a:cubicBezTo>
                    <a:pt x="192" y="317"/>
                    <a:pt x="190" y="321"/>
                    <a:pt x="188" y="325"/>
                  </a:cubicBezTo>
                  <a:cubicBezTo>
                    <a:pt x="188" y="320"/>
                    <a:pt x="186" y="315"/>
                    <a:pt x="184" y="311"/>
                  </a:cubicBezTo>
                  <a:cubicBezTo>
                    <a:pt x="183" y="309"/>
                    <a:pt x="181" y="309"/>
                    <a:pt x="179" y="310"/>
                  </a:cubicBezTo>
                  <a:cubicBezTo>
                    <a:pt x="175" y="311"/>
                    <a:pt x="171" y="312"/>
                    <a:pt x="167" y="312"/>
                  </a:cubicBezTo>
                  <a:cubicBezTo>
                    <a:pt x="169" y="309"/>
                    <a:pt x="171" y="306"/>
                    <a:pt x="173" y="302"/>
                  </a:cubicBezTo>
                  <a:cubicBezTo>
                    <a:pt x="173" y="302"/>
                    <a:pt x="173" y="301"/>
                    <a:pt x="172" y="302"/>
                  </a:cubicBezTo>
                  <a:cubicBezTo>
                    <a:pt x="170" y="305"/>
                    <a:pt x="168" y="309"/>
                    <a:pt x="165" y="312"/>
                  </a:cubicBezTo>
                  <a:cubicBezTo>
                    <a:pt x="165" y="312"/>
                    <a:pt x="165" y="312"/>
                    <a:pt x="165" y="313"/>
                  </a:cubicBezTo>
                  <a:cubicBezTo>
                    <a:pt x="161" y="313"/>
                    <a:pt x="156" y="312"/>
                    <a:pt x="152" y="312"/>
                  </a:cubicBezTo>
                  <a:cubicBezTo>
                    <a:pt x="154" y="308"/>
                    <a:pt x="156" y="304"/>
                    <a:pt x="159" y="301"/>
                  </a:cubicBezTo>
                  <a:cubicBezTo>
                    <a:pt x="159" y="301"/>
                    <a:pt x="159" y="301"/>
                    <a:pt x="159" y="301"/>
                  </a:cubicBezTo>
                  <a:cubicBezTo>
                    <a:pt x="165" y="301"/>
                    <a:pt x="171" y="301"/>
                    <a:pt x="177" y="298"/>
                  </a:cubicBezTo>
                  <a:cubicBezTo>
                    <a:pt x="184" y="295"/>
                    <a:pt x="186" y="290"/>
                    <a:pt x="187" y="283"/>
                  </a:cubicBezTo>
                  <a:cubicBezTo>
                    <a:pt x="190" y="279"/>
                    <a:pt x="193" y="275"/>
                    <a:pt x="194" y="270"/>
                  </a:cubicBezTo>
                  <a:cubicBezTo>
                    <a:pt x="195" y="270"/>
                    <a:pt x="194" y="269"/>
                    <a:pt x="193" y="270"/>
                  </a:cubicBezTo>
                  <a:cubicBezTo>
                    <a:pt x="192" y="274"/>
                    <a:pt x="190" y="278"/>
                    <a:pt x="187" y="281"/>
                  </a:cubicBezTo>
                  <a:cubicBezTo>
                    <a:pt x="188" y="276"/>
                    <a:pt x="187" y="271"/>
                    <a:pt x="187" y="266"/>
                  </a:cubicBezTo>
                  <a:cubicBezTo>
                    <a:pt x="186" y="259"/>
                    <a:pt x="185" y="251"/>
                    <a:pt x="181" y="246"/>
                  </a:cubicBezTo>
                  <a:cubicBezTo>
                    <a:pt x="182" y="242"/>
                    <a:pt x="184" y="237"/>
                    <a:pt x="187" y="233"/>
                  </a:cubicBezTo>
                  <a:cubicBezTo>
                    <a:pt x="190" y="227"/>
                    <a:pt x="193" y="222"/>
                    <a:pt x="196" y="217"/>
                  </a:cubicBezTo>
                  <a:cubicBezTo>
                    <a:pt x="197" y="219"/>
                    <a:pt x="197" y="220"/>
                    <a:pt x="198" y="222"/>
                  </a:cubicBezTo>
                  <a:cubicBezTo>
                    <a:pt x="198" y="223"/>
                    <a:pt x="199" y="225"/>
                    <a:pt x="201" y="225"/>
                  </a:cubicBezTo>
                  <a:cubicBezTo>
                    <a:pt x="205" y="224"/>
                    <a:pt x="210" y="224"/>
                    <a:pt x="214" y="224"/>
                  </a:cubicBezTo>
                  <a:cubicBezTo>
                    <a:pt x="211" y="230"/>
                    <a:pt x="207" y="236"/>
                    <a:pt x="205" y="243"/>
                  </a:cubicBezTo>
                  <a:cubicBezTo>
                    <a:pt x="205" y="243"/>
                    <a:pt x="205" y="243"/>
                    <a:pt x="205" y="243"/>
                  </a:cubicBezTo>
                  <a:cubicBezTo>
                    <a:pt x="204" y="243"/>
                    <a:pt x="204" y="243"/>
                    <a:pt x="203" y="243"/>
                  </a:cubicBezTo>
                  <a:cubicBezTo>
                    <a:pt x="202" y="243"/>
                    <a:pt x="201" y="244"/>
                    <a:pt x="201" y="244"/>
                  </a:cubicBezTo>
                  <a:cubicBezTo>
                    <a:pt x="201" y="243"/>
                    <a:pt x="200" y="241"/>
                    <a:pt x="200" y="239"/>
                  </a:cubicBezTo>
                  <a:cubicBezTo>
                    <a:pt x="200" y="238"/>
                    <a:pt x="197" y="238"/>
                    <a:pt x="197" y="239"/>
                  </a:cubicBezTo>
                  <a:cubicBezTo>
                    <a:pt x="196" y="243"/>
                    <a:pt x="196" y="248"/>
                    <a:pt x="196" y="252"/>
                  </a:cubicBezTo>
                  <a:cubicBezTo>
                    <a:pt x="193" y="256"/>
                    <a:pt x="192" y="261"/>
                    <a:pt x="191" y="265"/>
                  </a:cubicBezTo>
                  <a:cubicBezTo>
                    <a:pt x="191" y="266"/>
                    <a:pt x="192" y="267"/>
                    <a:pt x="192" y="266"/>
                  </a:cubicBezTo>
                  <a:cubicBezTo>
                    <a:pt x="193" y="263"/>
                    <a:pt x="194" y="259"/>
                    <a:pt x="195" y="257"/>
                  </a:cubicBezTo>
                  <a:cubicBezTo>
                    <a:pt x="195" y="268"/>
                    <a:pt x="196" y="281"/>
                    <a:pt x="201" y="290"/>
                  </a:cubicBezTo>
                  <a:cubicBezTo>
                    <a:pt x="204" y="296"/>
                    <a:pt x="210" y="298"/>
                    <a:pt x="216" y="298"/>
                  </a:cubicBezTo>
                  <a:cubicBezTo>
                    <a:pt x="215" y="299"/>
                    <a:pt x="214" y="301"/>
                    <a:pt x="213" y="303"/>
                  </a:cubicBezTo>
                  <a:cubicBezTo>
                    <a:pt x="211" y="305"/>
                    <a:pt x="209" y="308"/>
                    <a:pt x="208" y="311"/>
                  </a:cubicBezTo>
                  <a:cubicBezTo>
                    <a:pt x="207" y="311"/>
                    <a:pt x="207" y="311"/>
                    <a:pt x="207" y="311"/>
                  </a:cubicBezTo>
                  <a:close/>
                  <a:moveTo>
                    <a:pt x="179" y="317"/>
                  </a:moveTo>
                  <a:cubicBezTo>
                    <a:pt x="181" y="322"/>
                    <a:pt x="182" y="328"/>
                    <a:pt x="182" y="333"/>
                  </a:cubicBezTo>
                  <a:cubicBezTo>
                    <a:pt x="184" y="342"/>
                    <a:pt x="185" y="351"/>
                    <a:pt x="184" y="359"/>
                  </a:cubicBezTo>
                  <a:cubicBezTo>
                    <a:pt x="184" y="364"/>
                    <a:pt x="184" y="363"/>
                    <a:pt x="180" y="364"/>
                  </a:cubicBezTo>
                  <a:cubicBezTo>
                    <a:pt x="174" y="364"/>
                    <a:pt x="169" y="363"/>
                    <a:pt x="164" y="362"/>
                  </a:cubicBezTo>
                  <a:cubicBezTo>
                    <a:pt x="156" y="361"/>
                    <a:pt x="148" y="359"/>
                    <a:pt x="140" y="358"/>
                  </a:cubicBezTo>
                  <a:cubicBezTo>
                    <a:pt x="139" y="350"/>
                    <a:pt x="139" y="342"/>
                    <a:pt x="137" y="334"/>
                  </a:cubicBezTo>
                  <a:cubicBezTo>
                    <a:pt x="136" y="329"/>
                    <a:pt x="136" y="323"/>
                    <a:pt x="135" y="318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50" y="317"/>
                    <a:pt x="165" y="322"/>
                    <a:pt x="179" y="317"/>
                  </a:cubicBezTo>
                  <a:close/>
                  <a:moveTo>
                    <a:pt x="134" y="288"/>
                  </a:moveTo>
                  <a:cubicBezTo>
                    <a:pt x="133" y="274"/>
                    <a:pt x="133" y="261"/>
                    <a:pt x="134" y="248"/>
                  </a:cubicBezTo>
                  <a:cubicBezTo>
                    <a:pt x="141" y="251"/>
                    <a:pt x="148" y="252"/>
                    <a:pt x="157" y="251"/>
                  </a:cubicBezTo>
                  <a:cubicBezTo>
                    <a:pt x="164" y="250"/>
                    <a:pt x="173" y="246"/>
                    <a:pt x="176" y="256"/>
                  </a:cubicBezTo>
                  <a:cubicBezTo>
                    <a:pt x="179" y="263"/>
                    <a:pt x="182" y="284"/>
                    <a:pt x="174" y="290"/>
                  </a:cubicBezTo>
                  <a:cubicBezTo>
                    <a:pt x="163" y="297"/>
                    <a:pt x="146" y="290"/>
                    <a:pt x="134" y="288"/>
                  </a:cubicBezTo>
                  <a:close/>
                  <a:moveTo>
                    <a:pt x="244" y="180"/>
                  </a:moveTo>
                  <a:cubicBezTo>
                    <a:pt x="244" y="179"/>
                    <a:pt x="245" y="178"/>
                    <a:pt x="246" y="17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7" y="183"/>
                    <a:pt x="248" y="190"/>
                    <a:pt x="249" y="196"/>
                  </a:cubicBezTo>
                  <a:cubicBezTo>
                    <a:pt x="249" y="201"/>
                    <a:pt x="250" y="205"/>
                    <a:pt x="250" y="210"/>
                  </a:cubicBezTo>
                  <a:cubicBezTo>
                    <a:pt x="250" y="213"/>
                    <a:pt x="249" y="219"/>
                    <a:pt x="249" y="219"/>
                  </a:cubicBezTo>
                  <a:cubicBezTo>
                    <a:pt x="234" y="220"/>
                    <a:pt x="219" y="216"/>
                    <a:pt x="203" y="218"/>
                  </a:cubicBezTo>
                  <a:cubicBezTo>
                    <a:pt x="200" y="204"/>
                    <a:pt x="205" y="189"/>
                    <a:pt x="201" y="176"/>
                  </a:cubicBezTo>
                  <a:cubicBezTo>
                    <a:pt x="202" y="176"/>
                    <a:pt x="202" y="176"/>
                    <a:pt x="202" y="176"/>
                  </a:cubicBezTo>
                  <a:cubicBezTo>
                    <a:pt x="214" y="180"/>
                    <a:pt x="229" y="181"/>
                    <a:pt x="242" y="178"/>
                  </a:cubicBezTo>
                  <a:cubicBezTo>
                    <a:pt x="242" y="178"/>
                    <a:pt x="242" y="179"/>
                    <a:pt x="242" y="179"/>
                  </a:cubicBezTo>
                  <a:cubicBezTo>
                    <a:pt x="242" y="180"/>
                    <a:pt x="243" y="180"/>
                    <a:pt x="244" y="180"/>
                  </a:cubicBezTo>
                  <a:close/>
                  <a:moveTo>
                    <a:pt x="206" y="243"/>
                  </a:moveTo>
                  <a:cubicBezTo>
                    <a:pt x="209" y="237"/>
                    <a:pt x="213" y="231"/>
                    <a:pt x="216" y="224"/>
                  </a:cubicBezTo>
                  <a:cubicBezTo>
                    <a:pt x="221" y="225"/>
                    <a:pt x="227" y="225"/>
                    <a:pt x="232" y="225"/>
                  </a:cubicBezTo>
                  <a:cubicBezTo>
                    <a:pt x="232" y="225"/>
                    <a:pt x="232" y="226"/>
                    <a:pt x="233" y="226"/>
                  </a:cubicBezTo>
                  <a:cubicBezTo>
                    <a:pt x="231" y="228"/>
                    <a:pt x="228" y="231"/>
                    <a:pt x="226" y="234"/>
                  </a:cubicBezTo>
                  <a:cubicBezTo>
                    <a:pt x="224" y="236"/>
                    <a:pt x="221" y="240"/>
                    <a:pt x="221" y="243"/>
                  </a:cubicBezTo>
                  <a:cubicBezTo>
                    <a:pt x="216" y="243"/>
                    <a:pt x="211" y="243"/>
                    <a:pt x="206" y="243"/>
                  </a:cubicBezTo>
                  <a:close/>
                  <a:moveTo>
                    <a:pt x="210" y="289"/>
                  </a:moveTo>
                  <a:cubicBezTo>
                    <a:pt x="206" y="289"/>
                    <a:pt x="206" y="283"/>
                    <a:pt x="205" y="280"/>
                  </a:cubicBezTo>
                  <a:cubicBezTo>
                    <a:pt x="203" y="270"/>
                    <a:pt x="203" y="260"/>
                    <a:pt x="201" y="250"/>
                  </a:cubicBezTo>
                  <a:cubicBezTo>
                    <a:pt x="202" y="250"/>
                    <a:pt x="203" y="250"/>
                    <a:pt x="203" y="250"/>
                  </a:cubicBezTo>
                  <a:cubicBezTo>
                    <a:pt x="218" y="251"/>
                    <a:pt x="234" y="251"/>
                    <a:pt x="249" y="247"/>
                  </a:cubicBezTo>
                  <a:cubicBezTo>
                    <a:pt x="251" y="255"/>
                    <a:pt x="251" y="263"/>
                    <a:pt x="250" y="271"/>
                  </a:cubicBezTo>
                  <a:cubicBezTo>
                    <a:pt x="249" y="273"/>
                    <a:pt x="247" y="275"/>
                    <a:pt x="247" y="277"/>
                  </a:cubicBezTo>
                  <a:cubicBezTo>
                    <a:pt x="246" y="278"/>
                    <a:pt x="248" y="279"/>
                    <a:pt x="248" y="278"/>
                  </a:cubicBezTo>
                  <a:cubicBezTo>
                    <a:pt x="249" y="278"/>
                    <a:pt x="249" y="278"/>
                    <a:pt x="249" y="278"/>
                  </a:cubicBezTo>
                  <a:cubicBezTo>
                    <a:pt x="248" y="280"/>
                    <a:pt x="248" y="282"/>
                    <a:pt x="247" y="283"/>
                  </a:cubicBezTo>
                  <a:cubicBezTo>
                    <a:pt x="244" y="293"/>
                    <a:pt x="231" y="290"/>
                    <a:pt x="222" y="290"/>
                  </a:cubicBezTo>
                  <a:cubicBezTo>
                    <a:pt x="218" y="290"/>
                    <a:pt x="214" y="290"/>
                    <a:pt x="210" y="289"/>
                  </a:cubicBezTo>
                  <a:close/>
                  <a:moveTo>
                    <a:pt x="63" y="219"/>
                  </a:moveTo>
                  <a:cubicBezTo>
                    <a:pt x="61" y="206"/>
                    <a:pt x="65" y="190"/>
                    <a:pt x="61" y="178"/>
                  </a:cubicBezTo>
                  <a:cubicBezTo>
                    <a:pt x="74" y="179"/>
                    <a:pt x="89" y="181"/>
                    <a:pt x="101" y="177"/>
                  </a:cubicBezTo>
                  <a:cubicBezTo>
                    <a:pt x="101" y="189"/>
                    <a:pt x="102" y="201"/>
                    <a:pt x="103" y="213"/>
                  </a:cubicBezTo>
                  <a:cubicBezTo>
                    <a:pt x="89" y="214"/>
                    <a:pt x="76" y="216"/>
                    <a:pt x="63" y="219"/>
                  </a:cubicBezTo>
                  <a:close/>
                  <a:moveTo>
                    <a:pt x="272" y="422"/>
                  </a:moveTo>
                  <a:cubicBezTo>
                    <a:pt x="272" y="427"/>
                    <a:pt x="272" y="432"/>
                    <a:pt x="272" y="437"/>
                  </a:cubicBezTo>
                  <a:cubicBezTo>
                    <a:pt x="272" y="439"/>
                    <a:pt x="274" y="440"/>
                    <a:pt x="276" y="441"/>
                  </a:cubicBezTo>
                  <a:cubicBezTo>
                    <a:pt x="277" y="441"/>
                    <a:pt x="278" y="441"/>
                    <a:pt x="279" y="441"/>
                  </a:cubicBezTo>
                  <a:cubicBezTo>
                    <a:pt x="269" y="453"/>
                    <a:pt x="260" y="466"/>
                    <a:pt x="252" y="480"/>
                  </a:cubicBezTo>
                  <a:cubicBezTo>
                    <a:pt x="252" y="481"/>
                    <a:pt x="252" y="481"/>
                    <a:pt x="252" y="482"/>
                  </a:cubicBezTo>
                  <a:cubicBezTo>
                    <a:pt x="246" y="481"/>
                    <a:pt x="240" y="481"/>
                    <a:pt x="233" y="481"/>
                  </a:cubicBezTo>
                  <a:cubicBezTo>
                    <a:pt x="248" y="463"/>
                    <a:pt x="262" y="443"/>
                    <a:pt x="272" y="422"/>
                  </a:cubicBezTo>
                  <a:close/>
                  <a:moveTo>
                    <a:pt x="280" y="433"/>
                  </a:moveTo>
                  <a:cubicBezTo>
                    <a:pt x="280" y="416"/>
                    <a:pt x="278" y="400"/>
                    <a:pt x="276" y="383"/>
                  </a:cubicBezTo>
                  <a:cubicBezTo>
                    <a:pt x="275" y="363"/>
                    <a:pt x="277" y="344"/>
                    <a:pt x="275" y="324"/>
                  </a:cubicBezTo>
                  <a:cubicBezTo>
                    <a:pt x="275" y="322"/>
                    <a:pt x="272" y="322"/>
                    <a:pt x="272" y="324"/>
                  </a:cubicBezTo>
                  <a:cubicBezTo>
                    <a:pt x="271" y="331"/>
                    <a:pt x="270" y="339"/>
                    <a:pt x="270" y="346"/>
                  </a:cubicBezTo>
                  <a:cubicBezTo>
                    <a:pt x="269" y="345"/>
                    <a:pt x="269" y="345"/>
                    <a:pt x="268" y="346"/>
                  </a:cubicBezTo>
                  <a:cubicBezTo>
                    <a:pt x="264" y="352"/>
                    <a:pt x="259" y="358"/>
                    <a:pt x="255" y="364"/>
                  </a:cubicBezTo>
                  <a:cubicBezTo>
                    <a:pt x="256" y="360"/>
                    <a:pt x="256" y="355"/>
                    <a:pt x="256" y="350"/>
                  </a:cubicBezTo>
                  <a:cubicBezTo>
                    <a:pt x="260" y="343"/>
                    <a:pt x="264" y="336"/>
                    <a:pt x="269" y="329"/>
                  </a:cubicBezTo>
                  <a:cubicBezTo>
                    <a:pt x="270" y="329"/>
                    <a:pt x="269" y="328"/>
                    <a:pt x="268" y="328"/>
                  </a:cubicBezTo>
                  <a:cubicBezTo>
                    <a:pt x="264" y="332"/>
                    <a:pt x="261" y="336"/>
                    <a:pt x="258" y="340"/>
                  </a:cubicBezTo>
                  <a:cubicBezTo>
                    <a:pt x="257" y="341"/>
                    <a:pt x="256" y="342"/>
                    <a:pt x="256" y="343"/>
                  </a:cubicBezTo>
                  <a:cubicBezTo>
                    <a:pt x="255" y="338"/>
                    <a:pt x="255" y="333"/>
                    <a:pt x="255" y="328"/>
                  </a:cubicBezTo>
                  <a:cubicBezTo>
                    <a:pt x="256" y="326"/>
                    <a:pt x="258" y="324"/>
                    <a:pt x="260" y="321"/>
                  </a:cubicBezTo>
                  <a:cubicBezTo>
                    <a:pt x="263" y="317"/>
                    <a:pt x="268" y="313"/>
                    <a:pt x="271" y="308"/>
                  </a:cubicBezTo>
                  <a:cubicBezTo>
                    <a:pt x="272" y="308"/>
                    <a:pt x="271" y="307"/>
                    <a:pt x="271" y="308"/>
                  </a:cubicBezTo>
                  <a:cubicBezTo>
                    <a:pt x="266" y="313"/>
                    <a:pt x="261" y="317"/>
                    <a:pt x="256" y="323"/>
                  </a:cubicBezTo>
                  <a:cubicBezTo>
                    <a:pt x="256" y="323"/>
                    <a:pt x="255" y="324"/>
                    <a:pt x="254" y="325"/>
                  </a:cubicBezTo>
                  <a:cubicBezTo>
                    <a:pt x="254" y="321"/>
                    <a:pt x="254" y="317"/>
                    <a:pt x="254" y="313"/>
                  </a:cubicBezTo>
                  <a:cubicBezTo>
                    <a:pt x="254" y="311"/>
                    <a:pt x="253" y="309"/>
                    <a:pt x="251" y="309"/>
                  </a:cubicBezTo>
                  <a:cubicBezTo>
                    <a:pt x="252" y="307"/>
                    <a:pt x="254" y="304"/>
                    <a:pt x="256" y="303"/>
                  </a:cubicBezTo>
                  <a:cubicBezTo>
                    <a:pt x="260" y="298"/>
                    <a:pt x="264" y="293"/>
                    <a:pt x="268" y="287"/>
                  </a:cubicBezTo>
                  <a:cubicBezTo>
                    <a:pt x="268" y="286"/>
                    <a:pt x="268" y="286"/>
                    <a:pt x="267" y="287"/>
                  </a:cubicBezTo>
                  <a:cubicBezTo>
                    <a:pt x="263" y="292"/>
                    <a:pt x="259" y="297"/>
                    <a:pt x="254" y="301"/>
                  </a:cubicBezTo>
                  <a:cubicBezTo>
                    <a:pt x="252" y="304"/>
                    <a:pt x="249" y="307"/>
                    <a:pt x="246" y="309"/>
                  </a:cubicBezTo>
                  <a:cubicBezTo>
                    <a:pt x="242" y="311"/>
                    <a:pt x="237" y="312"/>
                    <a:pt x="232" y="312"/>
                  </a:cubicBezTo>
                  <a:cubicBezTo>
                    <a:pt x="234" y="309"/>
                    <a:pt x="235" y="305"/>
                    <a:pt x="236" y="301"/>
                  </a:cubicBezTo>
                  <a:cubicBezTo>
                    <a:pt x="236" y="300"/>
                    <a:pt x="236" y="300"/>
                    <a:pt x="236" y="301"/>
                  </a:cubicBezTo>
                  <a:cubicBezTo>
                    <a:pt x="234" y="305"/>
                    <a:pt x="232" y="309"/>
                    <a:pt x="229" y="313"/>
                  </a:cubicBezTo>
                  <a:cubicBezTo>
                    <a:pt x="222" y="313"/>
                    <a:pt x="215" y="313"/>
                    <a:pt x="210" y="312"/>
                  </a:cubicBezTo>
                  <a:cubicBezTo>
                    <a:pt x="211" y="309"/>
                    <a:pt x="213" y="306"/>
                    <a:pt x="214" y="304"/>
                  </a:cubicBezTo>
                  <a:cubicBezTo>
                    <a:pt x="215" y="302"/>
                    <a:pt x="216" y="300"/>
                    <a:pt x="218" y="298"/>
                  </a:cubicBezTo>
                  <a:cubicBezTo>
                    <a:pt x="222" y="298"/>
                    <a:pt x="225" y="298"/>
                    <a:pt x="229" y="298"/>
                  </a:cubicBezTo>
                  <a:cubicBezTo>
                    <a:pt x="234" y="298"/>
                    <a:pt x="238" y="298"/>
                    <a:pt x="243" y="297"/>
                  </a:cubicBezTo>
                  <a:cubicBezTo>
                    <a:pt x="243" y="297"/>
                    <a:pt x="243" y="297"/>
                    <a:pt x="244" y="297"/>
                  </a:cubicBezTo>
                  <a:cubicBezTo>
                    <a:pt x="244" y="297"/>
                    <a:pt x="244" y="297"/>
                    <a:pt x="244" y="297"/>
                  </a:cubicBezTo>
                  <a:cubicBezTo>
                    <a:pt x="248" y="296"/>
                    <a:pt x="252" y="293"/>
                    <a:pt x="254" y="287"/>
                  </a:cubicBezTo>
                  <a:cubicBezTo>
                    <a:pt x="254" y="287"/>
                    <a:pt x="254" y="287"/>
                    <a:pt x="254" y="286"/>
                  </a:cubicBezTo>
                  <a:cubicBezTo>
                    <a:pt x="256" y="284"/>
                    <a:pt x="258" y="282"/>
                    <a:pt x="259" y="281"/>
                  </a:cubicBezTo>
                  <a:cubicBezTo>
                    <a:pt x="264" y="276"/>
                    <a:pt x="269" y="271"/>
                    <a:pt x="273" y="266"/>
                  </a:cubicBezTo>
                  <a:cubicBezTo>
                    <a:pt x="274" y="275"/>
                    <a:pt x="274" y="283"/>
                    <a:pt x="274" y="291"/>
                  </a:cubicBezTo>
                  <a:cubicBezTo>
                    <a:pt x="274" y="294"/>
                    <a:pt x="276" y="296"/>
                    <a:pt x="278" y="296"/>
                  </a:cubicBezTo>
                  <a:cubicBezTo>
                    <a:pt x="280" y="295"/>
                    <a:pt x="283" y="295"/>
                    <a:pt x="285" y="295"/>
                  </a:cubicBezTo>
                  <a:cubicBezTo>
                    <a:pt x="285" y="299"/>
                    <a:pt x="282" y="304"/>
                    <a:pt x="280" y="307"/>
                  </a:cubicBezTo>
                  <a:cubicBezTo>
                    <a:pt x="278" y="311"/>
                    <a:pt x="276" y="316"/>
                    <a:pt x="275" y="320"/>
                  </a:cubicBezTo>
                  <a:cubicBezTo>
                    <a:pt x="275" y="321"/>
                    <a:pt x="275" y="321"/>
                    <a:pt x="276" y="322"/>
                  </a:cubicBezTo>
                  <a:cubicBezTo>
                    <a:pt x="276" y="322"/>
                    <a:pt x="276" y="322"/>
                    <a:pt x="276" y="323"/>
                  </a:cubicBezTo>
                  <a:cubicBezTo>
                    <a:pt x="278" y="326"/>
                    <a:pt x="283" y="325"/>
                    <a:pt x="286" y="324"/>
                  </a:cubicBezTo>
                  <a:cubicBezTo>
                    <a:pt x="298" y="323"/>
                    <a:pt x="309" y="324"/>
                    <a:pt x="321" y="326"/>
                  </a:cubicBezTo>
                  <a:cubicBezTo>
                    <a:pt x="321" y="342"/>
                    <a:pt x="321" y="359"/>
                    <a:pt x="321" y="376"/>
                  </a:cubicBezTo>
                  <a:cubicBezTo>
                    <a:pt x="321" y="376"/>
                    <a:pt x="321" y="376"/>
                    <a:pt x="321" y="376"/>
                  </a:cubicBezTo>
                  <a:cubicBezTo>
                    <a:pt x="321" y="395"/>
                    <a:pt x="321" y="414"/>
                    <a:pt x="320" y="433"/>
                  </a:cubicBezTo>
                  <a:cubicBezTo>
                    <a:pt x="307" y="433"/>
                    <a:pt x="293" y="434"/>
                    <a:pt x="280" y="433"/>
                  </a:cubicBezTo>
                  <a:close/>
                  <a:moveTo>
                    <a:pt x="369" y="159"/>
                  </a:moveTo>
                  <a:cubicBezTo>
                    <a:pt x="360" y="171"/>
                    <a:pt x="349" y="180"/>
                    <a:pt x="340" y="192"/>
                  </a:cubicBezTo>
                  <a:cubicBezTo>
                    <a:pt x="338" y="194"/>
                    <a:pt x="334" y="198"/>
                    <a:pt x="331" y="203"/>
                  </a:cubicBezTo>
                  <a:cubicBezTo>
                    <a:pt x="331" y="197"/>
                    <a:pt x="331" y="191"/>
                    <a:pt x="331" y="185"/>
                  </a:cubicBezTo>
                  <a:cubicBezTo>
                    <a:pt x="347" y="171"/>
                    <a:pt x="359" y="151"/>
                    <a:pt x="370" y="132"/>
                  </a:cubicBezTo>
                  <a:cubicBezTo>
                    <a:pt x="370" y="141"/>
                    <a:pt x="369" y="150"/>
                    <a:pt x="369" y="159"/>
                  </a:cubicBezTo>
                  <a:close/>
                  <a:moveTo>
                    <a:pt x="349" y="15"/>
                  </a:moveTo>
                  <a:cubicBezTo>
                    <a:pt x="358" y="16"/>
                    <a:pt x="365" y="19"/>
                    <a:pt x="368" y="25"/>
                  </a:cubicBezTo>
                  <a:cubicBezTo>
                    <a:pt x="357" y="37"/>
                    <a:pt x="347" y="51"/>
                    <a:pt x="338" y="64"/>
                  </a:cubicBezTo>
                  <a:cubicBezTo>
                    <a:pt x="337" y="63"/>
                    <a:pt x="337" y="61"/>
                    <a:pt x="337" y="59"/>
                  </a:cubicBezTo>
                  <a:cubicBezTo>
                    <a:pt x="340" y="57"/>
                    <a:pt x="340" y="52"/>
                    <a:pt x="337" y="50"/>
                  </a:cubicBezTo>
                  <a:cubicBezTo>
                    <a:pt x="344" y="39"/>
                    <a:pt x="351" y="28"/>
                    <a:pt x="358" y="18"/>
                  </a:cubicBezTo>
                  <a:cubicBezTo>
                    <a:pt x="359" y="17"/>
                    <a:pt x="358" y="17"/>
                    <a:pt x="358" y="17"/>
                  </a:cubicBezTo>
                  <a:cubicBezTo>
                    <a:pt x="351" y="24"/>
                    <a:pt x="345" y="31"/>
                    <a:pt x="340" y="39"/>
                  </a:cubicBezTo>
                  <a:cubicBezTo>
                    <a:pt x="338" y="42"/>
                    <a:pt x="335" y="46"/>
                    <a:pt x="333" y="50"/>
                  </a:cubicBezTo>
                  <a:cubicBezTo>
                    <a:pt x="329" y="50"/>
                    <a:pt x="326" y="50"/>
                    <a:pt x="322" y="50"/>
                  </a:cubicBezTo>
                  <a:cubicBezTo>
                    <a:pt x="327" y="37"/>
                    <a:pt x="333" y="24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44" y="15"/>
                    <a:pt x="346" y="15"/>
                    <a:pt x="349" y="15"/>
                  </a:cubicBezTo>
                  <a:close/>
                  <a:moveTo>
                    <a:pt x="341" y="15"/>
                  </a:moveTo>
                  <a:cubicBezTo>
                    <a:pt x="331" y="24"/>
                    <a:pt x="323" y="36"/>
                    <a:pt x="319" y="50"/>
                  </a:cubicBezTo>
                  <a:cubicBezTo>
                    <a:pt x="314" y="50"/>
                    <a:pt x="310" y="50"/>
                    <a:pt x="306" y="50"/>
                  </a:cubicBezTo>
                  <a:cubicBezTo>
                    <a:pt x="308" y="46"/>
                    <a:pt x="310" y="42"/>
                    <a:pt x="311" y="39"/>
                  </a:cubicBezTo>
                  <a:cubicBezTo>
                    <a:pt x="316" y="31"/>
                    <a:pt x="320" y="23"/>
                    <a:pt x="325" y="15"/>
                  </a:cubicBezTo>
                  <a:cubicBezTo>
                    <a:pt x="326" y="15"/>
                    <a:pt x="325" y="15"/>
                    <a:pt x="325" y="15"/>
                  </a:cubicBezTo>
                  <a:cubicBezTo>
                    <a:pt x="315" y="25"/>
                    <a:pt x="308" y="37"/>
                    <a:pt x="300" y="50"/>
                  </a:cubicBezTo>
                  <a:cubicBezTo>
                    <a:pt x="295" y="50"/>
                    <a:pt x="289" y="50"/>
                    <a:pt x="283" y="50"/>
                  </a:cubicBezTo>
                  <a:cubicBezTo>
                    <a:pt x="291" y="38"/>
                    <a:pt x="299" y="26"/>
                    <a:pt x="307" y="14"/>
                  </a:cubicBezTo>
                  <a:cubicBezTo>
                    <a:pt x="309" y="14"/>
                    <a:pt x="311" y="14"/>
                    <a:pt x="313" y="14"/>
                  </a:cubicBezTo>
                  <a:cubicBezTo>
                    <a:pt x="322" y="14"/>
                    <a:pt x="332" y="14"/>
                    <a:pt x="341" y="15"/>
                  </a:cubicBezTo>
                  <a:close/>
                  <a:moveTo>
                    <a:pt x="219" y="12"/>
                  </a:moveTo>
                  <a:cubicBezTo>
                    <a:pt x="215" y="17"/>
                    <a:pt x="211" y="23"/>
                    <a:pt x="206" y="28"/>
                  </a:cubicBezTo>
                  <a:cubicBezTo>
                    <a:pt x="201" y="34"/>
                    <a:pt x="195" y="39"/>
                    <a:pt x="190" y="45"/>
                  </a:cubicBezTo>
                  <a:cubicBezTo>
                    <a:pt x="190" y="46"/>
                    <a:pt x="191" y="47"/>
                    <a:pt x="192" y="46"/>
                  </a:cubicBezTo>
                  <a:cubicBezTo>
                    <a:pt x="198" y="42"/>
                    <a:pt x="203" y="35"/>
                    <a:pt x="208" y="29"/>
                  </a:cubicBezTo>
                  <a:cubicBezTo>
                    <a:pt x="212" y="24"/>
                    <a:pt x="216" y="18"/>
                    <a:pt x="220" y="12"/>
                  </a:cubicBezTo>
                  <a:cubicBezTo>
                    <a:pt x="234" y="12"/>
                    <a:pt x="248" y="12"/>
                    <a:pt x="263" y="12"/>
                  </a:cubicBezTo>
                  <a:cubicBezTo>
                    <a:pt x="250" y="22"/>
                    <a:pt x="243" y="37"/>
                    <a:pt x="233" y="50"/>
                  </a:cubicBezTo>
                  <a:cubicBezTo>
                    <a:pt x="228" y="50"/>
                    <a:pt x="222" y="50"/>
                    <a:pt x="216" y="50"/>
                  </a:cubicBezTo>
                  <a:cubicBezTo>
                    <a:pt x="219" y="46"/>
                    <a:pt x="222" y="42"/>
                    <a:pt x="225" y="37"/>
                  </a:cubicBezTo>
                  <a:cubicBezTo>
                    <a:pt x="231" y="29"/>
                    <a:pt x="236" y="19"/>
                    <a:pt x="245" y="13"/>
                  </a:cubicBezTo>
                  <a:cubicBezTo>
                    <a:pt x="246" y="13"/>
                    <a:pt x="246" y="12"/>
                    <a:pt x="245" y="12"/>
                  </a:cubicBezTo>
                  <a:cubicBezTo>
                    <a:pt x="231" y="22"/>
                    <a:pt x="224" y="37"/>
                    <a:pt x="213" y="50"/>
                  </a:cubicBezTo>
                  <a:cubicBezTo>
                    <a:pt x="198" y="49"/>
                    <a:pt x="183" y="49"/>
                    <a:pt x="168" y="49"/>
                  </a:cubicBezTo>
                  <a:cubicBezTo>
                    <a:pt x="168" y="49"/>
                    <a:pt x="167" y="49"/>
                    <a:pt x="167" y="49"/>
                  </a:cubicBezTo>
                  <a:cubicBezTo>
                    <a:pt x="178" y="37"/>
                    <a:pt x="185" y="22"/>
                    <a:pt x="197" y="11"/>
                  </a:cubicBezTo>
                  <a:cubicBezTo>
                    <a:pt x="199" y="12"/>
                    <a:pt x="200" y="12"/>
                    <a:pt x="202" y="12"/>
                  </a:cubicBezTo>
                  <a:cubicBezTo>
                    <a:pt x="207" y="12"/>
                    <a:pt x="213" y="12"/>
                    <a:pt x="219" y="12"/>
                  </a:cubicBezTo>
                  <a:close/>
                  <a:moveTo>
                    <a:pt x="147" y="11"/>
                  </a:moveTo>
                  <a:cubicBezTo>
                    <a:pt x="137" y="23"/>
                    <a:pt x="119" y="32"/>
                    <a:pt x="115" y="47"/>
                  </a:cubicBezTo>
                  <a:cubicBezTo>
                    <a:pt x="110" y="47"/>
                    <a:pt x="104" y="48"/>
                    <a:pt x="99" y="48"/>
                  </a:cubicBezTo>
                  <a:cubicBezTo>
                    <a:pt x="108" y="36"/>
                    <a:pt x="117" y="22"/>
                    <a:pt x="127" y="11"/>
                  </a:cubicBezTo>
                  <a:cubicBezTo>
                    <a:pt x="134" y="11"/>
                    <a:pt x="141" y="11"/>
                    <a:pt x="147" y="11"/>
                  </a:cubicBezTo>
                  <a:close/>
                  <a:moveTo>
                    <a:pt x="88" y="13"/>
                  </a:moveTo>
                  <a:cubicBezTo>
                    <a:pt x="79" y="22"/>
                    <a:pt x="66" y="29"/>
                    <a:pt x="60" y="40"/>
                  </a:cubicBezTo>
                  <a:cubicBezTo>
                    <a:pt x="59" y="41"/>
                    <a:pt x="61" y="42"/>
                    <a:pt x="61" y="41"/>
                  </a:cubicBezTo>
                  <a:cubicBezTo>
                    <a:pt x="68" y="30"/>
                    <a:pt x="80" y="23"/>
                    <a:pt x="89" y="13"/>
                  </a:cubicBezTo>
                  <a:cubicBezTo>
                    <a:pt x="91" y="13"/>
                    <a:pt x="92" y="13"/>
                    <a:pt x="94" y="13"/>
                  </a:cubicBezTo>
                  <a:cubicBezTo>
                    <a:pt x="105" y="12"/>
                    <a:pt x="116" y="11"/>
                    <a:pt x="126" y="11"/>
                  </a:cubicBezTo>
                  <a:cubicBezTo>
                    <a:pt x="114" y="22"/>
                    <a:pt x="105" y="36"/>
                    <a:pt x="95" y="48"/>
                  </a:cubicBezTo>
                  <a:cubicBezTo>
                    <a:pt x="83" y="49"/>
                    <a:pt x="71" y="51"/>
                    <a:pt x="59" y="54"/>
                  </a:cubicBezTo>
                  <a:cubicBezTo>
                    <a:pt x="61" y="52"/>
                    <a:pt x="63" y="49"/>
                    <a:pt x="66" y="46"/>
                  </a:cubicBezTo>
                  <a:cubicBezTo>
                    <a:pt x="66" y="45"/>
                    <a:pt x="65" y="44"/>
                    <a:pt x="64" y="45"/>
                  </a:cubicBezTo>
                  <a:cubicBezTo>
                    <a:pt x="61" y="49"/>
                    <a:pt x="58" y="52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4" y="66"/>
                    <a:pt x="33" y="76"/>
                    <a:pt x="24" y="88"/>
                  </a:cubicBezTo>
                  <a:cubicBezTo>
                    <a:pt x="24" y="82"/>
                    <a:pt x="24" y="76"/>
                    <a:pt x="24" y="70"/>
                  </a:cubicBezTo>
                  <a:cubicBezTo>
                    <a:pt x="32" y="63"/>
                    <a:pt x="40" y="53"/>
                    <a:pt x="48" y="45"/>
                  </a:cubicBezTo>
                  <a:cubicBezTo>
                    <a:pt x="55" y="37"/>
                    <a:pt x="62" y="29"/>
                    <a:pt x="68" y="20"/>
                  </a:cubicBezTo>
                  <a:cubicBezTo>
                    <a:pt x="68" y="19"/>
                    <a:pt x="67" y="19"/>
                    <a:pt x="67" y="19"/>
                  </a:cubicBezTo>
                  <a:cubicBezTo>
                    <a:pt x="61" y="29"/>
                    <a:pt x="52" y="38"/>
                    <a:pt x="44" y="46"/>
                  </a:cubicBezTo>
                  <a:cubicBezTo>
                    <a:pt x="37" y="53"/>
                    <a:pt x="29" y="59"/>
                    <a:pt x="23" y="68"/>
                  </a:cubicBezTo>
                  <a:cubicBezTo>
                    <a:pt x="23" y="63"/>
                    <a:pt x="23" y="58"/>
                    <a:pt x="23" y="54"/>
                  </a:cubicBezTo>
                  <a:cubicBezTo>
                    <a:pt x="24" y="54"/>
                    <a:pt x="24" y="53"/>
                    <a:pt x="24" y="53"/>
                  </a:cubicBezTo>
                  <a:cubicBezTo>
                    <a:pt x="32" y="38"/>
                    <a:pt x="45" y="27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65" y="13"/>
                    <a:pt x="76" y="14"/>
                    <a:pt x="88" y="13"/>
                  </a:cubicBezTo>
                  <a:close/>
                  <a:moveTo>
                    <a:pt x="48" y="13"/>
                  </a:moveTo>
                  <a:cubicBezTo>
                    <a:pt x="50" y="13"/>
                    <a:pt x="51" y="13"/>
                    <a:pt x="53" y="13"/>
                  </a:cubicBezTo>
                  <a:cubicBezTo>
                    <a:pt x="43" y="25"/>
                    <a:pt x="31" y="35"/>
                    <a:pt x="23" y="49"/>
                  </a:cubicBezTo>
                  <a:cubicBezTo>
                    <a:pt x="23" y="45"/>
                    <a:pt x="24" y="42"/>
                    <a:pt x="24" y="39"/>
                  </a:cubicBezTo>
                  <a:cubicBezTo>
                    <a:pt x="30" y="27"/>
                    <a:pt x="30" y="14"/>
                    <a:pt x="48" y="13"/>
                  </a:cubicBezTo>
                  <a:close/>
                  <a:moveTo>
                    <a:pt x="25" y="92"/>
                  </a:moveTo>
                  <a:cubicBezTo>
                    <a:pt x="34" y="82"/>
                    <a:pt x="43" y="72"/>
                    <a:pt x="53" y="61"/>
                  </a:cubicBezTo>
                  <a:cubicBezTo>
                    <a:pt x="51" y="68"/>
                    <a:pt x="50" y="74"/>
                    <a:pt x="49" y="81"/>
                  </a:cubicBezTo>
                  <a:cubicBezTo>
                    <a:pt x="42" y="89"/>
                    <a:pt x="33" y="96"/>
                    <a:pt x="25" y="103"/>
                  </a:cubicBezTo>
                  <a:cubicBezTo>
                    <a:pt x="25" y="100"/>
                    <a:pt x="25" y="96"/>
                    <a:pt x="25" y="92"/>
                  </a:cubicBezTo>
                  <a:close/>
                  <a:moveTo>
                    <a:pt x="22" y="345"/>
                  </a:moveTo>
                  <a:cubicBezTo>
                    <a:pt x="23" y="345"/>
                    <a:pt x="24" y="345"/>
                    <a:pt x="24" y="344"/>
                  </a:cubicBezTo>
                  <a:cubicBezTo>
                    <a:pt x="30" y="325"/>
                    <a:pt x="41" y="309"/>
                    <a:pt x="51" y="291"/>
                  </a:cubicBezTo>
                  <a:cubicBezTo>
                    <a:pt x="51" y="291"/>
                    <a:pt x="51" y="291"/>
                    <a:pt x="51" y="291"/>
                  </a:cubicBezTo>
                  <a:cubicBezTo>
                    <a:pt x="42" y="307"/>
                    <a:pt x="27" y="322"/>
                    <a:pt x="23" y="340"/>
                  </a:cubicBezTo>
                  <a:cubicBezTo>
                    <a:pt x="23" y="332"/>
                    <a:pt x="23" y="323"/>
                    <a:pt x="23" y="314"/>
                  </a:cubicBezTo>
                  <a:cubicBezTo>
                    <a:pt x="23" y="311"/>
                    <a:pt x="23" y="308"/>
                    <a:pt x="23" y="305"/>
                  </a:cubicBezTo>
                  <a:cubicBezTo>
                    <a:pt x="34" y="289"/>
                    <a:pt x="46" y="272"/>
                    <a:pt x="53" y="254"/>
                  </a:cubicBezTo>
                  <a:cubicBezTo>
                    <a:pt x="51" y="267"/>
                    <a:pt x="50" y="279"/>
                    <a:pt x="54" y="291"/>
                  </a:cubicBezTo>
                  <a:cubicBezTo>
                    <a:pt x="55" y="292"/>
                    <a:pt x="56" y="294"/>
                    <a:pt x="57" y="294"/>
                  </a:cubicBezTo>
                  <a:cubicBezTo>
                    <a:pt x="62" y="295"/>
                    <a:pt x="67" y="295"/>
                    <a:pt x="72" y="295"/>
                  </a:cubicBezTo>
                  <a:cubicBezTo>
                    <a:pt x="69" y="300"/>
                    <a:pt x="66" y="305"/>
                    <a:pt x="64" y="310"/>
                  </a:cubicBezTo>
                  <a:cubicBezTo>
                    <a:pt x="64" y="310"/>
                    <a:pt x="64" y="311"/>
                    <a:pt x="65" y="311"/>
                  </a:cubicBezTo>
                  <a:cubicBezTo>
                    <a:pt x="62" y="311"/>
                    <a:pt x="60" y="311"/>
                    <a:pt x="58" y="311"/>
                  </a:cubicBezTo>
                  <a:cubicBezTo>
                    <a:pt x="56" y="311"/>
                    <a:pt x="55" y="313"/>
                    <a:pt x="55" y="314"/>
                  </a:cubicBezTo>
                  <a:cubicBezTo>
                    <a:pt x="54" y="314"/>
                    <a:pt x="54" y="315"/>
                    <a:pt x="54" y="315"/>
                  </a:cubicBezTo>
                  <a:cubicBezTo>
                    <a:pt x="55" y="315"/>
                    <a:pt x="55" y="315"/>
                    <a:pt x="55" y="316"/>
                  </a:cubicBezTo>
                  <a:cubicBezTo>
                    <a:pt x="55" y="316"/>
                    <a:pt x="55" y="316"/>
                    <a:pt x="55" y="317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40" y="335"/>
                    <a:pt x="29" y="360"/>
                    <a:pt x="24" y="381"/>
                  </a:cubicBezTo>
                  <a:cubicBezTo>
                    <a:pt x="24" y="382"/>
                    <a:pt x="25" y="383"/>
                    <a:pt x="26" y="382"/>
                  </a:cubicBezTo>
                  <a:cubicBezTo>
                    <a:pt x="36" y="361"/>
                    <a:pt x="41" y="337"/>
                    <a:pt x="55" y="319"/>
                  </a:cubicBezTo>
                  <a:cubicBezTo>
                    <a:pt x="59" y="333"/>
                    <a:pt x="52" y="349"/>
                    <a:pt x="58" y="364"/>
                  </a:cubicBezTo>
                  <a:cubicBezTo>
                    <a:pt x="59" y="365"/>
                    <a:pt x="61" y="366"/>
                    <a:pt x="63" y="365"/>
                  </a:cubicBezTo>
                  <a:cubicBezTo>
                    <a:pt x="67" y="364"/>
                    <a:pt x="71" y="364"/>
                    <a:pt x="75" y="364"/>
                  </a:cubicBezTo>
                  <a:cubicBezTo>
                    <a:pt x="72" y="367"/>
                    <a:pt x="69" y="369"/>
                    <a:pt x="67" y="372"/>
                  </a:cubicBezTo>
                  <a:cubicBezTo>
                    <a:pt x="64" y="376"/>
                    <a:pt x="61" y="380"/>
                    <a:pt x="60" y="384"/>
                  </a:cubicBezTo>
                  <a:cubicBezTo>
                    <a:pt x="58" y="385"/>
                    <a:pt x="56" y="385"/>
                    <a:pt x="55" y="386"/>
                  </a:cubicBezTo>
                  <a:cubicBezTo>
                    <a:pt x="54" y="386"/>
                    <a:pt x="54" y="388"/>
                    <a:pt x="54" y="388"/>
                  </a:cubicBezTo>
                  <a:cubicBezTo>
                    <a:pt x="54" y="389"/>
                    <a:pt x="54" y="389"/>
                    <a:pt x="53" y="389"/>
                  </a:cubicBezTo>
                  <a:cubicBezTo>
                    <a:pt x="53" y="392"/>
                    <a:pt x="52" y="394"/>
                    <a:pt x="51" y="397"/>
                  </a:cubicBezTo>
                  <a:cubicBezTo>
                    <a:pt x="41" y="408"/>
                    <a:pt x="31" y="422"/>
                    <a:pt x="23" y="436"/>
                  </a:cubicBezTo>
                  <a:cubicBezTo>
                    <a:pt x="22" y="427"/>
                    <a:pt x="22" y="418"/>
                    <a:pt x="22" y="411"/>
                  </a:cubicBezTo>
                  <a:cubicBezTo>
                    <a:pt x="21" y="389"/>
                    <a:pt x="22" y="367"/>
                    <a:pt x="22" y="345"/>
                  </a:cubicBezTo>
                  <a:close/>
                  <a:moveTo>
                    <a:pt x="32" y="464"/>
                  </a:moveTo>
                  <a:cubicBezTo>
                    <a:pt x="34" y="460"/>
                    <a:pt x="36" y="456"/>
                    <a:pt x="39" y="453"/>
                  </a:cubicBezTo>
                  <a:cubicBezTo>
                    <a:pt x="42" y="447"/>
                    <a:pt x="46" y="442"/>
                    <a:pt x="50" y="437"/>
                  </a:cubicBezTo>
                  <a:cubicBezTo>
                    <a:pt x="51" y="437"/>
                    <a:pt x="50" y="436"/>
                    <a:pt x="49" y="436"/>
                  </a:cubicBezTo>
                  <a:cubicBezTo>
                    <a:pt x="46" y="440"/>
                    <a:pt x="42" y="444"/>
                    <a:pt x="39" y="449"/>
                  </a:cubicBezTo>
                  <a:cubicBezTo>
                    <a:pt x="36" y="452"/>
                    <a:pt x="33" y="457"/>
                    <a:pt x="30" y="461"/>
                  </a:cubicBezTo>
                  <a:cubicBezTo>
                    <a:pt x="27" y="455"/>
                    <a:pt x="25" y="447"/>
                    <a:pt x="24" y="440"/>
                  </a:cubicBezTo>
                  <a:cubicBezTo>
                    <a:pt x="35" y="429"/>
                    <a:pt x="41" y="414"/>
                    <a:pt x="50" y="402"/>
                  </a:cubicBezTo>
                  <a:cubicBezTo>
                    <a:pt x="48" y="414"/>
                    <a:pt x="48" y="427"/>
                    <a:pt x="54" y="437"/>
                  </a:cubicBezTo>
                  <a:cubicBezTo>
                    <a:pt x="56" y="441"/>
                    <a:pt x="60" y="443"/>
                    <a:pt x="64" y="444"/>
                  </a:cubicBezTo>
                  <a:cubicBezTo>
                    <a:pt x="60" y="449"/>
                    <a:pt x="56" y="453"/>
                    <a:pt x="51" y="458"/>
                  </a:cubicBezTo>
                  <a:cubicBezTo>
                    <a:pt x="48" y="463"/>
                    <a:pt x="44" y="467"/>
                    <a:pt x="43" y="473"/>
                  </a:cubicBezTo>
                  <a:cubicBezTo>
                    <a:pt x="43" y="473"/>
                    <a:pt x="43" y="473"/>
                    <a:pt x="43" y="473"/>
                  </a:cubicBezTo>
                  <a:cubicBezTo>
                    <a:pt x="38" y="471"/>
                    <a:pt x="35" y="468"/>
                    <a:pt x="32" y="464"/>
                  </a:cubicBezTo>
                  <a:close/>
                  <a:moveTo>
                    <a:pt x="84" y="480"/>
                  </a:moveTo>
                  <a:cubicBezTo>
                    <a:pt x="85" y="480"/>
                    <a:pt x="85" y="480"/>
                    <a:pt x="85" y="480"/>
                  </a:cubicBezTo>
                  <a:cubicBezTo>
                    <a:pt x="96" y="462"/>
                    <a:pt x="109" y="443"/>
                    <a:pt x="124" y="428"/>
                  </a:cubicBezTo>
                  <a:cubicBezTo>
                    <a:pt x="124" y="432"/>
                    <a:pt x="125" y="436"/>
                    <a:pt x="129" y="439"/>
                  </a:cubicBezTo>
                  <a:cubicBezTo>
                    <a:pt x="132" y="441"/>
                    <a:pt x="136" y="442"/>
                    <a:pt x="140" y="442"/>
                  </a:cubicBezTo>
                  <a:cubicBezTo>
                    <a:pt x="132" y="449"/>
                    <a:pt x="125" y="457"/>
                    <a:pt x="118" y="465"/>
                  </a:cubicBezTo>
                  <a:cubicBezTo>
                    <a:pt x="115" y="469"/>
                    <a:pt x="108" y="475"/>
                    <a:pt x="107" y="481"/>
                  </a:cubicBezTo>
                  <a:cubicBezTo>
                    <a:pt x="99" y="481"/>
                    <a:pt x="92" y="481"/>
                    <a:pt x="84" y="480"/>
                  </a:cubicBezTo>
                  <a:close/>
                  <a:moveTo>
                    <a:pt x="111" y="481"/>
                  </a:moveTo>
                  <a:cubicBezTo>
                    <a:pt x="115" y="477"/>
                    <a:pt x="118" y="471"/>
                    <a:pt x="121" y="467"/>
                  </a:cubicBezTo>
                  <a:cubicBezTo>
                    <a:pt x="127" y="458"/>
                    <a:pt x="134" y="450"/>
                    <a:pt x="142" y="443"/>
                  </a:cubicBezTo>
                  <a:cubicBezTo>
                    <a:pt x="142" y="443"/>
                    <a:pt x="142" y="442"/>
                    <a:pt x="142" y="442"/>
                  </a:cubicBezTo>
                  <a:cubicBezTo>
                    <a:pt x="145" y="442"/>
                    <a:pt x="148" y="442"/>
                    <a:pt x="151" y="442"/>
                  </a:cubicBezTo>
                  <a:cubicBezTo>
                    <a:pt x="157" y="442"/>
                    <a:pt x="163" y="441"/>
                    <a:pt x="169" y="441"/>
                  </a:cubicBezTo>
                  <a:cubicBezTo>
                    <a:pt x="161" y="456"/>
                    <a:pt x="145" y="465"/>
                    <a:pt x="136" y="480"/>
                  </a:cubicBezTo>
                  <a:cubicBezTo>
                    <a:pt x="136" y="481"/>
                    <a:pt x="136" y="481"/>
                    <a:pt x="136" y="481"/>
                  </a:cubicBezTo>
                  <a:cubicBezTo>
                    <a:pt x="128" y="481"/>
                    <a:pt x="120" y="481"/>
                    <a:pt x="111" y="481"/>
                  </a:cubicBezTo>
                  <a:close/>
                  <a:moveTo>
                    <a:pt x="160" y="480"/>
                  </a:moveTo>
                  <a:cubicBezTo>
                    <a:pt x="170" y="465"/>
                    <a:pt x="179" y="447"/>
                    <a:pt x="195" y="436"/>
                  </a:cubicBezTo>
                  <a:cubicBezTo>
                    <a:pt x="195" y="437"/>
                    <a:pt x="195" y="437"/>
                    <a:pt x="196" y="438"/>
                  </a:cubicBezTo>
                  <a:cubicBezTo>
                    <a:pt x="193" y="441"/>
                    <a:pt x="194" y="446"/>
                    <a:pt x="199" y="446"/>
                  </a:cubicBezTo>
                  <a:cubicBezTo>
                    <a:pt x="201" y="446"/>
                    <a:pt x="203" y="446"/>
                    <a:pt x="204" y="446"/>
                  </a:cubicBezTo>
                  <a:cubicBezTo>
                    <a:pt x="200" y="452"/>
                    <a:pt x="196" y="457"/>
                    <a:pt x="191" y="463"/>
                  </a:cubicBezTo>
                  <a:cubicBezTo>
                    <a:pt x="186" y="468"/>
                    <a:pt x="180" y="474"/>
                    <a:pt x="176" y="480"/>
                  </a:cubicBezTo>
                  <a:cubicBezTo>
                    <a:pt x="170" y="480"/>
                    <a:pt x="165" y="480"/>
                    <a:pt x="160" y="480"/>
                  </a:cubicBezTo>
                  <a:close/>
                  <a:moveTo>
                    <a:pt x="197" y="480"/>
                  </a:moveTo>
                  <a:cubicBezTo>
                    <a:pt x="192" y="480"/>
                    <a:pt x="187" y="480"/>
                    <a:pt x="181" y="480"/>
                  </a:cubicBezTo>
                  <a:cubicBezTo>
                    <a:pt x="186" y="475"/>
                    <a:pt x="189" y="469"/>
                    <a:pt x="193" y="465"/>
                  </a:cubicBezTo>
                  <a:cubicBezTo>
                    <a:pt x="198" y="459"/>
                    <a:pt x="202" y="452"/>
                    <a:pt x="206" y="446"/>
                  </a:cubicBezTo>
                  <a:cubicBezTo>
                    <a:pt x="213" y="446"/>
                    <a:pt x="220" y="446"/>
                    <a:pt x="227" y="445"/>
                  </a:cubicBezTo>
                  <a:cubicBezTo>
                    <a:pt x="218" y="455"/>
                    <a:pt x="210" y="467"/>
                    <a:pt x="206" y="480"/>
                  </a:cubicBezTo>
                  <a:cubicBezTo>
                    <a:pt x="203" y="480"/>
                    <a:pt x="200" y="480"/>
                    <a:pt x="197" y="480"/>
                  </a:cubicBezTo>
                  <a:close/>
                  <a:moveTo>
                    <a:pt x="278" y="484"/>
                  </a:moveTo>
                  <a:cubicBezTo>
                    <a:pt x="280" y="479"/>
                    <a:pt x="282" y="474"/>
                    <a:pt x="284" y="469"/>
                  </a:cubicBezTo>
                  <a:cubicBezTo>
                    <a:pt x="289" y="460"/>
                    <a:pt x="295" y="452"/>
                    <a:pt x="302" y="444"/>
                  </a:cubicBezTo>
                  <a:cubicBezTo>
                    <a:pt x="303" y="443"/>
                    <a:pt x="302" y="441"/>
                    <a:pt x="301" y="441"/>
                  </a:cubicBezTo>
                  <a:cubicBezTo>
                    <a:pt x="303" y="441"/>
                    <a:pt x="305" y="441"/>
                    <a:pt x="307" y="441"/>
                  </a:cubicBezTo>
                  <a:cubicBezTo>
                    <a:pt x="305" y="441"/>
                    <a:pt x="316" y="444"/>
                    <a:pt x="319" y="443"/>
                  </a:cubicBezTo>
                  <a:cubicBezTo>
                    <a:pt x="319" y="443"/>
                    <a:pt x="320" y="443"/>
                    <a:pt x="320" y="442"/>
                  </a:cubicBezTo>
                  <a:cubicBezTo>
                    <a:pt x="312" y="457"/>
                    <a:pt x="303" y="470"/>
                    <a:pt x="295" y="484"/>
                  </a:cubicBezTo>
                  <a:cubicBezTo>
                    <a:pt x="289" y="484"/>
                    <a:pt x="283" y="484"/>
                    <a:pt x="278" y="484"/>
                  </a:cubicBezTo>
                  <a:close/>
                  <a:moveTo>
                    <a:pt x="318" y="482"/>
                  </a:moveTo>
                  <a:cubicBezTo>
                    <a:pt x="337" y="453"/>
                    <a:pt x="351" y="419"/>
                    <a:pt x="366" y="387"/>
                  </a:cubicBezTo>
                  <a:cubicBezTo>
                    <a:pt x="366" y="396"/>
                    <a:pt x="366" y="405"/>
                    <a:pt x="367" y="415"/>
                  </a:cubicBezTo>
                  <a:cubicBezTo>
                    <a:pt x="366" y="415"/>
                    <a:pt x="366" y="415"/>
                    <a:pt x="366" y="415"/>
                  </a:cubicBezTo>
                  <a:cubicBezTo>
                    <a:pt x="366" y="417"/>
                    <a:pt x="366" y="419"/>
                    <a:pt x="365" y="422"/>
                  </a:cubicBezTo>
                  <a:cubicBezTo>
                    <a:pt x="357" y="440"/>
                    <a:pt x="343" y="457"/>
                    <a:pt x="335" y="476"/>
                  </a:cubicBezTo>
                  <a:cubicBezTo>
                    <a:pt x="333" y="476"/>
                    <a:pt x="331" y="477"/>
                    <a:pt x="329" y="478"/>
                  </a:cubicBezTo>
                  <a:cubicBezTo>
                    <a:pt x="328" y="479"/>
                    <a:pt x="328" y="480"/>
                    <a:pt x="328" y="481"/>
                  </a:cubicBezTo>
                  <a:cubicBezTo>
                    <a:pt x="325" y="481"/>
                    <a:pt x="323" y="482"/>
                    <a:pt x="321" y="482"/>
                  </a:cubicBezTo>
                  <a:cubicBezTo>
                    <a:pt x="320" y="482"/>
                    <a:pt x="319" y="482"/>
                    <a:pt x="318" y="482"/>
                  </a:cubicBezTo>
                  <a:close/>
                  <a:moveTo>
                    <a:pt x="354" y="472"/>
                  </a:moveTo>
                  <a:cubicBezTo>
                    <a:pt x="355" y="470"/>
                    <a:pt x="356" y="468"/>
                    <a:pt x="357" y="466"/>
                  </a:cubicBezTo>
                  <a:cubicBezTo>
                    <a:pt x="359" y="463"/>
                    <a:pt x="361" y="460"/>
                    <a:pt x="363" y="457"/>
                  </a:cubicBezTo>
                  <a:cubicBezTo>
                    <a:pt x="361" y="463"/>
                    <a:pt x="359" y="469"/>
                    <a:pt x="354" y="472"/>
                  </a:cubicBezTo>
                  <a:close/>
                  <a:moveTo>
                    <a:pt x="368" y="343"/>
                  </a:moveTo>
                  <a:cubicBezTo>
                    <a:pt x="361" y="352"/>
                    <a:pt x="354" y="362"/>
                    <a:pt x="347" y="371"/>
                  </a:cubicBezTo>
                  <a:cubicBezTo>
                    <a:pt x="342" y="378"/>
                    <a:pt x="336" y="384"/>
                    <a:pt x="331" y="391"/>
                  </a:cubicBezTo>
                  <a:cubicBezTo>
                    <a:pt x="331" y="383"/>
                    <a:pt x="331" y="375"/>
                    <a:pt x="331" y="367"/>
                  </a:cubicBezTo>
                  <a:cubicBezTo>
                    <a:pt x="342" y="351"/>
                    <a:pt x="356" y="337"/>
                    <a:pt x="368" y="321"/>
                  </a:cubicBezTo>
                  <a:cubicBezTo>
                    <a:pt x="368" y="328"/>
                    <a:pt x="368" y="336"/>
                    <a:pt x="368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" name="Freeform 18"/>
            <p:cNvSpPr>
              <a:spLocks/>
            </p:cNvSpPr>
            <p:nvPr/>
          </p:nvSpPr>
          <p:spPr bwMode="auto">
            <a:xfrm>
              <a:off x="3444" y="1917"/>
              <a:ext cx="86" cy="114"/>
            </a:xfrm>
            <a:custGeom>
              <a:avLst/>
              <a:gdLst>
                <a:gd name="T0" fmla="*/ 36 w 36"/>
                <a:gd name="T1" fmla="*/ 0 h 48"/>
                <a:gd name="T2" fmla="*/ 0 w 36"/>
                <a:gd name="T3" fmla="*/ 47 h 48"/>
                <a:gd name="T4" fmla="*/ 2 w 36"/>
                <a:gd name="T5" fmla="*/ 47 h 48"/>
                <a:gd name="T6" fmla="*/ 36 w 36"/>
                <a:gd name="T7" fmla="*/ 0 h 48"/>
                <a:gd name="T8" fmla="*/ 36 w 3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0"/>
                  </a:moveTo>
                  <a:cubicBezTo>
                    <a:pt x="22" y="14"/>
                    <a:pt x="7" y="28"/>
                    <a:pt x="0" y="47"/>
                  </a:cubicBezTo>
                  <a:cubicBezTo>
                    <a:pt x="0" y="48"/>
                    <a:pt x="1" y="48"/>
                    <a:pt x="2" y="47"/>
                  </a:cubicBezTo>
                  <a:cubicBezTo>
                    <a:pt x="11" y="30"/>
                    <a:pt x="23" y="1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7" name="Freeform 19"/>
            <p:cNvSpPr>
              <a:spLocks/>
            </p:cNvSpPr>
            <p:nvPr/>
          </p:nvSpPr>
          <p:spPr bwMode="auto">
            <a:xfrm>
              <a:off x="3437" y="2418"/>
              <a:ext cx="67" cy="126"/>
            </a:xfrm>
            <a:custGeom>
              <a:avLst/>
              <a:gdLst>
                <a:gd name="T0" fmla="*/ 2 w 28"/>
                <a:gd name="T1" fmla="*/ 52 h 53"/>
                <a:gd name="T2" fmla="*/ 14 w 28"/>
                <a:gd name="T3" fmla="*/ 25 h 53"/>
                <a:gd name="T4" fmla="*/ 28 w 28"/>
                <a:gd name="T5" fmla="*/ 1 h 53"/>
                <a:gd name="T6" fmla="*/ 27 w 28"/>
                <a:gd name="T7" fmla="*/ 1 h 53"/>
                <a:gd name="T8" fmla="*/ 1 w 28"/>
                <a:gd name="T9" fmla="*/ 52 h 53"/>
                <a:gd name="T10" fmla="*/ 2 w 28"/>
                <a:gd name="T1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3">
                  <a:moveTo>
                    <a:pt x="2" y="52"/>
                  </a:moveTo>
                  <a:cubicBezTo>
                    <a:pt x="6" y="42"/>
                    <a:pt x="9" y="34"/>
                    <a:pt x="14" y="25"/>
                  </a:cubicBezTo>
                  <a:cubicBezTo>
                    <a:pt x="19" y="17"/>
                    <a:pt x="24" y="10"/>
                    <a:pt x="28" y="1"/>
                  </a:cubicBezTo>
                  <a:cubicBezTo>
                    <a:pt x="28" y="1"/>
                    <a:pt x="27" y="0"/>
                    <a:pt x="27" y="1"/>
                  </a:cubicBezTo>
                  <a:cubicBezTo>
                    <a:pt x="20" y="17"/>
                    <a:pt x="0" y="33"/>
                    <a:pt x="1" y="52"/>
                  </a:cubicBezTo>
                  <a:cubicBezTo>
                    <a:pt x="1" y="53"/>
                    <a:pt x="2" y="53"/>
                    <a:pt x="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9" name="Freeform 20"/>
            <p:cNvSpPr>
              <a:spLocks/>
            </p:cNvSpPr>
            <p:nvPr/>
          </p:nvSpPr>
          <p:spPr bwMode="auto">
            <a:xfrm>
              <a:off x="3554" y="1603"/>
              <a:ext cx="62" cy="78"/>
            </a:xfrm>
            <a:custGeom>
              <a:avLst/>
              <a:gdLst>
                <a:gd name="T0" fmla="*/ 2 w 26"/>
                <a:gd name="T1" fmla="*/ 32 h 33"/>
                <a:gd name="T2" fmla="*/ 12 w 26"/>
                <a:gd name="T3" fmla="*/ 18 h 33"/>
                <a:gd name="T4" fmla="*/ 26 w 26"/>
                <a:gd name="T5" fmla="*/ 1 h 33"/>
                <a:gd name="T6" fmla="*/ 25 w 26"/>
                <a:gd name="T7" fmla="*/ 1 h 33"/>
                <a:gd name="T8" fmla="*/ 11 w 26"/>
                <a:gd name="T9" fmla="*/ 15 h 33"/>
                <a:gd name="T10" fmla="*/ 1 w 26"/>
                <a:gd name="T11" fmla="*/ 31 h 33"/>
                <a:gd name="T12" fmla="*/ 2 w 26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3">
                  <a:moveTo>
                    <a:pt x="2" y="32"/>
                  </a:moveTo>
                  <a:cubicBezTo>
                    <a:pt x="6" y="28"/>
                    <a:pt x="8" y="23"/>
                    <a:pt x="12" y="18"/>
                  </a:cubicBezTo>
                  <a:cubicBezTo>
                    <a:pt x="16" y="12"/>
                    <a:pt x="21" y="7"/>
                    <a:pt x="26" y="1"/>
                  </a:cubicBezTo>
                  <a:cubicBezTo>
                    <a:pt x="26" y="1"/>
                    <a:pt x="25" y="0"/>
                    <a:pt x="25" y="1"/>
                  </a:cubicBezTo>
                  <a:cubicBezTo>
                    <a:pt x="20" y="5"/>
                    <a:pt x="16" y="10"/>
                    <a:pt x="11" y="15"/>
                  </a:cubicBezTo>
                  <a:cubicBezTo>
                    <a:pt x="7" y="20"/>
                    <a:pt x="2" y="25"/>
                    <a:pt x="1" y="31"/>
                  </a:cubicBezTo>
                  <a:cubicBezTo>
                    <a:pt x="0" y="32"/>
                    <a:pt x="2" y="33"/>
                    <a:pt x="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1" name="Freeform 21"/>
            <p:cNvSpPr>
              <a:spLocks/>
            </p:cNvSpPr>
            <p:nvPr/>
          </p:nvSpPr>
          <p:spPr bwMode="auto">
            <a:xfrm>
              <a:off x="3645" y="2356"/>
              <a:ext cx="43" cy="67"/>
            </a:xfrm>
            <a:custGeom>
              <a:avLst/>
              <a:gdLst>
                <a:gd name="T0" fmla="*/ 16 w 18"/>
                <a:gd name="T1" fmla="*/ 1 h 28"/>
                <a:gd name="T2" fmla="*/ 0 w 18"/>
                <a:gd name="T3" fmla="*/ 27 h 28"/>
                <a:gd name="T4" fmla="*/ 2 w 18"/>
                <a:gd name="T5" fmla="*/ 28 h 28"/>
                <a:gd name="T6" fmla="*/ 8 w 18"/>
                <a:gd name="T7" fmla="*/ 15 h 28"/>
                <a:gd name="T8" fmla="*/ 17 w 18"/>
                <a:gd name="T9" fmla="*/ 2 h 28"/>
                <a:gd name="T10" fmla="*/ 16 w 1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8">
                  <a:moveTo>
                    <a:pt x="16" y="1"/>
                  </a:moveTo>
                  <a:cubicBezTo>
                    <a:pt x="11" y="9"/>
                    <a:pt x="1" y="17"/>
                    <a:pt x="0" y="27"/>
                  </a:cubicBezTo>
                  <a:cubicBezTo>
                    <a:pt x="0" y="28"/>
                    <a:pt x="2" y="28"/>
                    <a:pt x="2" y="28"/>
                  </a:cubicBezTo>
                  <a:cubicBezTo>
                    <a:pt x="4" y="23"/>
                    <a:pt x="6" y="19"/>
                    <a:pt x="8" y="15"/>
                  </a:cubicBezTo>
                  <a:cubicBezTo>
                    <a:pt x="11" y="11"/>
                    <a:pt x="14" y="6"/>
                    <a:pt x="17" y="2"/>
                  </a:cubicBezTo>
                  <a:cubicBezTo>
                    <a:pt x="18" y="1"/>
                    <a:pt x="16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3" name="Freeform 22"/>
            <p:cNvSpPr>
              <a:spLocks/>
            </p:cNvSpPr>
            <p:nvPr/>
          </p:nvSpPr>
          <p:spPr bwMode="auto">
            <a:xfrm>
              <a:off x="3633" y="2496"/>
              <a:ext cx="43" cy="64"/>
            </a:xfrm>
            <a:custGeom>
              <a:avLst/>
              <a:gdLst>
                <a:gd name="T0" fmla="*/ 3 w 18"/>
                <a:gd name="T1" fmla="*/ 26 h 27"/>
                <a:gd name="T2" fmla="*/ 17 w 18"/>
                <a:gd name="T3" fmla="*/ 1 h 27"/>
                <a:gd name="T4" fmla="*/ 16 w 18"/>
                <a:gd name="T5" fmla="*/ 1 h 27"/>
                <a:gd name="T6" fmla="*/ 0 w 18"/>
                <a:gd name="T7" fmla="*/ 25 h 27"/>
                <a:gd name="T8" fmla="*/ 3 w 1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3" y="26"/>
                  </a:moveTo>
                  <a:cubicBezTo>
                    <a:pt x="8" y="18"/>
                    <a:pt x="14" y="10"/>
                    <a:pt x="17" y="1"/>
                  </a:cubicBezTo>
                  <a:cubicBezTo>
                    <a:pt x="18" y="0"/>
                    <a:pt x="16" y="0"/>
                    <a:pt x="16" y="1"/>
                  </a:cubicBezTo>
                  <a:cubicBezTo>
                    <a:pt x="12" y="10"/>
                    <a:pt x="6" y="17"/>
                    <a:pt x="0" y="25"/>
                  </a:cubicBezTo>
                  <a:cubicBezTo>
                    <a:pt x="0" y="26"/>
                    <a:pt x="2" y="27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6" name="Freeform 23"/>
            <p:cNvSpPr>
              <a:spLocks/>
            </p:cNvSpPr>
            <p:nvPr/>
          </p:nvSpPr>
          <p:spPr bwMode="auto">
            <a:xfrm>
              <a:off x="3990" y="1983"/>
              <a:ext cx="31" cy="55"/>
            </a:xfrm>
            <a:custGeom>
              <a:avLst/>
              <a:gdLst>
                <a:gd name="T0" fmla="*/ 2 w 13"/>
                <a:gd name="T1" fmla="*/ 22 h 23"/>
                <a:gd name="T2" fmla="*/ 13 w 13"/>
                <a:gd name="T3" fmla="*/ 0 h 23"/>
                <a:gd name="T4" fmla="*/ 13 w 13"/>
                <a:gd name="T5" fmla="*/ 0 h 23"/>
                <a:gd name="T6" fmla="*/ 1 w 13"/>
                <a:gd name="T7" fmla="*/ 21 h 23"/>
                <a:gd name="T8" fmla="*/ 2 w 13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2" y="22"/>
                  </a:moveTo>
                  <a:cubicBezTo>
                    <a:pt x="6" y="15"/>
                    <a:pt x="8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7"/>
                    <a:pt x="4" y="14"/>
                    <a:pt x="1" y="21"/>
                  </a:cubicBezTo>
                  <a:cubicBezTo>
                    <a:pt x="0" y="22"/>
                    <a:pt x="2" y="23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678" y="2439"/>
              <a:ext cx="26" cy="50"/>
            </a:xfrm>
            <a:custGeom>
              <a:avLst/>
              <a:gdLst>
                <a:gd name="T0" fmla="*/ 2 w 11"/>
                <a:gd name="T1" fmla="*/ 21 h 21"/>
                <a:gd name="T2" fmla="*/ 11 w 11"/>
                <a:gd name="T3" fmla="*/ 0 h 21"/>
                <a:gd name="T4" fmla="*/ 10 w 11"/>
                <a:gd name="T5" fmla="*/ 0 h 21"/>
                <a:gd name="T6" fmla="*/ 1 w 11"/>
                <a:gd name="T7" fmla="*/ 20 h 21"/>
                <a:gd name="T8" fmla="*/ 2 w 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2" y="21"/>
                  </a:moveTo>
                  <a:cubicBezTo>
                    <a:pt x="6" y="14"/>
                    <a:pt x="8" y="7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8" y="7"/>
                    <a:pt x="2" y="13"/>
                    <a:pt x="1" y="20"/>
                  </a:cubicBezTo>
                  <a:cubicBezTo>
                    <a:pt x="0" y="21"/>
                    <a:pt x="1" y="21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1" name="Freeform 25"/>
            <p:cNvSpPr>
              <a:spLocks/>
            </p:cNvSpPr>
            <p:nvPr/>
          </p:nvSpPr>
          <p:spPr bwMode="auto">
            <a:xfrm>
              <a:off x="3819" y="2271"/>
              <a:ext cx="33" cy="47"/>
            </a:xfrm>
            <a:custGeom>
              <a:avLst/>
              <a:gdLst>
                <a:gd name="T0" fmla="*/ 12 w 14"/>
                <a:gd name="T1" fmla="*/ 1 h 20"/>
                <a:gd name="T2" fmla="*/ 0 w 14"/>
                <a:gd name="T3" fmla="*/ 18 h 20"/>
                <a:gd name="T4" fmla="*/ 2 w 14"/>
                <a:gd name="T5" fmla="*/ 19 h 20"/>
                <a:gd name="T6" fmla="*/ 13 w 14"/>
                <a:gd name="T7" fmla="*/ 2 h 20"/>
                <a:gd name="T8" fmla="*/ 12 w 14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2" y="1"/>
                  </a:moveTo>
                  <a:cubicBezTo>
                    <a:pt x="7" y="6"/>
                    <a:pt x="3" y="12"/>
                    <a:pt x="0" y="18"/>
                  </a:cubicBezTo>
                  <a:cubicBezTo>
                    <a:pt x="0" y="19"/>
                    <a:pt x="1" y="20"/>
                    <a:pt x="2" y="19"/>
                  </a:cubicBezTo>
                  <a:cubicBezTo>
                    <a:pt x="4" y="12"/>
                    <a:pt x="9" y="7"/>
                    <a:pt x="13" y="2"/>
                  </a:cubicBezTo>
                  <a:cubicBezTo>
                    <a:pt x="14" y="1"/>
                    <a:pt x="13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3" name="Freeform 26"/>
            <p:cNvSpPr>
              <a:spLocks/>
            </p:cNvSpPr>
            <p:nvPr/>
          </p:nvSpPr>
          <p:spPr bwMode="auto">
            <a:xfrm>
              <a:off x="3952" y="2273"/>
              <a:ext cx="19" cy="33"/>
            </a:xfrm>
            <a:custGeom>
              <a:avLst/>
              <a:gdLst>
                <a:gd name="T0" fmla="*/ 8 w 8"/>
                <a:gd name="T1" fmla="*/ 0 h 14"/>
                <a:gd name="T2" fmla="*/ 0 w 8"/>
                <a:gd name="T3" fmla="*/ 13 h 14"/>
                <a:gd name="T4" fmla="*/ 2 w 8"/>
                <a:gd name="T5" fmla="*/ 13 h 14"/>
                <a:gd name="T6" fmla="*/ 8 w 8"/>
                <a:gd name="T7" fmla="*/ 0 h 14"/>
                <a:gd name="T8" fmla="*/ 8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cubicBezTo>
                    <a:pt x="6" y="4"/>
                    <a:pt x="3" y="9"/>
                    <a:pt x="0" y="13"/>
                  </a:cubicBezTo>
                  <a:cubicBezTo>
                    <a:pt x="0" y="13"/>
                    <a:pt x="1" y="14"/>
                    <a:pt x="2" y="13"/>
                  </a:cubicBezTo>
                  <a:cubicBezTo>
                    <a:pt x="4" y="9"/>
                    <a:pt x="6" y="5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5" name="Freeform 27"/>
            <p:cNvSpPr>
              <a:spLocks/>
            </p:cNvSpPr>
            <p:nvPr/>
          </p:nvSpPr>
          <p:spPr bwMode="auto">
            <a:xfrm>
              <a:off x="3821" y="2256"/>
              <a:ext cx="9" cy="15"/>
            </a:xfrm>
            <a:custGeom>
              <a:avLst/>
              <a:gdLst>
                <a:gd name="T0" fmla="*/ 4 w 4"/>
                <a:gd name="T1" fmla="*/ 0 h 6"/>
                <a:gd name="T2" fmla="*/ 3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3"/>
                    <a:pt x="2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3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6" name="Freeform 28"/>
            <p:cNvSpPr>
              <a:spLocks/>
            </p:cNvSpPr>
            <p:nvPr/>
          </p:nvSpPr>
          <p:spPr bwMode="auto">
            <a:xfrm>
              <a:off x="3830" y="2354"/>
              <a:ext cx="8" cy="24"/>
            </a:xfrm>
            <a:custGeom>
              <a:avLst/>
              <a:gdLst>
                <a:gd name="T0" fmla="*/ 3 w 3"/>
                <a:gd name="T1" fmla="*/ 0 h 10"/>
                <a:gd name="T2" fmla="*/ 0 w 3"/>
                <a:gd name="T3" fmla="*/ 9 h 10"/>
                <a:gd name="T4" fmla="*/ 1 w 3"/>
                <a:gd name="T5" fmla="*/ 9 h 10"/>
                <a:gd name="T6" fmla="*/ 3 w 3"/>
                <a:gd name="T7" fmla="*/ 0 h 10"/>
                <a:gd name="T8" fmla="*/ 3 w 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6"/>
                    <a:pt x="2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7" name="Freeform 29"/>
            <p:cNvSpPr>
              <a:spLocks/>
            </p:cNvSpPr>
            <p:nvPr/>
          </p:nvSpPr>
          <p:spPr bwMode="auto">
            <a:xfrm>
              <a:off x="3835" y="2387"/>
              <a:ext cx="3" cy="19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7 h 8"/>
                <a:gd name="T4" fmla="*/ 1 w 1"/>
                <a:gd name="T5" fmla="*/ 7 h 8"/>
                <a:gd name="T6" fmla="*/ 1 w 1"/>
                <a:gd name="T7" fmla="*/ 0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5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419" name="Group 32"/>
          <p:cNvGrpSpPr>
            <a:grpSpLocks noChangeAspect="1"/>
          </p:cNvGrpSpPr>
          <p:nvPr/>
        </p:nvGrpSpPr>
        <p:grpSpPr bwMode="auto">
          <a:xfrm>
            <a:off x="9600558" y="2947288"/>
            <a:ext cx="546743" cy="884860"/>
            <a:chOff x="3459" y="1545"/>
            <a:chExt cx="760" cy="12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21" name="Freeform 33"/>
            <p:cNvSpPr>
              <a:spLocks noEditPoints="1"/>
            </p:cNvSpPr>
            <p:nvPr/>
          </p:nvSpPr>
          <p:spPr bwMode="auto">
            <a:xfrm>
              <a:off x="3459" y="1545"/>
              <a:ext cx="760" cy="1230"/>
            </a:xfrm>
            <a:custGeom>
              <a:avLst/>
              <a:gdLst>
                <a:gd name="T0" fmla="*/ 251 w 319"/>
                <a:gd name="T1" fmla="*/ 349 h 518"/>
                <a:gd name="T2" fmla="*/ 304 w 319"/>
                <a:gd name="T3" fmla="*/ 11 h 518"/>
                <a:gd name="T4" fmla="*/ 25 w 319"/>
                <a:gd name="T5" fmla="*/ 81 h 518"/>
                <a:gd name="T6" fmla="*/ 72 w 319"/>
                <a:gd name="T7" fmla="*/ 334 h 518"/>
                <a:gd name="T8" fmla="*/ 26 w 319"/>
                <a:gd name="T9" fmla="*/ 449 h 518"/>
                <a:gd name="T10" fmla="*/ 26 w 319"/>
                <a:gd name="T11" fmla="*/ 513 h 518"/>
                <a:gd name="T12" fmla="*/ 15 w 319"/>
                <a:gd name="T13" fmla="*/ 29 h 518"/>
                <a:gd name="T14" fmla="*/ 26 w 319"/>
                <a:gd name="T15" fmla="*/ 53 h 518"/>
                <a:gd name="T16" fmla="*/ 10 w 319"/>
                <a:gd name="T17" fmla="*/ 456 h 518"/>
                <a:gd name="T18" fmla="*/ 283 w 319"/>
                <a:gd name="T19" fmla="*/ 475 h 518"/>
                <a:gd name="T20" fmla="*/ 297 w 319"/>
                <a:gd name="T21" fmla="*/ 65 h 518"/>
                <a:gd name="T22" fmla="*/ 293 w 319"/>
                <a:gd name="T23" fmla="*/ 34 h 518"/>
                <a:gd name="T24" fmla="*/ 282 w 319"/>
                <a:gd name="T25" fmla="*/ 35 h 518"/>
                <a:gd name="T26" fmla="*/ 277 w 319"/>
                <a:gd name="T27" fmla="*/ 49 h 518"/>
                <a:gd name="T28" fmla="*/ 272 w 319"/>
                <a:gd name="T29" fmla="*/ 57 h 518"/>
                <a:gd name="T30" fmla="*/ 265 w 319"/>
                <a:gd name="T31" fmla="*/ 66 h 518"/>
                <a:gd name="T32" fmla="*/ 259 w 319"/>
                <a:gd name="T33" fmla="*/ 46 h 518"/>
                <a:gd name="T34" fmla="*/ 251 w 319"/>
                <a:gd name="T35" fmla="*/ 55 h 518"/>
                <a:gd name="T36" fmla="*/ 241 w 319"/>
                <a:gd name="T37" fmla="*/ 56 h 518"/>
                <a:gd name="T38" fmla="*/ 217 w 319"/>
                <a:gd name="T39" fmla="*/ 29 h 518"/>
                <a:gd name="T40" fmla="*/ 209 w 319"/>
                <a:gd name="T41" fmla="*/ 49 h 518"/>
                <a:gd name="T42" fmla="*/ 182 w 319"/>
                <a:gd name="T43" fmla="*/ 64 h 518"/>
                <a:gd name="T44" fmla="*/ 178 w 319"/>
                <a:gd name="T45" fmla="*/ 52 h 518"/>
                <a:gd name="T46" fmla="*/ 167 w 319"/>
                <a:gd name="T47" fmla="*/ 46 h 518"/>
                <a:gd name="T48" fmla="*/ 144 w 319"/>
                <a:gd name="T49" fmla="*/ 26 h 518"/>
                <a:gd name="T50" fmla="*/ 147 w 319"/>
                <a:gd name="T51" fmla="*/ 44 h 518"/>
                <a:gd name="T52" fmla="*/ 122 w 319"/>
                <a:gd name="T53" fmla="*/ 27 h 518"/>
                <a:gd name="T54" fmla="*/ 135 w 319"/>
                <a:gd name="T55" fmla="*/ 37 h 518"/>
                <a:gd name="T56" fmla="*/ 117 w 319"/>
                <a:gd name="T57" fmla="*/ 65 h 518"/>
                <a:gd name="T58" fmla="*/ 109 w 319"/>
                <a:gd name="T59" fmla="*/ 29 h 518"/>
                <a:gd name="T60" fmla="*/ 104 w 319"/>
                <a:gd name="T61" fmla="*/ 35 h 518"/>
                <a:gd name="T62" fmla="*/ 98 w 319"/>
                <a:gd name="T63" fmla="*/ 64 h 518"/>
                <a:gd name="T64" fmla="*/ 87 w 319"/>
                <a:gd name="T65" fmla="*/ 67 h 518"/>
                <a:gd name="T66" fmla="*/ 71 w 319"/>
                <a:gd name="T67" fmla="*/ 45 h 518"/>
                <a:gd name="T68" fmla="*/ 79 w 319"/>
                <a:gd name="T69" fmla="*/ 32 h 518"/>
                <a:gd name="T70" fmla="*/ 67 w 319"/>
                <a:gd name="T71" fmla="*/ 66 h 518"/>
                <a:gd name="T72" fmla="*/ 53 w 319"/>
                <a:gd name="T73" fmla="*/ 55 h 518"/>
                <a:gd name="T74" fmla="*/ 43 w 319"/>
                <a:gd name="T75" fmla="*/ 29 h 518"/>
                <a:gd name="T76" fmla="*/ 39 w 319"/>
                <a:gd name="T77" fmla="*/ 70 h 518"/>
                <a:gd name="T78" fmla="*/ 33 w 319"/>
                <a:gd name="T79" fmla="*/ 55 h 518"/>
                <a:gd name="T80" fmla="*/ 92 w 319"/>
                <a:gd name="T81" fmla="*/ 171 h 518"/>
                <a:gd name="T82" fmla="*/ 269 w 319"/>
                <a:gd name="T83" fmla="*/ 80 h 518"/>
                <a:gd name="T84" fmla="*/ 28 w 319"/>
                <a:gd name="T85" fmla="*/ 496 h 518"/>
                <a:gd name="T86" fmla="*/ 43 w 319"/>
                <a:gd name="T87" fmla="*/ 495 h 518"/>
                <a:gd name="T88" fmla="*/ 54 w 319"/>
                <a:gd name="T89" fmla="*/ 480 h 518"/>
                <a:gd name="T90" fmla="*/ 62 w 319"/>
                <a:gd name="T91" fmla="*/ 498 h 518"/>
                <a:gd name="T92" fmla="*/ 67 w 319"/>
                <a:gd name="T93" fmla="*/ 498 h 518"/>
                <a:gd name="T94" fmla="*/ 80 w 319"/>
                <a:gd name="T95" fmla="*/ 503 h 518"/>
                <a:gd name="T96" fmla="*/ 85 w 319"/>
                <a:gd name="T97" fmla="*/ 474 h 518"/>
                <a:gd name="T98" fmla="*/ 100 w 319"/>
                <a:gd name="T99" fmla="*/ 497 h 518"/>
                <a:gd name="T100" fmla="*/ 129 w 319"/>
                <a:gd name="T101" fmla="*/ 497 h 518"/>
                <a:gd name="T102" fmla="*/ 170 w 319"/>
                <a:gd name="T103" fmla="*/ 457 h 518"/>
                <a:gd name="T104" fmla="*/ 181 w 319"/>
                <a:gd name="T105" fmla="*/ 480 h 518"/>
                <a:gd name="T106" fmla="*/ 168 w 319"/>
                <a:gd name="T107" fmla="*/ 438 h 518"/>
                <a:gd name="T108" fmla="*/ 278 w 319"/>
                <a:gd name="T109" fmla="*/ 440 h 518"/>
                <a:gd name="T110" fmla="*/ 268 w 319"/>
                <a:gd name="T111" fmla="*/ 481 h 518"/>
                <a:gd name="T112" fmla="*/ 285 w 319"/>
                <a:gd name="T113" fmla="*/ 486 h 518"/>
                <a:gd name="T114" fmla="*/ 293 w 319"/>
                <a:gd name="T115" fmla="*/ 466 h 518"/>
                <a:gd name="T116" fmla="*/ 300 w 319"/>
                <a:gd name="T117" fmla="*/ 458 h 518"/>
                <a:gd name="T118" fmla="*/ 299 w 319"/>
                <a:gd name="T119" fmla="*/ 50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" h="518">
                  <a:moveTo>
                    <a:pt x="315" y="471"/>
                  </a:moveTo>
                  <a:cubicBezTo>
                    <a:pt x="314" y="466"/>
                    <a:pt x="312" y="462"/>
                    <a:pt x="310" y="458"/>
                  </a:cubicBezTo>
                  <a:cubicBezTo>
                    <a:pt x="310" y="458"/>
                    <a:pt x="309" y="457"/>
                    <a:pt x="309" y="457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3" y="455"/>
                    <a:pt x="313" y="450"/>
                    <a:pt x="310" y="449"/>
                  </a:cubicBezTo>
                  <a:cubicBezTo>
                    <a:pt x="301" y="447"/>
                    <a:pt x="292" y="448"/>
                    <a:pt x="283" y="448"/>
                  </a:cubicBezTo>
                  <a:cubicBezTo>
                    <a:pt x="283" y="448"/>
                    <a:pt x="283" y="447"/>
                    <a:pt x="283" y="446"/>
                  </a:cubicBezTo>
                  <a:cubicBezTo>
                    <a:pt x="283" y="446"/>
                    <a:pt x="283" y="446"/>
                    <a:pt x="283" y="446"/>
                  </a:cubicBezTo>
                  <a:cubicBezTo>
                    <a:pt x="285" y="448"/>
                    <a:pt x="289" y="447"/>
                    <a:pt x="289" y="444"/>
                  </a:cubicBezTo>
                  <a:cubicBezTo>
                    <a:pt x="287" y="427"/>
                    <a:pt x="286" y="410"/>
                    <a:pt x="281" y="394"/>
                  </a:cubicBezTo>
                  <a:cubicBezTo>
                    <a:pt x="275" y="378"/>
                    <a:pt x="265" y="364"/>
                    <a:pt x="253" y="352"/>
                  </a:cubicBezTo>
                  <a:cubicBezTo>
                    <a:pt x="252" y="351"/>
                    <a:pt x="251" y="350"/>
                    <a:pt x="251" y="349"/>
                  </a:cubicBezTo>
                  <a:cubicBezTo>
                    <a:pt x="247" y="344"/>
                    <a:pt x="244" y="340"/>
                    <a:pt x="240" y="335"/>
                  </a:cubicBezTo>
                  <a:cubicBezTo>
                    <a:pt x="231" y="324"/>
                    <a:pt x="222" y="313"/>
                    <a:pt x="212" y="302"/>
                  </a:cubicBezTo>
                  <a:cubicBezTo>
                    <a:pt x="207" y="295"/>
                    <a:pt x="202" y="289"/>
                    <a:pt x="196" y="283"/>
                  </a:cubicBezTo>
                  <a:cubicBezTo>
                    <a:pt x="187" y="272"/>
                    <a:pt x="178" y="261"/>
                    <a:pt x="170" y="249"/>
                  </a:cubicBezTo>
                  <a:cubicBezTo>
                    <a:pt x="194" y="224"/>
                    <a:pt x="220" y="201"/>
                    <a:pt x="242" y="175"/>
                  </a:cubicBezTo>
                  <a:cubicBezTo>
                    <a:pt x="254" y="159"/>
                    <a:pt x="267" y="141"/>
                    <a:pt x="274" y="122"/>
                  </a:cubicBezTo>
                  <a:cubicBezTo>
                    <a:pt x="280" y="109"/>
                    <a:pt x="283" y="95"/>
                    <a:pt x="284" y="79"/>
                  </a:cubicBezTo>
                  <a:cubicBezTo>
                    <a:pt x="293" y="78"/>
                    <a:pt x="301" y="76"/>
                    <a:pt x="307" y="71"/>
                  </a:cubicBezTo>
                  <a:cubicBezTo>
                    <a:pt x="307" y="71"/>
                    <a:pt x="308" y="71"/>
                    <a:pt x="308" y="70"/>
                  </a:cubicBezTo>
                  <a:cubicBezTo>
                    <a:pt x="310" y="71"/>
                    <a:pt x="313" y="69"/>
                    <a:pt x="313" y="67"/>
                  </a:cubicBezTo>
                  <a:cubicBezTo>
                    <a:pt x="313" y="52"/>
                    <a:pt x="319" y="27"/>
                    <a:pt x="306" y="16"/>
                  </a:cubicBezTo>
                  <a:cubicBezTo>
                    <a:pt x="307" y="14"/>
                    <a:pt x="306" y="12"/>
                    <a:pt x="304" y="11"/>
                  </a:cubicBezTo>
                  <a:cubicBezTo>
                    <a:pt x="289" y="0"/>
                    <a:pt x="267" y="1"/>
                    <a:pt x="249" y="2"/>
                  </a:cubicBezTo>
                  <a:cubicBezTo>
                    <a:pt x="226" y="3"/>
                    <a:pt x="203" y="7"/>
                    <a:pt x="179" y="9"/>
                  </a:cubicBezTo>
                  <a:cubicBezTo>
                    <a:pt x="148" y="10"/>
                    <a:pt x="116" y="8"/>
                    <a:pt x="85" y="7"/>
                  </a:cubicBezTo>
                  <a:cubicBezTo>
                    <a:pt x="68" y="7"/>
                    <a:pt x="52" y="6"/>
                    <a:pt x="36" y="7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22" y="5"/>
                    <a:pt x="10" y="6"/>
                    <a:pt x="5" y="17"/>
                  </a:cubicBezTo>
                  <a:cubicBezTo>
                    <a:pt x="4" y="17"/>
                    <a:pt x="3" y="18"/>
                    <a:pt x="3" y="18"/>
                  </a:cubicBezTo>
                  <a:cubicBezTo>
                    <a:pt x="3" y="26"/>
                    <a:pt x="3" y="35"/>
                    <a:pt x="0" y="43"/>
                  </a:cubicBezTo>
                  <a:cubicBezTo>
                    <a:pt x="0" y="48"/>
                    <a:pt x="1" y="53"/>
                    <a:pt x="2" y="58"/>
                  </a:cubicBezTo>
                  <a:cubicBezTo>
                    <a:pt x="1" y="65"/>
                    <a:pt x="1" y="71"/>
                    <a:pt x="3" y="77"/>
                  </a:cubicBezTo>
                  <a:cubicBezTo>
                    <a:pt x="3" y="79"/>
                    <a:pt x="6" y="81"/>
                    <a:pt x="8" y="81"/>
                  </a:cubicBezTo>
                  <a:cubicBezTo>
                    <a:pt x="14" y="81"/>
                    <a:pt x="19" y="81"/>
                    <a:pt x="25" y="81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9"/>
                    <a:pt x="27" y="95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3" y="108"/>
                    <a:pt x="38" y="116"/>
                    <a:pt x="42" y="123"/>
                  </a:cubicBezTo>
                  <a:cubicBezTo>
                    <a:pt x="48" y="134"/>
                    <a:pt x="54" y="147"/>
                    <a:pt x="63" y="156"/>
                  </a:cubicBezTo>
                  <a:cubicBezTo>
                    <a:pt x="80" y="176"/>
                    <a:pt x="102" y="192"/>
                    <a:pt x="123" y="209"/>
                  </a:cubicBezTo>
                  <a:cubicBezTo>
                    <a:pt x="129" y="214"/>
                    <a:pt x="135" y="219"/>
                    <a:pt x="141" y="225"/>
                  </a:cubicBezTo>
                  <a:cubicBezTo>
                    <a:pt x="144" y="229"/>
                    <a:pt x="148" y="233"/>
                    <a:pt x="151" y="238"/>
                  </a:cubicBezTo>
                  <a:cubicBezTo>
                    <a:pt x="153" y="241"/>
                    <a:pt x="155" y="244"/>
                    <a:pt x="158" y="247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52" y="254"/>
                    <a:pt x="145" y="261"/>
                    <a:pt x="139" y="267"/>
                  </a:cubicBezTo>
                  <a:cubicBezTo>
                    <a:pt x="117" y="289"/>
                    <a:pt x="93" y="311"/>
                    <a:pt x="72" y="334"/>
                  </a:cubicBezTo>
                  <a:cubicBezTo>
                    <a:pt x="62" y="345"/>
                    <a:pt x="52" y="357"/>
                    <a:pt x="44" y="369"/>
                  </a:cubicBezTo>
                  <a:cubicBezTo>
                    <a:pt x="44" y="370"/>
                    <a:pt x="43" y="371"/>
                    <a:pt x="43" y="371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2" y="373"/>
                    <a:pt x="41" y="374"/>
                    <a:pt x="41" y="375"/>
                  </a:cubicBezTo>
                  <a:cubicBezTo>
                    <a:pt x="30" y="393"/>
                    <a:pt x="24" y="413"/>
                    <a:pt x="25" y="436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26" y="439"/>
                    <a:pt x="26" y="441"/>
                    <a:pt x="27" y="444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7" y="444"/>
                    <a:pt x="27" y="444"/>
                    <a:pt x="27" y="445"/>
                  </a:cubicBezTo>
                  <a:cubicBezTo>
                    <a:pt x="26" y="446"/>
                    <a:pt x="25" y="447"/>
                    <a:pt x="26" y="449"/>
                  </a:cubicBezTo>
                  <a:cubicBezTo>
                    <a:pt x="18" y="449"/>
                    <a:pt x="9" y="449"/>
                    <a:pt x="4" y="453"/>
                  </a:cubicBezTo>
                  <a:cubicBezTo>
                    <a:pt x="3" y="453"/>
                    <a:pt x="3" y="453"/>
                    <a:pt x="4" y="453"/>
                  </a:cubicBezTo>
                  <a:cubicBezTo>
                    <a:pt x="4" y="454"/>
                    <a:pt x="6" y="454"/>
                    <a:pt x="7" y="454"/>
                  </a:cubicBezTo>
                  <a:cubicBezTo>
                    <a:pt x="7" y="456"/>
                    <a:pt x="7" y="457"/>
                    <a:pt x="6" y="458"/>
                  </a:cubicBezTo>
                  <a:cubicBezTo>
                    <a:pt x="4" y="459"/>
                    <a:pt x="2" y="462"/>
                    <a:pt x="4" y="465"/>
                  </a:cubicBezTo>
                  <a:cubicBezTo>
                    <a:pt x="5" y="466"/>
                    <a:pt x="6" y="467"/>
                    <a:pt x="6" y="468"/>
                  </a:cubicBezTo>
                  <a:cubicBezTo>
                    <a:pt x="7" y="482"/>
                    <a:pt x="8" y="495"/>
                    <a:pt x="10" y="509"/>
                  </a:cubicBezTo>
                  <a:cubicBezTo>
                    <a:pt x="10" y="511"/>
                    <a:pt x="11" y="512"/>
                    <a:pt x="13" y="512"/>
                  </a:cubicBezTo>
                  <a:cubicBezTo>
                    <a:pt x="15" y="512"/>
                    <a:pt x="17" y="512"/>
                    <a:pt x="20" y="512"/>
                  </a:cubicBezTo>
                  <a:cubicBezTo>
                    <a:pt x="20" y="513"/>
                    <a:pt x="21" y="513"/>
                    <a:pt x="22" y="513"/>
                  </a:cubicBezTo>
                  <a:cubicBezTo>
                    <a:pt x="23" y="513"/>
                    <a:pt x="24" y="513"/>
                    <a:pt x="24" y="513"/>
                  </a:cubicBezTo>
                  <a:cubicBezTo>
                    <a:pt x="25" y="513"/>
                    <a:pt x="26" y="513"/>
                    <a:pt x="26" y="513"/>
                  </a:cubicBezTo>
                  <a:cubicBezTo>
                    <a:pt x="33" y="513"/>
                    <a:pt x="40" y="513"/>
                    <a:pt x="47" y="513"/>
                  </a:cubicBezTo>
                  <a:cubicBezTo>
                    <a:pt x="68" y="518"/>
                    <a:pt x="92" y="517"/>
                    <a:pt x="114" y="513"/>
                  </a:cubicBezTo>
                  <a:cubicBezTo>
                    <a:pt x="179" y="512"/>
                    <a:pt x="244" y="508"/>
                    <a:pt x="309" y="508"/>
                  </a:cubicBezTo>
                  <a:cubicBezTo>
                    <a:pt x="311" y="508"/>
                    <a:pt x="312" y="506"/>
                    <a:pt x="312" y="504"/>
                  </a:cubicBezTo>
                  <a:cubicBezTo>
                    <a:pt x="315" y="505"/>
                    <a:pt x="318" y="503"/>
                    <a:pt x="318" y="500"/>
                  </a:cubicBezTo>
                  <a:cubicBezTo>
                    <a:pt x="318" y="490"/>
                    <a:pt x="317" y="480"/>
                    <a:pt x="315" y="471"/>
                  </a:cubicBezTo>
                  <a:close/>
                  <a:moveTo>
                    <a:pt x="12" y="66"/>
                  </a:moveTo>
                  <a:cubicBezTo>
                    <a:pt x="12" y="64"/>
                    <a:pt x="12" y="63"/>
                    <a:pt x="12" y="61"/>
                  </a:cubicBezTo>
                  <a:cubicBezTo>
                    <a:pt x="12" y="63"/>
                    <a:pt x="13" y="64"/>
                    <a:pt x="13" y="66"/>
                  </a:cubicBezTo>
                  <a:cubicBezTo>
                    <a:pt x="13" y="66"/>
                    <a:pt x="13" y="66"/>
                    <a:pt x="12" y="66"/>
                  </a:cubicBezTo>
                  <a:close/>
                  <a:moveTo>
                    <a:pt x="15" y="39"/>
                  </a:moveTo>
                  <a:cubicBezTo>
                    <a:pt x="15" y="35"/>
                    <a:pt x="15" y="32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31"/>
                    <a:pt x="16" y="33"/>
                    <a:pt x="16" y="35"/>
                  </a:cubicBezTo>
                  <a:cubicBezTo>
                    <a:pt x="16" y="36"/>
                    <a:pt x="16" y="37"/>
                    <a:pt x="15" y="39"/>
                  </a:cubicBezTo>
                  <a:close/>
                  <a:moveTo>
                    <a:pt x="2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3" y="66"/>
                    <a:pt x="22" y="64"/>
                  </a:cubicBezTo>
                  <a:cubicBezTo>
                    <a:pt x="21" y="62"/>
                    <a:pt x="21" y="60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62"/>
                    <a:pt x="23" y="65"/>
                    <a:pt x="23" y="68"/>
                  </a:cubicBezTo>
                  <a:cubicBezTo>
                    <a:pt x="22" y="67"/>
                    <a:pt x="21" y="67"/>
                    <a:pt x="20" y="67"/>
                  </a:cubicBezTo>
                  <a:close/>
                  <a:moveTo>
                    <a:pt x="26" y="55"/>
                  </a:moveTo>
                  <a:cubicBezTo>
                    <a:pt x="26" y="54"/>
                    <a:pt x="26" y="54"/>
                    <a:pt x="26" y="53"/>
                  </a:cubicBezTo>
                  <a:cubicBezTo>
                    <a:pt x="26" y="53"/>
                    <a:pt x="26" y="53"/>
                    <a:pt x="26" y="52"/>
                  </a:cubicBezTo>
                  <a:cubicBezTo>
                    <a:pt x="26" y="53"/>
                    <a:pt x="26" y="54"/>
                    <a:pt x="26" y="55"/>
                  </a:cubicBezTo>
                  <a:close/>
                  <a:moveTo>
                    <a:pt x="28" y="28"/>
                  </a:moveTo>
                  <a:cubicBezTo>
                    <a:pt x="27" y="27"/>
                    <a:pt x="26" y="27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7" y="26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7"/>
                    <a:pt x="28" y="28"/>
                  </a:cubicBezTo>
                  <a:close/>
                  <a:moveTo>
                    <a:pt x="10" y="456"/>
                  </a:moveTo>
                  <a:cubicBezTo>
                    <a:pt x="10" y="456"/>
                    <a:pt x="10" y="456"/>
                    <a:pt x="10" y="455"/>
                  </a:cubicBezTo>
                  <a:cubicBezTo>
                    <a:pt x="10" y="456"/>
                    <a:pt x="11" y="456"/>
                    <a:pt x="12" y="456"/>
                  </a:cubicBezTo>
                  <a:cubicBezTo>
                    <a:pt x="11" y="456"/>
                    <a:pt x="11" y="456"/>
                    <a:pt x="10" y="456"/>
                  </a:cubicBezTo>
                  <a:close/>
                  <a:moveTo>
                    <a:pt x="16" y="506"/>
                  </a:moveTo>
                  <a:cubicBezTo>
                    <a:pt x="15" y="505"/>
                    <a:pt x="15" y="503"/>
                    <a:pt x="15" y="502"/>
                  </a:cubicBezTo>
                  <a:cubicBezTo>
                    <a:pt x="16" y="503"/>
                    <a:pt x="17" y="505"/>
                    <a:pt x="17" y="506"/>
                  </a:cubicBezTo>
                  <a:cubicBezTo>
                    <a:pt x="17" y="506"/>
                    <a:pt x="16" y="506"/>
                    <a:pt x="16" y="506"/>
                  </a:cubicBezTo>
                  <a:close/>
                  <a:moveTo>
                    <a:pt x="20" y="465"/>
                  </a:moveTo>
                  <a:cubicBezTo>
                    <a:pt x="20" y="465"/>
                    <a:pt x="20" y="465"/>
                    <a:pt x="20" y="465"/>
                  </a:cubicBezTo>
                  <a:cubicBezTo>
                    <a:pt x="20" y="464"/>
                    <a:pt x="20" y="464"/>
                    <a:pt x="20" y="464"/>
                  </a:cubicBezTo>
                  <a:cubicBezTo>
                    <a:pt x="20" y="464"/>
                    <a:pt x="21" y="464"/>
                    <a:pt x="22" y="464"/>
                  </a:cubicBezTo>
                  <a:cubicBezTo>
                    <a:pt x="21" y="464"/>
                    <a:pt x="21" y="465"/>
                    <a:pt x="20" y="465"/>
                  </a:cubicBezTo>
                  <a:close/>
                  <a:moveTo>
                    <a:pt x="282" y="474"/>
                  </a:moveTo>
                  <a:cubicBezTo>
                    <a:pt x="282" y="474"/>
                    <a:pt x="282" y="474"/>
                    <a:pt x="283" y="474"/>
                  </a:cubicBezTo>
                  <a:cubicBezTo>
                    <a:pt x="283" y="474"/>
                    <a:pt x="283" y="474"/>
                    <a:pt x="283" y="475"/>
                  </a:cubicBezTo>
                  <a:cubicBezTo>
                    <a:pt x="282" y="478"/>
                    <a:pt x="281" y="481"/>
                    <a:pt x="281" y="484"/>
                  </a:cubicBezTo>
                  <a:cubicBezTo>
                    <a:pt x="280" y="482"/>
                    <a:pt x="279" y="480"/>
                    <a:pt x="279" y="478"/>
                  </a:cubicBezTo>
                  <a:cubicBezTo>
                    <a:pt x="280" y="476"/>
                    <a:pt x="281" y="475"/>
                    <a:pt x="282" y="474"/>
                  </a:cubicBezTo>
                  <a:close/>
                  <a:moveTo>
                    <a:pt x="270" y="65"/>
                  </a:moveTo>
                  <a:cubicBezTo>
                    <a:pt x="270" y="65"/>
                    <a:pt x="270" y="65"/>
                    <a:pt x="270" y="65"/>
                  </a:cubicBezTo>
                  <a:cubicBezTo>
                    <a:pt x="270" y="65"/>
                    <a:pt x="271" y="65"/>
                    <a:pt x="271" y="65"/>
                  </a:cubicBezTo>
                  <a:cubicBezTo>
                    <a:pt x="271" y="65"/>
                    <a:pt x="270" y="65"/>
                    <a:pt x="270" y="65"/>
                  </a:cubicBezTo>
                  <a:close/>
                  <a:moveTo>
                    <a:pt x="298" y="28"/>
                  </a:moveTo>
                  <a:cubicBezTo>
                    <a:pt x="300" y="28"/>
                    <a:pt x="301" y="29"/>
                    <a:pt x="302" y="29"/>
                  </a:cubicBezTo>
                  <a:cubicBezTo>
                    <a:pt x="300" y="36"/>
                    <a:pt x="299" y="42"/>
                    <a:pt x="298" y="48"/>
                  </a:cubicBezTo>
                  <a:cubicBezTo>
                    <a:pt x="298" y="41"/>
                    <a:pt x="298" y="35"/>
                    <a:pt x="298" y="28"/>
                  </a:cubicBezTo>
                  <a:close/>
                  <a:moveTo>
                    <a:pt x="297" y="65"/>
                  </a:moveTo>
                  <a:cubicBezTo>
                    <a:pt x="298" y="65"/>
                    <a:pt x="298" y="65"/>
                    <a:pt x="298" y="64"/>
                  </a:cubicBezTo>
                  <a:cubicBezTo>
                    <a:pt x="298" y="64"/>
                    <a:pt x="298" y="63"/>
                    <a:pt x="298" y="63"/>
                  </a:cubicBezTo>
                  <a:cubicBezTo>
                    <a:pt x="300" y="59"/>
                    <a:pt x="301" y="56"/>
                    <a:pt x="302" y="53"/>
                  </a:cubicBezTo>
                  <a:cubicBezTo>
                    <a:pt x="302" y="56"/>
                    <a:pt x="302" y="59"/>
                    <a:pt x="302" y="62"/>
                  </a:cubicBezTo>
                  <a:cubicBezTo>
                    <a:pt x="302" y="64"/>
                    <a:pt x="303" y="65"/>
                    <a:pt x="305" y="65"/>
                  </a:cubicBezTo>
                  <a:cubicBezTo>
                    <a:pt x="305" y="65"/>
                    <a:pt x="305" y="65"/>
                    <a:pt x="305" y="66"/>
                  </a:cubicBezTo>
                  <a:cubicBezTo>
                    <a:pt x="304" y="65"/>
                    <a:pt x="303" y="65"/>
                    <a:pt x="302" y="66"/>
                  </a:cubicBezTo>
                  <a:cubicBezTo>
                    <a:pt x="296" y="69"/>
                    <a:pt x="290" y="70"/>
                    <a:pt x="283" y="71"/>
                  </a:cubicBezTo>
                  <a:cubicBezTo>
                    <a:pt x="283" y="70"/>
                    <a:pt x="282" y="70"/>
                    <a:pt x="282" y="70"/>
                  </a:cubicBezTo>
                  <a:cubicBezTo>
                    <a:pt x="286" y="69"/>
                    <a:pt x="290" y="68"/>
                    <a:pt x="293" y="67"/>
                  </a:cubicBezTo>
                  <a:cubicBezTo>
                    <a:pt x="295" y="67"/>
                    <a:pt x="297" y="67"/>
                    <a:pt x="297" y="65"/>
                  </a:cubicBezTo>
                  <a:close/>
                  <a:moveTo>
                    <a:pt x="293" y="34"/>
                  </a:moveTo>
                  <a:cubicBezTo>
                    <a:pt x="293" y="34"/>
                    <a:pt x="293" y="35"/>
                    <a:pt x="293" y="35"/>
                  </a:cubicBezTo>
                  <a:cubicBezTo>
                    <a:pt x="293" y="35"/>
                    <a:pt x="292" y="35"/>
                    <a:pt x="292" y="35"/>
                  </a:cubicBezTo>
                  <a:cubicBezTo>
                    <a:pt x="292" y="35"/>
                    <a:pt x="293" y="34"/>
                    <a:pt x="293" y="34"/>
                  </a:cubicBezTo>
                  <a:close/>
                  <a:moveTo>
                    <a:pt x="286" y="25"/>
                  </a:moveTo>
                  <a:cubicBezTo>
                    <a:pt x="287" y="25"/>
                    <a:pt x="289" y="25"/>
                    <a:pt x="290" y="26"/>
                  </a:cubicBezTo>
                  <a:cubicBezTo>
                    <a:pt x="289" y="27"/>
                    <a:pt x="289" y="29"/>
                    <a:pt x="288" y="31"/>
                  </a:cubicBezTo>
                  <a:cubicBezTo>
                    <a:pt x="286" y="30"/>
                    <a:pt x="283" y="28"/>
                    <a:pt x="280" y="28"/>
                  </a:cubicBezTo>
                  <a:cubicBezTo>
                    <a:pt x="280" y="27"/>
                    <a:pt x="280" y="27"/>
                    <a:pt x="280" y="26"/>
                  </a:cubicBezTo>
                  <a:cubicBezTo>
                    <a:pt x="282" y="26"/>
                    <a:pt x="284" y="25"/>
                    <a:pt x="286" y="25"/>
                  </a:cubicBezTo>
                  <a:close/>
                  <a:moveTo>
                    <a:pt x="281" y="38"/>
                  </a:moveTo>
                  <a:cubicBezTo>
                    <a:pt x="281" y="37"/>
                    <a:pt x="281" y="36"/>
                    <a:pt x="280" y="35"/>
                  </a:cubicBezTo>
                  <a:cubicBezTo>
                    <a:pt x="281" y="35"/>
                    <a:pt x="281" y="35"/>
                    <a:pt x="282" y="35"/>
                  </a:cubicBezTo>
                  <a:cubicBezTo>
                    <a:pt x="283" y="36"/>
                    <a:pt x="285" y="37"/>
                    <a:pt x="286" y="38"/>
                  </a:cubicBezTo>
                  <a:cubicBezTo>
                    <a:pt x="286" y="38"/>
                    <a:pt x="286" y="39"/>
                    <a:pt x="286" y="39"/>
                  </a:cubicBezTo>
                  <a:cubicBezTo>
                    <a:pt x="284" y="39"/>
                    <a:pt x="282" y="39"/>
                    <a:pt x="281" y="38"/>
                  </a:cubicBezTo>
                  <a:close/>
                  <a:moveTo>
                    <a:pt x="284" y="44"/>
                  </a:moveTo>
                  <a:cubicBezTo>
                    <a:pt x="283" y="45"/>
                    <a:pt x="283" y="46"/>
                    <a:pt x="283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82" y="46"/>
                    <a:pt x="282" y="45"/>
                    <a:pt x="282" y="45"/>
                  </a:cubicBezTo>
                  <a:cubicBezTo>
                    <a:pt x="282" y="45"/>
                    <a:pt x="283" y="45"/>
                    <a:pt x="284" y="44"/>
                  </a:cubicBezTo>
                  <a:close/>
                  <a:moveTo>
                    <a:pt x="274" y="45"/>
                  </a:moveTo>
                  <a:cubicBezTo>
                    <a:pt x="274" y="45"/>
                    <a:pt x="274" y="45"/>
                    <a:pt x="274" y="45"/>
                  </a:cubicBezTo>
                  <a:cubicBezTo>
                    <a:pt x="275" y="45"/>
                    <a:pt x="276" y="45"/>
                    <a:pt x="277" y="45"/>
                  </a:cubicBezTo>
                  <a:cubicBezTo>
                    <a:pt x="277" y="46"/>
                    <a:pt x="277" y="48"/>
                    <a:pt x="277" y="49"/>
                  </a:cubicBezTo>
                  <a:cubicBezTo>
                    <a:pt x="276" y="49"/>
                    <a:pt x="275" y="50"/>
                    <a:pt x="273" y="50"/>
                  </a:cubicBezTo>
                  <a:cubicBezTo>
                    <a:pt x="274" y="48"/>
                    <a:pt x="274" y="47"/>
                    <a:pt x="274" y="45"/>
                  </a:cubicBezTo>
                  <a:close/>
                  <a:moveTo>
                    <a:pt x="272" y="57"/>
                  </a:moveTo>
                  <a:cubicBezTo>
                    <a:pt x="274" y="56"/>
                    <a:pt x="276" y="56"/>
                    <a:pt x="278" y="55"/>
                  </a:cubicBezTo>
                  <a:cubicBezTo>
                    <a:pt x="278" y="56"/>
                    <a:pt x="278" y="56"/>
                    <a:pt x="278" y="57"/>
                  </a:cubicBezTo>
                  <a:cubicBezTo>
                    <a:pt x="279" y="59"/>
                    <a:pt x="282" y="59"/>
                    <a:pt x="283" y="57"/>
                  </a:cubicBezTo>
                  <a:cubicBezTo>
                    <a:pt x="284" y="56"/>
                    <a:pt x="285" y="54"/>
                    <a:pt x="286" y="52"/>
                  </a:cubicBezTo>
                  <a:cubicBezTo>
                    <a:pt x="288" y="51"/>
                    <a:pt x="289" y="51"/>
                    <a:pt x="291" y="50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2" y="52"/>
                    <a:pt x="292" y="56"/>
                    <a:pt x="292" y="59"/>
                  </a:cubicBezTo>
                  <a:cubicBezTo>
                    <a:pt x="285" y="59"/>
                    <a:pt x="278" y="59"/>
                    <a:pt x="271" y="58"/>
                  </a:cubicBezTo>
                  <a:cubicBezTo>
                    <a:pt x="272" y="58"/>
                    <a:pt x="272" y="57"/>
                    <a:pt x="272" y="57"/>
                  </a:cubicBezTo>
                  <a:close/>
                  <a:moveTo>
                    <a:pt x="271" y="32"/>
                  </a:moveTo>
                  <a:cubicBezTo>
                    <a:pt x="271" y="34"/>
                    <a:pt x="271" y="36"/>
                    <a:pt x="270" y="38"/>
                  </a:cubicBezTo>
                  <a:cubicBezTo>
                    <a:pt x="269" y="37"/>
                    <a:pt x="269" y="37"/>
                    <a:pt x="268" y="37"/>
                  </a:cubicBezTo>
                  <a:cubicBezTo>
                    <a:pt x="268" y="36"/>
                    <a:pt x="268" y="34"/>
                    <a:pt x="267" y="32"/>
                  </a:cubicBezTo>
                  <a:cubicBezTo>
                    <a:pt x="267" y="32"/>
                    <a:pt x="267" y="31"/>
                    <a:pt x="267" y="31"/>
                  </a:cubicBezTo>
                  <a:cubicBezTo>
                    <a:pt x="268" y="31"/>
                    <a:pt x="270" y="32"/>
                    <a:pt x="271" y="32"/>
                  </a:cubicBezTo>
                  <a:close/>
                  <a:moveTo>
                    <a:pt x="264" y="49"/>
                  </a:moveTo>
                  <a:cubicBezTo>
                    <a:pt x="264" y="50"/>
                    <a:pt x="264" y="51"/>
                    <a:pt x="265" y="52"/>
                  </a:cubicBezTo>
                  <a:cubicBezTo>
                    <a:pt x="264" y="52"/>
                    <a:pt x="264" y="52"/>
                    <a:pt x="264" y="53"/>
                  </a:cubicBezTo>
                  <a:cubicBezTo>
                    <a:pt x="264" y="51"/>
                    <a:pt x="264" y="50"/>
                    <a:pt x="264" y="49"/>
                  </a:cubicBezTo>
                  <a:close/>
                  <a:moveTo>
                    <a:pt x="265" y="64"/>
                  </a:moveTo>
                  <a:cubicBezTo>
                    <a:pt x="265" y="65"/>
                    <a:pt x="265" y="65"/>
                    <a:pt x="265" y="66"/>
                  </a:cubicBezTo>
                  <a:cubicBezTo>
                    <a:pt x="264" y="66"/>
                    <a:pt x="262" y="66"/>
                    <a:pt x="261" y="66"/>
                  </a:cubicBezTo>
                  <a:cubicBezTo>
                    <a:pt x="261" y="65"/>
                    <a:pt x="261" y="65"/>
                    <a:pt x="262" y="64"/>
                  </a:cubicBezTo>
                  <a:cubicBezTo>
                    <a:pt x="263" y="64"/>
                    <a:pt x="264" y="64"/>
                    <a:pt x="265" y="64"/>
                  </a:cubicBezTo>
                  <a:close/>
                  <a:moveTo>
                    <a:pt x="256" y="34"/>
                  </a:moveTo>
                  <a:cubicBezTo>
                    <a:pt x="257" y="33"/>
                    <a:pt x="257" y="32"/>
                    <a:pt x="256" y="30"/>
                  </a:cubicBezTo>
                  <a:cubicBezTo>
                    <a:pt x="258" y="30"/>
                    <a:pt x="259" y="30"/>
                    <a:pt x="261" y="30"/>
                  </a:cubicBezTo>
                  <a:cubicBezTo>
                    <a:pt x="262" y="30"/>
                    <a:pt x="262" y="30"/>
                    <a:pt x="263" y="30"/>
                  </a:cubicBezTo>
                  <a:cubicBezTo>
                    <a:pt x="263" y="31"/>
                    <a:pt x="262" y="31"/>
                    <a:pt x="262" y="32"/>
                  </a:cubicBezTo>
                  <a:cubicBezTo>
                    <a:pt x="262" y="33"/>
                    <a:pt x="261" y="35"/>
                    <a:pt x="261" y="37"/>
                  </a:cubicBezTo>
                  <a:cubicBezTo>
                    <a:pt x="259" y="37"/>
                    <a:pt x="257" y="37"/>
                    <a:pt x="256" y="37"/>
                  </a:cubicBezTo>
                  <a:cubicBezTo>
                    <a:pt x="256" y="36"/>
                    <a:pt x="256" y="35"/>
                    <a:pt x="256" y="34"/>
                  </a:cubicBezTo>
                  <a:close/>
                  <a:moveTo>
                    <a:pt x="259" y="46"/>
                  </a:moveTo>
                  <a:cubicBezTo>
                    <a:pt x="259" y="49"/>
                    <a:pt x="259" y="51"/>
                    <a:pt x="258" y="54"/>
                  </a:cubicBezTo>
                  <a:cubicBezTo>
                    <a:pt x="257" y="54"/>
                    <a:pt x="257" y="54"/>
                    <a:pt x="256" y="54"/>
                  </a:cubicBezTo>
                  <a:cubicBezTo>
                    <a:pt x="256" y="51"/>
                    <a:pt x="256" y="49"/>
                    <a:pt x="256" y="46"/>
                  </a:cubicBezTo>
                  <a:cubicBezTo>
                    <a:pt x="257" y="46"/>
                    <a:pt x="258" y="46"/>
                    <a:pt x="259" y="46"/>
                  </a:cubicBezTo>
                  <a:close/>
                  <a:moveTo>
                    <a:pt x="254" y="66"/>
                  </a:moveTo>
                  <a:cubicBezTo>
                    <a:pt x="246" y="67"/>
                    <a:pt x="239" y="66"/>
                    <a:pt x="231" y="66"/>
                  </a:cubicBezTo>
                  <a:cubicBezTo>
                    <a:pt x="230" y="66"/>
                    <a:pt x="230" y="66"/>
                    <a:pt x="229" y="66"/>
                  </a:cubicBezTo>
                  <a:cubicBezTo>
                    <a:pt x="235" y="65"/>
                    <a:pt x="241" y="64"/>
                    <a:pt x="247" y="62"/>
                  </a:cubicBezTo>
                  <a:cubicBezTo>
                    <a:pt x="249" y="63"/>
                    <a:pt x="251" y="63"/>
                    <a:pt x="253" y="63"/>
                  </a:cubicBezTo>
                  <a:cubicBezTo>
                    <a:pt x="253" y="64"/>
                    <a:pt x="254" y="65"/>
                    <a:pt x="254" y="66"/>
                  </a:cubicBezTo>
                  <a:close/>
                  <a:moveTo>
                    <a:pt x="251" y="49"/>
                  </a:moveTo>
                  <a:cubicBezTo>
                    <a:pt x="251" y="51"/>
                    <a:pt x="251" y="53"/>
                    <a:pt x="251" y="55"/>
                  </a:cubicBezTo>
                  <a:cubicBezTo>
                    <a:pt x="250" y="55"/>
                    <a:pt x="249" y="56"/>
                    <a:pt x="248" y="56"/>
                  </a:cubicBezTo>
                  <a:cubicBezTo>
                    <a:pt x="249" y="54"/>
                    <a:pt x="250" y="51"/>
                    <a:pt x="251" y="49"/>
                  </a:cubicBezTo>
                  <a:close/>
                  <a:moveTo>
                    <a:pt x="247" y="36"/>
                  </a:moveTo>
                  <a:cubicBezTo>
                    <a:pt x="247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7"/>
                  </a:cubicBezTo>
                  <a:cubicBezTo>
                    <a:pt x="248" y="37"/>
                    <a:pt x="247" y="37"/>
                    <a:pt x="247" y="37"/>
                  </a:cubicBezTo>
                  <a:lnTo>
                    <a:pt x="247" y="36"/>
                  </a:lnTo>
                  <a:close/>
                  <a:moveTo>
                    <a:pt x="241" y="56"/>
                  </a:moveTo>
                  <a:cubicBezTo>
                    <a:pt x="238" y="56"/>
                    <a:pt x="235" y="56"/>
                    <a:pt x="232" y="55"/>
                  </a:cubicBezTo>
                  <a:cubicBezTo>
                    <a:pt x="233" y="54"/>
                    <a:pt x="234" y="53"/>
                    <a:pt x="235" y="52"/>
                  </a:cubicBezTo>
                  <a:cubicBezTo>
                    <a:pt x="237" y="51"/>
                    <a:pt x="239" y="50"/>
                    <a:pt x="241" y="50"/>
                  </a:cubicBezTo>
                  <a:lnTo>
                    <a:pt x="241" y="56"/>
                  </a:lnTo>
                  <a:close/>
                  <a:moveTo>
                    <a:pt x="223" y="28"/>
                  </a:moveTo>
                  <a:cubicBezTo>
                    <a:pt x="228" y="28"/>
                    <a:pt x="234" y="29"/>
                    <a:pt x="239" y="29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33" y="29"/>
                    <a:pt x="228" y="29"/>
                    <a:pt x="223" y="29"/>
                  </a:cubicBezTo>
                  <a:cubicBezTo>
                    <a:pt x="223" y="29"/>
                    <a:pt x="223" y="29"/>
                    <a:pt x="223" y="28"/>
                  </a:cubicBezTo>
                  <a:close/>
                  <a:moveTo>
                    <a:pt x="219" y="48"/>
                  </a:moveTo>
                  <a:cubicBezTo>
                    <a:pt x="219" y="48"/>
                    <a:pt x="219" y="48"/>
                    <a:pt x="219" y="48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9" y="49"/>
                    <a:pt x="219" y="49"/>
                    <a:pt x="218" y="49"/>
                  </a:cubicBezTo>
                  <a:cubicBezTo>
                    <a:pt x="218" y="49"/>
                    <a:pt x="219" y="49"/>
                    <a:pt x="219" y="48"/>
                  </a:cubicBezTo>
                  <a:close/>
                  <a:moveTo>
                    <a:pt x="214" y="29"/>
                  </a:moveTo>
                  <a:cubicBezTo>
                    <a:pt x="215" y="29"/>
                    <a:pt x="216" y="29"/>
                    <a:pt x="217" y="29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5" y="29"/>
                    <a:pt x="214" y="29"/>
                  </a:cubicBezTo>
                  <a:close/>
                  <a:moveTo>
                    <a:pt x="204" y="29"/>
                  </a:moveTo>
                  <a:cubicBezTo>
                    <a:pt x="204" y="29"/>
                    <a:pt x="204" y="29"/>
                    <a:pt x="204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201" y="29"/>
                    <a:pt x="202" y="29"/>
                    <a:pt x="204" y="29"/>
                  </a:cubicBezTo>
                  <a:close/>
                  <a:moveTo>
                    <a:pt x="209" y="49"/>
                  </a:moveTo>
                  <a:cubicBezTo>
                    <a:pt x="209" y="51"/>
                    <a:pt x="209" y="51"/>
                    <a:pt x="209" y="51"/>
                  </a:cubicBezTo>
                  <a:cubicBezTo>
                    <a:pt x="207" y="52"/>
                    <a:pt x="206" y="52"/>
                    <a:pt x="204" y="52"/>
                  </a:cubicBezTo>
                  <a:cubicBezTo>
                    <a:pt x="204" y="52"/>
                    <a:pt x="203" y="52"/>
                    <a:pt x="202" y="52"/>
                  </a:cubicBezTo>
                  <a:cubicBezTo>
                    <a:pt x="203" y="51"/>
                    <a:pt x="203" y="50"/>
                    <a:pt x="203" y="49"/>
                  </a:cubicBezTo>
                  <a:cubicBezTo>
                    <a:pt x="205" y="49"/>
                    <a:pt x="207" y="49"/>
                    <a:pt x="209" y="49"/>
                  </a:cubicBezTo>
                  <a:close/>
                  <a:moveTo>
                    <a:pt x="189" y="43"/>
                  </a:moveTo>
                  <a:cubicBezTo>
                    <a:pt x="190" y="43"/>
                    <a:pt x="190" y="43"/>
                    <a:pt x="191" y="43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89" y="44"/>
                  </a:cubicBezTo>
                  <a:cubicBezTo>
                    <a:pt x="189" y="44"/>
                    <a:pt x="189" y="44"/>
                    <a:pt x="189" y="43"/>
                  </a:cubicBezTo>
                  <a:close/>
                  <a:moveTo>
                    <a:pt x="187" y="50"/>
                  </a:moveTo>
                  <a:cubicBezTo>
                    <a:pt x="189" y="50"/>
                    <a:pt x="191" y="50"/>
                    <a:pt x="192" y="50"/>
                  </a:cubicBezTo>
                  <a:cubicBezTo>
                    <a:pt x="192" y="51"/>
                    <a:pt x="193" y="51"/>
                    <a:pt x="193" y="52"/>
                  </a:cubicBezTo>
                  <a:cubicBezTo>
                    <a:pt x="191" y="52"/>
                    <a:pt x="189" y="52"/>
                    <a:pt x="187" y="52"/>
                  </a:cubicBezTo>
                  <a:cubicBezTo>
                    <a:pt x="187" y="51"/>
                    <a:pt x="187" y="51"/>
                    <a:pt x="187" y="50"/>
                  </a:cubicBezTo>
                  <a:close/>
                  <a:moveTo>
                    <a:pt x="199" y="63"/>
                  </a:moveTo>
                  <a:cubicBezTo>
                    <a:pt x="193" y="63"/>
                    <a:pt x="188" y="63"/>
                    <a:pt x="182" y="64"/>
                  </a:cubicBezTo>
                  <a:cubicBezTo>
                    <a:pt x="183" y="63"/>
                    <a:pt x="183" y="62"/>
                    <a:pt x="183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8" y="62"/>
                    <a:pt x="193" y="63"/>
                    <a:pt x="199" y="63"/>
                  </a:cubicBezTo>
                  <a:close/>
                  <a:moveTo>
                    <a:pt x="183" y="44"/>
                  </a:moveTo>
                  <a:cubicBezTo>
                    <a:pt x="183" y="44"/>
                    <a:pt x="183" y="44"/>
                    <a:pt x="183" y="44"/>
                  </a:cubicBezTo>
                  <a:cubicBezTo>
                    <a:pt x="181" y="45"/>
                    <a:pt x="179" y="45"/>
                    <a:pt x="177" y="45"/>
                  </a:cubicBezTo>
                  <a:cubicBezTo>
                    <a:pt x="177" y="45"/>
                    <a:pt x="177" y="44"/>
                    <a:pt x="177" y="44"/>
                  </a:cubicBezTo>
                  <a:cubicBezTo>
                    <a:pt x="179" y="44"/>
                    <a:pt x="181" y="44"/>
                    <a:pt x="183" y="44"/>
                  </a:cubicBezTo>
                  <a:close/>
                  <a:moveTo>
                    <a:pt x="181" y="51"/>
                  </a:moveTo>
                  <a:cubicBezTo>
                    <a:pt x="181" y="51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0" y="52"/>
                    <a:pt x="179" y="52"/>
                    <a:pt x="178" y="52"/>
                  </a:cubicBezTo>
                  <a:cubicBezTo>
                    <a:pt x="178" y="52"/>
                    <a:pt x="178" y="51"/>
                    <a:pt x="178" y="51"/>
                  </a:cubicBezTo>
                  <a:cubicBezTo>
                    <a:pt x="179" y="51"/>
                    <a:pt x="180" y="51"/>
                    <a:pt x="181" y="51"/>
                  </a:cubicBezTo>
                  <a:close/>
                  <a:moveTo>
                    <a:pt x="176" y="65"/>
                  </a:moveTo>
                  <a:cubicBezTo>
                    <a:pt x="175" y="65"/>
                    <a:pt x="174" y="65"/>
                    <a:pt x="172" y="65"/>
                  </a:cubicBezTo>
                  <a:cubicBezTo>
                    <a:pt x="168" y="65"/>
                    <a:pt x="163" y="65"/>
                    <a:pt x="159" y="65"/>
                  </a:cubicBezTo>
                  <a:cubicBezTo>
                    <a:pt x="159" y="65"/>
                    <a:pt x="158" y="64"/>
                    <a:pt x="157" y="64"/>
                  </a:cubicBezTo>
                  <a:cubicBezTo>
                    <a:pt x="163" y="63"/>
                    <a:pt x="169" y="63"/>
                    <a:pt x="176" y="63"/>
                  </a:cubicBezTo>
                  <a:cubicBezTo>
                    <a:pt x="176" y="63"/>
                    <a:pt x="176" y="64"/>
                    <a:pt x="176" y="65"/>
                  </a:cubicBezTo>
                  <a:close/>
                  <a:moveTo>
                    <a:pt x="166" y="44"/>
                  </a:moveTo>
                  <a:cubicBezTo>
                    <a:pt x="167" y="44"/>
                    <a:pt x="169" y="44"/>
                    <a:pt x="170" y="44"/>
                  </a:cubicBezTo>
                  <a:cubicBezTo>
                    <a:pt x="170" y="45"/>
                    <a:pt x="170" y="45"/>
                    <a:pt x="169" y="46"/>
                  </a:cubicBezTo>
                  <a:cubicBezTo>
                    <a:pt x="169" y="46"/>
                    <a:pt x="168" y="46"/>
                    <a:pt x="167" y="46"/>
                  </a:cubicBezTo>
                  <a:cubicBezTo>
                    <a:pt x="167" y="45"/>
                    <a:pt x="166" y="45"/>
                    <a:pt x="166" y="44"/>
                  </a:cubicBezTo>
                  <a:close/>
                  <a:moveTo>
                    <a:pt x="172" y="36"/>
                  </a:moveTo>
                  <a:cubicBezTo>
                    <a:pt x="172" y="36"/>
                    <a:pt x="172" y="36"/>
                    <a:pt x="172" y="36"/>
                  </a:cubicBezTo>
                  <a:cubicBezTo>
                    <a:pt x="169" y="36"/>
                    <a:pt x="167" y="36"/>
                    <a:pt x="165" y="36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7" y="36"/>
                    <a:pt x="169" y="36"/>
                    <a:pt x="172" y="36"/>
                  </a:cubicBezTo>
                  <a:close/>
                  <a:moveTo>
                    <a:pt x="158" y="44"/>
                  </a:moveTo>
                  <a:cubicBezTo>
                    <a:pt x="159" y="44"/>
                    <a:pt x="160" y="44"/>
                    <a:pt x="161" y="44"/>
                  </a:cubicBezTo>
                  <a:cubicBezTo>
                    <a:pt x="161" y="45"/>
                    <a:pt x="161" y="46"/>
                    <a:pt x="161" y="47"/>
                  </a:cubicBezTo>
                  <a:cubicBezTo>
                    <a:pt x="160" y="47"/>
                    <a:pt x="158" y="47"/>
                    <a:pt x="157" y="47"/>
                  </a:cubicBezTo>
                  <a:cubicBezTo>
                    <a:pt x="157" y="46"/>
                    <a:pt x="158" y="45"/>
                    <a:pt x="158" y="44"/>
                  </a:cubicBezTo>
                  <a:close/>
                  <a:moveTo>
                    <a:pt x="144" y="26"/>
                  </a:moveTo>
                  <a:cubicBezTo>
                    <a:pt x="146" y="26"/>
                    <a:pt x="148" y="26"/>
                    <a:pt x="149" y="26"/>
                  </a:cubicBezTo>
                  <a:cubicBezTo>
                    <a:pt x="148" y="26"/>
                    <a:pt x="146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lose/>
                  <a:moveTo>
                    <a:pt x="144" y="36"/>
                  </a:moveTo>
                  <a:cubicBezTo>
                    <a:pt x="147" y="36"/>
                    <a:pt x="151" y="36"/>
                    <a:pt x="154" y="36"/>
                  </a:cubicBezTo>
                  <a:cubicBezTo>
                    <a:pt x="154" y="36"/>
                    <a:pt x="154" y="36"/>
                    <a:pt x="154" y="37"/>
                  </a:cubicBezTo>
                  <a:cubicBezTo>
                    <a:pt x="151" y="37"/>
                    <a:pt x="147" y="37"/>
                    <a:pt x="144" y="37"/>
                  </a:cubicBezTo>
                  <a:cubicBezTo>
                    <a:pt x="144" y="37"/>
                    <a:pt x="144" y="36"/>
                    <a:pt x="144" y="36"/>
                  </a:cubicBezTo>
                  <a:close/>
                  <a:moveTo>
                    <a:pt x="152" y="44"/>
                  </a:moveTo>
                  <a:cubicBezTo>
                    <a:pt x="152" y="45"/>
                    <a:pt x="152" y="47"/>
                    <a:pt x="151" y="48"/>
                  </a:cubicBezTo>
                  <a:cubicBezTo>
                    <a:pt x="150" y="48"/>
                    <a:pt x="149" y="48"/>
                    <a:pt x="148" y="48"/>
                  </a:cubicBezTo>
                  <a:cubicBezTo>
                    <a:pt x="148" y="47"/>
                    <a:pt x="147" y="46"/>
                    <a:pt x="147" y="44"/>
                  </a:cubicBezTo>
                  <a:cubicBezTo>
                    <a:pt x="149" y="44"/>
                    <a:pt x="150" y="44"/>
                    <a:pt x="152" y="44"/>
                  </a:cubicBezTo>
                  <a:close/>
                  <a:moveTo>
                    <a:pt x="146" y="66"/>
                  </a:moveTo>
                  <a:cubicBezTo>
                    <a:pt x="144" y="66"/>
                    <a:pt x="143" y="66"/>
                    <a:pt x="142" y="66"/>
                  </a:cubicBezTo>
                  <a:cubicBezTo>
                    <a:pt x="140" y="66"/>
                    <a:pt x="139" y="66"/>
                    <a:pt x="138" y="66"/>
                  </a:cubicBezTo>
                  <a:cubicBezTo>
                    <a:pt x="138" y="65"/>
                    <a:pt x="138" y="65"/>
                    <a:pt x="138" y="64"/>
                  </a:cubicBezTo>
                  <a:cubicBezTo>
                    <a:pt x="140" y="64"/>
                    <a:pt x="142" y="64"/>
                    <a:pt x="145" y="64"/>
                  </a:cubicBezTo>
                  <a:cubicBezTo>
                    <a:pt x="145" y="65"/>
                    <a:pt x="145" y="65"/>
                    <a:pt x="146" y="66"/>
                  </a:cubicBezTo>
                  <a:close/>
                  <a:moveTo>
                    <a:pt x="133" y="26"/>
                  </a:moveTo>
                  <a:cubicBezTo>
                    <a:pt x="135" y="26"/>
                    <a:pt x="137" y="26"/>
                    <a:pt x="138" y="26"/>
                  </a:cubicBezTo>
                  <a:cubicBezTo>
                    <a:pt x="138" y="26"/>
                    <a:pt x="138" y="26"/>
                    <a:pt x="138" y="27"/>
                  </a:cubicBezTo>
                  <a:cubicBezTo>
                    <a:pt x="133" y="27"/>
                    <a:pt x="128" y="28"/>
                    <a:pt x="122" y="28"/>
                  </a:cubicBezTo>
                  <a:cubicBezTo>
                    <a:pt x="122" y="28"/>
                    <a:pt x="122" y="27"/>
                    <a:pt x="122" y="27"/>
                  </a:cubicBezTo>
                  <a:cubicBezTo>
                    <a:pt x="126" y="27"/>
                    <a:pt x="130" y="27"/>
                    <a:pt x="133" y="26"/>
                  </a:cubicBezTo>
                  <a:close/>
                  <a:moveTo>
                    <a:pt x="127" y="50"/>
                  </a:moveTo>
                  <a:cubicBezTo>
                    <a:pt x="127" y="48"/>
                    <a:pt x="126" y="46"/>
                    <a:pt x="126" y="44"/>
                  </a:cubicBezTo>
                  <a:cubicBezTo>
                    <a:pt x="128" y="44"/>
                    <a:pt x="130" y="44"/>
                    <a:pt x="132" y="44"/>
                  </a:cubicBezTo>
                  <a:cubicBezTo>
                    <a:pt x="134" y="44"/>
                    <a:pt x="135" y="44"/>
                    <a:pt x="136" y="44"/>
                  </a:cubicBezTo>
                  <a:cubicBezTo>
                    <a:pt x="136" y="46"/>
                    <a:pt x="136" y="48"/>
                    <a:pt x="135" y="49"/>
                  </a:cubicBezTo>
                  <a:cubicBezTo>
                    <a:pt x="133" y="49"/>
                    <a:pt x="130" y="50"/>
                    <a:pt x="127" y="50"/>
                  </a:cubicBezTo>
                  <a:close/>
                  <a:moveTo>
                    <a:pt x="131" y="56"/>
                  </a:moveTo>
                  <a:cubicBezTo>
                    <a:pt x="130" y="57"/>
                    <a:pt x="130" y="57"/>
                    <a:pt x="130" y="58"/>
                  </a:cubicBezTo>
                  <a:cubicBezTo>
                    <a:pt x="129" y="57"/>
                    <a:pt x="129" y="57"/>
                    <a:pt x="129" y="56"/>
                  </a:cubicBezTo>
                  <a:cubicBezTo>
                    <a:pt x="130" y="56"/>
                    <a:pt x="130" y="56"/>
                    <a:pt x="131" y="56"/>
                  </a:cubicBezTo>
                  <a:close/>
                  <a:moveTo>
                    <a:pt x="135" y="37"/>
                  </a:moveTo>
                  <a:cubicBezTo>
                    <a:pt x="131" y="37"/>
                    <a:pt x="127" y="37"/>
                    <a:pt x="122" y="37"/>
                  </a:cubicBezTo>
                  <a:cubicBezTo>
                    <a:pt x="122" y="37"/>
                    <a:pt x="122" y="36"/>
                    <a:pt x="122" y="36"/>
                  </a:cubicBezTo>
                  <a:cubicBezTo>
                    <a:pt x="127" y="36"/>
                    <a:pt x="132" y="36"/>
                    <a:pt x="137" y="36"/>
                  </a:cubicBezTo>
                  <a:cubicBezTo>
                    <a:pt x="137" y="36"/>
                    <a:pt x="137" y="37"/>
                    <a:pt x="137" y="37"/>
                  </a:cubicBezTo>
                  <a:cubicBezTo>
                    <a:pt x="136" y="37"/>
                    <a:pt x="136" y="37"/>
                    <a:pt x="135" y="37"/>
                  </a:cubicBezTo>
                  <a:close/>
                  <a:moveTo>
                    <a:pt x="122" y="57"/>
                  </a:moveTo>
                  <a:cubicBezTo>
                    <a:pt x="122" y="57"/>
                    <a:pt x="123" y="58"/>
                    <a:pt x="123" y="58"/>
                  </a:cubicBezTo>
                  <a:cubicBezTo>
                    <a:pt x="122" y="58"/>
                    <a:pt x="122" y="58"/>
                    <a:pt x="121" y="58"/>
                  </a:cubicBezTo>
                  <a:cubicBezTo>
                    <a:pt x="121" y="58"/>
                    <a:pt x="121" y="57"/>
                    <a:pt x="120" y="57"/>
                  </a:cubicBezTo>
                  <a:cubicBezTo>
                    <a:pt x="121" y="57"/>
                    <a:pt x="122" y="57"/>
                    <a:pt x="122" y="57"/>
                  </a:cubicBezTo>
                  <a:close/>
                  <a:moveTo>
                    <a:pt x="117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6"/>
                    <a:pt x="119" y="67"/>
                    <a:pt x="120" y="67"/>
                  </a:cubicBezTo>
                  <a:cubicBezTo>
                    <a:pt x="120" y="68"/>
                    <a:pt x="121" y="68"/>
                    <a:pt x="122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19" y="69"/>
                    <a:pt x="116" y="69"/>
                    <a:pt x="112" y="70"/>
                  </a:cubicBezTo>
                  <a:cubicBezTo>
                    <a:pt x="111" y="70"/>
                    <a:pt x="110" y="70"/>
                    <a:pt x="109" y="70"/>
                  </a:cubicBezTo>
                  <a:cubicBezTo>
                    <a:pt x="110" y="69"/>
                    <a:pt x="111" y="67"/>
                    <a:pt x="112" y="66"/>
                  </a:cubicBezTo>
                  <a:cubicBezTo>
                    <a:pt x="113" y="68"/>
                    <a:pt x="117" y="67"/>
                    <a:pt x="117" y="65"/>
                  </a:cubicBezTo>
                  <a:close/>
                  <a:moveTo>
                    <a:pt x="116" y="28"/>
                  </a:moveTo>
                  <a:cubicBezTo>
                    <a:pt x="116" y="28"/>
                    <a:pt x="116" y="28"/>
                    <a:pt x="116" y="29"/>
                  </a:cubicBezTo>
                  <a:cubicBezTo>
                    <a:pt x="114" y="29"/>
                    <a:pt x="112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11" y="28"/>
                    <a:pt x="114" y="28"/>
                    <a:pt x="116" y="28"/>
                  </a:cubicBezTo>
                  <a:close/>
                  <a:moveTo>
                    <a:pt x="108" y="57"/>
                  </a:moveTo>
                  <a:cubicBezTo>
                    <a:pt x="108" y="57"/>
                    <a:pt x="109" y="57"/>
                    <a:pt x="110" y="57"/>
                  </a:cubicBezTo>
                  <a:cubicBezTo>
                    <a:pt x="110" y="57"/>
                    <a:pt x="110" y="58"/>
                    <a:pt x="110" y="58"/>
                  </a:cubicBezTo>
                  <a:cubicBezTo>
                    <a:pt x="109" y="58"/>
                    <a:pt x="108" y="58"/>
                    <a:pt x="107" y="58"/>
                  </a:cubicBezTo>
                  <a:cubicBezTo>
                    <a:pt x="107" y="58"/>
                    <a:pt x="107" y="57"/>
                    <a:pt x="108" y="57"/>
                  </a:cubicBezTo>
                  <a:close/>
                  <a:moveTo>
                    <a:pt x="104" y="35"/>
                  </a:moveTo>
                  <a:cubicBezTo>
                    <a:pt x="104" y="35"/>
                    <a:pt x="105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5"/>
                  </a:cubicBezTo>
                  <a:close/>
                  <a:moveTo>
                    <a:pt x="103" y="69"/>
                  </a:moveTo>
                  <a:cubicBezTo>
                    <a:pt x="103" y="69"/>
                    <a:pt x="103" y="70"/>
                    <a:pt x="103" y="70"/>
                  </a:cubicBezTo>
                  <a:cubicBezTo>
                    <a:pt x="103" y="70"/>
                    <a:pt x="102" y="70"/>
                    <a:pt x="102" y="70"/>
                  </a:cubicBezTo>
                  <a:cubicBezTo>
                    <a:pt x="102" y="70"/>
                    <a:pt x="103" y="69"/>
                    <a:pt x="103" y="69"/>
                  </a:cubicBezTo>
                  <a:close/>
                  <a:moveTo>
                    <a:pt x="94" y="30"/>
                  </a:moveTo>
                  <a:cubicBezTo>
                    <a:pt x="95" y="30"/>
                    <a:pt x="96" y="30"/>
                    <a:pt x="97" y="30"/>
                  </a:cubicBezTo>
                  <a:cubicBezTo>
                    <a:pt x="98" y="30"/>
                    <a:pt x="98" y="30"/>
                    <a:pt x="99" y="29"/>
                  </a:cubicBezTo>
                  <a:cubicBezTo>
                    <a:pt x="99" y="31"/>
                    <a:pt x="99" y="33"/>
                    <a:pt x="98" y="35"/>
                  </a:cubicBezTo>
                  <a:cubicBezTo>
                    <a:pt x="97" y="35"/>
                    <a:pt x="96" y="34"/>
                    <a:pt x="95" y="34"/>
                  </a:cubicBezTo>
                  <a:cubicBezTo>
                    <a:pt x="95" y="33"/>
                    <a:pt x="94" y="31"/>
                    <a:pt x="94" y="30"/>
                  </a:cubicBezTo>
                  <a:close/>
                  <a:moveTo>
                    <a:pt x="97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7" y="64"/>
                  </a:cubicBezTo>
                  <a:close/>
                  <a:moveTo>
                    <a:pt x="96" y="49"/>
                  </a:moveTo>
                  <a:cubicBezTo>
                    <a:pt x="96" y="49"/>
                    <a:pt x="96" y="49"/>
                    <a:pt x="96" y="49"/>
                  </a:cubicBezTo>
                  <a:cubicBezTo>
                    <a:pt x="95" y="47"/>
                    <a:pt x="95" y="45"/>
                    <a:pt x="95" y="43"/>
                  </a:cubicBezTo>
                  <a:cubicBezTo>
                    <a:pt x="95" y="41"/>
                    <a:pt x="95" y="40"/>
                    <a:pt x="95" y="39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7" y="43"/>
                    <a:pt x="97" y="46"/>
                    <a:pt x="96" y="49"/>
                  </a:cubicBezTo>
                  <a:close/>
                  <a:moveTo>
                    <a:pt x="83" y="63"/>
                  </a:moveTo>
                  <a:cubicBezTo>
                    <a:pt x="83" y="63"/>
                    <a:pt x="83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4"/>
                    <a:pt x="86" y="66"/>
                    <a:pt x="87" y="67"/>
                  </a:cubicBezTo>
                  <a:cubicBezTo>
                    <a:pt x="82" y="68"/>
                    <a:pt x="77" y="68"/>
                    <a:pt x="73" y="68"/>
                  </a:cubicBezTo>
                  <a:cubicBezTo>
                    <a:pt x="73" y="68"/>
                    <a:pt x="73" y="67"/>
                    <a:pt x="74" y="67"/>
                  </a:cubicBezTo>
                  <a:cubicBezTo>
                    <a:pt x="74" y="67"/>
                    <a:pt x="75" y="67"/>
                    <a:pt x="75" y="66"/>
                  </a:cubicBezTo>
                  <a:cubicBezTo>
                    <a:pt x="76" y="65"/>
                    <a:pt x="76" y="65"/>
                    <a:pt x="76" y="64"/>
                  </a:cubicBezTo>
                  <a:cubicBezTo>
                    <a:pt x="77" y="65"/>
                    <a:pt x="78" y="65"/>
                    <a:pt x="78" y="65"/>
                  </a:cubicBezTo>
                  <a:cubicBezTo>
                    <a:pt x="80" y="66"/>
                    <a:pt x="82" y="65"/>
                    <a:pt x="83" y="63"/>
                  </a:cubicBezTo>
                  <a:close/>
                  <a:moveTo>
                    <a:pt x="71" y="45"/>
                  </a:moveTo>
                  <a:cubicBezTo>
                    <a:pt x="71" y="45"/>
                    <a:pt x="71" y="44"/>
                    <a:pt x="71" y="44"/>
                  </a:cubicBezTo>
                  <a:cubicBezTo>
                    <a:pt x="73" y="43"/>
                    <a:pt x="75" y="43"/>
                    <a:pt x="77" y="43"/>
                  </a:cubicBezTo>
                  <a:cubicBezTo>
                    <a:pt x="78" y="43"/>
                    <a:pt x="78" y="43"/>
                    <a:pt x="79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6" y="46"/>
                    <a:pt x="73" y="46"/>
                    <a:pt x="71" y="45"/>
                  </a:cubicBezTo>
                  <a:close/>
                  <a:moveTo>
                    <a:pt x="76" y="53"/>
                  </a:moveTo>
                  <a:cubicBezTo>
                    <a:pt x="76" y="54"/>
                    <a:pt x="75" y="54"/>
                    <a:pt x="75" y="54"/>
                  </a:cubicBezTo>
                  <a:cubicBezTo>
                    <a:pt x="75" y="54"/>
                    <a:pt x="75" y="54"/>
                    <a:pt x="74" y="54"/>
                  </a:cubicBezTo>
                  <a:cubicBezTo>
                    <a:pt x="74" y="54"/>
                    <a:pt x="74" y="53"/>
                    <a:pt x="73" y="53"/>
                  </a:cubicBezTo>
                  <a:cubicBezTo>
                    <a:pt x="74" y="53"/>
                    <a:pt x="75" y="53"/>
                    <a:pt x="76" y="53"/>
                  </a:cubicBezTo>
                  <a:close/>
                  <a:moveTo>
                    <a:pt x="71" y="23"/>
                  </a:moveTo>
                  <a:cubicBezTo>
                    <a:pt x="72" y="23"/>
                    <a:pt x="73" y="23"/>
                    <a:pt x="74" y="23"/>
                  </a:cubicBezTo>
                  <a:cubicBezTo>
                    <a:pt x="73" y="24"/>
                    <a:pt x="72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5"/>
                    <a:pt x="71" y="24"/>
                    <a:pt x="71" y="23"/>
                  </a:cubicBezTo>
                  <a:close/>
                  <a:moveTo>
                    <a:pt x="76" y="32"/>
                  </a:moveTo>
                  <a:cubicBezTo>
                    <a:pt x="77" y="32"/>
                    <a:pt x="78" y="32"/>
                    <a:pt x="79" y="32"/>
                  </a:cubicBezTo>
                  <a:cubicBezTo>
                    <a:pt x="79" y="34"/>
                    <a:pt x="79" y="35"/>
                    <a:pt x="79" y="37"/>
                  </a:cubicBezTo>
                  <a:cubicBezTo>
                    <a:pt x="79" y="37"/>
                    <a:pt x="79" y="37"/>
                    <a:pt x="78" y="37"/>
                  </a:cubicBezTo>
                  <a:cubicBezTo>
                    <a:pt x="76" y="37"/>
                    <a:pt x="73" y="36"/>
                    <a:pt x="70" y="36"/>
                  </a:cubicBezTo>
                  <a:cubicBezTo>
                    <a:pt x="70" y="35"/>
                    <a:pt x="70" y="34"/>
                    <a:pt x="70" y="33"/>
                  </a:cubicBezTo>
                  <a:cubicBezTo>
                    <a:pt x="72" y="33"/>
                    <a:pt x="74" y="32"/>
                    <a:pt x="76" y="32"/>
                  </a:cubicBezTo>
                  <a:close/>
                  <a:moveTo>
                    <a:pt x="66" y="59"/>
                  </a:moveTo>
                  <a:cubicBezTo>
                    <a:pt x="66" y="59"/>
                    <a:pt x="67" y="59"/>
                    <a:pt x="67" y="59"/>
                  </a:cubicBezTo>
                  <a:cubicBezTo>
                    <a:pt x="67" y="60"/>
                    <a:pt x="66" y="60"/>
                    <a:pt x="66" y="60"/>
                  </a:cubicBezTo>
                  <a:cubicBezTo>
                    <a:pt x="66" y="60"/>
                    <a:pt x="66" y="59"/>
                    <a:pt x="66" y="59"/>
                  </a:cubicBezTo>
                  <a:close/>
                  <a:moveTo>
                    <a:pt x="68" y="66"/>
                  </a:moveTo>
                  <a:cubicBezTo>
                    <a:pt x="68" y="66"/>
                    <a:pt x="67" y="66"/>
                    <a:pt x="67" y="6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8" y="66"/>
                    <a:pt x="68" y="66"/>
                  </a:cubicBezTo>
                  <a:close/>
                  <a:moveTo>
                    <a:pt x="61" y="24"/>
                  </a:moveTo>
                  <a:cubicBezTo>
                    <a:pt x="61" y="24"/>
                    <a:pt x="60" y="25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59" y="28"/>
                    <a:pt x="57" y="28"/>
                    <a:pt x="56" y="28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7"/>
                    <a:pt x="54" y="25"/>
                    <a:pt x="54" y="24"/>
                  </a:cubicBezTo>
                  <a:cubicBezTo>
                    <a:pt x="56" y="24"/>
                    <a:pt x="59" y="24"/>
                    <a:pt x="61" y="24"/>
                  </a:cubicBezTo>
                  <a:close/>
                  <a:moveTo>
                    <a:pt x="53" y="56"/>
                  </a:moveTo>
                  <a:cubicBezTo>
                    <a:pt x="54" y="58"/>
                    <a:pt x="55" y="61"/>
                    <a:pt x="55" y="63"/>
                  </a:cubicBezTo>
                  <a:cubicBezTo>
                    <a:pt x="55" y="63"/>
                    <a:pt x="55" y="64"/>
                    <a:pt x="55" y="64"/>
                  </a:cubicBezTo>
                  <a:cubicBezTo>
                    <a:pt x="54" y="61"/>
                    <a:pt x="53" y="58"/>
                    <a:pt x="53" y="55"/>
                  </a:cubicBezTo>
                  <a:cubicBezTo>
                    <a:pt x="53" y="55"/>
                    <a:pt x="53" y="56"/>
                    <a:pt x="53" y="56"/>
                  </a:cubicBezTo>
                  <a:close/>
                  <a:moveTo>
                    <a:pt x="50" y="65"/>
                  </a:moveTo>
                  <a:cubicBezTo>
                    <a:pt x="51" y="67"/>
                    <a:pt x="52" y="69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0"/>
                    <a:pt x="50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9"/>
                    <a:pt x="50" y="67"/>
                    <a:pt x="50" y="65"/>
                  </a:cubicBezTo>
                  <a:close/>
                  <a:moveTo>
                    <a:pt x="43" y="24"/>
                  </a:moveTo>
                  <a:cubicBezTo>
                    <a:pt x="44" y="24"/>
                    <a:pt x="45" y="24"/>
                    <a:pt x="46" y="24"/>
                  </a:cubicBezTo>
                  <a:cubicBezTo>
                    <a:pt x="46" y="25"/>
                    <a:pt x="46" y="25"/>
                    <a:pt x="46" y="26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45" y="29"/>
                    <a:pt x="44" y="29"/>
                    <a:pt x="43" y="29"/>
                  </a:cubicBezTo>
                  <a:lnTo>
                    <a:pt x="43" y="24"/>
                  </a:lnTo>
                  <a:close/>
                  <a:moveTo>
                    <a:pt x="45" y="64"/>
                  </a:moveTo>
                  <a:cubicBezTo>
                    <a:pt x="45" y="64"/>
                    <a:pt x="45" y="65"/>
                    <a:pt x="45" y="66"/>
                  </a:cubicBezTo>
                  <a:cubicBezTo>
                    <a:pt x="45" y="65"/>
                    <a:pt x="44" y="64"/>
                    <a:pt x="44" y="64"/>
                  </a:cubicBezTo>
                  <a:cubicBezTo>
                    <a:pt x="44" y="64"/>
                    <a:pt x="45" y="64"/>
                    <a:pt x="45" y="64"/>
                  </a:cubicBezTo>
                  <a:close/>
                  <a:moveTo>
                    <a:pt x="44" y="41"/>
                  </a:moveTo>
                  <a:cubicBezTo>
                    <a:pt x="44" y="41"/>
                    <a:pt x="45" y="42"/>
                    <a:pt x="45" y="42"/>
                  </a:cubicBezTo>
                  <a:cubicBezTo>
                    <a:pt x="45" y="43"/>
                    <a:pt x="45" y="44"/>
                    <a:pt x="45" y="45"/>
                  </a:cubicBezTo>
                  <a:cubicBezTo>
                    <a:pt x="45" y="44"/>
                    <a:pt x="44" y="42"/>
                    <a:pt x="44" y="41"/>
                  </a:cubicBezTo>
                  <a:close/>
                  <a:moveTo>
                    <a:pt x="41" y="70"/>
                  </a:moveTo>
                  <a:cubicBezTo>
                    <a:pt x="41" y="70"/>
                    <a:pt x="40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8"/>
                    <a:pt x="39" y="66"/>
                    <a:pt x="39" y="64"/>
                  </a:cubicBezTo>
                  <a:cubicBezTo>
                    <a:pt x="39" y="66"/>
                    <a:pt x="40" y="68"/>
                    <a:pt x="41" y="70"/>
                  </a:cubicBezTo>
                  <a:close/>
                  <a:moveTo>
                    <a:pt x="37" y="25"/>
                  </a:moveTo>
                  <a:cubicBezTo>
                    <a:pt x="37" y="26"/>
                    <a:pt x="37" y="26"/>
                    <a:pt x="37" y="27"/>
                  </a:cubicBezTo>
                  <a:cubicBezTo>
                    <a:pt x="37" y="26"/>
                    <a:pt x="36" y="26"/>
                    <a:pt x="36" y="25"/>
                  </a:cubicBezTo>
                  <a:cubicBezTo>
                    <a:pt x="36" y="25"/>
                    <a:pt x="37" y="25"/>
                    <a:pt x="37" y="25"/>
                  </a:cubicBezTo>
                  <a:close/>
                  <a:moveTo>
                    <a:pt x="29" y="68"/>
                  </a:moveTo>
                  <a:cubicBezTo>
                    <a:pt x="29" y="68"/>
                    <a:pt x="29" y="67"/>
                    <a:pt x="30" y="66"/>
                  </a:cubicBezTo>
                  <a:cubicBezTo>
                    <a:pt x="30" y="67"/>
                    <a:pt x="30" y="68"/>
                    <a:pt x="30" y="69"/>
                  </a:cubicBezTo>
                  <a:cubicBezTo>
                    <a:pt x="30" y="68"/>
                    <a:pt x="30" y="68"/>
                    <a:pt x="29" y="68"/>
                  </a:cubicBezTo>
                  <a:close/>
                  <a:moveTo>
                    <a:pt x="33" y="52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33" y="53"/>
                    <a:pt x="33" y="51"/>
                    <a:pt x="33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3" y="51"/>
                    <a:pt x="33" y="51"/>
                    <a:pt x="33" y="52"/>
                  </a:cubicBezTo>
                  <a:close/>
                  <a:moveTo>
                    <a:pt x="34" y="80"/>
                  </a:moveTo>
                  <a:cubicBezTo>
                    <a:pt x="36" y="80"/>
                    <a:pt x="37" y="80"/>
                    <a:pt x="38" y="80"/>
                  </a:cubicBezTo>
                  <a:cubicBezTo>
                    <a:pt x="38" y="80"/>
                    <a:pt x="38" y="80"/>
                    <a:pt x="39" y="80"/>
                  </a:cubicBezTo>
                  <a:cubicBezTo>
                    <a:pt x="37" y="81"/>
                    <a:pt x="36" y="82"/>
                    <a:pt x="35" y="82"/>
                  </a:cubicBezTo>
                  <a:cubicBezTo>
                    <a:pt x="34" y="82"/>
                    <a:pt x="34" y="82"/>
                    <a:pt x="34" y="83"/>
                  </a:cubicBezTo>
                  <a:cubicBezTo>
                    <a:pt x="34" y="82"/>
                    <a:pt x="34" y="81"/>
                    <a:pt x="34" y="80"/>
                  </a:cubicBezTo>
                  <a:close/>
                  <a:moveTo>
                    <a:pt x="157" y="230"/>
                  </a:moveTo>
                  <a:cubicBezTo>
                    <a:pt x="144" y="211"/>
                    <a:pt x="125" y="198"/>
                    <a:pt x="107" y="184"/>
                  </a:cubicBezTo>
                  <a:cubicBezTo>
                    <a:pt x="102" y="180"/>
                    <a:pt x="97" y="175"/>
                    <a:pt x="92" y="171"/>
                  </a:cubicBezTo>
                  <a:cubicBezTo>
                    <a:pt x="84" y="164"/>
                    <a:pt x="77" y="157"/>
                    <a:pt x="70" y="150"/>
                  </a:cubicBezTo>
                  <a:cubicBezTo>
                    <a:pt x="68" y="147"/>
                    <a:pt x="66" y="145"/>
                    <a:pt x="65" y="143"/>
                  </a:cubicBezTo>
                  <a:cubicBezTo>
                    <a:pt x="61" y="137"/>
                    <a:pt x="38" y="102"/>
                    <a:pt x="35" y="86"/>
                  </a:cubicBezTo>
                  <a:cubicBezTo>
                    <a:pt x="35" y="86"/>
                    <a:pt x="35" y="86"/>
                    <a:pt x="36" y="86"/>
                  </a:cubicBezTo>
                  <a:cubicBezTo>
                    <a:pt x="46" y="85"/>
                    <a:pt x="56" y="83"/>
                    <a:pt x="66" y="81"/>
                  </a:cubicBezTo>
                  <a:cubicBezTo>
                    <a:pt x="78" y="82"/>
                    <a:pt x="91" y="81"/>
                    <a:pt x="103" y="79"/>
                  </a:cubicBezTo>
                  <a:cubicBezTo>
                    <a:pt x="108" y="78"/>
                    <a:pt x="113" y="78"/>
                    <a:pt x="119" y="77"/>
                  </a:cubicBezTo>
                  <a:cubicBezTo>
                    <a:pt x="130" y="77"/>
                    <a:pt x="141" y="77"/>
                    <a:pt x="152" y="77"/>
                  </a:cubicBezTo>
                  <a:cubicBezTo>
                    <a:pt x="173" y="77"/>
                    <a:pt x="193" y="77"/>
                    <a:pt x="214" y="78"/>
                  </a:cubicBezTo>
                  <a:cubicBezTo>
                    <a:pt x="221" y="78"/>
                    <a:pt x="228" y="78"/>
                    <a:pt x="235" y="78"/>
                  </a:cubicBezTo>
                  <a:cubicBezTo>
                    <a:pt x="242" y="79"/>
                    <a:pt x="250" y="79"/>
                    <a:pt x="257" y="79"/>
                  </a:cubicBezTo>
                  <a:cubicBezTo>
                    <a:pt x="261" y="79"/>
                    <a:pt x="265" y="79"/>
                    <a:pt x="269" y="80"/>
                  </a:cubicBezTo>
                  <a:cubicBezTo>
                    <a:pt x="269" y="85"/>
                    <a:pt x="269" y="90"/>
                    <a:pt x="268" y="95"/>
                  </a:cubicBezTo>
                  <a:cubicBezTo>
                    <a:pt x="267" y="102"/>
                    <a:pt x="265" y="109"/>
                    <a:pt x="263" y="116"/>
                  </a:cubicBezTo>
                  <a:cubicBezTo>
                    <a:pt x="261" y="119"/>
                    <a:pt x="260" y="123"/>
                    <a:pt x="257" y="126"/>
                  </a:cubicBezTo>
                  <a:cubicBezTo>
                    <a:pt x="257" y="127"/>
                    <a:pt x="257" y="128"/>
                    <a:pt x="258" y="129"/>
                  </a:cubicBezTo>
                  <a:cubicBezTo>
                    <a:pt x="251" y="145"/>
                    <a:pt x="241" y="160"/>
                    <a:pt x="230" y="175"/>
                  </a:cubicBezTo>
                  <a:cubicBezTo>
                    <a:pt x="210" y="198"/>
                    <a:pt x="186" y="219"/>
                    <a:pt x="166" y="241"/>
                  </a:cubicBezTo>
                  <a:cubicBezTo>
                    <a:pt x="166" y="241"/>
                    <a:pt x="165" y="242"/>
                    <a:pt x="165" y="242"/>
                  </a:cubicBezTo>
                  <a:cubicBezTo>
                    <a:pt x="162" y="238"/>
                    <a:pt x="160" y="234"/>
                    <a:pt x="157" y="230"/>
                  </a:cubicBezTo>
                  <a:close/>
                  <a:moveTo>
                    <a:pt x="26" y="492"/>
                  </a:moveTo>
                  <a:cubicBezTo>
                    <a:pt x="26" y="490"/>
                    <a:pt x="26" y="488"/>
                    <a:pt x="25" y="486"/>
                  </a:cubicBezTo>
                  <a:cubicBezTo>
                    <a:pt x="26" y="488"/>
                    <a:pt x="27" y="489"/>
                    <a:pt x="28" y="491"/>
                  </a:cubicBezTo>
                  <a:cubicBezTo>
                    <a:pt x="28" y="492"/>
                    <a:pt x="28" y="494"/>
                    <a:pt x="28" y="496"/>
                  </a:cubicBezTo>
                  <a:cubicBezTo>
                    <a:pt x="27" y="494"/>
                    <a:pt x="27" y="493"/>
                    <a:pt x="26" y="492"/>
                  </a:cubicBezTo>
                  <a:close/>
                  <a:moveTo>
                    <a:pt x="32" y="501"/>
                  </a:moveTo>
                  <a:cubicBezTo>
                    <a:pt x="33" y="500"/>
                    <a:pt x="33" y="499"/>
                    <a:pt x="33" y="499"/>
                  </a:cubicBezTo>
                  <a:cubicBezTo>
                    <a:pt x="34" y="499"/>
                    <a:pt x="35" y="498"/>
                    <a:pt x="36" y="497"/>
                  </a:cubicBezTo>
                  <a:cubicBezTo>
                    <a:pt x="37" y="496"/>
                    <a:pt x="37" y="495"/>
                    <a:pt x="38" y="493"/>
                  </a:cubicBezTo>
                  <a:cubicBezTo>
                    <a:pt x="39" y="496"/>
                    <a:pt x="39" y="499"/>
                    <a:pt x="40" y="502"/>
                  </a:cubicBezTo>
                  <a:cubicBezTo>
                    <a:pt x="38" y="502"/>
                    <a:pt x="35" y="501"/>
                    <a:pt x="32" y="501"/>
                  </a:cubicBezTo>
                  <a:close/>
                  <a:moveTo>
                    <a:pt x="43" y="495"/>
                  </a:moveTo>
                  <a:cubicBezTo>
                    <a:pt x="43" y="495"/>
                    <a:pt x="42" y="494"/>
                    <a:pt x="42" y="493"/>
                  </a:cubicBezTo>
                  <a:cubicBezTo>
                    <a:pt x="43" y="493"/>
                    <a:pt x="43" y="493"/>
                    <a:pt x="43" y="493"/>
                  </a:cubicBezTo>
                  <a:cubicBezTo>
                    <a:pt x="43" y="494"/>
                    <a:pt x="43" y="494"/>
                    <a:pt x="43" y="494"/>
                  </a:cubicBezTo>
                  <a:cubicBezTo>
                    <a:pt x="43" y="494"/>
                    <a:pt x="43" y="495"/>
                    <a:pt x="43" y="495"/>
                  </a:cubicBezTo>
                  <a:close/>
                  <a:moveTo>
                    <a:pt x="44" y="480"/>
                  </a:moveTo>
                  <a:cubicBezTo>
                    <a:pt x="45" y="479"/>
                    <a:pt x="45" y="479"/>
                    <a:pt x="46" y="479"/>
                  </a:cubicBezTo>
                  <a:cubicBezTo>
                    <a:pt x="46" y="479"/>
                    <a:pt x="47" y="479"/>
                    <a:pt x="47" y="479"/>
                  </a:cubicBezTo>
                  <a:cubicBezTo>
                    <a:pt x="47" y="480"/>
                    <a:pt x="46" y="482"/>
                    <a:pt x="46" y="483"/>
                  </a:cubicBezTo>
                  <a:cubicBezTo>
                    <a:pt x="46" y="483"/>
                    <a:pt x="45" y="483"/>
                    <a:pt x="45" y="483"/>
                  </a:cubicBezTo>
                  <a:cubicBezTo>
                    <a:pt x="45" y="482"/>
                    <a:pt x="44" y="481"/>
                    <a:pt x="44" y="480"/>
                  </a:cubicBezTo>
                  <a:close/>
                  <a:moveTo>
                    <a:pt x="45" y="503"/>
                  </a:moveTo>
                  <a:cubicBezTo>
                    <a:pt x="46" y="502"/>
                    <a:pt x="46" y="500"/>
                    <a:pt x="46" y="499"/>
                  </a:cubicBezTo>
                  <a:cubicBezTo>
                    <a:pt x="47" y="501"/>
                    <a:pt x="48" y="502"/>
                    <a:pt x="49" y="503"/>
                  </a:cubicBezTo>
                  <a:cubicBezTo>
                    <a:pt x="48" y="503"/>
                    <a:pt x="46" y="503"/>
                    <a:pt x="45" y="503"/>
                  </a:cubicBezTo>
                  <a:close/>
                  <a:moveTo>
                    <a:pt x="57" y="479"/>
                  </a:moveTo>
                  <a:cubicBezTo>
                    <a:pt x="56" y="480"/>
                    <a:pt x="55" y="480"/>
                    <a:pt x="54" y="480"/>
                  </a:cubicBezTo>
                  <a:cubicBezTo>
                    <a:pt x="54" y="480"/>
                    <a:pt x="54" y="480"/>
                    <a:pt x="54" y="480"/>
                  </a:cubicBezTo>
                  <a:cubicBezTo>
                    <a:pt x="54" y="479"/>
                    <a:pt x="54" y="479"/>
                    <a:pt x="54" y="479"/>
                  </a:cubicBezTo>
                  <a:cubicBezTo>
                    <a:pt x="55" y="479"/>
                    <a:pt x="56" y="479"/>
                    <a:pt x="57" y="479"/>
                  </a:cubicBezTo>
                  <a:cubicBezTo>
                    <a:pt x="57" y="479"/>
                    <a:pt x="57" y="479"/>
                    <a:pt x="57" y="479"/>
                  </a:cubicBezTo>
                  <a:close/>
                  <a:moveTo>
                    <a:pt x="60" y="502"/>
                  </a:moveTo>
                  <a:cubicBezTo>
                    <a:pt x="59" y="503"/>
                    <a:pt x="59" y="503"/>
                    <a:pt x="58" y="502"/>
                  </a:cubicBezTo>
                  <a:cubicBezTo>
                    <a:pt x="59" y="502"/>
                    <a:pt x="59" y="501"/>
                    <a:pt x="59" y="500"/>
                  </a:cubicBezTo>
                  <a:cubicBezTo>
                    <a:pt x="60" y="500"/>
                    <a:pt x="62" y="501"/>
                    <a:pt x="63" y="501"/>
                  </a:cubicBezTo>
                  <a:cubicBezTo>
                    <a:pt x="62" y="501"/>
                    <a:pt x="61" y="502"/>
                    <a:pt x="60" y="502"/>
                  </a:cubicBezTo>
                  <a:close/>
                  <a:moveTo>
                    <a:pt x="60" y="498"/>
                  </a:moveTo>
                  <a:cubicBezTo>
                    <a:pt x="60" y="498"/>
                    <a:pt x="60" y="498"/>
                    <a:pt x="60" y="497"/>
                  </a:cubicBezTo>
                  <a:cubicBezTo>
                    <a:pt x="61" y="498"/>
                    <a:pt x="62" y="498"/>
                    <a:pt x="62" y="498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8"/>
                    <a:pt x="61" y="498"/>
                    <a:pt x="60" y="498"/>
                  </a:cubicBezTo>
                  <a:close/>
                  <a:moveTo>
                    <a:pt x="63" y="479"/>
                  </a:moveTo>
                  <a:cubicBezTo>
                    <a:pt x="63" y="479"/>
                    <a:pt x="63" y="479"/>
                    <a:pt x="63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64" y="479"/>
                    <a:pt x="64" y="479"/>
                    <a:pt x="65" y="479"/>
                  </a:cubicBezTo>
                  <a:cubicBezTo>
                    <a:pt x="64" y="479"/>
                    <a:pt x="64" y="479"/>
                    <a:pt x="63" y="479"/>
                  </a:cubicBezTo>
                  <a:close/>
                  <a:moveTo>
                    <a:pt x="67" y="498"/>
                  </a:moveTo>
                  <a:cubicBezTo>
                    <a:pt x="67" y="498"/>
                    <a:pt x="67" y="498"/>
                    <a:pt x="67" y="498"/>
                  </a:cubicBezTo>
                  <a:cubicBezTo>
                    <a:pt x="68" y="498"/>
                    <a:pt x="68" y="498"/>
                    <a:pt x="68" y="498"/>
                  </a:cubicBezTo>
                  <a:cubicBezTo>
                    <a:pt x="68" y="498"/>
                    <a:pt x="68" y="498"/>
                    <a:pt x="68" y="498"/>
                  </a:cubicBezTo>
                  <a:cubicBezTo>
                    <a:pt x="68" y="498"/>
                    <a:pt x="68" y="498"/>
                    <a:pt x="67" y="498"/>
                  </a:cubicBezTo>
                  <a:close/>
                  <a:moveTo>
                    <a:pt x="74" y="499"/>
                  </a:moveTo>
                  <a:cubicBezTo>
                    <a:pt x="74" y="499"/>
                    <a:pt x="73" y="499"/>
                    <a:pt x="72" y="499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3" y="498"/>
                    <a:pt x="73" y="498"/>
                    <a:pt x="74" y="497"/>
                  </a:cubicBezTo>
                  <a:cubicBezTo>
                    <a:pt x="74" y="497"/>
                    <a:pt x="75" y="497"/>
                    <a:pt x="75" y="497"/>
                  </a:cubicBezTo>
                  <a:cubicBezTo>
                    <a:pt x="75" y="498"/>
                    <a:pt x="75" y="498"/>
                    <a:pt x="74" y="499"/>
                  </a:cubicBezTo>
                  <a:close/>
                  <a:moveTo>
                    <a:pt x="75" y="474"/>
                  </a:moveTo>
                  <a:cubicBezTo>
                    <a:pt x="76" y="474"/>
                    <a:pt x="78" y="474"/>
                    <a:pt x="80" y="474"/>
                  </a:cubicBezTo>
                  <a:cubicBezTo>
                    <a:pt x="80" y="474"/>
                    <a:pt x="80" y="474"/>
                    <a:pt x="80" y="474"/>
                  </a:cubicBezTo>
                  <a:cubicBezTo>
                    <a:pt x="78" y="474"/>
                    <a:pt x="77" y="474"/>
                    <a:pt x="75" y="474"/>
                  </a:cubicBezTo>
                  <a:close/>
                  <a:moveTo>
                    <a:pt x="79" y="503"/>
                  </a:moveTo>
                  <a:cubicBezTo>
                    <a:pt x="80" y="503"/>
                    <a:pt x="80" y="503"/>
                    <a:pt x="80" y="503"/>
                  </a:cubicBezTo>
                  <a:cubicBezTo>
                    <a:pt x="81" y="503"/>
                    <a:pt x="82" y="503"/>
                    <a:pt x="83" y="503"/>
                  </a:cubicBezTo>
                  <a:cubicBezTo>
                    <a:pt x="82" y="503"/>
                    <a:pt x="81" y="503"/>
                    <a:pt x="79" y="503"/>
                  </a:cubicBezTo>
                  <a:close/>
                  <a:moveTo>
                    <a:pt x="81" y="499"/>
                  </a:moveTo>
                  <a:cubicBezTo>
                    <a:pt x="82" y="498"/>
                    <a:pt x="82" y="497"/>
                    <a:pt x="82" y="496"/>
                  </a:cubicBezTo>
                  <a:cubicBezTo>
                    <a:pt x="83" y="496"/>
                    <a:pt x="85" y="495"/>
                    <a:pt x="86" y="495"/>
                  </a:cubicBezTo>
                  <a:cubicBezTo>
                    <a:pt x="86" y="497"/>
                    <a:pt x="87" y="498"/>
                    <a:pt x="88" y="500"/>
                  </a:cubicBezTo>
                  <a:cubicBezTo>
                    <a:pt x="86" y="500"/>
                    <a:pt x="83" y="500"/>
                    <a:pt x="81" y="499"/>
                  </a:cubicBezTo>
                  <a:close/>
                  <a:moveTo>
                    <a:pt x="85" y="474"/>
                  </a:moveTo>
                  <a:cubicBezTo>
                    <a:pt x="86" y="474"/>
                    <a:pt x="86" y="474"/>
                    <a:pt x="87" y="474"/>
                  </a:cubicBezTo>
                  <a:cubicBezTo>
                    <a:pt x="87" y="474"/>
                    <a:pt x="87" y="474"/>
                    <a:pt x="87" y="474"/>
                  </a:cubicBezTo>
                  <a:cubicBezTo>
                    <a:pt x="86" y="474"/>
                    <a:pt x="86" y="474"/>
                    <a:pt x="85" y="474"/>
                  </a:cubicBezTo>
                  <a:cubicBezTo>
                    <a:pt x="85" y="474"/>
                    <a:pt x="85" y="474"/>
                    <a:pt x="85" y="474"/>
                  </a:cubicBezTo>
                  <a:close/>
                  <a:moveTo>
                    <a:pt x="89" y="469"/>
                  </a:moveTo>
                  <a:cubicBezTo>
                    <a:pt x="88" y="469"/>
                    <a:pt x="88" y="469"/>
                    <a:pt x="87" y="469"/>
                  </a:cubicBezTo>
                  <a:cubicBezTo>
                    <a:pt x="88" y="469"/>
                    <a:pt x="88" y="469"/>
                    <a:pt x="89" y="469"/>
                  </a:cubicBezTo>
                  <a:cubicBezTo>
                    <a:pt x="89" y="469"/>
                    <a:pt x="89" y="469"/>
                    <a:pt x="89" y="469"/>
                  </a:cubicBezTo>
                  <a:close/>
                  <a:moveTo>
                    <a:pt x="93" y="495"/>
                  </a:moveTo>
                  <a:cubicBezTo>
                    <a:pt x="93" y="494"/>
                    <a:pt x="93" y="494"/>
                    <a:pt x="92" y="494"/>
                  </a:cubicBezTo>
                  <a:cubicBezTo>
                    <a:pt x="93" y="494"/>
                    <a:pt x="93" y="494"/>
                    <a:pt x="94" y="494"/>
                  </a:cubicBezTo>
                  <a:cubicBezTo>
                    <a:pt x="94" y="494"/>
                    <a:pt x="93" y="495"/>
                    <a:pt x="93" y="495"/>
                  </a:cubicBezTo>
                  <a:close/>
                  <a:moveTo>
                    <a:pt x="106" y="500"/>
                  </a:moveTo>
                  <a:cubicBezTo>
                    <a:pt x="102" y="500"/>
                    <a:pt x="99" y="500"/>
                    <a:pt x="96" y="500"/>
                  </a:cubicBezTo>
                  <a:cubicBezTo>
                    <a:pt x="96" y="499"/>
                    <a:pt x="97" y="498"/>
                    <a:pt x="97" y="498"/>
                  </a:cubicBezTo>
                  <a:cubicBezTo>
                    <a:pt x="98" y="498"/>
                    <a:pt x="100" y="498"/>
                    <a:pt x="100" y="497"/>
                  </a:cubicBezTo>
                  <a:cubicBezTo>
                    <a:pt x="101" y="496"/>
                    <a:pt x="101" y="495"/>
                    <a:pt x="102" y="495"/>
                  </a:cubicBezTo>
                  <a:cubicBezTo>
                    <a:pt x="103" y="495"/>
                    <a:pt x="105" y="495"/>
                    <a:pt x="106" y="495"/>
                  </a:cubicBezTo>
                  <a:cubicBezTo>
                    <a:pt x="106" y="497"/>
                    <a:pt x="106" y="498"/>
                    <a:pt x="106" y="500"/>
                  </a:cubicBezTo>
                  <a:close/>
                  <a:moveTo>
                    <a:pt x="117" y="497"/>
                  </a:moveTo>
                  <a:cubicBezTo>
                    <a:pt x="116" y="497"/>
                    <a:pt x="115" y="498"/>
                    <a:pt x="114" y="498"/>
                  </a:cubicBezTo>
                  <a:cubicBezTo>
                    <a:pt x="114" y="496"/>
                    <a:pt x="114" y="496"/>
                    <a:pt x="114" y="496"/>
                  </a:cubicBezTo>
                  <a:cubicBezTo>
                    <a:pt x="115" y="496"/>
                    <a:pt x="116" y="496"/>
                    <a:pt x="117" y="496"/>
                  </a:cubicBezTo>
                  <a:cubicBezTo>
                    <a:pt x="117" y="496"/>
                    <a:pt x="117" y="497"/>
                    <a:pt x="117" y="497"/>
                  </a:cubicBezTo>
                  <a:close/>
                  <a:moveTo>
                    <a:pt x="129" y="497"/>
                  </a:moveTo>
                  <a:cubicBezTo>
                    <a:pt x="127" y="497"/>
                    <a:pt x="125" y="498"/>
                    <a:pt x="122" y="498"/>
                  </a:cubicBezTo>
                  <a:cubicBezTo>
                    <a:pt x="123" y="498"/>
                    <a:pt x="124" y="497"/>
                    <a:pt x="124" y="497"/>
                  </a:cubicBezTo>
                  <a:cubicBezTo>
                    <a:pt x="126" y="497"/>
                    <a:pt x="127" y="497"/>
                    <a:pt x="129" y="497"/>
                  </a:cubicBezTo>
                  <a:cubicBezTo>
                    <a:pt x="129" y="497"/>
                    <a:pt x="129" y="497"/>
                    <a:pt x="129" y="497"/>
                  </a:cubicBezTo>
                  <a:close/>
                  <a:moveTo>
                    <a:pt x="132" y="459"/>
                  </a:moveTo>
                  <a:cubicBezTo>
                    <a:pt x="132" y="458"/>
                    <a:pt x="131" y="458"/>
                    <a:pt x="131" y="457"/>
                  </a:cubicBezTo>
                  <a:cubicBezTo>
                    <a:pt x="147" y="457"/>
                    <a:pt x="147" y="457"/>
                    <a:pt x="147" y="457"/>
                  </a:cubicBezTo>
                  <a:cubicBezTo>
                    <a:pt x="142" y="458"/>
                    <a:pt x="137" y="458"/>
                    <a:pt x="132" y="459"/>
                  </a:cubicBezTo>
                  <a:close/>
                  <a:moveTo>
                    <a:pt x="160" y="483"/>
                  </a:moveTo>
                  <a:cubicBezTo>
                    <a:pt x="159" y="483"/>
                    <a:pt x="159" y="483"/>
                    <a:pt x="159" y="482"/>
                  </a:cubicBezTo>
                  <a:cubicBezTo>
                    <a:pt x="159" y="482"/>
                    <a:pt x="160" y="481"/>
                    <a:pt x="161" y="481"/>
                  </a:cubicBezTo>
                  <a:cubicBezTo>
                    <a:pt x="161" y="482"/>
                    <a:pt x="161" y="482"/>
                    <a:pt x="161" y="483"/>
                  </a:cubicBezTo>
                  <a:cubicBezTo>
                    <a:pt x="160" y="483"/>
                    <a:pt x="160" y="483"/>
                    <a:pt x="160" y="483"/>
                  </a:cubicBezTo>
                  <a:close/>
                  <a:moveTo>
                    <a:pt x="160" y="457"/>
                  </a:moveTo>
                  <a:cubicBezTo>
                    <a:pt x="163" y="457"/>
                    <a:pt x="167" y="457"/>
                    <a:pt x="170" y="457"/>
                  </a:cubicBezTo>
                  <a:cubicBezTo>
                    <a:pt x="170" y="458"/>
                    <a:pt x="170" y="459"/>
                    <a:pt x="170" y="459"/>
                  </a:cubicBezTo>
                  <a:cubicBezTo>
                    <a:pt x="167" y="458"/>
                    <a:pt x="163" y="458"/>
                    <a:pt x="160" y="457"/>
                  </a:cubicBezTo>
                  <a:close/>
                  <a:moveTo>
                    <a:pt x="171" y="482"/>
                  </a:moveTo>
                  <a:cubicBezTo>
                    <a:pt x="171" y="482"/>
                    <a:pt x="170" y="482"/>
                    <a:pt x="170" y="482"/>
                  </a:cubicBezTo>
                  <a:cubicBezTo>
                    <a:pt x="170" y="481"/>
                    <a:pt x="170" y="481"/>
                    <a:pt x="171" y="480"/>
                  </a:cubicBezTo>
                  <a:cubicBezTo>
                    <a:pt x="171" y="480"/>
                    <a:pt x="172" y="480"/>
                    <a:pt x="172" y="480"/>
                  </a:cubicBezTo>
                  <a:cubicBezTo>
                    <a:pt x="172" y="480"/>
                    <a:pt x="172" y="481"/>
                    <a:pt x="172" y="481"/>
                  </a:cubicBezTo>
                  <a:cubicBezTo>
                    <a:pt x="172" y="481"/>
                    <a:pt x="172" y="482"/>
                    <a:pt x="171" y="482"/>
                  </a:cubicBezTo>
                  <a:close/>
                  <a:moveTo>
                    <a:pt x="179" y="480"/>
                  </a:moveTo>
                  <a:cubicBezTo>
                    <a:pt x="179" y="480"/>
                    <a:pt x="180" y="480"/>
                    <a:pt x="180" y="480"/>
                  </a:cubicBezTo>
                  <a:cubicBezTo>
                    <a:pt x="180" y="480"/>
                    <a:pt x="181" y="479"/>
                    <a:pt x="181" y="479"/>
                  </a:cubicBezTo>
                  <a:cubicBezTo>
                    <a:pt x="181" y="480"/>
                    <a:pt x="181" y="480"/>
                    <a:pt x="181" y="480"/>
                  </a:cubicBezTo>
                  <a:cubicBezTo>
                    <a:pt x="180" y="480"/>
                    <a:pt x="180" y="480"/>
                    <a:pt x="179" y="480"/>
                  </a:cubicBezTo>
                  <a:close/>
                  <a:moveTo>
                    <a:pt x="193" y="458"/>
                  </a:moveTo>
                  <a:cubicBezTo>
                    <a:pt x="187" y="459"/>
                    <a:pt x="181" y="459"/>
                    <a:pt x="175" y="460"/>
                  </a:cubicBezTo>
                  <a:cubicBezTo>
                    <a:pt x="175" y="459"/>
                    <a:pt x="175" y="458"/>
                    <a:pt x="174" y="457"/>
                  </a:cubicBezTo>
                  <a:cubicBezTo>
                    <a:pt x="181" y="457"/>
                    <a:pt x="187" y="457"/>
                    <a:pt x="194" y="457"/>
                  </a:cubicBezTo>
                  <a:cubicBezTo>
                    <a:pt x="193" y="458"/>
                    <a:pt x="193" y="458"/>
                    <a:pt x="193" y="458"/>
                  </a:cubicBezTo>
                  <a:close/>
                  <a:moveTo>
                    <a:pt x="201" y="458"/>
                  </a:moveTo>
                  <a:cubicBezTo>
                    <a:pt x="200" y="458"/>
                    <a:pt x="199" y="458"/>
                    <a:pt x="198" y="458"/>
                  </a:cubicBezTo>
                  <a:cubicBezTo>
                    <a:pt x="198" y="458"/>
                    <a:pt x="198" y="458"/>
                    <a:pt x="198" y="457"/>
                  </a:cubicBezTo>
                  <a:cubicBezTo>
                    <a:pt x="199" y="457"/>
                    <a:pt x="200" y="457"/>
                    <a:pt x="201" y="457"/>
                  </a:cubicBezTo>
                  <a:cubicBezTo>
                    <a:pt x="201" y="457"/>
                    <a:pt x="201" y="458"/>
                    <a:pt x="201" y="458"/>
                  </a:cubicBezTo>
                  <a:close/>
                  <a:moveTo>
                    <a:pt x="168" y="438"/>
                  </a:moveTo>
                  <a:cubicBezTo>
                    <a:pt x="161" y="438"/>
                    <a:pt x="155" y="439"/>
                    <a:pt x="148" y="439"/>
                  </a:cubicBezTo>
                  <a:cubicBezTo>
                    <a:pt x="127" y="441"/>
                    <a:pt x="106" y="440"/>
                    <a:pt x="85" y="440"/>
                  </a:cubicBezTo>
                  <a:cubicBezTo>
                    <a:pt x="74" y="441"/>
                    <a:pt x="63" y="441"/>
                    <a:pt x="52" y="441"/>
                  </a:cubicBezTo>
                  <a:cubicBezTo>
                    <a:pt x="47" y="441"/>
                    <a:pt x="41" y="441"/>
                    <a:pt x="35" y="442"/>
                  </a:cubicBezTo>
                  <a:cubicBezTo>
                    <a:pt x="35" y="428"/>
                    <a:pt x="36" y="414"/>
                    <a:pt x="39" y="401"/>
                  </a:cubicBezTo>
                  <a:cubicBezTo>
                    <a:pt x="42" y="386"/>
                    <a:pt x="50" y="374"/>
                    <a:pt x="59" y="362"/>
                  </a:cubicBezTo>
                  <a:cubicBezTo>
                    <a:pt x="73" y="345"/>
                    <a:pt x="89" y="329"/>
                    <a:pt x="104" y="313"/>
                  </a:cubicBezTo>
                  <a:cubicBezTo>
                    <a:pt x="123" y="295"/>
                    <a:pt x="143" y="278"/>
                    <a:pt x="159" y="258"/>
                  </a:cubicBezTo>
                  <a:cubicBezTo>
                    <a:pt x="164" y="262"/>
                    <a:pt x="169" y="266"/>
                    <a:pt x="174" y="270"/>
                  </a:cubicBezTo>
                  <a:cubicBezTo>
                    <a:pt x="187" y="287"/>
                    <a:pt x="202" y="303"/>
                    <a:pt x="216" y="319"/>
                  </a:cubicBezTo>
                  <a:cubicBezTo>
                    <a:pt x="248" y="354"/>
                    <a:pt x="280" y="393"/>
                    <a:pt x="280" y="441"/>
                  </a:cubicBezTo>
                  <a:cubicBezTo>
                    <a:pt x="279" y="440"/>
                    <a:pt x="279" y="440"/>
                    <a:pt x="278" y="440"/>
                  </a:cubicBezTo>
                  <a:cubicBezTo>
                    <a:pt x="243" y="428"/>
                    <a:pt x="204" y="434"/>
                    <a:pt x="168" y="438"/>
                  </a:cubicBezTo>
                  <a:close/>
                  <a:moveTo>
                    <a:pt x="248" y="448"/>
                  </a:moveTo>
                  <a:cubicBezTo>
                    <a:pt x="250" y="448"/>
                    <a:pt x="251" y="448"/>
                    <a:pt x="253" y="448"/>
                  </a:cubicBezTo>
                  <a:cubicBezTo>
                    <a:pt x="254" y="448"/>
                    <a:pt x="254" y="448"/>
                    <a:pt x="255" y="448"/>
                  </a:cubicBezTo>
                  <a:cubicBezTo>
                    <a:pt x="253" y="448"/>
                    <a:pt x="251" y="448"/>
                    <a:pt x="248" y="448"/>
                  </a:cubicBezTo>
                  <a:close/>
                  <a:moveTo>
                    <a:pt x="257" y="480"/>
                  </a:moveTo>
                  <a:cubicBezTo>
                    <a:pt x="257" y="480"/>
                    <a:pt x="257" y="479"/>
                    <a:pt x="257" y="479"/>
                  </a:cubicBezTo>
                  <a:cubicBezTo>
                    <a:pt x="259" y="479"/>
                    <a:pt x="260" y="478"/>
                    <a:pt x="261" y="478"/>
                  </a:cubicBezTo>
                  <a:cubicBezTo>
                    <a:pt x="261" y="479"/>
                    <a:pt x="262" y="480"/>
                    <a:pt x="262" y="480"/>
                  </a:cubicBezTo>
                  <a:cubicBezTo>
                    <a:pt x="260" y="480"/>
                    <a:pt x="258" y="480"/>
                    <a:pt x="257" y="480"/>
                  </a:cubicBezTo>
                  <a:close/>
                  <a:moveTo>
                    <a:pt x="267" y="477"/>
                  </a:moveTo>
                  <a:cubicBezTo>
                    <a:pt x="267" y="478"/>
                    <a:pt x="268" y="480"/>
                    <a:pt x="268" y="481"/>
                  </a:cubicBezTo>
                  <a:cubicBezTo>
                    <a:pt x="268" y="481"/>
                    <a:pt x="267" y="481"/>
                    <a:pt x="267" y="481"/>
                  </a:cubicBezTo>
                  <a:cubicBezTo>
                    <a:pt x="266" y="480"/>
                    <a:pt x="266" y="479"/>
                    <a:pt x="266" y="477"/>
                  </a:cubicBezTo>
                  <a:cubicBezTo>
                    <a:pt x="266" y="477"/>
                    <a:pt x="266" y="477"/>
                    <a:pt x="267" y="477"/>
                  </a:cubicBezTo>
                  <a:close/>
                  <a:moveTo>
                    <a:pt x="267" y="502"/>
                  </a:moveTo>
                  <a:cubicBezTo>
                    <a:pt x="271" y="501"/>
                    <a:pt x="274" y="500"/>
                    <a:pt x="278" y="499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1" y="499"/>
                    <a:pt x="284" y="500"/>
                    <a:pt x="287" y="501"/>
                  </a:cubicBezTo>
                  <a:cubicBezTo>
                    <a:pt x="280" y="501"/>
                    <a:pt x="273" y="502"/>
                    <a:pt x="267" y="502"/>
                  </a:cubicBezTo>
                  <a:close/>
                  <a:moveTo>
                    <a:pt x="285" y="486"/>
                  </a:moveTo>
                  <a:cubicBezTo>
                    <a:pt x="286" y="483"/>
                    <a:pt x="286" y="480"/>
                    <a:pt x="287" y="477"/>
                  </a:cubicBezTo>
                  <a:cubicBezTo>
                    <a:pt x="288" y="480"/>
                    <a:pt x="288" y="484"/>
                    <a:pt x="288" y="487"/>
                  </a:cubicBezTo>
                  <a:cubicBezTo>
                    <a:pt x="287" y="486"/>
                    <a:pt x="286" y="486"/>
                    <a:pt x="285" y="486"/>
                  </a:cubicBezTo>
                  <a:close/>
                  <a:moveTo>
                    <a:pt x="293" y="466"/>
                  </a:moveTo>
                  <a:cubicBezTo>
                    <a:pt x="293" y="466"/>
                    <a:pt x="293" y="466"/>
                    <a:pt x="293" y="466"/>
                  </a:cubicBezTo>
                  <a:cubicBezTo>
                    <a:pt x="293" y="466"/>
                    <a:pt x="293" y="466"/>
                    <a:pt x="293" y="466"/>
                  </a:cubicBezTo>
                  <a:cubicBezTo>
                    <a:pt x="292" y="468"/>
                    <a:pt x="292" y="469"/>
                    <a:pt x="292" y="471"/>
                  </a:cubicBezTo>
                  <a:cubicBezTo>
                    <a:pt x="292" y="471"/>
                    <a:pt x="292" y="472"/>
                    <a:pt x="292" y="473"/>
                  </a:cubicBezTo>
                  <a:cubicBezTo>
                    <a:pt x="291" y="472"/>
                    <a:pt x="291" y="471"/>
                    <a:pt x="291" y="470"/>
                  </a:cubicBezTo>
                  <a:cubicBezTo>
                    <a:pt x="291" y="468"/>
                    <a:pt x="291" y="467"/>
                    <a:pt x="291" y="466"/>
                  </a:cubicBezTo>
                  <a:cubicBezTo>
                    <a:pt x="291" y="465"/>
                    <a:pt x="291" y="465"/>
                    <a:pt x="291" y="464"/>
                  </a:cubicBezTo>
                  <a:cubicBezTo>
                    <a:pt x="292" y="464"/>
                    <a:pt x="294" y="464"/>
                    <a:pt x="295" y="463"/>
                  </a:cubicBezTo>
                  <a:cubicBezTo>
                    <a:pt x="295" y="463"/>
                    <a:pt x="295" y="464"/>
                    <a:pt x="295" y="464"/>
                  </a:cubicBezTo>
                  <a:cubicBezTo>
                    <a:pt x="294" y="464"/>
                    <a:pt x="293" y="464"/>
                    <a:pt x="293" y="465"/>
                  </a:cubicBezTo>
                  <a:cubicBezTo>
                    <a:pt x="293" y="465"/>
                    <a:pt x="293" y="466"/>
                    <a:pt x="293" y="466"/>
                  </a:cubicBezTo>
                  <a:close/>
                  <a:moveTo>
                    <a:pt x="293" y="489"/>
                  </a:moveTo>
                  <a:cubicBezTo>
                    <a:pt x="294" y="489"/>
                    <a:pt x="294" y="489"/>
                    <a:pt x="295" y="488"/>
                  </a:cubicBezTo>
                  <a:cubicBezTo>
                    <a:pt x="295" y="489"/>
                    <a:pt x="295" y="491"/>
                    <a:pt x="296" y="492"/>
                  </a:cubicBezTo>
                  <a:cubicBezTo>
                    <a:pt x="295" y="491"/>
                    <a:pt x="294" y="490"/>
                    <a:pt x="293" y="489"/>
                  </a:cubicBezTo>
                  <a:close/>
                  <a:moveTo>
                    <a:pt x="306" y="478"/>
                  </a:moveTo>
                  <a:cubicBezTo>
                    <a:pt x="307" y="484"/>
                    <a:pt x="307" y="490"/>
                    <a:pt x="306" y="497"/>
                  </a:cubicBezTo>
                  <a:cubicBezTo>
                    <a:pt x="306" y="490"/>
                    <a:pt x="306" y="484"/>
                    <a:pt x="306" y="478"/>
                  </a:cubicBezTo>
                  <a:close/>
                  <a:moveTo>
                    <a:pt x="302" y="493"/>
                  </a:moveTo>
                  <a:cubicBezTo>
                    <a:pt x="301" y="492"/>
                    <a:pt x="301" y="492"/>
                    <a:pt x="301" y="491"/>
                  </a:cubicBezTo>
                  <a:cubicBezTo>
                    <a:pt x="301" y="492"/>
                    <a:pt x="302" y="492"/>
                    <a:pt x="302" y="492"/>
                  </a:cubicBezTo>
                  <a:cubicBezTo>
                    <a:pt x="302" y="492"/>
                    <a:pt x="302" y="492"/>
                    <a:pt x="302" y="493"/>
                  </a:cubicBezTo>
                  <a:close/>
                  <a:moveTo>
                    <a:pt x="300" y="458"/>
                  </a:moveTo>
                  <a:cubicBezTo>
                    <a:pt x="301" y="458"/>
                    <a:pt x="301" y="458"/>
                    <a:pt x="302" y="458"/>
                  </a:cubicBezTo>
                  <a:cubicBezTo>
                    <a:pt x="302" y="460"/>
                    <a:pt x="302" y="460"/>
                    <a:pt x="302" y="460"/>
                  </a:cubicBezTo>
                  <a:cubicBezTo>
                    <a:pt x="302" y="460"/>
                    <a:pt x="301" y="461"/>
                    <a:pt x="301" y="461"/>
                  </a:cubicBezTo>
                  <a:cubicBezTo>
                    <a:pt x="301" y="460"/>
                    <a:pt x="301" y="460"/>
                    <a:pt x="300" y="459"/>
                  </a:cubicBezTo>
                  <a:cubicBezTo>
                    <a:pt x="300" y="459"/>
                    <a:pt x="300" y="458"/>
                    <a:pt x="300" y="458"/>
                  </a:cubicBezTo>
                  <a:close/>
                  <a:moveTo>
                    <a:pt x="299" y="474"/>
                  </a:moveTo>
                  <a:cubicBezTo>
                    <a:pt x="300" y="473"/>
                    <a:pt x="300" y="473"/>
                    <a:pt x="300" y="472"/>
                  </a:cubicBezTo>
                  <a:cubicBezTo>
                    <a:pt x="300" y="473"/>
                    <a:pt x="300" y="473"/>
                    <a:pt x="300" y="474"/>
                  </a:cubicBezTo>
                  <a:cubicBezTo>
                    <a:pt x="300" y="478"/>
                    <a:pt x="300" y="483"/>
                    <a:pt x="300" y="488"/>
                  </a:cubicBezTo>
                  <a:cubicBezTo>
                    <a:pt x="299" y="488"/>
                    <a:pt x="299" y="487"/>
                    <a:pt x="299" y="487"/>
                  </a:cubicBezTo>
                  <a:cubicBezTo>
                    <a:pt x="299" y="482"/>
                    <a:pt x="299" y="478"/>
                    <a:pt x="299" y="474"/>
                  </a:cubicBezTo>
                  <a:close/>
                  <a:moveTo>
                    <a:pt x="299" y="501"/>
                  </a:moveTo>
                  <a:cubicBezTo>
                    <a:pt x="300" y="501"/>
                    <a:pt x="300" y="500"/>
                    <a:pt x="300" y="499"/>
                  </a:cubicBezTo>
                  <a:cubicBezTo>
                    <a:pt x="301" y="500"/>
                    <a:pt x="301" y="501"/>
                    <a:pt x="302" y="501"/>
                  </a:cubicBezTo>
                  <a:cubicBezTo>
                    <a:pt x="301" y="501"/>
                    <a:pt x="300" y="501"/>
                    <a:pt x="299" y="501"/>
                  </a:cubicBezTo>
                  <a:close/>
                  <a:moveTo>
                    <a:pt x="309" y="501"/>
                  </a:moveTo>
                  <a:cubicBezTo>
                    <a:pt x="308" y="501"/>
                    <a:pt x="307" y="501"/>
                    <a:pt x="306" y="501"/>
                  </a:cubicBezTo>
                  <a:cubicBezTo>
                    <a:pt x="306" y="501"/>
                    <a:pt x="306" y="501"/>
                    <a:pt x="306" y="500"/>
                  </a:cubicBezTo>
                  <a:cubicBezTo>
                    <a:pt x="306" y="500"/>
                    <a:pt x="306" y="499"/>
                    <a:pt x="306" y="499"/>
                  </a:cubicBezTo>
                  <a:cubicBezTo>
                    <a:pt x="307" y="500"/>
                    <a:pt x="308" y="500"/>
                    <a:pt x="309" y="500"/>
                  </a:cubicBezTo>
                  <a:cubicBezTo>
                    <a:pt x="309" y="501"/>
                    <a:pt x="309" y="501"/>
                    <a:pt x="309" y="501"/>
                  </a:cubicBezTo>
                  <a:cubicBezTo>
                    <a:pt x="309" y="501"/>
                    <a:pt x="309" y="501"/>
                    <a:pt x="309" y="5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2" name="Freeform 34"/>
            <p:cNvSpPr>
              <a:spLocks/>
            </p:cNvSpPr>
            <p:nvPr/>
          </p:nvSpPr>
          <p:spPr bwMode="auto">
            <a:xfrm>
              <a:off x="4045" y="2635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3" name="Freeform 35"/>
            <p:cNvSpPr>
              <a:spLocks/>
            </p:cNvSpPr>
            <p:nvPr/>
          </p:nvSpPr>
          <p:spPr bwMode="auto">
            <a:xfrm>
              <a:off x="4021" y="2638"/>
              <a:ext cx="7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4" name="Freeform 36"/>
            <p:cNvSpPr>
              <a:spLocks/>
            </p:cNvSpPr>
            <p:nvPr/>
          </p:nvSpPr>
          <p:spPr bwMode="auto">
            <a:xfrm>
              <a:off x="3947" y="2630"/>
              <a:ext cx="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5" name="Freeform 37"/>
            <p:cNvSpPr>
              <a:spLocks/>
            </p:cNvSpPr>
            <p:nvPr/>
          </p:nvSpPr>
          <p:spPr bwMode="auto">
            <a:xfrm>
              <a:off x="3778" y="2695"/>
              <a:ext cx="5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6" name="Freeform 38"/>
            <p:cNvSpPr>
              <a:spLocks/>
            </p:cNvSpPr>
            <p:nvPr/>
          </p:nvSpPr>
          <p:spPr bwMode="auto">
            <a:xfrm>
              <a:off x="3675" y="2671"/>
              <a:ext cx="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7" name="Freeform 39"/>
            <p:cNvSpPr>
              <a:spLocks/>
            </p:cNvSpPr>
            <p:nvPr/>
          </p:nvSpPr>
          <p:spPr bwMode="auto">
            <a:xfrm>
              <a:off x="4131" y="2592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8" name="Freeform 40"/>
            <p:cNvSpPr>
              <a:spLocks/>
            </p:cNvSpPr>
            <p:nvPr/>
          </p:nvSpPr>
          <p:spPr bwMode="auto">
            <a:xfrm>
              <a:off x="4124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9" name="Freeform 41"/>
            <p:cNvSpPr>
              <a:spLocks/>
            </p:cNvSpPr>
            <p:nvPr/>
          </p:nvSpPr>
          <p:spPr bwMode="auto">
            <a:xfrm>
              <a:off x="4179" y="1592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0" name="Freeform 42"/>
            <p:cNvSpPr>
              <a:spLocks/>
            </p:cNvSpPr>
            <p:nvPr/>
          </p:nvSpPr>
          <p:spPr bwMode="auto">
            <a:xfrm>
              <a:off x="4047" y="16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1" name="Freeform 43"/>
            <p:cNvSpPr>
              <a:spLocks/>
            </p:cNvSpPr>
            <p:nvPr/>
          </p:nvSpPr>
          <p:spPr bwMode="auto">
            <a:xfrm>
              <a:off x="4019" y="1630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2" name="Freeform 44"/>
            <p:cNvSpPr>
              <a:spLocks/>
            </p:cNvSpPr>
            <p:nvPr/>
          </p:nvSpPr>
          <p:spPr bwMode="auto">
            <a:xfrm>
              <a:off x="3997" y="1673"/>
              <a:ext cx="3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3" name="Freeform 45"/>
            <p:cNvSpPr>
              <a:spLocks/>
            </p:cNvSpPr>
            <p:nvPr/>
          </p:nvSpPr>
          <p:spPr bwMode="auto">
            <a:xfrm>
              <a:off x="3881" y="1630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4" name="Freeform 46"/>
            <p:cNvSpPr>
              <a:spLocks/>
            </p:cNvSpPr>
            <p:nvPr/>
          </p:nvSpPr>
          <p:spPr bwMode="auto">
            <a:xfrm>
              <a:off x="3842" y="1671"/>
              <a:ext cx="5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5" name="Freeform 47"/>
            <p:cNvSpPr>
              <a:spLocks/>
            </p:cNvSpPr>
            <p:nvPr/>
          </p:nvSpPr>
          <p:spPr bwMode="auto">
            <a:xfrm>
              <a:off x="3714" y="1697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6" name="Freeform 48"/>
            <p:cNvSpPr>
              <a:spLocks/>
            </p:cNvSpPr>
            <p:nvPr/>
          </p:nvSpPr>
          <p:spPr bwMode="auto">
            <a:xfrm>
              <a:off x="3671" y="1656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7" name="Freeform 49"/>
            <p:cNvSpPr>
              <a:spLocks/>
            </p:cNvSpPr>
            <p:nvPr/>
          </p:nvSpPr>
          <p:spPr bwMode="auto">
            <a:xfrm>
              <a:off x="3599" y="16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8" name="Freeform 50"/>
            <p:cNvSpPr>
              <a:spLocks/>
            </p:cNvSpPr>
            <p:nvPr/>
          </p:nvSpPr>
          <p:spPr bwMode="auto">
            <a:xfrm>
              <a:off x="3578" y="2723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9" name="Freeform 51"/>
            <p:cNvSpPr>
              <a:spLocks/>
            </p:cNvSpPr>
            <p:nvPr/>
          </p:nvSpPr>
          <p:spPr bwMode="auto">
            <a:xfrm>
              <a:off x="3611" y="2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0" name="Freeform 52"/>
            <p:cNvSpPr>
              <a:spLocks noEditPoints="1"/>
            </p:cNvSpPr>
            <p:nvPr/>
          </p:nvSpPr>
          <p:spPr bwMode="auto">
            <a:xfrm>
              <a:off x="3656" y="1832"/>
              <a:ext cx="375" cy="240"/>
            </a:xfrm>
            <a:custGeom>
              <a:avLst/>
              <a:gdLst>
                <a:gd name="T0" fmla="*/ 84 w 157"/>
                <a:gd name="T1" fmla="*/ 97 h 101"/>
                <a:gd name="T2" fmla="*/ 116 w 157"/>
                <a:gd name="T3" fmla="*/ 67 h 101"/>
                <a:gd name="T4" fmla="*/ 150 w 157"/>
                <a:gd name="T5" fmla="*/ 28 h 101"/>
                <a:gd name="T6" fmla="*/ 150 w 157"/>
                <a:gd name="T7" fmla="*/ 26 h 101"/>
                <a:gd name="T8" fmla="*/ 88 w 157"/>
                <a:gd name="T9" fmla="*/ 1 h 101"/>
                <a:gd name="T10" fmla="*/ 16 w 157"/>
                <a:gd name="T11" fmla="*/ 15 h 101"/>
                <a:gd name="T12" fmla="*/ 8 w 157"/>
                <a:gd name="T13" fmla="*/ 19 h 101"/>
                <a:gd name="T14" fmla="*/ 4 w 157"/>
                <a:gd name="T15" fmla="*/ 26 h 101"/>
                <a:gd name="T16" fmla="*/ 84 w 157"/>
                <a:gd name="T17" fmla="*/ 98 h 101"/>
                <a:gd name="T18" fmla="*/ 147 w 157"/>
                <a:gd name="T19" fmla="*/ 25 h 101"/>
                <a:gd name="T20" fmla="*/ 148 w 157"/>
                <a:gd name="T21" fmla="*/ 25 h 101"/>
                <a:gd name="T22" fmla="*/ 144 w 157"/>
                <a:gd name="T23" fmla="*/ 23 h 101"/>
                <a:gd name="T24" fmla="*/ 143 w 157"/>
                <a:gd name="T25" fmla="*/ 23 h 101"/>
                <a:gd name="T26" fmla="*/ 137 w 157"/>
                <a:gd name="T27" fmla="*/ 19 h 101"/>
                <a:gd name="T28" fmla="*/ 138 w 157"/>
                <a:gd name="T29" fmla="*/ 37 h 101"/>
                <a:gd name="T30" fmla="*/ 135 w 157"/>
                <a:gd name="T31" fmla="*/ 39 h 101"/>
                <a:gd name="T32" fmla="*/ 105 w 157"/>
                <a:gd name="T33" fmla="*/ 24 h 101"/>
                <a:gd name="T34" fmla="*/ 105 w 157"/>
                <a:gd name="T35" fmla="*/ 29 h 101"/>
                <a:gd name="T36" fmla="*/ 100 w 157"/>
                <a:gd name="T37" fmla="*/ 24 h 101"/>
                <a:gd name="T38" fmla="*/ 99 w 157"/>
                <a:gd name="T39" fmla="*/ 25 h 101"/>
                <a:gd name="T40" fmla="*/ 101 w 157"/>
                <a:gd name="T41" fmla="*/ 63 h 101"/>
                <a:gd name="T42" fmla="*/ 101 w 157"/>
                <a:gd name="T43" fmla="*/ 64 h 101"/>
                <a:gd name="T44" fmla="*/ 97 w 157"/>
                <a:gd name="T45" fmla="*/ 67 h 101"/>
                <a:gd name="T46" fmla="*/ 99 w 157"/>
                <a:gd name="T47" fmla="*/ 64 h 101"/>
                <a:gd name="T48" fmla="*/ 96 w 157"/>
                <a:gd name="T49" fmla="*/ 36 h 101"/>
                <a:gd name="T50" fmla="*/ 97 w 157"/>
                <a:gd name="T51" fmla="*/ 39 h 101"/>
                <a:gd name="T52" fmla="*/ 96 w 157"/>
                <a:gd name="T53" fmla="*/ 36 h 101"/>
                <a:gd name="T54" fmla="*/ 89 w 157"/>
                <a:gd name="T55" fmla="*/ 23 h 101"/>
                <a:gd name="T56" fmla="*/ 90 w 157"/>
                <a:gd name="T57" fmla="*/ 22 h 101"/>
                <a:gd name="T58" fmla="*/ 87 w 157"/>
                <a:gd name="T59" fmla="*/ 40 h 101"/>
                <a:gd name="T60" fmla="*/ 87 w 157"/>
                <a:gd name="T61" fmla="*/ 40 h 101"/>
                <a:gd name="T62" fmla="*/ 15 w 157"/>
                <a:gd name="T63" fmla="*/ 31 h 101"/>
                <a:gd name="T64" fmla="*/ 12 w 157"/>
                <a:gd name="T65" fmla="*/ 30 h 101"/>
                <a:gd name="T66" fmla="*/ 16 w 157"/>
                <a:gd name="T67" fmla="*/ 29 h 101"/>
                <a:gd name="T68" fmla="*/ 17 w 157"/>
                <a:gd name="T69" fmla="*/ 29 h 101"/>
                <a:gd name="T70" fmla="*/ 18 w 157"/>
                <a:gd name="T71" fmla="*/ 28 h 101"/>
                <a:gd name="T72" fmla="*/ 19 w 157"/>
                <a:gd name="T73" fmla="*/ 22 h 101"/>
                <a:gd name="T74" fmla="*/ 12 w 157"/>
                <a:gd name="T75" fmla="*/ 26 h 101"/>
                <a:gd name="T76" fmla="*/ 9 w 157"/>
                <a:gd name="T77" fmla="*/ 27 h 101"/>
                <a:gd name="T78" fmla="*/ 13 w 157"/>
                <a:gd name="T79" fmla="*/ 21 h 101"/>
                <a:gd name="T80" fmla="*/ 19 w 157"/>
                <a:gd name="T81" fmla="*/ 22 h 101"/>
                <a:gd name="T82" fmla="*/ 25 w 157"/>
                <a:gd name="T83" fmla="*/ 39 h 101"/>
                <a:gd name="T84" fmla="*/ 26 w 157"/>
                <a:gd name="T85" fmla="*/ 42 h 101"/>
                <a:gd name="T86" fmla="*/ 24 w 157"/>
                <a:gd name="T87" fmla="*/ 18 h 101"/>
                <a:gd name="T88" fmla="*/ 28 w 157"/>
                <a:gd name="T89" fmla="*/ 18 h 101"/>
                <a:gd name="T90" fmla="*/ 24 w 157"/>
                <a:gd name="T91" fmla="*/ 18 h 101"/>
                <a:gd name="T92" fmla="*/ 32 w 157"/>
                <a:gd name="T93" fmla="*/ 33 h 101"/>
                <a:gd name="T94" fmla="*/ 27 w 157"/>
                <a:gd name="T95" fmla="*/ 29 h 101"/>
                <a:gd name="T96" fmla="*/ 30 w 157"/>
                <a:gd name="T97" fmla="*/ 30 h 101"/>
                <a:gd name="T98" fmla="*/ 35 w 157"/>
                <a:gd name="T99" fmla="*/ 32 h 101"/>
                <a:gd name="T100" fmla="*/ 37 w 157"/>
                <a:gd name="T101" fmla="*/ 35 h 101"/>
                <a:gd name="T102" fmla="*/ 47 w 157"/>
                <a:gd name="T103" fmla="*/ 49 h 101"/>
                <a:gd name="T104" fmla="*/ 46 w 157"/>
                <a:gd name="T105" fmla="*/ 44 h 101"/>
                <a:gd name="T106" fmla="*/ 46 w 157"/>
                <a:gd name="T107" fmla="*/ 46 h 101"/>
                <a:gd name="T108" fmla="*/ 48 w 157"/>
                <a:gd name="T109" fmla="*/ 48 h 101"/>
                <a:gd name="T110" fmla="*/ 69 w 157"/>
                <a:gd name="T111" fmla="*/ 71 h 101"/>
                <a:gd name="T112" fmla="*/ 69 w 157"/>
                <a:gd name="T113" fmla="*/ 71 h 101"/>
                <a:gd name="T114" fmla="*/ 68 w 157"/>
                <a:gd name="T115" fmla="*/ 75 h 101"/>
                <a:gd name="T116" fmla="*/ 77 w 157"/>
                <a:gd name="T117" fmla="*/ 86 h 101"/>
                <a:gd name="T118" fmla="*/ 78 w 157"/>
                <a:gd name="T119" fmla="*/ 84 h 101"/>
                <a:gd name="T120" fmla="*/ 78 w 157"/>
                <a:gd name="T121" fmla="*/ 85 h 101"/>
                <a:gd name="T122" fmla="*/ 79 w 157"/>
                <a:gd name="T123" fmla="*/ 89 h 101"/>
                <a:gd name="T124" fmla="*/ 79 w 157"/>
                <a:gd name="T125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101">
                  <a:moveTo>
                    <a:pt x="84" y="98"/>
                  </a:moveTo>
                  <a:cubicBezTo>
                    <a:pt x="84" y="97"/>
                    <a:pt x="84" y="97"/>
                    <a:pt x="84" y="97"/>
                  </a:cubicBezTo>
                  <a:cubicBezTo>
                    <a:pt x="85" y="97"/>
                    <a:pt x="86" y="97"/>
                    <a:pt x="87" y="96"/>
                  </a:cubicBezTo>
                  <a:cubicBezTo>
                    <a:pt x="96" y="86"/>
                    <a:pt x="106" y="77"/>
                    <a:pt x="116" y="67"/>
                  </a:cubicBezTo>
                  <a:cubicBezTo>
                    <a:pt x="120" y="63"/>
                    <a:pt x="125" y="58"/>
                    <a:pt x="129" y="53"/>
                  </a:cubicBezTo>
                  <a:cubicBezTo>
                    <a:pt x="139" y="47"/>
                    <a:pt x="151" y="38"/>
                    <a:pt x="150" y="28"/>
                  </a:cubicBezTo>
                  <a:cubicBezTo>
                    <a:pt x="150" y="27"/>
                    <a:pt x="150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4" y="29"/>
                    <a:pt x="157" y="23"/>
                    <a:pt x="154" y="21"/>
                  </a:cubicBezTo>
                  <a:cubicBezTo>
                    <a:pt x="134" y="8"/>
                    <a:pt x="111" y="2"/>
                    <a:pt x="88" y="1"/>
                  </a:cubicBezTo>
                  <a:cubicBezTo>
                    <a:pt x="80" y="0"/>
                    <a:pt x="72" y="1"/>
                    <a:pt x="64" y="2"/>
                  </a:cubicBezTo>
                  <a:cubicBezTo>
                    <a:pt x="47" y="4"/>
                    <a:pt x="31" y="9"/>
                    <a:pt x="16" y="15"/>
                  </a:cubicBezTo>
                  <a:cubicBezTo>
                    <a:pt x="14" y="16"/>
                    <a:pt x="12" y="16"/>
                    <a:pt x="10" y="17"/>
                  </a:cubicBezTo>
                  <a:cubicBezTo>
                    <a:pt x="9" y="17"/>
                    <a:pt x="9" y="18"/>
                    <a:pt x="8" y="19"/>
                  </a:cubicBezTo>
                  <a:cubicBezTo>
                    <a:pt x="6" y="19"/>
                    <a:pt x="5" y="20"/>
                    <a:pt x="3" y="22"/>
                  </a:cubicBezTo>
                  <a:cubicBezTo>
                    <a:pt x="0" y="23"/>
                    <a:pt x="2" y="26"/>
                    <a:pt x="4" y="26"/>
                  </a:cubicBezTo>
                  <a:cubicBezTo>
                    <a:pt x="23" y="54"/>
                    <a:pt x="60" y="68"/>
                    <a:pt x="77" y="99"/>
                  </a:cubicBezTo>
                  <a:cubicBezTo>
                    <a:pt x="78" y="101"/>
                    <a:pt x="83" y="101"/>
                    <a:pt x="84" y="98"/>
                  </a:cubicBezTo>
                  <a:close/>
                  <a:moveTo>
                    <a:pt x="148" y="25"/>
                  </a:moveTo>
                  <a:cubicBezTo>
                    <a:pt x="148" y="25"/>
                    <a:pt x="147" y="25"/>
                    <a:pt x="147" y="25"/>
                  </a:cubicBezTo>
                  <a:cubicBezTo>
                    <a:pt x="147" y="25"/>
                    <a:pt x="147" y="25"/>
                    <a:pt x="147" y="24"/>
                  </a:cubicBezTo>
                  <a:cubicBezTo>
                    <a:pt x="147" y="25"/>
                    <a:pt x="148" y="25"/>
                    <a:pt x="148" y="25"/>
                  </a:cubicBez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4" y="23"/>
                  </a:cubicBezTo>
                  <a:cubicBezTo>
                    <a:pt x="144" y="24"/>
                    <a:pt x="143" y="24"/>
                    <a:pt x="143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1"/>
                    <a:pt x="140" y="21"/>
                    <a:pt x="138" y="22"/>
                  </a:cubicBezTo>
                  <a:cubicBezTo>
                    <a:pt x="138" y="21"/>
                    <a:pt x="138" y="20"/>
                    <a:pt x="137" y="19"/>
                  </a:cubicBezTo>
                  <a:cubicBezTo>
                    <a:pt x="140" y="20"/>
                    <a:pt x="142" y="22"/>
                    <a:pt x="145" y="23"/>
                  </a:cubicBezTo>
                  <a:close/>
                  <a:moveTo>
                    <a:pt x="138" y="37"/>
                  </a:moveTo>
                  <a:cubicBezTo>
                    <a:pt x="137" y="37"/>
                    <a:pt x="136" y="38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8" y="37"/>
                  </a:cubicBezTo>
                  <a:close/>
                  <a:moveTo>
                    <a:pt x="105" y="24"/>
                  </a:moveTo>
                  <a:cubicBezTo>
                    <a:pt x="106" y="24"/>
                    <a:pt x="107" y="24"/>
                    <a:pt x="108" y="24"/>
                  </a:cubicBezTo>
                  <a:cubicBezTo>
                    <a:pt x="107" y="26"/>
                    <a:pt x="106" y="27"/>
                    <a:pt x="105" y="29"/>
                  </a:cubicBezTo>
                  <a:cubicBezTo>
                    <a:pt x="105" y="27"/>
                    <a:pt x="105" y="25"/>
                    <a:pt x="105" y="24"/>
                  </a:cubicBezTo>
                  <a:close/>
                  <a:moveTo>
                    <a:pt x="100" y="24"/>
                  </a:moveTo>
                  <a:cubicBezTo>
                    <a:pt x="100" y="25"/>
                    <a:pt x="100" y="25"/>
                    <a:pt x="100" y="26"/>
                  </a:cubicBezTo>
                  <a:cubicBezTo>
                    <a:pt x="100" y="26"/>
                    <a:pt x="100" y="25"/>
                    <a:pt x="99" y="25"/>
                  </a:cubicBezTo>
                  <a:cubicBezTo>
                    <a:pt x="100" y="25"/>
                    <a:pt x="100" y="24"/>
                    <a:pt x="100" y="24"/>
                  </a:cubicBezTo>
                  <a:close/>
                  <a:moveTo>
                    <a:pt x="101" y="63"/>
                  </a:moveTo>
                  <a:cubicBezTo>
                    <a:pt x="101" y="63"/>
                    <a:pt x="101" y="63"/>
                    <a:pt x="101" y="64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99" y="65"/>
                    <a:pt x="98" y="66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8" y="66"/>
                    <a:pt x="98" y="65"/>
                    <a:pt x="99" y="64"/>
                  </a:cubicBezTo>
                  <a:cubicBezTo>
                    <a:pt x="100" y="64"/>
                    <a:pt x="101" y="63"/>
                    <a:pt x="101" y="63"/>
                  </a:cubicBezTo>
                  <a:close/>
                  <a:moveTo>
                    <a:pt x="96" y="36"/>
                  </a:moveTo>
                  <a:cubicBezTo>
                    <a:pt x="97" y="36"/>
                    <a:pt x="97" y="35"/>
                    <a:pt x="98" y="35"/>
                  </a:cubicBezTo>
                  <a:cubicBezTo>
                    <a:pt x="98" y="36"/>
                    <a:pt x="97" y="38"/>
                    <a:pt x="97" y="39"/>
                  </a:cubicBezTo>
                  <a:cubicBezTo>
                    <a:pt x="97" y="39"/>
                    <a:pt x="96" y="39"/>
                    <a:pt x="96" y="39"/>
                  </a:cubicBezTo>
                  <a:cubicBezTo>
                    <a:pt x="96" y="38"/>
                    <a:pt x="96" y="37"/>
                    <a:pt x="96" y="36"/>
                  </a:cubicBezTo>
                  <a:close/>
                  <a:moveTo>
                    <a:pt x="90" y="22"/>
                  </a:moveTo>
                  <a:cubicBezTo>
                    <a:pt x="90" y="22"/>
                    <a:pt x="89" y="22"/>
                    <a:pt x="89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9" y="22"/>
                    <a:pt x="89" y="22"/>
                    <a:pt x="90" y="22"/>
                  </a:cubicBezTo>
                  <a:close/>
                  <a:moveTo>
                    <a:pt x="88" y="39"/>
                  </a:move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39"/>
                    <a:pt x="87" y="39"/>
                    <a:pt x="88" y="39"/>
                  </a:cubicBezTo>
                  <a:close/>
                  <a:moveTo>
                    <a:pt x="15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2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6" y="29"/>
                  </a:cubicBezTo>
                  <a:cubicBezTo>
                    <a:pt x="15" y="30"/>
                    <a:pt x="15" y="30"/>
                    <a:pt x="15" y="31"/>
                  </a:cubicBezTo>
                  <a:close/>
                  <a:moveTo>
                    <a:pt x="17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lose/>
                  <a:moveTo>
                    <a:pt x="19" y="22"/>
                  </a:moveTo>
                  <a:cubicBezTo>
                    <a:pt x="16" y="23"/>
                    <a:pt x="14" y="24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7" y="25"/>
                    <a:pt x="6" y="25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5" y="21"/>
                    <a:pt x="18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  <a:moveTo>
                    <a:pt x="22" y="38"/>
                  </a:move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0"/>
                    <a:pt x="26" y="41"/>
                    <a:pt x="26" y="42"/>
                  </a:cubicBezTo>
                  <a:cubicBezTo>
                    <a:pt x="25" y="41"/>
                    <a:pt x="24" y="39"/>
                    <a:pt x="22" y="38"/>
                  </a:cubicBezTo>
                  <a:close/>
                  <a:moveTo>
                    <a:pt x="24" y="18"/>
                  </a:moveTo>
                  <a:cubicBezTo>
                    <a:pt x="26" y="18"/>
                    <a:pt x="28" y="17"/>
                    <a:pt x="30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8" y="18"/>
                    <a:pt x="27" y="19"/>
                    <a:pt x="27" y="19"/>
                  </a:cubicBezTo>
                  <a:cubicBezTo>
                    <a:pt x="26" y="19"/>
                    <a:pt x="25" y="18"/>
                    <a:pt x="24" y="18"/>
                  </a:cubicBezTo>
                  <a:close/>
                  <a:moveTo>
                    <a:pt x="37" y="35"/>
                  </a:moveTo>
                  <a:cubicBezTo>
                    <a:pt x="35" y="34"/>
                    <a:pt x="34" y="34"/>
                    <a:pt x="32" y="33"/>
                  </a:cubicBezTo>
                  <a:cubicBezTo>
                    <a:pt x="32" y="32"/>
                    <a:pt x="31" y="31"/>
                    <a:pt x="30" y="30"/>
                  </a:cubicBezTo>
                  <a:cubicBezTo>
                    <a:pt x="29" y="29"/>
                    <a:pt x="28" y="29"/>
                    <a:pt x="27" y="29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9" y="29"/>
                    <a:pt x="29" y="29"/>
                    <a:pt x="30" y="30"/>
                  </a:cubicBezTo>
                  <a:cubicBezTo>
                    <a:pt x="31" y="30"/>
                    <a:pt x="33" y="31"/>
                    <a:pt x="34" y="31"/>
                  </a:cubicBezTo>
                  <a:cubicBezTo>
                    <a:pt x="34" y="32"/>
                    <a:pt x="35" y="32"/>
                    <a:pt x="35" y="32"/>
                  </a:cubicBezTo>
                  <a:cubicBezTo>
                    <a:pt x="36" y="33"/>
                    <a:pt x="37" y="33"/>
                    <a:pt x="37" y="34"/>
                  </a:cubicBezTo>
                  <a:cubicBezTo>
                    <a:pt x="37" y="34"/>
                    <a:pt x="37" y="34"/>
                    <a:pt x="37" y="35"/>
                  </a:cubicBezTo>
                  <a:close/>
                  <a:moveTo>
                    <a:pt x="48" y="48"/>
                  </a:moveTo>
                  <a:cubicBezTo>
                    <a:pt x="48" y="48"/>
                    <a:pt x="47" y="48"/>
                    <a:pt x="47" y="49"/>
                  </a:cubicBezTo>
                  <a:cubicBezTo>
                    <a:pt x="46" y="48"/>
                    <a:pt x="45" y="47"/>
                    <a:pt x="44" y="46"/>
                  </a:cubicBezTo>
                  <a:cubicBezTo>
                    <a:pt x="45" y="45"/>
                    <a:pt x="45" y="45"/>
                    <a:pt x="46" y="44"/>
                  </a:cubicBezTo>
                  <a:cubicBezTo>
                    <a:pt x="46" y="44"/>
                    <a:pt x="46" y="44"/>
                    <a:pt x="47" y="44"/>
                  </a:cubicBezTo>
                  <a:cubicBezTo>
                    <a:pt x="46" y="44"/>
                    <a:pt x="46" y="45"/>
                    <a:pt x="46" y="46"/>
                  </a:cubicBezTo>
                  <a:cubicBezTo>
                    <a:pt x="47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8"/>
                  </a:cubicBezTo>
                  <a:close/>
                  <a:moveTo>
                    <a:pt x="68" y="75"/>
                  </a:moveTo>
                  <a:cubicBezTo>
                    <a:pt x="69" y="74"/>
                    <a:pt x="70" y="73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3"/>
                    <a:pt x="71" y="76"/>
                    <a:pt x="72" y="79"/>
                  </a:cubicBezTo>
                  <a:cubicBezTo>
                    <a:pt x="71" y="78"/>
                    <a:pt x="69" y="76"/>
                    <a:pt x="68" y="75"/>
                  </a:cubicBezTo>
                  <a:close/>
                  <a:moveTo>
                    <a:pt x="78" y="85"/>
                  </a:moveTo>
                  <a:cubicBezTo>
                    <a:pt x="77" y="85"/>
                    <a:pt x="77" y="85"/>
                    <a:pt x="77" y="86"/>
                  </a:cubicBezTo>
                  <a:cubicBezTo>
                    <a:pt x="77" y="85"/>
                    <a:pt x="77" y="85"/>
                    <a:pt x="76" y="84"/>
                  </a:cubicBezTo>
                  <a:cubicBezTo>
                    <a:pt x="77" y="84"/>
                    <a:pt x="77" y="84"/>
                    <a:pt x="78" y="84"/>
                  </a:cubicBezTo>
                  <a:cubicBezTo>
                    <a:pt x="78" y="83"/>
                    <a:pt x="79" y="83"/>
                    <a:pt x="79" y="82"/>
                  </a:cubicBezTo>
                  <a:cubicBezTo>
                    <a:pt x="78" y="83"/>
                    <a:pt x="78" y="84"/>
                    <a:pt x="78" y="85"/>
                  </a:cubicBezTo>
                  <a:close/>
                  <a:moveTo>
                    <a:pt x="79" y="89"/>
                  </a:move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1" name="Freeform 53"/>
            <p:cNvSpPr>
              <a:spLocks noEditPoints="1"/>
            </p:cNvSpPr>
            <p:nvPr/>
          </p:nvSpPr>
          <p:spPr bwMode="auto">
            <a:xfrm>
              <a:off x="3568" y="2405"/>
              <a:ext cx="544" cy="192"/>
            </a:xfrm>
            <a:custGeom>
              <a:avLst/>
              <a:gdLst>
                <a:gd name="T0" fmla="*/ 219 w 228"/>
                <a:gd name="T1" fmla="*/ 41 h 81"/>
                <a:gd name="T2" fmla="*/ 184 w 228"/>
                <a:gd name="T3" fmla="*/ 2 h 81"/>
                <a:gd name="T4" fmla="*/ 175 w 228"/>
                <a:gd name="T5" fmla="*/ 2 h 81"/>
                <a:gd name="T6" fmla="*/ 0 w 228"/>
                <a:gd name="T7" fmla="*/ 65 h 81"/>
                <a:gd name="T8" fmla="*/ 207 w 228"/>
                <a:gd name="T9" fmla="*/ 52 h 81"/>
                <a:gd name="T10" fmla="*/ 208 w 228"/>
                <a:gd name="T11" fmla="*/ 56 h 81"/>
                <a:gd name="T12" fmla="*/ 196 w 228"/>
                <a:gd name="T13" fmla="*/ 34 h 81"/>
                <a:gd name="T14" fmla="*/ 187 w 228"/>
                <a:gd name="T15" fmla="*/ 46 h 81"/>
                <a:gd name="T16" fmla="*/ 128 w 228"/>
                <a:gd name="T17" fmla="*/ 48 h 81"/>
                <a:gd name="T18" fmla="*/ 180 w 228"/>
                <a:gd name="T19" fmla="*/ 46 h 81"/>
                <a:gd name="T20" fmla="*/ 174 w 228"/>
                <a:gd name="T21" fmla="*/ 12 h 81"/>
                <a:gd name="T22" fmla="*/ 174 w 228"/>
                <a:gd name="T23" fmla="*/ 12 h 81"/>
                <a:gd name="T24" fmla="*/ 143 w 228"/>
                <a:gd name="T25" fmla="*/ 40 h 81"/>
                <a:gd name="T26" fmla="*/ 143 w 228"/>
                <a:gd name="T27" fmla="*/ 40 h 81"/>
                <a:gd name="T28" fmla="*/ 159 w 228"/>
                <a:gd name="T29" fmla="*/ 42 h 81"/>
                <a:gd name="T30" fmla="*/ 146 w 228"/>
                <a:gd name="T31" fmla="*/ 26 h 81"/>
                <a:gd name="T32" fmla="*/ 139 w 228"/>
                <a:gd name="T33" fmla="*/ 23 h 81"/>
                <a:gd name="T34" fmla="*/ 134 w 228"/>
                <a:gd name="T35" fmla="*/ 14 h 81"/>
                <a:gd name="T36" fmla="*/ 134 w 228"/>
                <a:gd name="T37" fmla="*/ 14 h 81"/>
                <a:gd name="T38" fmla="*/ 130 w 228"/>
                <a:gd name="T39" fmla="*/ 26 h 81"/>
                <a:gd name="T40" fmla="*/ 127 w 228"/>
                <a:gd name="T41" fmla="*/ 25 h 81"/>
                <a:gd name="T42" fmla="*/ 120 w 228"/>
                <a:gd name="T43" fmla="*/ 19 h 81"/>
                <a:gd name="T44" fmla="*/ 115 w 228"/>
                <a:gd name="T45" fmla="*/ 48 h 81"/>
                <a:gd name="T46" fmla="*/ 114 w 228"/>
                <a:gd name="T47" fmla="*/ 47 h 81"/>
                <a:gd name="T48" fmla="*/ 107 w 228"/>
                <a:gd name="T49" fmla="*/ 30 h 81"/>
                <a:gd name="T50" fmla="*/ 55 w 228"/>
                <a:gd name="T51" fmla="*/ 53 h 81"/>
                <a:gd name="T52" fmla="*/ 97 w 228"/>
                <a:gd name="T53" fmla="*/ 51 h 81"/>
                <a:gd name="T54" fmla="*/ 83 w 228"/>
                <a:gd name="T55" fmla="*/ 53 h 81"/>
                <a:gd name="T56" fmla="*/ 82 w 228"/>
                <a:gd name="T57" fmla="*/ 48 h 81"/>
                <a:gd name="T58" fmla="*/ 75 w 228"/>
                <a:gd name="T59" fmla="*/ 16 h 81"/>
                <a:gd name="T60" fmla="*/ 75 w 228"/>
                <a:gd name="T61" fmla="*/ 30 h 81"/>
                <a:gd name="T62" fmla="*/ 75 w 228"/>
                <a:gd name="T63" fmla="*/ 25 h 81"/>
                <a:gd name="T64" fmla="*/ 74 w 228"/>
                <a:gd name="T65" fmla="*/ 33 h 81"/>
                <a:gd name="T66" fmla="*/ 69 w 228"/>
                <a:gd name="T67" fmla="*/ 26 h 81"/>
                <a:gd name="T68" fmla="*/ 68 w 228"/>
                <a:gd name="T69" fmla="*/ 27 h 81"/>
                <a:gd name="T70" fmla="*/ 63 w 228"/>
                <a:gd name="T71" fmla="*/ 52 h 81"/>
                <a:gd name="T72" fmla="*/ 59 w 228"/>
                <a:gd name="T73" fmla="*/ 54 h 81"/>
                <a:gd name="T74" fmla="*/ 49 w 228"/>
                <a:gd name="T75" fmla="*/ 12 h 81"/>
                <a:gd name="T76" fmla="*/ 45 w 228"/>
                <a:gd name="T77" fmla="*/ 22 h 81"/>
                <a:gd name="T78" fmla="*/ 49 w 228"/>
                <a:gd name="T79" fmla="*/ 56 h 81"/>
                <a:gd name="T80" fmla="*/ 49 w 228"/>
                <a:gd name="T81" fmla="*/ 56 h 81"/>
                <a:gd name="T82" fmla="*/ 39 w 228"/>
                <a:gd name="T83" fmla="*/ 16 h 81"/>
                <a:gd name="T84" fmla="*/ 37 w 228"/>
                <a:gd name="T85" fmla="*/ 26 h 81"/>
                <a:gd name="T86" fmla="*/ 35 w 228"/>
                <a:gd name="T87" fmla="*/ 9 h 81"/>
                <a:gd name="T88" fmla="*/ 16 w 228"/>
                <a:gd name="T89" fmla="*/ 29 h 81"/>
                <a:gd name="T90" fmla="*/ 26 w 228"/>
                <a:gd name="T91" fmla="*/ 22 h 81"/>
                <a:gd name="T92" fmla="*/ 24 w 228"/>
                <a:gd name="T93" fmla="*/ 40 h 81"/>
                <a:gd name="T94" fmla="*/ 22 w 228"/>
                <a:gd name="T95" fmla="*/ 57 h 81"/>
                <a:gd name="T96" fmla="*/ 26 w 228"/>
                <a:gd name="T97" fmla="*/ 57 h 81"/>
                <a:gd name="T98" fmla="*/ 30 w 228"/>
                <a:gd name="T99" fmla="*/ 29 h 81"/>
                <a:gd name="T100" fmla="*/ 32 w 228"/>
                <a:gd name="T101" fmla="*/ 55 h 81"/>
                <a:gd name="T102" fmla="*/ 32 w 228"/>
                <a:gd name="T103" fmla="*/ 55 h 81"/>
                <a:gd name="T104" fmla="*/ 34 w 228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81">
                  <a:moveTo>
                    <a:pt x="220" y="71"/>
                  </a:moveTo>
                  <a:cubicBezTo>
                    <a:pt x="226" y="72"/>
                    <a:pt x="228" y="64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5" y="57"/>
                    <a:pt x="220" y="45"/>
                    <a:pt x="219" y="41"/>
                  </a:cubicBezTo>
                  <a:cubicBezTo>
                    <a:pt x="212" y="28"/>
                    <a:pt x="203" y="14"/>
                    <a:pt x="190" y="5"/>
                  </a:cubicBezTo>
                  <a:cubicBezTo>
                    <a:pt x="189" y="4"/>
                    <a:pt x="189" y="4"/>
                    <a:pt x="188" y="4"/>
                  </a:cubicBezTo>
                  <a:cubicBezTo>
                    <a:pt x="187" y="3"/>
                    <a:pt x="186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3" y="2"/>
                    <a:pt x="182" y="2"/>
                    <a:pt x="181" y="2"/>
                  </a:cubicBezTo>
                  <a:cubicBezTo>
                    <a:pt x="180" y="2"/>
                    <a:pt x="180" y="2"/>
                    <a:pt x="179" y="2"/>
                  </a:cubicBezTo>
                  <a:cubicBezTo>
                    <a:pt x="178" y="2"/>
                    <a:pt x="177" y="2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26" y="2"/>
                    <a:pt x="76" y="0"/>
                    <a:pt x="27" y="5"/>
                  </a:cubicBezTo>
                  <a:cubicBezTo>
                    <a:pt x="25" y="5"/>
                    <a:pt x="24" y="7"/>
                    <a:pt x="25" y="8"/>
                  </a:cubicBezTo>
                  <a:cubicBezTo>
                    <a:pt x="7" y="19"/>
                    <a:pt x="0" y="47"/>
                    <a:pt x="0" y="65"/>
                  </a:cubicBezTo>
                  <a:cubicBezTo>
                    <a:pt x="0" y="67"/>
                    <a:pt x="1" y="68"/>
                    <a:pt x="3" y="69"/>
                  </a:cubicBezTo>
                  <a:cubicBezTo>
                    <a:pt x="75" y="81"/>
                    <a:pt x="148" y="56"/>
                    <a:pt x="220" y="71"/>
                  </a:cubicBezTo>
                  <a:close/>
                  <a:moveTo>
                    <a:pt x="196" y="34"/>
                  </a:moveTo>
                  <a:cubicBezTo>
                    <a:pt x="200" y="40"/>
                    <a:pt x="204" y="46"/>
                    <a:pt x="207" y="52"/>
                  </a:cubicBezTo>
                  <a:cubicBezTo>
                    <a:pt x="209" y="55"/>
                    <a:pt x="210" y="58"/>
                    <a:pt x="212" y="61"/>
                  </a:cubicBezTo>
                  <a:cubicBezTo>
                    <a:pt x="210" y="61"/>
                    <a:pt x="209" y="61"/>
                    <a:pt x="208" y="61"/>
                  </a:cubicBezTo>
                  <a:cubicBezTo>
                    <a:pt x="209" y="60"/>
                    <a:pt x="209" y="58"/>
                    <a:pt x="208" y="57"/>
                  </a:cubicBezTo>
                  <a:cubicBezTo>
                    <a:pt x="208" y="57"/>
                    <a:pt x="208" y="56"/>
                    <a:pt x="208" y="56"/>
                  </a:cubicBezTo>
                  <a:cubicBezTo>
                    <a:pt x="208" y="54"/>
                    <a:pt x="208" y="52"/>
                    <a:pt x="206" y="51"/>
                  </a:cubicBezTo>
                  <a:cubicBezTo>
                    <a:pt x="203" y="46"/>
                    <a:pt x="199" y="42"/>
                    <a:pt x="195" y="38"/>
                  </a:cubicBezTo>
                  <a:cubicBezTo>
                    <a:pt x="196" y="37"/>
                    <a:pt x="196" y="36"/>
                    <a:pt x="196" y="35"/>
                  </a:cubicBezTo>
                  <a:cubicBezTo>
                    <a:pt x="196" y="34"/>
                    <a:pt x="196" y="34"/>
                    <a:pt x="196" y="34"/>
                  </a:cubicBezTo>
                  <a:close/>
                  <a:moveTo>
                    <a:pt x="187" y="46"/>
                  </a:moveTo>
                  <a:cubicBezTo>
                    <a:pt x="187" y="46"/>
                    <a:pt x="188" y="46"/>
                    <a:pt x="188" y="47"/>
                  </a:cubicBezTo>
                  <a:cubicBezTo>
                    <a:pt x="187" y="47"/>
                    <a:pt x="187" y="47"/>
                    <a:pt x="186" y="47"/>
                  </a:cubicBezTo>
                  <a:cubicBezTo>
                    <a:pt x="186" y="47"/>
                    <a:pt x="187" y="46"/>
                    <a:pt x="187" y="46"/>
                  </a:cubicBez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lose/>
                  <a:moveTo>
                    <a:pt x="180" y="43"/>
                  </a:moveTo>
                  <a:cubicBezTo>
                    <a:pt x="181" y="42"/>
                    <a:pt x="181" y="42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3"/>
                    <a:pt x="181" y="44"/>
                    <a:pt x="180" y="46"/>
                  </a:cubicBezTo>
                  <a:cubicBezTo>
                    <a:pt x="179" y="46"/>
                    <a:pt x="178" y="46"/>
                    <a:pt x="177" y="46"/>
                  </a:cubicBezTo>
                  <a:cubicBezTo>
                    <a:pt x="178" y="45"/>
                    <a:pt x="179" y="44"/>
                    <a:pt x="180" y="43"/>
                  </a:cubicBezTo>
                  <a:close/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4" y="12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3" y="13"/>
                  </a:cubicBezTo>
                  <a:cubicBezTo>
                    <a:pt x="174" y="13"/>
                    <a:pt x="174" y="13"/>
                    <a:pt x="174" y="12"/>
                  </a:cubicBezTo>
                  <a:close/>
                  <a:moveTo>
                    <a:pt x="176" y="58"/>
                  </a:moveTo>
                  <a:cubicBezTo>
                    <a:pt x="165" y="58"/>
                    <a:pt x="154" y="59"/>
                    <a:pt x="144" y="59"/>
                  </a:cubicBezTo>
                  <a:cubicBezTo>
                    <a:pt x="154" y="58"/>
                    <a:pt x="165" y="58"/>
                    <a:pt x="176" y="58"/>
                  </a:cubicBezTo>
                  <a:close/>
                  <a:moveTo>
                    <a:pt x="143" y="40"/>
                  </a:moveTo>
                  <a:cubicBezTo>
                    <a:pt x="143" y="40"/>
                    <a:pt x="143" y="40"/>
                    <a:pt x="143" y="40"/>
                  </a:cubicBezTo>
                  <a:cubicBezTo>
                    <a:pt x="144" y="40"/>
                    <a:pt x="146" y="40"/>
                    <a:pt x="147" y="41"/>
                  </a:cubicBezTo>
                  <a:cubicBezTo>
                    <a:pt x="147" y="41"/>
                    <a:pt x="146" y="41"/>
                    <a:pt x="146" y="41"/>
                  </a:cubicBezTo>
                  <a:cubicBezTo>
                    <a:pt x="145" y="40"/>
                    <a:pt x="144" y="40"/>
                    <a:pt x="143" y="40"/>
                  </a:cubicBezTo>
                  <a:close/>
                  <a:moveTo>
                    <a:pt x="159" y="42"/>
                  </a:moveTo>
                  <a:cubicBezTo>
                    <a:pt x="158" y="42"/>
                    <a:pt x="158" y="43"/>
                    <a:pt x="158" y="43"/>
                  </a:cubicBezTo>
                  <a:cubicBezTo>
                    <a:pt x="157" y="43"/>
                    <a:pt x="157" y="43"/>
                    <a:pt x="156" y="43"/>
                  </a:cubicBezTo>
                  <a:cubicBezTo>
                    <a:pt x="157" y="43"/>
                    <a:pt x="158" y="42"/>
                    <a:pt x="159" y="42"/>
                  </a:cubicBezTo>
                  <a:close/>
                  <a:moveTo>
                    <a:pt x="149" y="26"/>
                  </a:moveTo>
                  <a:cubicBezTo>
                    <a:pt x="148" y="27"/>
                    <a:pt x="147" y="28"/>
                    <a:pt x="146" y="29"/>
                  </a:cubicBezTo>
                  <a:cubicBezTo>
                    <a:pt x="145" y="29"/>
                    <a:pt x="145" y="28"/>
                    <a:pt x="144" y="28"/>
                  </a:cubicBezTo>
                  <a:cubicBezTo>
                    <a:pt x="145" y="27"/>
                    <a:pt x="145" y="27"/>
                    <a:pt x="146" y="26"/>
                  </a:cubicBezTo>
                  <a:cubicBezTo>
                    <a:pt x="147" y="26"/>
                    <a:pt x="148" y="26"/>
                    <a:pt x="149" y="26"/>
                  </a:cubicBezTo>
                  <a:close/>
                  <a:moveTo>
                    <a:pt x="144" y="21"/>
                  </a:moveTo>
                  <a:cubicBezTo>
                    <a:pt x="143" y="21"/>
                    <a:pt x="143" y="21"/>
                    <a:pt x="142" y="21"/>
                  </a:cubicBezTo>
                  <a:cubicBezTo>
                    <a:pt x="141" y="22"/>
                    <a:pt x="140" y="22"/>
                    <a:pt x="139" y="23"/>
                  </a:cubicBezTo>
                  <a:cubicBezTo>
                    <a:pt x="138" y="22"/>
                    <a:pt x="137" y="22"/>
                    <a:pt x="136" y="21"/>
                  </a:cubicBezTo>
                  <a:cubicBezTo>
                    <a:pt x="139" y="21"/>
                    <a:pt x="142" y="20"/>
                    <a:pt x="145" y="20"/>
                  </a:cubicBezTo>
                  <a:cubicBezTo>
                    <a:pt x="144" y="20"/>
                    <a:pt x="144" y="20"/>
                    <a:pt x="144" y="21"/>
                  </a:cubicBezTo>
                  <a:close/>
                  <a:moveTo>
                    <a:pt x="134" y="14"/>
                  </a:moveTo>
                  <a:cubicBezTo>
                    <a:pt x="135" y="14"/>
                    <a:pt x="136" y="14"/>
                    <a:pt x="137" y="14"/>
                  </a:cubicBezTo>
                  <a:cubicBezTo>
                    <a:pt x="136" y="14"/>
                    <a:pt x="134" y="15"/>
                    <a:pt x="133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14"/>
                    <a:pt x="133" y="14"/>
                    <a:pt x="134" y="14"/>
                  </a:cubicBezTo>
                  <a:close/>
                  <a:moveTo>
                    <a:pt x="128" y="24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9" y="23"/>
                    <a:pt x="130" y="23"/>
                    <a:pt x="132" y="23"/>
                  </a:cubicBezTo>
                  <a:cubicBezTo>
                    <a:pt x="131" y="24"/>
                    <a:pt x="130" y="25"/>
                    <a:pt x="130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9" y="27"/>
                    <a:pt x="128" y="27"/>
                    <a:pt x="127" y="27"/>
                  </a:cubicBezTo>
                  <a:cubicBezTo>
                    <a:pt x="127" y="27"/>
                    <a:pt x="127" y="27"/>
                    <a:pt x="127" y="26"/>
                  </a:cubicBezTo>
                  <a:cubicBezTo>
                    <a:pt x="127" y="26"/>
                    <a:pt x="127" y="25"/>
                    <a:pt x="127" y="25"/>
                  </a:cubicBezTo>
                  <a:cubicBezTo>
                    <a:pt x="127" y="24"/>
                    <a:pt x="127" y="24"/>
                    <a:pt x="128" y="24"/>
                  </a:cubicBezTo>
                  <a:close/>
                  <a:moveTo>
                    <a:pt x="125" y="18"/>
                  </a:moveTo>
                  <a:cubicBezTo>
                    <a:pt x="124" y="18"/>
                    <a:pt x="123" y="18"/>
                    <a:pt x="121" y="19"/>
                  </a:cubicBezTo>
                  <a:cubicBezTo>
                    <a:pt x="121" y="19"/>
                    <a:pt x="120" y="19"/>
                    <a:pt x="12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1" y="19"/>
                    <a:pt x="123" y="18"/>
                    <a:pt x="125" y="18"/>
                  </a:cubicBezTo>
                  <a:close/>
                  <a:moveTo>
                    <a:pt x="114" y="47"/>
                  </a:moveTo>
                  <a:cubicBezTo>
                    <a:pt x="115" y="47"/>
                    <a:pt x="115" y="47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8"/>
                    <a:pt x="114" y="48"/>
                    <a:pt x="114" y="47"/>
                  </a:cubicBezTo>
                  <a:close/>
                  <a:moveTo>
                    <a:pt x="107" y="30"/>
                  </a:moveTo>
                  <a:cubicBezTo>
                    <a:pt x="106" y="30"/>
                    <a:pt x="105" y="31"/>
                    <a:pt x="104" y="31"/>
                  </a:cubicBezTo>
                  <a:cubicBezTo>
                    <a:pt x="104" y="31"/>
                    <a:pt x="104" y="31"/>
                    <a:pt x="103" y="31"/>
                  </a:cubicBezTo>
                  <a:cubicBezTo>
                    <a:pt x="105" y="30"/>
                    <a:pt x="106" y="30"/>
                    <a:pt x="107" y="30"/>
                  </a:cubicBezTo>
                  <a:close/>
                  <a:moveTo>
                    <a:pt x="55" y="55"/>
                  </a:moveTo>
                  <a:cubicBezTo>
                    <a:pt x="54" y="55"/>
                    <a:pt x="54" y="55"/>
                    <a:pt x="53" y="56"/>
                  </a:cubicBezTo>
                  <a:cubicBezTo>
                    <a:pt x="53" y="55"/>
                    <a:pt x="52" y="54"/>
                    <a:pt x="52" y="53"/>
                  </a:cubicBezTo>
                  <a:cubicBezTo>
                    <a:pt x="53" y="53"/>
                    <a:pt x="54" y="53"/>
                    <a:pt x="55" y="53"/>
                  </a:cubicBezTo>
                  <a:cubicBezTo>
                    <a:pt x="55" y="54"/>
                    <a:pt x="55" y="54"/>
                    <a:pt x="55" y="55"/>
                  </a:cubicBezTo>
                  <a:close/>
                  <a:moveTo>
                    <a:pt x="98" y="49"/>
                  </a:moveTo>
                  <a:cubicBezTo>
                    <a:pt x="99" y="49"/>
                    <a:pt x="99" y="50"/>
                    <a:pt x="100" y="51"/>
                  </a:cubicBezTo>
                  <a:cubicBezTo>
                    <a:pt x="99" y="51"/>
                    <a:pt x="98" y="51"/>
                    <a:pt x="97" y="51"/>
                  </a:cubicBezTo>
                  <a:cubicBezTo>
                    <a:pt x="97" y="50"/>
                    <a:pt x="98" y="49"/>
                    <a:pt x="98" y="49"/>
                  </a:cubicBezTo>
                  <a:close/>
                  <a:moveTo>
                    <a:pt x="85" y="50"/>
                  </a:moveTo>
                  <a:cubicBezTo>
                    <a:pt x="86" y="51"/>
                    <a:pt x="86" y="51"/>
                    <a:pt x="87" y="52"/>
                  </a:cubicBezTo>
                  <a:cubicBezTo>
                    <a:pt x="86" y="52"/>
                    <a:pt x="84" y="53"/>
                    <a:pt x="83" y="53"/>
                  </a:cubicBezTo>
                  <a:cubicBezTo>
                    <a:pt x="84" y="52"/>
                    <a:pt x="84" y="51"/>
                    <a:pt x="85" y="50"/>
                  </a:cubicBezTo>
                  <a:close/>
                  <a:moveTo>
                    <a:pt x="78" y="51"/>
                  </a:moveTo>
                  <a:cubicBezTo>
                    <a:pt x="78" y="50"/>
                    <a:pt x="77" y="50"/>
                    <a:pt x="77" y="49"/>
                  </a:cubicBezTo>
                  <a:cubicBezTo>
                    <a:pt x="78" y="49"/>
                    <a:pt x="80" y="48"/>
                    <a:pt x="82" y="48"/>
                  </a:cubicBezTo>
                  <a:cubicBezTo>
                    <a:pt x="81" y="49"/>
                    <a:pt x="79" y="50"/>
                    <a:pt x="78" y="51"/>
                  </a:cubicBezTo>
                  <a:close/>
                  <a:moveTo>
                    <a:pt x="75" y="16"/>
                  </a:moveTo>
                  <a:cubicBezTo>
                    <a:pt x="76" y="16"/>
                    <a:pt x="77" y="16"/>
                    <a:pt x="78" y="16"/>
                  </a:cubicBezTo>
                  <a:cubicBezTo>
                    <a:pt x="77" y="16"/>
                    <a:pt x="76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lose/>
                  <a:moveTo>
                    <a:pt x="75" y="30"/>
                  </a:moveTo>
                  <a:cubicBezTo>
                    <a:pt x="75" y="30"/>
                    <a:pt x="75" y="31"/>
                    <a:pt x="75" y="31"/>
                  </a:cubicBezTo>
                  <a:cubicBezTo>
                    <a:pt x="75" y="31"/>
                    <a:pt x="75" y="31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lose/>
                  <a:moveTo>
                    <a:pt x="73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74" y="25"/>
                    <a:pt x="74" y="25"/>
                    <a:pt x="75" y="25"/>
                  </a:cubicBezTo>
                  <a:cubicBezTo>
                    <a:pt x="74" y="25"/>
                    <a:pt x="74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lose/>
                  <a:moveTo>
                    <a:pt x="75" y="33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5" y="33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7"/>
                    <a:pt x="69" y="27"/>
                  </a:cubicBezTo>
                  <a:cubicBezTo>
                    <a:pt x="69" y="27"/>
                    <a:pt x="69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9" y="26"/>
                    <a:pt x="69" y="26"/>
                  </a:cubicBezTo>
                  <a:close/>
                  <a:moveTo>
                    <a:pt x="59" y="54"/>
                  </a:moveTo>
                  <a:cubicBezTo>
                    <a:pt x="61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6" y="51"/>
                    <a:pt x="69" y="51"/>
                    <a:pt x="73" y="50"/>
                  </a:cubicBezTo>
                  <a:cubicBezTo>
                    <a:pt x="73" y="51"/>
                    <a:pt x="74" y="52"/>
                    <a:pt x="75" y="54"/>
                  </a:cubicBezTo>
                  <a:cubicBezTo>
                    <a:pt x="70" y="54"/>
                    <a:pt x="64" y="55"/>
                    <a:pt x="59" y="55"/>
                  </a:cubicBezTo>
                  <a:cubicBezTo>
                    <a:pt x="59" y="55"/>
                    <a:pt x="59" y="54"/>
                    <a:pt x="59" y="54"/>
                  </a:cubicBezTo>
                  <a:close/>
                  <a:moveTo>
                    <a:pt x="50" y="12"/>
                  </a:moveTo>
                  <a:cubicBezTo>
                    <a:pt x="50" y="12"/>
                    <a:pt x="50" y="11"/>
                    <a:pt x="50" y="10"/>
                  </a:cubicBezTo>
                  <a:cubicBezTo>
                    <a:pt x="52" y="11"/>
                    <a:pt x="54" y="11"/>
                    <a:pt x="56" y="11"/>
                  </a:cubicBezTo>
                  <a:cubicBezTo>
                    <a:pt x="53" y="11"/>
                    <a:pt x="51" y="12"/>
                    <a:pt x="49" y="12"/>
                  </a:cubicBezTo>
                  <a:cubicBezTo>
                    <a:pt x="49" y="12"/>
                    <a:pt x="49" y="12"/>
                    <a:pt x="50" y="12"/>
                  </a:cubicBezTo>
                  <a:close/>
                  <a:moveTo>
                    <a:pt x="48" y="28"/>
                  </a:moveTo>
                  <a:cubicBezTo>
                    <a:pt x="48" y="27"/>
                    <a:pt x="48" y="27"/>
                    <a:pt x="47" y="26"/>
                  </a:cubicBezTo>
                  <a:cubicBezTo>
                    <a:pt x="47" y="25"/>
                    <a:pt x="46" y="23"/>
                    <a:pt x="45" y="22"/>
                  </a:cubicBezTo>
                  <a:cubicBezTo>
                    <a:pt x="46" y="22"/>
                    <a:pt x="48" y="21"/>
                    <a:pt x="50" y="21"/>
                  </a:cubicBezTo>
                  <a:cubicBezTo>
                    <a:pt x="50" y="21"/>
                    <a:pt x="51" y="21"/>
                    <a:pt x="51" y="21"/>
                  </a:cubicBezTo>
                  <a:cubicBezTo>
                    <a:pt x="50" y="23"/>
                    <a:pt x="49" y="25"/>
                    <a:pt x="48" y="28"/>
                  </a:cubicBezTo>
                  <a:close/>
                  <a:moveTo>
                    <a:pt x="49" y="56"/>
                  </a:moveTo>
                  <a:cubicBezTo>
                    <a:pt x="47" y="56"/>
                    <a:pt x="45" y="56"/>
                    <a:pt x="44" y="56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48" y="55"/>
                    <a:pt x="48" y="55"/>
                    <a:pt x="49" y="56"/>
                  </a:cubicBezTo>
                  <a:close/>
                  <a:moveTo>
                    <a:pt x="44" y="10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3" y="12"/>
                    <a:pt x="41" y="13"/>
                    <a:pt x="40" y="15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40" y="14"/>
                    <a:pt x="42" y="12"/>
                    <a:pt x="44" y="10"/>
                  </a:cubicBezTo>
                  <a:close/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7" y="26"/>
                  </a:cubicBezTo>
                  <a:cubicBezTo>
                    <a:pt x="38" y="26"/>
                    <a:pt x="38" y="25"/>
                    <a:pt x="38" y="25"/>
                  </a:cubicBezTo>
                  <a:close/>
                  <a:moveTo>
                    <a:pt x="13" y="32"/>
                  </a:moveTo>
                  <a:cubicBezTo>
                    <a:pt x="17" y="22"/>
                    <a:pt x="23" y="14"/>
                    <a:pt x="31" y="9"/>
                  </a:cubicBezTo>
                  <a:cubicBezTo>
                    <a:pt x="33" y="9"/>
                    <a:pt x="34" y="9"/>
                    <a:pt x="35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3" y="10"/>
                    <a:pt x="33" y="10"/>
                  </a:cubicBezTo>
                  <a:cubicBezTo>
                    <a:pt x="33" y="11"/>
                    <a:pt x="32" y="11"/>
                    <a:pt x="31" y="12"/>
                  </a:cubicBezTo>
                  <a:cubicBezTo>
                    <a:pt x="24" y="16"/>
                    <a:pt x="19" y="22"/>
                    <a:pt x="16" y="29"/>
                  </a:cubicBezTo>
                  <a:cubicBezTo>
                    <a:pt x="15" y="30"/>
                    <a:pt x="14" y="31"/>
                    <a:pt x="13" y="32"/>
                  </a:cubicBezTo>
                  <a:close/>
                  <a:moveTo>
                    <a:pt x="35" y="14"/>
                  </a:moveTo>
                  <a:cubicBezTo>
                    <a:pt x="33" y="15"/>
                    <a:pt x="32" y="17"/>
                    <a:pt x="31" y="19"/>
                  </a:cubicBezTo>
                  <a:cubicBezTo>
                    <a:pt x="29" y="20"/>
                    <a:pt x="27" y="21"/>
                    <a:pt x="26" y="22"/>
                  </a:cubicBezTo>
                  <a:cubicBezTo>
                    <a:pt x="28" y="19"/>
                    <a:pt x="31" y="16"/>
                    <a:pt x="35" y="14"/>
                  </a:cubicBezTo>
                  <a:close/>
                  <a:moveTo>
                    <a:pt x="20" y="38"/>
                  </a:moveTo>
                  <a:cubicBezTo>
                    <a:pt x="21" y="36"/>
                    <a:pt x="23" y="35"/>
                    <a:pt x="25" y="33"/>
                  </a:cubicBezTo>
                  <a:cubicBezTo>
                    <a:pt x="24" y="35"/>
                    <a:pt x="24" y="38"/>
                    <a:pt x="24" y="40"/>
                  </a:cubicBezTo>
                  <a:cubicBezTo>
                    <a:pt x="23" y="41"/>
                    <a:pt x="23" y="41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1" y="39"/>
                    <a:pt x="21" y="38"/>
                    <a:pt x="20" y="38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4" y="55"/>
                    <a:pt x="26" y="54"/>
                  </a:cubicBezTo>
                  <a:cubicBezTo>
                    <a:pt x="26" y="55"/>
                    <a:pt x="26" y="56"/>
                    <a:pt x="26" y="57"/>
                  </a:cubicBezTo>
                  <a:cubicBezTo>
                    <a:pt x="25" y="57"/>
                    <a:pt x="23" y="57"/>
                    <a:pt x="22" y="57"/>
                  </a:cubicBezTo>
                  <a:close/>
                  <a:moveTo>
                    <a:pt x="31" y="34"/>
                  </a:moveTo>
                  <a:cubicBezTo>
                    <a:pt x="30" y="34"/>
                    <a:pt x="29" y="35"/>
                    <a:pt x="29" y="36"/>
                  </a:cubicBezTo>
                  <a:cubicBezTo>
                    <a:pt x="29" y="33"/>
                    <a:pt x="30" y="31"/>
                    <a:pt x="30" y="29"/>
                  </a:cubicBezTo>
                  <a:cubicBezTo>
                    <a:pt x="31" y="29"/>
                    <a:pt x="32" y="28"/>
                    <a:pt x="32" y="28"/>
                  </a:cubicBezTo>
                  <a:cubicBezTo>
                    <a:pt x="32" y="30"/>
                    <a:pt x="31" y="32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  <a:moveTo>
                    <a:pt x="32" y="55"/>
                  </a:moveTo>
                  <a:cubicBezTo>
                    <a:pt x="33" y="56"/>
                    <a:pt x="35" y="56"/>
                    <a:pt x="37" y="55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7"/>
                    <a:pt x="33" y="57"/>
                    <a:pt x="32" y="57"/>
                  </a:cubicBezTo>
                  <a:cubicBezTo>
                    <a:pt x="32" y="56"/>
                    <a:pt x="32" y="56"/>
                    <a:pt x="32" y="55"/>
                  </a:cubicBezTo>
                  <a:close/>
                  <a:moveTo>
                    <a:pt x="48" y="64"/>
                  </a:moveTo>
                  <a:cubicBezTo>
                    <a:pt x="48" y="64"/>
                    <a:pt x="48" y="65"/>
                    <a:pt x="49" y="65"/>
                  </a:cubicBezTo>
                  <a:cubicBezTo>
                    <a:pt x="50" y="65"/>
                    <a:pt x="51" y="65"/>
                    <a:pt x="51" y="65"/>
                  </a:cubicBezTo>
                  <a:cubicBezTo>
                    <a:pt x="46" y="65"/>
                    <a:pt x="40" y="65"/>
                    <a:pt x="34" y="65"/>
                  </a:cubicBezTo>
                  <a:cubicBezTo>
                    <a:pt x="39" y="64"/>
                    <a:pt x="43" y="64"/>
                    <a:pt x="4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219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345" grpId="0"/>
      <p:bldP spid="347" grpId="0"/>
      <p:bldP spid="379" grpId="0"/>
      <p:bldP spid="380" grpId="0"/>
      <p:bldP spid="381" grpId="0"/>
      <p:bldP spid="382" grpId="0"/>
      <p:bldP spid="3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>
            <a:extLst>
              <a:ext uri="{FF2B5EF4-FFF2-40B4-BE49-F238E27FC236}">
                <a16:creationId xmlns:a16="http://schemas.microsoft.com/office/drawing/2014/main" id="{9349B498-CA46-4A03-B161-9258FBD3A486}"/>
              </a:ext>
            </a:extLst>
          </p:cNvPr>
          <p:cNvSpPr/>
          <p:nvPr/>
        </p:nvSpPr>
        <p:spPr>
          <a:xfrm>
            <a:off x="0" y="2779660"/>
            <a:ext cx="12192000" cy="2880000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p9.</a:t>
            </a:r>
            <a:r>
              <a:rPr lang="pt-BR" sz="1100" dirty="0">
                <a:solidFill>
                  <a:schemeClr val="bg1"/>
                </a:solidFill>
              </a:rPr>
              <a:t> A informação foi dada de forma clara. Não fiquei com dúvidas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clareza</a:t>
            </a:r>
            <a:r>
              <a:rPr lang="en-US" b="1" i="1" dirty="0">
                <a:solidFill>
                  <a:srgbClr val="006699"/>
                </a:solidFill>
              </a:rPr>
              <a:t> na </a:t>
            </a:r>
            <a:r>
              <a:rPr lang="en-US" b="1" i="1" dirty="0" err="1">
                <a:solidFill>
                  <a:srgbClr val="006699"/>
                </a:solidFill>
              </a:rPr>
              <a:t>informação</a:t>
            </a:r>
            <a:endParaRPr lang="pt-BR" b="1" i="1" dirty="0">
              <a:solidFill>
                <a:srgbClr val="006699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F384DA-5775-4E89-81B2-DE2553C016A4}"/>
              </a:ext>
            </a:extLst>
          </p:cNvPr>
          <p:cNvSpPr/>
          <p:nvPr/>
        </p:nvSpPr>
        <p:spPr>
          <a:xfrm>
            <a:off x="1398600" y="5997300"/>
            <a:ext cx="5087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“totalmente insatisfeito(a)” e 10 “totalmente satisfeito(a)”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1C4AC7FA-C653-4697-9E01-99DE65F052D0}"/>
              </a:ext>
            </a:extLst>
          </p:cNvPr>
          <p:cNvSpPr txBox="1">
            <a:spLocks/>
          </p:cNvSpPr>
          <p:nvPr/>
        </p:nvSpPr>
        <p:spPr>
          <a:xfrm>
            <a:off x="576000" y="1799999"/>
            <a:ext cx="10989399" cy="1260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ainda que todas as avaliações sejam elevadas no que se refere à clareza na informação do atendente da Central, existem variações interessantes quando os resultados são analisados em função da escolaridade ou do porte dessas empresas   </a:t>
            </a:r>
            <a:r>
              <a:rPr lang="pt-BR" sz="1200" dirty="0"/>
              <a:t>(p9)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6FAC2EF-BC1A-4E38-A000-8B9EAD707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383956"/>
              </p:ext>
            </p:extLst>
          </p:nvPr>
        </p:nvGraphicFramePr>
        <p:xfrm>
          <a:off x="738079" y="3347867"/>
          <a:ext cx="3630517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B329D39-D9B1-4C58-891D-25EFFCE29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768134"/>
              </p:ext>
            </p:extLst>
          </p:nvPr>
        </p:nvGraphicFramePr>
        <p:xfrm>
          <a:off x="4298637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5BF77E6-AE60-4BEB-9FA9-8238819D2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955677"/>
              </p:ext>
            </p:extLst>
          </p:nvPr>
        </p:nvGraphicFramePr>
        <p:xfrm>
          <a:off x="7643790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EAE27C3-ED3D-4C59-9AD7-12528E4C8263}"/>
              </a:ext>
            </a:extLst>
          </p:cNvPr>
          <p:cNvGrpSpPr/>
          <p:nvPr/>
        </p:nvGrpSpPr>
        <p:grpSpPr>
          <a:xfrm>
            <a:off x="588742" y="2863992"/>
            <a:ext cx="2566300" cy="468000"/>
            <a:chOff x="588742" y="2863992"/>
            <a:chExt cx="2566300" cy="4680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A0B4F69-D716-4299-88BB-DF4146CB3755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2A40CAAD-2A55-4698-80E8-8A392310DAF1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CAE64E5A-BCFA-4751-94BB-B099CC436B54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22" name="Gráfico 21">
                  <a:extLst>
                    <a:ext uri="{FF2B5EF4-FFF2-40B4-BE49-F238E27FC236}">
                      <a16:creationId xmlns:a16="http://schemas.microsoft.com/office/drawing/2014/main" id="{E8B5B7B7-5AB7-4A31-A40B-C655EB8DA6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CDC5F91F-C939-4A30-8329-99B93BAC0BBF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BCDC22FE-6F84-40A3-930D-C6B7E81337F1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FD0C90D0-1554-4D68-A19B-5844C45AA2CC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69694B28-9E7D-4389-91CD-9B1766567058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92675749-4EDF-404A-80BF-4C9EB8BA23DD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89F02423-99CD-40AA-B004-6A8307143E1F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E2D03016-89FB-4EAD-8F93-E61D749B955E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B2866E9-F4F1-4902-AD89-43E05671424F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6EB29C1-DC22-4749-BAA2-89BFB859532B}"/>
              </a:ext>
            </a:extLst>
          </p:cNvPr>
          <p:cNvCxnSpPr>
            <a:cxnSpLocks/>
          </p:cNvCxnSpPr>
          <p:nvPr/>
        </p:nvCxnSpPr>
        <p:spPr>
          <a:xfrm flipH="1">
            <a:off x="4223500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347CD4C-89BC-4ABC-B94B-A12DC535457F}"/>
              </a:ext>
            </a:extLst>
          </p:cNvPr>
          <p:cNvCxnSpPr>
            <a:cxnSpLocks/>
          </p:cNvCxnSpPr>
          <p:nvPr/>
        </p:nvCxnSpPr>
        <p:spPr>
          <a:xfrm flipH="1">
            <a:off x="8421428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C76E776-35D8-4E47-BD8B-5F0E23865D2D}"/>
              </a:ext>
            </a:extLst>
          </p:cNvPr>
          <p:cNvGrpSpPr/>
          <p:nvPr/>
        </p:nvGrpSpPr>
        <p:grpSpPr>
          <a:xfrm>
            <a:off x="8921841" y="2863992"/>
            <a:ext cx="2600293" cy="468000"/>
            <a:chOff x="8921841" y="2863992"/>
            <a:chExt cx="2600293" cy="468000"/>
          </a:xfrm>
        </p:grpSpPr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2327CD2-8A84-4FEA-8621-85F8291586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9C29FD18-D8D7-4440-8502-A42E07D13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8B473B2-A675-4051-AA9B-C83C1E3F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FB701012-C407-4E5C-A163-93F34697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B0CAFB87-EC3C-4F08-A214-1F08DEF5B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53FBFABA-B999-4E2B-B167-CAC26972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F540538F-4469-4581-9822-D8B385F6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88D4D88A-4616-4E78-BF71-6D6E92EB7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94CEA47F-C1EC-4291-9BA1-1C298113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29B80C4B-E638-4455-A105-00192F172C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07BFD6E3-0CEF-4A6E-AC25-B792A0FE7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544DDBBA-6459-4CB4-8345-D0D47F1F1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728E9412-2158-4282-81AB-8F3A11813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9F7AADB6-AD27-45C0-9008-D45A1CB24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A9F12446-73B1-4214-A419-864AD6C62277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8F7AC38C-A43C-4FDD-9D64-A8835F3C36D6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F9D4D263-2B37-499C-A8B3-1188AF1C65DD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7" name="Gráfico 36">
                <a:extLst>
                  <a:ext uri="{FF2B5EF4-FFF2-40B4-BE49-F238E27FC236}">
                    <a16:creationId xmlns:a16="http://schemas.microsoft.com/office/drawing/2014/main" id="{5973682A-D1BC-4B8C-97E3-489CA79EC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D4307215-9F46-4F3B-9109-A29BC92EFE7C}"/>
              </a:ext>
            </a:extLst>
          </p:cNvPr>
          <p:cNvGrpSpPr/>
          <p:nvPr/>
        </p:nvGrpSpPr>
        <p:grpSpPr>
          <a:xfrm>
            <a:off x="4624183" y="2863992"/>
            <a:ext cx="2573286" cy="468000"/>
            <a:chOff x="4624183" y="2863992"/>
            <a:chExt cx="2573286" cy="468000"/>
          </a:xfrm>
        </p:grpSpPr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621D1576-0132-4BCD-9D28-1CE41D78E453}"/>
                </a:ext>
              </a:extLst>
            </p:cNvPr>
            <p:cNvSpPr txBox="1"/>
            <p:nvPr/>
          </p:nvSpPr>
          <p:spPr>
            <a:xfrm>
              <a:off x="5276731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escolaridade</a:t>
              </a:r>
            </a:p>
          </p:txBody>
        </p:sp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48BD3810-E8B1-4564-A5A6-F7D238BDB0A2}"/>
                </a:ext>
              </a:extLst>
            </p:cNvPr>
            <p:cNvGrpSpPr/>
            <p:nvPr/>
          </p:nvGrpSpPr>
          <p:grpSpPr>
            <a:xfrm>
              <a:off x="4624183" y="2863992"/>
              <a:ext cx="468000" cy="468000"/>
              <a:chOff x="4624183" y="2863992"/>
              <a:chExt cx="468000" cy="468000"/>
            </a:xfrm>
          </p:grpSpPr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586AE568-E3E3-42EC-A8D7-6D655B9B4D6F}"/>
                  </a:ext>
                </a:extLst>
              </p:cNvPr>
              <p:cNvSpPr/>
              <p:nvPr/>
            </p:nvSpPr>
            <p:spPr>
              <a:xfrm>
                <a:off x="4624183" y="2863992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5" name="Gráfico 54">
                <a:extLst>
                  <a:ext uri="{FF2B5EF4-FFF2-40B4-BE49-F238E27FC236}">
                    <a16:creationId xmlns:a16="http://schemas.microsoft.com/office/drawing/2014/main" id="{0C74FC9E-A0BB-4101-8C2B-378A5ED75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3451" y="2924833"/>
                <a:ext cx="359109" cy="359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690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7" grpId="0"/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p10.</a:t>
            </a:r>
            <a:r>
              <a:rPr lang="pt-BR" sz="1100" dirty="0">
                <a:solidFill>
                  <a:schemeClr val="bg1"/>
                </a:solidFill>
              </a:rPr>
              <a:t> O atendente demonstrou domínio e conhecimento dos produtos e serviços do Sebrae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domínio</a:t>
            </a:r>
            <a:r>
              <a:rPr lang="en-US" b="1" i="1" dirty="0">
                <a:solidFill>
                  <a:srgbClr val="006699"/>
                </a:solidFill>
              </a:rPr>
              <a:t> e </a:t>
            </a:r>
            <a:r>
              <a:rPr lang="en-US" b="1" i="1" dirty="0" err="1">
                <a:solidFill>
                  <a:srgbClr val="006699"/>
                </a:solidFill>
              </a:rPr>
              <a:t>conhecimento</a:t>
            </a:r>
            <a:r>
              <a:rPr lang="en-US" b="1" i="1" dirty="0">
                <a:solidFill>
                  <a:srgbClr val="006699"/>
                </a:solidFill>
              </a:rPr>
              <a:t> dos </a:t>
            </a:r>
            <a:r>
              <a:rPr lang="en-US" b="1" i="1" dirty="0" err="1">
                <a:solidFill>
                  <a:srgbClr val="006699"/>
                </a:solidFill>
              </a:rPr>
              <a:t>produtos</a:t>
            </a:r>
            <a:r>
              <a:rPr lang="en-US" b="1" i="1" dirty="0">
                <a:solidFill>
                  <a:srgbClr val="006699"/>
                </a:solidFill>
              </a:rPr>
              <a:t> e </a:t>
            </a:r>
            <a:r>
              <a:rPr lang="en-US" b="1" i="1" dirty="0" err="1">
                <a:solidFill>
                  <a:srgbClr val="006699"/>
                </a:solidFill>
              </a:rPr>
              <a:t>serviços</a:t>
            </a:r>
            <a:r>
              <a:rPr lang="en-US" b="1" i="1" dirty="0">
                <a:solidFill>
                  <a:srgbClr val="006699"/>
                </a:solidFill>
              </a:rPr>
              <a:t> do Sebrae</a:t>
            </a:r>
            <a:endParaRPr lang="pt-BR" b="1" i="1" dirty="0">
              <a:solidFill>
                <a:srgbClr val="006699"/>
              </a:solidFill>
            </a:endParaRPr>
          </a:p>
        </p:txBody>
      </p:sp>
      <p:grpSp>
        <p:nvGrpSpPr>
          <p:cNvPr id="14" name="+ informações">
            <a:extLst>
              <a:ext uri="{FF2B5EF4-FFF2-40B4-BE49-F238E27FC236}">
                <a16:creationId xmlns:a16="http://schemas.microsoft.com/office/drawing/2014/main" id="{1225FE8C-46A3-4099-A682-38D43D360E1E}"/>
              </a:ext>
            </a:extLst>
          </p:cNvPr>
          <p:cNvGrpSpPr/>
          <p:nvPr/>
        </p:nvGrpSpPr>
        <p:grpSpPr>
          <a:xfrm>
            <a:off x="1440739" y="5565724"/>
            <a:ext cx="1402473" cy="346249"/>
            <a:chOff x="7300120" y="5125288"/>
            <a:chExt cx="1748287" cy="431624"/>
          </a:xfrm>
        </p:grpSpPr>
        <p:sp>
          <p:nvSpPr>
            <p:cNvPr id="15" name="Forma livre 52">
              <a:extLst>
                <a:ext uri="{FF2B5EF4-FFF2-40B4-BE49-F238E27FC236}">
                  <a16:creationId xmlns:a16="http://schemas.microsoft.com/office/drawing/2014/main" id="{8FFCF019-4D39-4ED8-A75D-D7BE8EC15D94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" name="CaixaDeTexto 5">
              <a:extLst>
                <a:ext uri="{FF2B5EF4-FFF2-40B4-BE49-F238E27FC236}">
                  <a16:creationId xmlns:a16="http://schemas.microsoft.com/office/drawing/2014/main" id="{F4525350-BAC5-413A-840E-26E2C117F50E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18BA7FBF-9B67-4DCB-8CD2-D9638ADB29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98979D2F-3CAD-4F62-850C-C7B787939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36D3439F-0CD3-4FF3-BB71-C70C02660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99C16FB9-9151-405D-A9CD-EF0F7F8827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DD44E84-68A5-4A73-93D0-229D55BE2A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371E6A5F-7A5D-4A77-B46C-DF47F9EC23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127B6E4-88A1-42D2-A431-0BDDC107C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935061"/>
              </p:ext>
            </p:extLst>
          </p:nvPr>
        </p:nvGraphicFramePr>
        <p:xfrm>
          <a:off x="7841857" y="1600538"/>
          <a:ext cx="3529248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741C81D5-B3CB-4EA2-B19E-659F10C24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59449"/>
              </p:ext>
            </p:extLst>
          </p:nvPr>
        </p:nvGraphicFramePr>
        <p:xfrm>
          <a:off x="11381101" y="1721397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Forma livre 15">
            <a:extLst>
              <a:ext uri="{FF2B5EF4-FFF2-40B4-BE49-F238E27FC236}">
                <a16:creationId xmlns:a16="http://schemas.microsoft.com/office/drawing/2014/main" id="{E931CEA9-E595-413B-83B0-768D5A17B55C}"/>
              </a:ext>
            </a:extLst>
          </p:cNvPr>
          <p:cNvSpPr/>
          <p:nvPr/>
        </p:nvSpPr>
        <p:spPr>
          <a:xfrm flipH="1">
            <a:off x="7522285" y="1721397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 16">
            <a:extLst>
              <a:ext uri="{FF2B5EF4-FFF2-40B4-BE49-F238E27FC236}">
                <a16:creationId xmlns:a16="http://schemas.microsoft.com/office/drawing/2014/main" id="{E79DEA59-7884-4D03-A2D0-7B8A34270EDB}"/>
              </a:ext>
            </a:extLst>
          </p:cNvPr>
          <p:cNvSpPr/>
          <p:nvPr/>
        </p:nvSpPr>
        <p:spPr>
          <a:xfrm flipH="1">
            <a:off x="7522285" y="2480411"/>
            <a:ext cx="319572" cy="726570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orma livre 17">
            <a:extLst>
              <a:ext uri="{FF2B5EF4-FFF2-40B4-BE49-F238E27FC236}">
                <a16:creationId xmlns:a16="http://schemas.microsoft.com/office/drawing/2014/main" id="{19828822-BEFA-44C1-9CCA-0351E543D669}"/>
              </a:ext>
            </a:extLst>
          </p:cNvPr>
          <p:cNvSpPr/>
          <p:nvPr/>
        </p:nvSpPr>
        <p:spPr>
          <a:xfrm flipH="1">
            <a:off x="7522285" y="3228191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0B31DF9-4529-4B7B-A97D-284746E61767}"/>
              </a:ext>
            </a:extLst>
          </p:cNvPr>
          <p:cNvSpPr/>
          <p:nvPr/>
        </p:nvSpPr>
        <p:spPr>
          <a:xfrm>
            <a:off x="6159233" y="167906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80%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A3219158-0909-4218-A8F8-A42950F8106E}"/>
              </a:ext>
            </a:extLst>
          </p:cNvPr>
          <p:cNvSpPr/>
          <p:nvPr/>
        </p:nvSpPr>
        <p:spPr>
          <a:xfrm>
            <a:off x="6159233" y="2508490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</a:rPr>
              <a:t>14%</a:t>
            </a:r>
            <a:endParaRPr lang="pt-BR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521DB12-E4C4-449E-A9FF-F66EFD6E110C}"/>
              </a:ext>
            </a:extLst>
          </p:cNvPr>
          <p:cNvSpPr/>
          <p:nvPr/>
        </p:nvSpPr>
        <p:spPr>
          <a:xfrm>
            <a:off x="6159233" y="420811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~</a:t>
            </a:r>
            <a:r>
              <a:rPr lang="pt-BR" sz="3600" b="1" dirty="0">
                <a:solidFill>
                  <a:srgbClr val="FF0000"/>
                </a:solidFill>
              </a:rPr>
              <a:t>6%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C6E1C9C-0183-4FE1-9CA0-C95DBEEBC961}"/>
              </a:ext>
            </a:extLst>
          </p:cNvPr>
          <p:cNvSpPr/>
          <p:nvPr/>
        </p:nvSpPr>
        <p:spPr>
          <a:xfrm>
            <a:off x="9300040" y="1350694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totalmente satisfeito(a)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4BEDBF5-8115-49E2-9948-CCE501D23854}"/>
              </a:ext>
            </a:extLst>
          </p:cNvPr>
          <p:cNvSpPr/>
          <p:nvPr/>
        </p:nvSpPr>
        <p:spPr>
          <a:xfrm>
            <a:off x="9300040" y="5884500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totalmente insatisfeito(a)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  <p:grpSp>
        <p:nvGrpSpPr>
          <p:cNvPr id="33" name="disparo historico">
            <a:extLst>
              <a:ext uri="{FF2B5EF4-FFF2-40B4-BE49-F238E27FC236}">
                <a16:creationId xmlns:a16="http://schemas.microsoft.com/office/drawing/2014/main" id="{4B0C22B1-524B-4050-AC4D-7474C5E3AB2D}"/>
              </a:ext>
            </a:extLst>
          </p:cNvPr>
          <p:cNvGrpSpPr/>
          <p:nvPr/>
        </p:nvGrpSpPr>
        <p:grpSpPr>
          <a:xfrm>
            <a:off x="3102560" y="5494278"/>
            <a:ext cx="1135097" cy="430887"/>
            <a:chOff x="8256588" y="5575012"/>
            <a:chExt cx="1481911" cy="562539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B94FA77-2EC6-4A92-B4F3-1EE62D0A7F6B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35" name="Group 22">
              <a:extLst>
                <a:ext uri="{FF2B5EF4-FFF2-40B4-BE49-F238E27FC236}">
                  <a16:creationId xmlns:a16="http://schemas.microsoft.com/office/drawing/2014/main" id="{12CF7E8E-F362-4BB0-BB01-F25D0CE99C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501895C9-C452-4A14-84B1-3B0E7A40F8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01804F26-D606-4BF1-A56B-E877B2B0A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B249AF98-8218-4F66-ADDB-93BBED379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C4F8F7EF-E6ED-4C7B-8101-4D7E29575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8E8941A9-4ED5-42CF-B57C-5A1262BAE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EE1A135D-228B-4699-BEE5-A7B57B01F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D13536B9-D0D9-44E2-9C70-64E36EEC6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CF83ACFF-E6B2-4C6B-B4E3-94565599E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E84905DB-12A3-4767-A6AC-9F3C8549F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80E6A1E9-699C-406A-8D3A-72842A6C1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C2A97B0C-DCBB-4570-9A8D-7FBB22CD8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88FD5544-DCA8-45DB-AA75-F8BE7E6B9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502B3B32-B1F7-400F-AAC4-A80DD67FE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BD00BFA8-0B89-4597-A62A-A2E2C94C9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12327"/>
              </p:ext>
            </p:extLst>
          </p:nvPr>
        </p:nvGraphicFramePr>
        <p:xfrm>
          <a:off x="1261737" y="3478978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5.776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51" name="Retângulo 50">
            <a:extLst>
              <a:ext uri="{FF2B5EF4-FFF2-40B4-BE49-F238E27FC236}">
                <a16:creationId xmlns:a16="http://schemas.microsoft.com/office/drawing/2014/main" id="{352FB5B5-AFB9-445F-85A2-8B52A27C4AF2}"/>
              </a:ext>
            </a:extLst>
          </p:cNvPr>
          <p:cNvSpPr/>
          <p:nvPr/>
        </p:nvSpPr>
        <p:spPr>
          <a:xfrm>
            <a:off x="4142809" y="3010699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9,1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8075DB66-BDFA-43C4-8D3E-F1E98427B90C}"/>
              </a:ext>
            </a:extLst>
          </p:cNvPr>
          <p:cNvSpPr/>
          <p:nvPr/>
        </p:nvSpPr>
        <p:spPr>
          <a:xfrm>
            <a:off x="2167354" y="1962126"/>
            <a:ext cx="164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7200" b="1" dirty="0">
                <a:solidFill>
                  <a:srgbClr val="FF9900"/>
                </a:solidFill>
              </a:rPr>
              <a:t>9,2</a:t>
            </a:r>
            <a:endParaRPr lang="pt-BR" sz="8000" b="1" i="1" dirty="0">
              <a:solidFill>
                <a:srgbClr val="FF9900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AE05026C-F1F5-4C41-8F2D-2ED73D52F2B1}"/>
              </a:ext>
            </a:extLst>
          </p:cNvPr>
          <p:cNvSpPr/>
          <p:nvPr/>
        </p:nvSpPr>
        <p:spPr>
          <a:xfrm>
            <a:off x="2203393" y="1837628"/>
            <a:ext cx="1619205" cy="1619205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679182C3-7641-4B36-9994-FA1A245260BF}"/>
              </a:ext>
            </a:extLst>
          </p:cNvPr>
          <p:cNvSpPr/>
          <p:nvPr/>
        </p:nvSpPr>
        <p:spPr>
          <a:xfrm>
            <a:off x="4142809" y="3395008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8,8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Espaço Reservado para Conteúdo 3">
            <a:extLst>
              <a:ext uri="{FF2B5EF4-FFF2-40B4-BE49-F238E27FC236}">
                <a16:creationId xmlns:a16="http://schemas.microsoft.com/office/drawing/2014/main" id="{001B9E40-7D3D-4FAB-BCAC-740AED81C7BF}"/>
              </a:ext>
            </a:extLst>
          </p:cNvPr>
          <p:cNvSpPr txBox="1">
            <a:spLocks/>
          </p:cNvSpPr>
          <p:nvPr/>
        </p:nvSpPr>
        <p:spPr>
          <a:xfrm>
            <a:off x="576000" y="4140000"/>
            <a:ext cx="5149398" cy="1282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chama atenção que apenas 6% das avaliações foram iguais ou inferiores a ‘6’ em uma escala de ‘0’ a ‘10’, enquanto 80% corresponderam às duas notas mais elevadas </a:t>
            </a:r>
            <a:r>
              <a:rPr lang="pt-BR" sz="1200" dirty="0"/>
              <a:t>(p10) </a:t>
            </a:r>
          </a:p>
        </p:txBody>
      </p:sp>
    </p:spTree>
    <p:extLst>
      <p:ext uri="{BB962C8B-B14F-4D97-AF65-F5344CB8AC3E}">
        <p14:creationId xmlns:p14="http://schemas.microsoft.com/office/powerpoint/2010/main" val="32749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51" grpId="0"/>
      <p:bldP spid="51" grpId="1"/>
      <p:bldP spid="52" grpId="0"/>
      <p:bldP spid="53" grpId="0" animBg="1"/>
      <p:bldP spid="62" grpId="0"/>
      <p:bldP spid="62" grpId="1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55">
            <a:extLst>
              <a:ext uri="{FF2B5EF4-FFF2-40B4-BE49-F238E27FC236}">
                <a16:creationId xmlns:a16="http://schemas.microsoft.com/office/drawing/2014/main" id="{9E9F8FC1-F171-4C24-A6A6-BAE4ADE6A91A}"/>
              </a:ext>
            </a:extLst>
          </p:cNvPr>
          <p:cNvSpPr/>
          <p:nvPr/>
        </p:nvSpPr>
        <p:spPr>
          <a:xfrm>
            <a:off x="0" y="3141763"/>
            <a:ext cx="12192000" cy="2573056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p10.</a:t>
            </a:r>
            <a:r>
              <a:rPr lang="pt-BR" sz="1100" dirty="0">
                <a:solidFill>
                  <a:schemeClr val="bg1"/>
                </a:solidFill>
              </a:rPr>
              <a:t> O atendente demonstrou domínio e conhecimento dos produtos e serviços do Sebrae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com o </a:t>
            </a:r>
            <a:r>
              <a:rPr lang="pt-BR" sz="3200" b="1" i="1" dirty="0">
                <a:solidFill>
                  <a:schemeClr val="accent2"/>
                </a:solidFill>
              </a:rPr>
              <a:t>atendente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domínio</a:t>
            </a:r>
            <a:r>
              <a:rPr lang="en-US" b="1" i="1" dirty="0">
                <a:solidFill>
                  <a:srgbClr val="006699"/>
                </a:solidFill>
              </a:rPr>
              <a:t> e </a:t>
            </a:r>
            <a:r>
              <a:rPr lang="en-US" b="1" i="1" dirty="0" err="1">
                <a:solidFill>
                  <a:srgbClr val="006699"/>
                </a:solidFill>
              </a:rPr>
              <a:t>conhecimento</a:t>
            </a:r>
            <a:r>
              <a:rPr lang="en-US" b="1" i="1" dirty="0">
                <a:solidFill>
                  <a:srgbClr val="006699"/>
                </a:solidFill>
              </a:rPr>
              <a:t> dos </a:t>
            </a:r>
            <a:r>
              <a:rPr lang="en-US" b="1" i="1" dirty="0" err="1">
                <a:solidFill>
                  <a:srgbClr val="006699"/>
                </a:solidFill>
              </a:rPr>
              <a:t>produtos</a:t>
            </a:r>
            <a:r>
              <a:rPr lang="en-US" b="1" i="1" dirty="0">
                <a:solidFill>
                  <a:srgbClr val="006699"/>
                </a:solidFill>
              </a:rPr>
              <a:t> e </a:t>
            </a:r>
            <a:r>
              <a:rPr lang="en-US" b="1" i="1" dirty="0" err="1">
                <a:solidFill>
                  <a:srgbClr val="006699"/>
                </a:solidFill>
              </a:rPr>
              <a:t>serviços</a:t>
            </a:r>
            <a:r>
              <a:rPr lang="en-US" b="1" i="1" dirty="0">
                <a:solidFill>
                  <a:srgbClr val="006699"/>
                </a:solidFill>
              </a:rPr>
              <a:t> do Sebrae</a:t>
            </a:r>
            <a:endParaRPr lang="pt-BR" b="1" i="1" dirty="0">
              <a:solidFill>
                <a:srgbClr val="006699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F384DA-5775-4E89-81B2-DE2553C016A4}"/>
              </a:ext>
            </a:extLst>
          </p:cNvPr>
          <p:cNvSpPr/>
          <p:nvPr/>
        </p:nvSpPr>
        <p:spPr>
          <a:xfrm>
            <a:off x="1570879" y="5987643"/>
            <a:ext cx="5087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“totalmente insatisfeito(a)” e 10 “totalmente satisfeito(a)”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C775898E-409D-40EC-BAE5-B8595438C68B}"/>
              </a:ext>
            </a:extLst>
          </p:cNvPr>
          <p:cNvSpPr txBox="1">
            <a:spLocks/>
          </p:cNvSpPr>
          <p:nvPr/>
        </p:nvSpPr>
        <p:spPr>
          <a:xfrm>
            <a:off x="576000" y="1790568"/>
            <a:ext cx="11133400" cy="10811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ainda que todas as avaliações sejam elevadas no que se refere ao domínio e conhecimento dos produtos e serviços do Sebrae, existem variações  interessantes quando os resultados são analisados em função da escolaridade ou do porte dessas empresas   </a:t>
            </a:r>
            <a:r>
              <a:rPr lang="pt-BR" sz="1200" dirty="0"/>
              <a:t>(p10)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61DDFFE-3D48-4ABF-B9DA-11090B008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654801"/>
              </p:ext>
            </p:extLst>
          </p:nvPr>
        </p:nvGraphicFramePr>
        <p:xfrm>
          <a:off x="738079" y="3347867"/>
          <a:ext cx="3630517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0408015-11CC-4B06-AAF5-55C82F400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478702"/>
              </p:ext>
            </p:extLst>
          </p:nvPr>
        </p:nvGraphicFramePr>
        <p:xfrm>
          <a:off x="4298637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834ACBF-9DB7-43B8-BD52-C06D05DF3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74660"/>
              </p:ext>
            </p:extLst>
          </p:nvPr>
        </p:nvGraphicFramePr>
        <p:xfrm>
          <a:off x="7643790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1E064C8-2566-4590-B6C0-62A2FF186573}"/>
              </a:ext>
            </a:extLst>
          </p:cNvPr>
          <p:cNvGrpSpPr/>
          <p:nvPr/>
        </p:nvGrpSpPr>
        <p:grpSpPr>
          <a:xfrm>
            <a:off x="588742" y="2863992"/>
            <a:ext cx="2566300" cy="468000"/>
            <a:chOff x="588742" y="2863992"/>
            <a:chExt cx="2566300" cy="468000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9B5C4AB-0F38-4123-8F05-657196A8697F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E6BC9E73-EFE8-4580-8F32-81412886159A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A72C8D4C-7BEA-44EE-9A84-D4FA850AD568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21" name="Gráfico 20">
                  <a:extLst>
                    <a:ext uri="{FF2B5EF4-FFF2-40B4-BE49-F238E27FC236}">
                      <a16:creationId xmlns:a16="http://schemas.microsoft.com/office/drawing/2014/main" id="{C9750FE0-FDC4-4A6E-A416-B1D9E84575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B21D35AA-AAE4-4B2F-BDAF-50C76F359B13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CDB10AEB-2BD8-4BFA-A181-554469C41258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9A7B90ED-7580-402E-BE17-15E3A67FC661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8FAD4EE9-1780-4928-B71D-C9C137F11608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9DBC5DE3-BDCB-4202-8744-68809079FC77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0A9C0E42-1955-4105-9F3A-E5C48CEFD64E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CA871601-8867-4A52-9942-1B572F4BD6FF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FE8360F-A710-4396-BCC5-EEF37D44DED0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C526B0A-DEF1-4FD9-9EF0-E0C8372BD7D7}"/>
              </a:ext>
            </a:extLst>
          </p:cNvPr>
          <p:cNvCxnSpPr>
            <a:cxnSpLocks/>
          </p:cNvCxnSpPr>
          <p:nvPr/>
        </p:nvCxnSpPr>
        <p:spPr>
          <a:xfrm flipH="1">
            <a:off x="4223500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C80D4126-6AC3-4963-A713-7C4C13ADCD1F}"/>
              </a:ext>
            </a:extLst>
          </p:cNvPr>
          <p:cNvCxnSpPr>
            <a:cxnSpLocks/>
          </p:cNvCxnSpPr>
          <p:nvPr/>
        </p:nvCxnSpPr>
        <p:spPr>
          <a:xfrm flipH="1">
            <a:off x="8421428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1234D9B-57A9-41B3-B9DF-BF2BC14EB94A}"/>
              </a:ext>
            </a:extLst>
          </p:cNvPr>
          <p:cNvGrpSpPr/>
          <p:nvPr/>
        </p:nvGrpSpPr>
        <p:grpSpPr>
          <a:xfrm>
            <a:off x="8921841" y="2863992"/>
            <a:ext cx="2600293" cy="468000"/>
            <a:chOff x="8921841" y="2863992"/>
            <a:chExt cx="2600293" cy="468000"/>
          </a:xfrm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5088067E-8A53-474A-99E6-B5CC391713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80ADE647-15A7-4B04-BF34-50DCB926A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13E204CB-3918-48ED-AB0A-F75079E94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F77F3E63-8AF1-4233-9F6B-82C95412B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E97A1BB9-1EF0-442F-94E3-D893FF6C9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EA426720-7C3B-4C00-BF92-DF5271ABD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905CA41D-4245-4AD3-A25B-7F5342530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0B89B093-0992-4910-B1C5-01BD493BE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FFC97019-1257-41F1-AE4C-B39F85251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0543E0B3-0E1B-420E-8864-A260235B4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A140362C-15A7-4EE5-ABBD-DE93ECC3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19694105-DEDD-4583-8850-90EEF1BB8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B11F189B-D487-4DF5-B772-86AAD7D0A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AFEE5102-F3D2-44B6-B882-C6533F996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8753AEE6-6B61-41EB-B035-84D7FF16A3B2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58D09040-5633-4050-968F-DE01E7208EF1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96F064F-81D9-461D-BCFE-B83ECBFDADED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6" name="Gráfico 35">
                <a:extLst>
                  <a:ext uri="{FF2B5EF4-FFF2-40B4-BE49-F238E27FC236}">
                    <a16:creationId xmlns:a16="http://schemas.microsoft.com/office/drawing/2014/main" id="{2BDEAF4C-C949-4B88-9644-4A26742AE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C0CA603E-6B6B-4FCC-BC5E-3C4882045F0F}"/>
              </a:ext>
            </a:extLst>
          </p:cNvPr>
          <p:cNvGrpSpPr/>
          <p:nvPr/>
        </p:nvGrpSpPr>
        <p:grpSpPr>
          <a:xfrm>
            <a:off x="4624183" y="2863992"/>
            <a:ext cx="2573286" cy="468000"/>
            <a:chOff x="4624183" y="2863992"/>
            <a:chExt cx="2573286" cy="468000"/>
          </a:xfrm>
        </p:grpSpPr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812F3846-28FA-4022-AE49-151C5CF6C40D}"/>
                </a:ext>
              </a:extLst>
            </p:cNvPr>
            <p:cNvSpPr txBox="1"/>
            <p:nvPr/>
          </p:nvSpPr>
          <p:spPr>
            <a:xfrm>
              <a:off x="5276731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escolaridade</a:t>
              </a:r>
            </a:p>
          </p:txBody>
        </p: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10E252CE-F494-475D-92F0-274DAB14FAA7}"/>
                </a:ext>
              </a:extLst>
            </p:cNvPr>
            <p:cNvGrpSpPr/>
            <p:nvPr/>
          </p:nvGrpSpPr>
          <p:grpSpPr>
            <a:xfrm>
              <a:off x="4624183" y="2863992"/>
              <a:ext cx="468000" cy="468000"/>
              <a:chOff x="4624183" y="2863992"/>
              <a:chExt cx="468000" cy="468000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62331A04-DB80-46E1-A640-0AEA900FA642}"/>
                  </a:ext>
                </a:extLst>
              </p:cNvPr>
              <p:cNvSpPr/>
              <p:nvPr/>
            </p:nvSpPr>
            <p:spPr>
              <a:xfrm>
                <a:off x="4624183" y="2863992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4" name="Gráfico 53">
                <a:extLst>
                  <a:ext uri="{FF2B5EF4-FFF2-40B4-BE49-F238E27FC236}">
                    <a16:creationId xmlns:a16="http://schemas.microsoft.com/office/drawing/2014/main" id="{EA9A85B0-E8F9-4905-B8EA-9C7E9CA93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3451" y="2924833"/>
                <a:ext cx="359109" cy="359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4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7" grpId="0"/>
      <p:bldGraphic spid="9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p11.</a:t>
            </a:r>
            <a:r>
              <a:rPr lang="pt-BR" sz="1100" dirty="0">
                <a:solidFill>
                  <a:schemeClr val="bg1"/>
                </a:solidFill>
              </a:rPr>
              <a:t> Quais os motivos que levaram o(a) Sr.(a) a entrar em contato com a Central de Atendimento? (RM - ESP)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63C44FD0-102F-475F-9F97-182414100B41}"/>
              </a:ext>
            </a:extLst>
          </p:cNvPr>
          <p:cNvSpPr txBox="1">
            <a:spLocks/>
          </p:cNvSpPr>
          <p:nvPr/>
        </p:nvSpPr>
        <p:spPr>
          <a:xfrm>
            <a:off x="576002" y="1800000"/>
            <a:ext cx="2832449" cy="30081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praticamente metade (46%) das motivações para esses entrevistados entrarem em contato com a Central dizia respeito a conhecer ou tirar dúvidas sobre os produtos e serviços do Sebrae </a:t>
            </a:r>
            <a:r>
              <a:rPr lang="pt-BR" sz="1200" dirty="0"/>
              <a:t>(p11)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167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motivações para entrar em contato com a  </a:t>
            </a:r>
            <a:r>
              <a:rPr lang="pt-BR" sz="3200" b="1" i="1" dirty="0">
                <a:solidFill>
                  <a:schemeClr val="accent2"/>
                </a:solidFill>
              </a:rPr>
              <a:t>Central (0800)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6BC24C4-81D4-4E00-BD43-A43FD2A30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7416"/>
              </p:ext>
            </p:extLst>
          </p:nvPr>
        </p:nvGraphicFramePr>
        <p:xfrm>
          <a:off x="10734946" y="2072354"/>
          <a:ext cx="1127968" cy="247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984">
                  <a:extLst>
                    <a:ext uri="{9D8B030D-6E8A-4147-A177-3AD203B41FA5}">
                      <a16:colId xmlns:a16="http://schemas.microsoft.com/office/drawing/2014/main" val="1394031480"/>
                    </a:ext>
                  </a:extLst>
                </a:gridCol>
                <a:gridCol w="563984">
                  <a:extLst>
                    <a:ext uri="{9D8B030D-6E8A-4147-A177-3AD203B41FA5}">
                      <a16:colId xmlns:a16="http://schemas.microsoft.com/office/drawing/2014/main" val="705914155"/>
                    </a:ext>
                  </a:extLst>
                </a:gridCol>
              </a:tblGrid>
              <a:tr h="30935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89770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64078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717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94104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14360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042138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940442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6347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E2BADD2-8530-4C2D-AC5C-A7D3F01AD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46522"/>
              </p:ext>
            </p:extLst>
          </p:nvPr>
        </p:nvGraphicFramePr>
        <p:xfrm>
          <a:off x="10734946" y="1563279"/>
          <a:ext cx="112796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984">
                  <a:extLst>
                    <a:ext uri="{9D8B030D-6E8A-4147-A177-3AD203B41FA5}">
                      <a16:colId xmlns:a16="http://schemas.microsoft.com/office/drawing/2014/main" val="3038549850"/>
                    </a:ext>
                  </a:extLst>
                </a:gridCol>
                <a:gridCol w="563984">
                  <a:extLst>
                    <a:ext uri="{9D8B030D-6E8A-4147-A177-3AD203B41FA5}">
                      <a16:colId xmlns:a16="http://schemas.microsoft.com/office/drawing/2014/main" val="277358108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22966"/>
                  </a:ext>
                </a:extLst>
              </a:tr>
            </a:tbl>
          </a:graphicData>
        </a:graphic>
      </p:graphicFrame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46EE2B7A-8BE7-4179-8A4E-BCA0F5D99F81}"/>
              </a:ext>
            </a:extLst>
          </p:cNvPr>
          <p:cNvSpPr txBox="1">
            <a:spLocks/>
          </p:cNvSpPr>
          <p:nvPr/>
        </p:nvSpPr>
        <p:spPr>
          <a:xfrm>
            <a:off x="536611" y="5170874"/>
            <a:ext cx="7414693" cy="1062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ainda que seja o maior percentual apurado, trata-se de uma considerável redução com relação às edições anteriores da pesquisa</a:t>
            </a:r>
            <a:endParaRPr lang="pt-BR" sz="1200" dirty="0"/>
          </a:p>
        </p:txBody>
      </p: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ABF995D7-CD28-4F05-8785-D82523328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52878"/>
              </p:ext>
            </p:extLst>
          </p:nvPr>
        </p:nvGraphicFramePr>
        <p:xfrm>
          <a:off x="8781786" y="450443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8CB1FCD7-3FE9-43BB-9AE9-D4E1D352C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201438"/>
              </p:ext>
            </p:extLst>
          </p:nvPr>
        </p:nvGraphicFramePr>
        <p:xfrm>
          <a:off x="8783550" y="1931210"/>
          <a:ext cx="2637504" cy="268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B8234527-27F0-4BE8-818A-8B68E1787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66804"/>
              </p:ext>
            </p:extLst>
          </p:nvPr>
        </p:nvGraphicFramePr>
        <p:xfrm>
          <a:off x="2919762" y="2024379"/>
          <a:ext cx="5863791" cy="2417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3791">
                  <a:extLst>
                    <a:ext uri="{9D8B030D-6E8A-4147-A177-3AD203B41FA5}">
                      <a16:colId xmlns:a16="http://schemas.microsoft.com/office/drawing/2014/main" val="2887507600"/>
                    </a:ext>
                  </a:extLst>
                </a:gridCol>
              </a:tblGrid>
              <a:tr h="2997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Tirar dúvidas | Conhecer os produtos e serviços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28011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Saber como abrir uma empresa | formalização MEI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28697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Obter </a:t>
                      </a:r>
                      <a:r>
                        <a:rPr lang="pt-BR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sobre pgtos. de boletos |tributos </a:t>
                      </a:r>
                      <a:r>
                        <a:rPr lang="pt-BR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pt-B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593173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Tirar dúvidas sobre a gestão o meu negócio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622347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Emissão de Nota Fiscal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744072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Tirar dúvidas sobre leis | normas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894419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Outros motivos diversos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162747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lembra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20722"/>
                  </a:ext>
                </a:extLst>
              </a:tr>
            </a:tbl>
          </a:graphicData>
        </a:graphic>
      </p:graphicFrame>
      <p:grpSp>
        <p:nvGrpSpPr>
          <p:cNvPr id="15" name="disparo historico">
            <a:extLst>
              <a:ext uri="{FF2B5EF4-FFF2-40B4-BE49-F238E27FC236}">
                <a16:creationId xmlns:a16="http://schemas.microsoft.com/office/drawing/2014/main" id="{59162B03-E387-48E8-90EF-6BFF61ADDB3F}"/>
              </a:ext>
            </a:extLst>
          </p:cNvPr>
          <p:cNvGrpSpPr/>
          <p:nvPr/>
        </p:nvGrpSpPr>
        <p:grpSpPr>
          <a:xfrm>
            <a:off x="10618418" y="5486809"/>
            <a:ext cx="1135097" cy="430887"/>
            <a:chOff x="8256588" y="5575012"/>
            <a:chExt cx="1481911" cy="56253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F8F103A-7442-4ED1-8FF3-11DFA772F265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2A43C007-9FFF-4A0A-9706-52FBE7F7DE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id="{7D991530-1339-4348-B720-6D7A40437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39D24253-D2CA-4DCE-B9C3-E85DF468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7CF1CC22-35B4-4231-AB8E-61FCBBB49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96C13CC4-2747-43A8-8C6D-8D6751D79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D71C27EF-1F05-4ADE-A444-E707E9B11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1B73D0E3-0BA4-42E6-B6A7-27EF3B216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4" name="Freeform 29">
                <a:extLst>
                  <a:ext uri="{FF2B5EF4-FFF2-40B4-BE49-F238E27FC236}">
                    <a16:creationId xmlns:a16="http://schemas.microsoft.com/office/drawing/2014/main" id="{E5817E8D-9CA6-4DEC-8D21-FB3E29DC5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A6936510-F761-4B09-88E1-2E8A55308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9D3EAB80-061C-415F-834B-53CA2DE7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099E7E30-5AAC-4E62-98FE-7959588E7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5DCE8AAC-CBB9-4ECB-B4CA-584DBB9B3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E81FB599-BD95-455C-A31C-F7BA79B20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2D868A34-1226-4977-820D-C57086A9F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31" name="+ informações">
            <a:extLst>
              <a:ext uri="{FF2B5EF4-FFF2-40B4-BE49-F238E27FC236}">
                <a16:creationId xmlns:a16="http://schemas.microsoft.com/office/drawing/2014/main" id="{3AE5896F-596A-4B55-9598-9DE1A23A11A5}"/>
              </a:ext>
            </a:extLst>
          </p:cNvPr>
          <p:cNvGrpSpPr/>
          <p:nvPr/>
        </p:nvGrpSpPr>
        <p:grpSpPr>
          <a:xfrm>
            <a:off x="10569879" y="4873424"/>
            <a:ext cx="1402473" cy="346249"/>
            <a:chOff x="7300120" y="5125288"/>
            <a:chExt cx="1748287" cy="431624"/>
          </a:xfrm>
        </p:grpSpPr>
        <p:sp>
          <p:nvSpPr>
            <p:cNvPr id="33" name="Forma livre 52">
              <a:extLst>
                <a:ext uri="{FF2B5EF4-FFF2-40B4-BE49-F238E27FC236}">
                  <a16:creationId xmlns:a16="http://schemas.microsoft.com/office/drawing/2014/main" id="{D0DDBF16-F9EB-40DC-AC6D-48494FDC9EEF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" name="CaixaDeTexto 5">
              <a:extLst>
                <a:ext uri="{FF2B5EF4-FFF2-40B4-BE49-F238E27FC236}">
                  <a16:creationId xmlns:a16="http://schemas.microsoft.com/office/drawing/2014/main" id="{23A684F2-0686-4A6A-B694-56A39A0BFDD8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FF97F5C3-FE7C-4672-AC8D-8E49BA6F04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078416A5-42A5-42B6-A8F2-D59175809D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4B7D5C5E-30B1-4291-99A6-80D6879663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CB12B418-C314-480C-8E54-59BCF7F1F4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BAF7C279-DFCC-4E70-A1E7-455209E3B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943AB4C3-81C8-4CC7-B103-FB97BB8426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60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Graphic spid="4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33283" y="6577725"/>
            <a:ext cx="10404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P12.</a:t>
            </a:r>
            <a:r>
              <a:rPr lang="pt-BR" sz="1100" dirty="0">
                <a:solidFill>
                  <a:schemeClr val="bg1"/>
                </a:solidFill>
              </a:rPr>
              <a:t> Dê uma nota de 0 a 10 para a efetividade da Central de Atendimento/ Site do Sebrae na solução do seu problema (RU)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efetividade da Central na </a:t>
            </a:r>
            <a:r>
              <a:rPr lang="pt-BR" sz="3200" b="1" i="1" dirty="0">
                <a:solidFill>
                  <a:schemeClr val="accent2"/>
                </a:solidFill>
              </a:rPr>
              <a:t>solução</a:t>
            </a:r>
            <a:r>
              <a:rPr lang="pt-BR" sz="3200" b="1" dirty="0">
                <a:solidFill>
                  <a:srgbClr val="0070C0"/>
                </a:solidFill>
              </a:rPr>
              <a:t> do problema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576000" y="3528000"/>
            <a:ext cx="5930101" cy="120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 percepção da efetividade da Central na solução do problema é elevada para aqueles que fizeram uso do recurso por uma ou duas vezes, além de homogênea (3% de variação) com relação ao grau de instrução </a:t>
            </a:r>
            <a:r>
              <a:rPr lang="pt-BR" sz="1200" dirty="0"/>
              <a:t>(p12)</a:t>
            </a:r>
          </a:p>
        </p:txBody>
      </p:sp>
      <p:grpSp>
        <p:nvGrpSpPr>
          <p:cNvPr id="12" name="disparo historico">
            <a:extLst>
              <a:ext uri="{FF2B5EF4-FFF2-40B4-BE49-F238E27FC236}">
                <a16:creationId xmlns:a16="http://schemas.microsoft.com/office/drawing/2014/main" id="{92BB7C5A-01DF-460E-A4F4-EC8D3B721F41}"/>
              </a:ext>
            </a:extLst>
          </p:cNvPr>
          <p:cNvGrpSpPr/>
          <p:nvPr/>
        </p:nvGrpSpPr>
        <p:grpSpPr>
          <a:xfrm>
            <a:off x="2750439" y="1881173"/>
            <a:ext cx="1135097" cy="430887"/>
            <a:chOff x="8256588" y="5575012"/>
            <a:chExt cx="1481911" cy="56253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0096E21-FC3A-4D19-A67B-0B195AFD122C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D495CC06-C203-4CE1-8AA0-EF82BAF63B7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7A6EBC56-F3E2-4282-B887-E325AB3D9C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B0AAB776-6E1A-4A1A-8A25-BE8627463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A9355A4F-0CD6-49D0-AF24-19C848CBE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3A32C95C-9AF9-4FD1-B7E5-7907A2E51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4993AFCD-FF70-4114-9DFF-C56C3540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2C1E6C8C-2F04-4C14-9FFF-4BE907536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6AC79113-3955-4A33-8ED9-D49808B5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7A379386-6978-492C-A33F-161D443CF6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549E23CB-5DF7-497F-AA33-C7EF19E72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4A109039-5A23-4992-8B74-F08686CD8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5316F258-8DCC-4EBA-9EF1-1CA00059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E702C8B2-6287-489D-92BD-C682CBED5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A30EC1A3-EE85-48C4-81D0-1CDE9AFB9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11A88CDA-A0E0-4D90-B3BC-C017EB83BD10}"/>
              </a:ext>
            </a:extLst>
          </p:cNvPr>
          <p:cNvSpPr/>
          <p:nvPr/>
        </p:nvSpPr>
        <p:spPr>
          <a:xfrm>
            <a:off x="1515806" y="611804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onde 0 significa que seu problema não foi resolvido e 10 que foi totalmente resolvido. (RU)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B9A43A6-32A9-4884-881B-BFC354A0AB4C}"/>
              </a:ext>
            </a:extLst>
          </p:cNvPr>
          <p:cNvSpPr/>
          <p:nvPr/>
        </p:nvSpPr>
        <p:spPr>
          <a:xfrm>
            <a:off x="2747731" y="2488102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8,7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9048BB8-4F91-4669-A518-8D77B65FC980}"/>
              </a:ext>
            </a:extLst>
          </p:cNvPr>
          <p:cNvSpPr/>
          <p:nvPr/>
        </p:nvSpPr>
        <p:spPr>
          <a:xfrm>
            <a:off x="666517" y="1732748"/>
            <a:ext cx="164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7200" b="1" dirty="0">
                <a:solidFill>
                  <a:srgbClr val="FF9900"/>
                </a:solidFill>
              </a:rPr>
              <a:t>8,4</a:t>
            </a:r>
            <a:endParaRPr lang="pt-BR" sz="8000" b="1" i="1" dirty="0">
              <a:solidFill>
                <a:srgbClr val="FF9900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9B18CDC-2FF5-4FD6-974F-A752432328AB}"/>
              </a:ext>
            </a:extLst>
          </p:cNvPr>
          <p:cNvSpPr/>
          <p:nvPr/>
        </p:nvSpPr>
        <p:spPr>
          <a:xfrm>
            <a:off x="702556" y="1608250"/>
            <a:ext cx="1619205" cy="1619205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4087DF3C-DE40-4962-977C-EC244AB57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44318"/>
              </p:ext>
            </p:extLst>
          </p:nvPr>
        </p:nvGraphicFramePr>
        <p:xfrm>
          <a:off x="844195" y="4971225"/>
          <a:ext cx="5370505" cy="60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600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126497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1264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7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pós graduação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1149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3D9B7EDA-2A9F-4B47-94B5-5F95A8F6A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41976"/>
              </p:ext>
            </p:extLst>
          </p:nvPr>
        </p:nvGraphicFramePr>
        <p:xfrm>
          <a:off x="2843298" y="292346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3.834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31" name="+ informações">
            <a:extLst>
              <a:ext uri="{FF2B5EF4-FFF2-40B4-BE49-F238E27FC236}">
                <a16:creationId xmlns:a16="http://schemas.microsoft.com/office/drawing/2014/main" id="{02426D15-DE23-4BBA-969C-6C76A380D68E}"/>
              </a:ext>
            </a:extLst>
          </p:cNvPr>
          <p:cNvGrpSpPr/>
          <p:nvPr/>
        </p:nvGrpSpPr>
        <p:grpSpPr>
          <a:xfrm>
            <a:off x="7887571" y="5863977"/>
            <a:ext cx="1402473" cy="346249"/>
            <a:chOff x="7300120" y="5125288"/>
            <a:chExt cx="1748287" cy="431624"/>
          </a:xfrm>
        </p:grpSpPr>
        <p:sp>
          <p:nvSpPr>
            <p:cNvPr id="36" name="Forma livre 52">
              <a:extLst>
                <a:ext uri="{FF2B5EF4-FFF2-40B4-BE49-F238E27FC236}">
                  <a16:creationId xmlns:a16="http://schemas.microsoft.com/office/drawing/2014/main" id="{CBC5FE38-2C0E-4345-8AB5-2769C9276711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" name="CaixaDeTexto 5">
              <a:extLst>
                <a:ext uri="{FF2B5EF4-FFF2-40B4-BE49-F238E27FC236}">
                  <a16:creationId xmlns:a16="http://schemas.microsoft.com/office/drawing/2014/main" id="{99528DF7-F57F-4866-8C36-DCD551AF17DF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971DFFF6-EA4C-48C6-9356-416FAEEAC21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5B6C1B7-9A45-410A-8B1D-CD458968B5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9DF79DB2-F008-4653-A929-AF495F165B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E320D7E0-BF5F-4247-8C48-7EADE65D59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A7F8EE22-D95F-4152-9742-78F3135B3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B58CEF29-D194-487F-8F6B-3C2DA2E17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95D99563-3741-46AB-825D-F79C002BB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913226"/>
              </p:ext>
            </p:extLst>
          </p:nvPr>
        </p:nvGraphicFramePr>
        <p:xfrm>
          <a:off x="8843997" y="1600538"/>
          <a:ext cx="2527108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Tabela 55">
            <a:extLst>
              <a:ext uri="{FF2B5EF4-FFF2-40B4-BE49-F238E27FC236}">
                <a16:creationId xmlns:a16="http://schemas.microsoft.com/office/drawing/2014/main" id="{3B1E93DE-0FA7-4A9D-B80B-AABAF5E1A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55916"/>
              </p:ext>
            </p:extLst>
          </p:nvPr>
        </p:nvGraphicFramePr>
        <p:xfrm>
          <a:off x="11381101" y="1721397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7" name="Forma livre 15">
            <a:extLst>
              <a:ext uri="{FF2B5EF4-FFF2-40B4-BE49-F238E27FC236}">
                <a16:creationId xmlns:a16="http://schemas.microsoft.com/office/drawing/2014/main" id="{B3F26C32-B48F-41B9-8AEA-1D16E566C7DE}"/>
              </a:ext>
            </a:extLst>
          </p:cNvPr>
          <p:cNvSpPr/>
          <p:nvPr/>
        </p:nvSpPr>
        <p:spPr>
          <a:xfrm flipH="1">
            <a:off x="8755999" y="1721397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Forma livre 16">
            <a:extLst>
              <a:ext uri="{FF2B5EF4-FFF2-40B4-BE49-F238E27FC236}">
                <a16:creationId xmlns:a16="http://schemas.microsoft.com/office/drawing/2014/main" id="{7384D904-9B5E-4805-AA77-F702A9960671}"/>
              </a:ext>
            </a:extLst>
          </p:cNvPr>
          <p:cNvSpPr/>
          <p:nvPr/>
        </p:nvSpPr>
        <p:spPr>
          <a:xfrm flipH="1">
            <a:off x="8755999" y="2480411"/>
            <a:ext cx="319572" cy="726570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Forma livre 17">
            <a:extLst>
              <a:ext uri="{FF2B5EF4-FFF2-40B4-BE49-F238E27FC236}">
                <a16:creationId xmlns:a16="http://schemas.microsoft.com/office/drawing/2014/main" id="{A48BF135-F05E-4D5F-85F8-F6DB4AF5D41D}"/>
              </a:ext>
            </a:extLst>
          </p:cNvPr>
          <p:cNvSpPr/>
          <p:nvPr/>
        </p:nvSpPr>
        <p:spPr>
          <a:xfrm flipH="1">
            <a:off x="8755999" y="3228191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7DD4E44-80E3-425B-BCB4-F8CDA1B80103}"/>
              </a:ext>
            </a:extLst>
          </p:cNvPr>
          <p:cNvSpPr/>
          <p:nvPr/>
        </p:nvSpPr>
        <p:spPr>
          <a:xfrm>
            <a:off x="7392947" y="167906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69%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3EBA7EA-44AA-48A1-9215-65E8FD74F30A}"/>
              </a:ext>
            </a:extLst>
          </p:cNvPr>
          <p:cNvSpPr/>
          <p:nvPr/>
        </p:nvSpPr>
        <p:spPr>
          <a:xfrm>
            <a:off x="7392947" y="2508490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</a:rPr>
              <a:t>15%</a:t>
            </a:r>
            <a:endParaRPr lang="pt-BR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02EF042B-3022-43E3-B5D1-592E454743D8}"/>
              </a:ext>
            </a:extLst>
          </p:cNvPr>
          <p:cNvSpPr/>
          <p:nvPr/>
        </p:nvSpPr>
        <p:spPr>
          <a:xfrm>
            <a:off x="7392947" y="420811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</a:rPr>
              <a:t>16%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AC45285A-3B72-44A6-A929-80EB84724D02}"/>
              </a:ext>
            </a:extLst>
          </p:cNvPr>
          <p:cNvSpPr/>
          <p:nvPr/>
        </p:nvSpPr>
        <p:spPr>
          <a:xfrm>
            <a:off x="9300040" y="1350694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problema totalmente resolvido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89862DC5-E1D9-4A42-B4F1-87CE8E2D4A46}"/>
              </a:ext>
            </a:extLst>
          </p:cNvPr>
          <p:cNvSpPr/>
          <p:nvPr/>
        </p:nvSpPr>
        <p:spPr>
          <a:xfrm>
            <a:off x="9300040" y="5884500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problema não foi resolvido 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32" grpId="1"/>
      <p:bldP spid="33" grpId="0"/>
      <p:bldP spid="34" grpId="0" animBg="1"/>
      <p:bldGraphic spid="55" grpId="0">
        <p:bldAsOne/>
      </p:bldGraphic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33283" y="6577725"/>
            <a:ext cx="10404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P12.</a:t>
            </a:r>
            <a:r>
              <a:rPr lang="pt-BR" sz="1100" dirty="0">
                <a:solidFill>
                  <a:schemeClr val="bg1"/>
                </a:solidFill>
              </a:rPr>
              <a:t> Dê uma nota de 0 a 10 para a efetividade da Central de Atendimento/ Site do Sebrae na solução do seu problema (RU)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9AD74-AC90-40B7-9350-26591552F8D5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efetividade da Central na </a:t>
            </a:r>
            <a:r>
              <a:rPr lang="pt-BR" sz="3200" b="1" i="1" dirty="0">
                <a:solidFill>
                  <a:schemeClr val="accent2"/>
                </a:solidFill>
              </a:rPr>
              <a:t>solução</a:t>
            </a:r>
            <a:r>
              <a:rPr lang="pt-BR" sz="3200" b="1" dirty="0">
                <a:solidFill>
                  <a:srgbClr val="0070C0"/>
                </a:solidFill>
              </a:rPr>
              <a:t> do problema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88CDA-A0E0-4D90-B3BC-C017EB83BD10}"/>
              </a:ext>
            </a:extLst>
          </p:cNvPr>
          <p:cNvSpPr/>
          <p:nvPr/>
        </p:nvSpPr>
        <p:spPr>
          <a:xfrm>
            <a:off x="1515806" y="611804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onde 0 significa que seu problema não foi resolvido e 10 que foi totalmente resolvido. (RU)</a:t>
            </a:r>
          </a:p>
        </p:txBody>
      </p:sp>
      <p:sp>
        <p:nvSpPr>
          <p:cNvPr id="44" name="Espaço Reservado para Conteúdo 3">
            <a:extLst>
              <a:ext uri="{FF2B5EF4-FFF2-40B4-BE49-F238E27FC236}">
                <a16:creationId xmlns:a16="http://schemas.microsoft.com/office/drawing/2014/main" id="{427CC7C7-BAAA-4928-998D-EA059845F04D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4470373" cy="120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já com relação às faixas etárias, a variação entre os extremos alcança a 11%, cabendo algum ajuste particularmente para aqueles acima de 45 anos </a:t>
            </a:r>
            <a:r>
              <a:rPr lang="pt-BR" sz="1200" dirty="0"/>
              <a:t>(p12)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1DC9FD1-271C-4BC5-8B37-E7A3A6CE6B07}"/>
              </a:ext>
            </a:extLst>
          </p:cNvPr>
          <p:cNvSpPr/>
          <p:nvPr/>
        </p:nvSpPr>
        <p:spPr>
          <a:xfrm>
            <a:off x="0" y="3424685"/>
            <a:ext cx="12192000" cy="2290134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C4EE8D4-2398-45D7-AA26-8BAB3B92B891}"/>
              </a:ext>
            </a:extLst>
          </p:cNvPr>
          <p:cNvGrpSpPr/>
          <p:nvPr/>
        </p:nvGrpSpPr>
        <p:grpSpPr>
          <a:xfrm>
            <a:off x="588742" y="3081704"/>
            <a:ext cx="2566300" cy="468000"/>
            <a:chOff x="588742" y="2863992"/>
            <a:chExt cx="2566300" cy="468000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B2F2CEB9-4C69-4D01-A911-4E52F9A9CC93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B4DA2F6-77FE-4386-92E5-CBFDA7DC90DB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5346AD98-2614-4727-B4E9-7CD3DFA1A5EE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16" name="Gráfico 15">
                  <a:extLst>
                    <a:ext uri="{FF2B5EF4-FFF2-40B4-BE49-F238E27FC236}">
                      <a16:creationId xmlns:a16="http://schemas.microsoft.com/office/drawing/2014/main" id="{7EE55B9B-0498-4638-A212-001E44442E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7FE1D4FC-6C9A-43DB-BE4C-487FE5FDF98C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B2ED35E-8F18-46DE-B61E-FF93AACA31D3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6AE85892-FB82-4241-A77D-6A852FAF2C93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D68BEDAA-F6BF-40F9-8B84-645B4F1E9095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811DF79A-09DA-46D5-9DBB-647B7BFB1334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ED2D2151-9003-492A-AC95-CBF8B1E8A0CA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14176959-CA78-453D-942A-A964767832BC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0598405-BDD6-49EC-B144-2B6C42B71227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1E6240D-093E-49D5-AB75-E6EC5A02CAF0}"/>
              </a:ext>
            </a:extLst>
          </p:cNvPr>
          <p:cNvCxnSpPr>
            <a:cxnSpLocks/>
          </p:cNvCxnSpPr>
          <p:nvPr/>
        </p:nvCxnSpPr>
        <p:spPr>
          <a:xfrm flipH="1">
            <a:off x="5747500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9B0BA32-3C77-40B9-B9C4-BE19A60C9B9C}"/>
              </a:ext>
            </a:extLst>
          </p:cNvPr>
          <p:cNvGrpSpPr/>
          <p:nvPr/>
        </p:nvGrpSpPr>
        <p:grpSpPr>
          <a:xfrm>
            <a:off x="5960925" y="3081704"/>
            <a:ext cx="2600293" cy="468000"/>
            <a:chOff x="8921841" y="2863992"/>
            <a:chExt cx="2600293" cy="468000"/>
          </a:xfrm>
        </p:grpSpPr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08CFAAE1-866D-431A-A1F1-04DB49993B3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17248E0-E25A-4FB8-8EFE-E14988AC6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12DC6CF5-8F91-450D-B55C-5C387ACCC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7F8AD19F-26BC-476C-B901-138A782FB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0F2F2424-7FBF-4010-8F76-ADC78359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B64F0BD6-7C7B-4EFB-916B-0A208865D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A9CFA406-6197-4221-9B3F-3784D36D4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11AF5A93-8BFC-455B-BD62-6EEB25689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8AD62207-6A3B-4C05-B9D8-9837088F0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F90918C0-7268-408B-98A5-98275FDB1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04F1BC9D-060E-45AF-859E-0542591C2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C6A04504-A510-4AC8-B6F5-13F960272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8FED997-5889-4A8C-89B6-CD3B64281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4FD647E6-AE61-4A17-9197-CF086C159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428A27C-F545-4204-BF70-A1CBECCCE033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65529814-04DB-491F-A5B4-39D5C1E4A9E6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36692BA-FE3A-4CD0-8759-4A037174045F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1" name="Gráfico 30">
                <a:extLst>
                  <a:ext uri="{FF2B5EF4-FFF2-40B4-BE49-F238E27FC236}">
                    <a16:creationId xmlns:a16="http://schemas.microsoft.com/office/drawing/2014/main" id="{DF815A3E-D138-459B-80F3-49FCAEB0C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1A76EEA4-1E23-4954-A1A1-56F05742F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536223"/>
              </p:ext>
            </p:extLst>
          </p:nvPr>
        </p:nvGraphicFramePr>
        <p:xfrm>
          <a:off x="738079" y="3347867"/>
          <a:ext cx="3630517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Gráfico 48">
            <a:extLst>
              <a:ext uri="{FF2B5EF4-FFF2-40B4-BE49-F238E27FC236}">
                <a16:creationId xmlns:a16="http://schemas.microsoft.com/office/drawing/2014/main" id="{28094A5A-F06B-470A-872C-21C44F801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455996"/>
              </p:ext>
            </p:extLst>
          </p:nvPr>
        </p:nvGraphicFramePr>
        <p:xfrm>
          <a:off x="5466646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Espaço Reservado para Conteúdo 3">
            <a:extLst>
              <a:ext uri="{FF2B5EF4-FFF2-40B4-BE49-F238E27FC236}">
                <a16:creationId xmlns:a16="http://schemas.microsoft.com/office/drawing/2014/main" id="{B51A40FD-6D09-45C8-A043-E4A19257B1FB}"/>
              </a:ext>
            </a:extLst>
          </p:cNvPr>
          <p:cNvSpPr txBox="1">
            <a:spLocks/>
          </p:cNvSpPr>
          <p:nvPr/>
        </p:nvSpPr>
        <p:spPr>
          <a:xfrm>
            <a:off x="6568576" y="1803497"/>
            <a:ext cx="4470373" cy="120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quanto aos portes, a variação entre os extremos corresponde a 8%, sugerindo um crescimento na exigência quanto maior a empresa avaliando a Central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919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" grpId="0" animBg="1"/>
      <p:bldGraphic spid="48" grpId="0">
        <p:bldAsOne/>
      </p:bldGraphic>
      <p:bldGraphic spid="49" grpId="0">
        <p:bldAsOne/>
      </p:bldGraphic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575999" y="1952644"/>
            <a:ext cx="3549229" cy="2661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as avaliações negativas com relação à efetividade se concentraram particularmente na ‘não resolução do problema’, com praticamente 1 em cada 3 respostas, ainda que se tratasse de 37% de somente 552 entrevistas, ou o equivalente a apenas 3% do universo </a:t>
            </a:r>
            <a:r>
              <a:rPr lang="pt-BR" sz="1200" dirty="0"/>
              <a:t>(p12.1)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626230-DDCB-4B92-B71B-52B0BD051CD6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o porquê da </a:t>
            </a:r>
            <a:r>
              <a:rPr lang="pt-BR" sz="3200" b="1" i="1" dirty="0">
                <a:solidFill>
                  <a:schemeClr val="accent2"/>
                </a:solidFill>
              </a:rPr>
              <a:t>avaliação negativa </a:t>
            </a:r>
            <a:r>
              <a:rPr lang="pt-BR" sz="3200" b="1" dirty="0">
                <a:solidFill>
                  <a:srgbClr val="0070C0"/>
                </a:solidFill>
              </a:rPr>
              <a:t>para efetividade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notas</a:t>
            </a:r>
            <a:r>
              <a:rPr lang="en-US" b="1" i="1" dirty="0">
                <a:solidFill>
                  <a:srgbClr val="006699"/>
                </a:solidFill>
              </a:rPr>
              <a:t> de 0 a 6</a:t>
            </a:r>
            <a:endParaRPr lang="pt-BR" b="1" i="1" dirty="0">
              <a:solidFill>
                <a:srgbClr val="006699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p12.1</a:t>
            </a:r>
            <a:r>
              <a:rPr lang="pt-BR" sz="1100" dirty="0">
                <a:solidFill>
                  <a:schemeClr val="bg1"/>
                </a:solidFill>
              </a:rPr>
              <a:t> Por que deu esta nota?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23FF72C-DE56-4ABA-87EC-FA6F90957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433129"/>
              </p:ext>
            </p:extLst>
          </p:nvPr>
        </p:nvGraphicFramePr>
        <p:xfrm>
          <a:off x="8643250" y="1817972"/>
          <a:ext cx="2834498" cy="362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81C4812-5122-4F63-BAEC-AF353639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54628"/>
              </p:ext>
            </p:extLst>
          </p:nvPr>
        </p:nvGraphicFramePr>
        <p:xfrm>
          <a:off x="10538997" y="5904291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552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12" name="+ informações">
            <a:extLst>
              <a:ext uri="{FF2B5EF4-FFF2-40B4-BE49-F238E27FC236}">
                <a16:creationId xmlns:a16="http://schemas.microsoft.com/office/drawing/2014/main" id="{D7C68947-7E53-49C4-ABDB-4BA9786D994E}"/>
              </a:ext>
            </a:extLst>
          </p:cNvPr>
          <p:cNvGrpSpPr/>
          <p:nvPr/>
        </p:nvGrpSpPr>
        <p:grpSpPr>
          <a:xfrm>
            <a:off x="10538997" y="5568618"/>
            <a:ext cx="1402473" cy="346249"/>
            <a:chOff x="7300120" y="5125288"/>
            <a:chExt cx="1748287" cy="431624"/>
          </a:xfrm>
        </p:grpSpPr>
        <p:sp>
          <p:nvSpPr>
            <p:cNvPr id="13" name="Forma livre 52">
              <a:extLst>
                <a:ext uri="{FF2B5EF4-FFF2-40B4-BE49-F238E27FC236}">
                  <a16:creationId xmlns:a16="http://schemas.microsoft.com/office/drawing/2014/main" id="{4C1BFD37-335C-4FD7-87D6-A8C6E2D82217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" name="CaixaDeTexto 5">
              <a:extLst>
                <a:ext uri="{FF2B5EF4-FFF2-40B4-BE49-F238E27FC236}">
                  <a16:creationId xmlns:a16="http://schemas.microsoft.com/office/drawing/2014/main" id="{42A81F5C-57FA-4E5F-8C66-2FA2CE5E6224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5F953EAB-6B99-4B8E-AAFC-0378E53983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42E9851E-B260-41FA-8AE1-0D68A8D6C3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2235C0CB-6A37-41F2-8D0F-5127F6EC39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93D46EE2-5E7F-494A-AE88-9093ADEE89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0FF845B6-60AA-439C-B22F-FF3BA412A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F4B57065-6EC7-41BE-AAC0-8848C97BC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DDD8795-D052-482B-8AB1-E591DDA36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51955"/>
              </p:ext>
            </p:extLst>
          </p:nvPr>
        </p:nvGraphicFramePr>
        <p:xfrm>
          <a:off x="4125228" y="1932345"/>
          <a:ext cx="4518024" cy="3360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8024">
                  <a:extLst>
                    <a:ext uri="{9D8B030D-6E8A-4147-A177-3AD203B41FA5}">
                      <a16:colId xmlns:a16="http://schemas.microsoft.com/office/drawing/2014/main" val="2887507600"/>
                    </a:ext>
                  </a:extLst>
                </a:gridCol>
              </a:tblGrid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problema não foi resolvido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28011"/>
                  </a:ext>
                </a:extLst>
              </a:tr>
              <a:tr h="307468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não recebeu todas informações. | </a:t>
                      </a:r>
                      <a:r>
                        <a:rPr lang="pt-BR" sz="1600" u="none" strike="noStrike" dirty="0" err="1">
                          <a:effectLst/>
                        </a:rPr>
                        <a:t>info</a:t>
                      </a:r>
                      <a:r>
                        <a:rPr lang="pt-BR" sz="1600" u="none" strike="noStrike" dirty="0">
                          <a:effectLst/>
                        </a:rPr>
                        <a:t>. incorretas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28697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precisou buscar </a:t>
                      </a:r>
                      <a:r>
                        <a:rPr lang="pt-BR" sz="1600" u="none" strike="noStrike" dirty="0" err="1">
                          <a:effectLst/>
                        </a:rPr>
                        <a:t>info</a:t>
                      </a:r>
                      <a:r>
                        <a:rPr lang="pt-BR" sz="1600" u="none" strike="noStrike" dirty="0">
                          <a:effectLst/>
                        </a:rPr>
                        <a:t>. em outro canal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593173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não teve retorno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622347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não achou o curso | não tinha vagas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744072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apenas parcialmente resolvido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894419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atendimento ruim | sem paciência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162747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demora na solução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20722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curso | consultoria não agradou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08761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não consegue atendimento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663507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outros motivos diversos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134794"/>
                  </a:ext>
                </a:extLst>
              </a:tr>
              <a:tr h="2775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>
                          <a:effectLst/>
                        </a:rPr>
                        <a:t>sem resposta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" marR="927" marT="9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80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1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23C2F87-AAA1-4174-AFF7-04DF40C18A54}"/>
              </a:ext>
            </a:extLst>
          </p:cNvPr>
          <p:cNvSpPr/>
          <p:nvPr/>
        </p:nvSpPr>
        <p:spPr>
          <a:xfrm>
            <a:off x="1397000" y="2256134"/>
            <a:ext cx="4610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para quem entrou com a Central de Atendimento do Sebrae, entre julho e dezembro de 2018, mais de uma vez</a:t>
            </a:r>
          </a:p>
        </p:txBody>
      </p:sp>
    </p:spTree>
    <p:extLst>
      <p:ext uri="{BB962C8B-B14F-4D97-AF65-F5344CB8AC3E}">
        <p14:creationId xmlns:p14="http://schemas.microsoft.com/office/powerpoint/2010/main" val="27258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P13. </a:t>
            </a:r>
            <a:r>
              <a:rPr lang="pt-BR" sz="1100" dirty="0">
                <a:solidFill>
                  <a:schemeClr val="bg1"/>
                </a:solidFill>
              </a:rPr>
              <a:t>Dê uma nota de 0 a 10 para a efetividade da Central de Atendimento/Site do Sebrae na solução de seus problemas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DE58A0-1020-4A7A-877A-4A29E7AD0D55}"/>
              </a:ext>
            </a:extLst>
          </p:cNvPr>
          <p:cNvSpPr/>
          <p:nvPr/>
        </p:nvSpPr>
        <p:spPr>
          <a:xfrm>
            <a:off x="1398600" y="6087355"/>
            <a:ext cx="585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que seu problema não foi resolvido e 10 que foi totalmente resolvido. (RU)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efetividade da Central na </a:t>
            </a:r>
            <a:r>
              <a:rPr lang="pt-BR" sz="3200" b="1" i="1" dirty="0">
                <a:solidFill>
                  <a:schemeClr val="accent2"/>
                </a:solidFill>
              </a:rPr>
              <a:t>solução</a:t>
            </a:r>
            <a:r>
              <a:rPr lang="pt-BR" sz="3200" b="1" dirty="0">
                <a:solidFill>
                  <a:srgbClr val="0070C0"/>
                </a:solidFill>
              </a:rPr>
              <a:t> dos problemas</a:t>
            </a:r>
          </a:p>
        </p:txBody>
      </p:sp>
      <p:grpSp>
        <p:nvGrpSpPr>
          <p:cNvPr id="11" name="disparo historico">
            <a:extLst>
              <a:ext uri="{FF2B5EF4-FFF2-40B4-BE49-F238E27FC236}">
                <a16:creationId xmlns:a16="http://schemas.microsoft.com/office/drawing/2014/main" id="{2DDE2180-4090-41FF-ACFF-22729B66FB18}"/>
              </a:ext>
            </a:extLst>
          </p:cNvPr>
          <p:cNvGrpSpPr/>
          <p:nvPr/>
        </p:nvGrpSpPr>
        <p:grpSpPr>
          <a:xfrm>
            <a:off x="2908633" y="2174629"/>
            <a:ext cx="1135097" cy="430887"/>
            <a:chOff x="8256588" y="5575012"/>
            <a:chExt cx="1481911" cy="562539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64D012-3E27-4AF5-9FD4-89E45D84F08F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8F0120A0-08E1-4F34-BFB2-98534E279B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4" name="Freeform 23">
                <a:extLst>
                  <a:ext uri="{FF2B5EF4-FFF2-40B4-BE49-F238E27FC236}">
                    <a16:creationId xmlns:a16="http://schemas.microsoft.com/office/drawing/2014/main" id="{2A067820-06C0-4A33-A104-F3D5785CF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2C703E19-ED1C-4813-8748-C1AAA2DBB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DDA8E284-9F0B-4CAF-BB38-DBB85A92B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2C7A79DD-DFBB-4197-A57C-67CC84285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id="{6647AA6E-C224-46EF-BDD6-36B9137D7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7688B672-ACE3-4224-9386-B64EB2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7EA9BEB5-B568-4496-92EC-8BAF60C96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44F6578D-568F-44EA-B0D5-D99FE1F6C8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B1EEE2DE-2FBF-4925-886D-64FD67B6D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A200A0B0-094C-45FA-8550-7FFB1138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01B21D21-41EF-4300-B676-C486F29D2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5" name="Freeform 34">
                <a:extLst>
                  <a:ext uri="{FF2B5EF4-FFF2-40B4-BE49-F238E27FC236}">
                    <a16:creationId xmlns:a16="http://schemas.microsoft.com/office/drawing/2014/main" id="{92253781-C247-44D8-B7C0-EE6EA4BB8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35">
                <a:extLst>
                  <a:ext uri="{FF2B5EF4-FFF2-40B4-BE49-F238E27FC236}">
                    <a16:creationId xmlns:a16="http://schemas.microsoft.com/office/drawing/2014/main" id="{9DF8F729-875B-4649-BA12-530533F8D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30" name="Espaço Reservado para Conteúdo 3">
            <a:extLst>
              <a:ext uri="{FF2B5EF4-FFF2-40B4-BE49-F238E27FC236}">
                <a16:creationId xmlns:a16="http://schemas.microsoft.com/office/drawing/2014/main" id="{79EC84F4-8BFC-4F7C-BC5F-E4EFBEDE6542}"/>
              </a:ext>
            </a:extLst>
          </p:cNvPr>
          <p:cNvSpPr txBox="1">
            <a:spLocks/>
          </p:cNvSpPr>
          <p:nvPr/>
        </p:nvSpPr>
        <p:spPr>
          <a:xfrm>
            <a:off x="576000" y="3694626"/>
            <a:ext cx="5853100" cy="120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importante destacar que a avaliação da efetividade da Central na solução dos problemas é maior (+8% frente a p12) para aqueles entrevistados que fizeram uso do canal com uma frequência elevada </a:t>
            </a:r>
            <a:r>
              <a:rPr lang="pt-BR" sz="1200" dirty="0"/>
              <a:t>(p13)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ACE168D-DC03-4B09-9FD1-C0BF70B0E62E}"/>
              </a:ext>
            </a:extLst>
          </p:cNvPr>
          <p:cNvSpPr/>
          <p:nvPr/>
        </p:nvSpPr>
        <p:spPr>
          <a:xfrm>
            <a:off x="2673164" y="2707458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8,8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63EBCF7-DB8E-42A1-96A5-C0417302D99B}"/>
              </a:ext>
            </a:extLst>
          </p:cNvPr>
          <p:cNvSpPr/>
          <p:nvPr/>
        </p:nvSpPr>
        <p:spPr>
          <a:xfrm>
            <a:off x="666517" y="1827194"/>
            <a:ext cx="164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7200" b="1" dirty="0">
                <a:solidFill>
                  <a:srgbClr val="FF9900"/>
                </a:solidFill>
              </a:rPr>
              <a:t>9,1</a:t>
            </a:r>
            <a:endParaRPr lang="pt-BR" sz="8000" b="1" i="1" dirty="0">
              <a:solidFill>
                <a:srgbClr val="FF9900"/>
              </a:solidFill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A65A66BE-2E60-4D22-A73E-EF4527EA8D14}"/>
              </a:ext>
            </a:extLst>
          </p:cNvPr>
          <p:cNvSpPr/>
          <p:nvPr/>
        </p:nvSpPr>
        <p:spPr>
          <a:xfrm>
            <a:off x="702556" y="1702696"/>
            <a:ext cx="1619205" cy="1619205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A4CD6669-547A-4259-AC8F-C844CCB2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03896"/>
              </p:ext>
            </p:extLst>
          </p:nvPr>
        </p:nvGraphicFramePr>
        <p:xfrm>
          <a:off x="1075191" y="5083077"/>
          <a:ext cx="5436011" cy="594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600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126497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1264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8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8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pós graduação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1699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</a:tbl>
          </a:graphicData>
        </a:graphic>
      </p:graphicFrame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6A16D6EB-2136-4ED1-B65E-C62480818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48165"/>
              </p:ext>
            </p:extLst>
          </p:nvPr>
        </p:nvGraphicFramePr>
        <p:xfrm>
          <a:off x="2074479" y="310475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2.692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29" name="+ informações">
            <a:extLst>
              <a:ext uri="{FF2B5EF4-FFF2-40B4-BE49-F238E27FC236}">
                <a16:creationId xmlns:a16="http://schemas.microsoft.com/office/drawing/2014/main" id="{E04D9DB9-A667-4DBB-AD3F-04190B2B12E7}"/>
              </a:ext>
            </a:extLst>
          </p:cNvPr>
          <p:cNvGrpSpPr/>
          <p:nvPr/>
        </p:nvGrpSpPr>
        <p:grpSpPr>
          <a:xfrm>
            <a:off x="4451295" y="2200567"/>
            <a:ext cx="1402473" cy="346249"/>
            <a:chOff x="7300120" y="5125288"/>
            <a:chExt cx="1748287" cy="431624"/>
          </a:xfrm>
        </p:grpSpPr>
        <p:sp>
          <p:nvSpPr>
            <p:cNvPr id="34" name="Forma livre 52">
              <a:extLst>
                <a:ext uri="{FF2B5EF4-FFF2-40B4-BE49-F238E27FC236}">
                  <a16:creationId xmlns:a16="http://schemas.microsoft.com/office/drawing/2014/main" id="{94663221-99E8-4A90-800D-CD283971D172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" name="CaixaDeTexto 5">
              <a:extLst>
                <a:ext uri="{FF2B5EF4-FFF2-40B4-BE49-F238E27FC236}">
                  <a16:creationId xmlns:a16="http://schemas.microsoft.com/office/drawing/2014/main" id="{2B3A6D58-9D05-41E3-A8A0-B6549B7418AD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5C9E3EA8-F816-4C50-9FE3-02A93A3D38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90FB4082-0F14-4CB8-8B8E-E90A00186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9E56E109-1E1C-475A-AAC9-C15CB3AE12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AAEAB336-C7E9-4E9A-ABB6-BD7033ECD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85FA0CF3-D10C-4EAC-855E-56371C32D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ECA2B3D5-99B3-482F-BD27-7A58273CD1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5D297C83-0CD5-49D3-8DE5-3FB517BAD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624933"/>
              </p:ext>
            </p:extLst>
          </p:nvPr>
        </p:nvGraphicFramePr>
        <p:xfrm>
          <a:off x="8843997" y="1600538"/>
          <a:ext cx="2527108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Tabela 47">
            <a:extLst>
              <a:ext uri="{FF2B5EF4-FFF2-40B4-BE49-F238E27FC236}">
                <a16:creationId xmlns:a16="http://schemas.microsoft.com/office/drawing/2014/main" id="{FDBDB42D-572D-4EA2-9D51-07A4B390C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62831"/>
              </p:ext>
            </p:extLst>
          </p:nvPr>
        </p:nvGraphicFramePr>
        <p:xfrm>
          <a:off x="11381101" y="1721397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9" name="Forma livre 15">
            <a:extLst>
              <a:ext uri="{FF2B5EF4-FFF2-40B4-BE49-F238E27FC236}">
                <a16:creationId xmlns:a16="http://schemas.microsoft.com/office/drawing/2014/main" id="{8B8534AB-9189-494B-B7E3-720898F90693}"/>
              </a:ext>
            </a:extLst>
          </p:cNvPr>
          <p:cNvSpPr/>
          <p:nvPr/>
        </p:nvSpPr>
        <p:spPr>
          <a:xfrm flipH="1">
            <a:off x="8755999" y="1721397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16">
            <a:extLst>
              <a:ext uri="{FF2B5EF4-FFF2-40B4-BE49-F238E27FC236}">
                <a16:creationId xmlns:a16="http://schemas.microsoft.com/office/drawing/2014/main" id="{A0646A5F-91C3-4F56-AFC7-A6D31D29A24B}"/>
              </a:ext>
            </a:extLst>
          </p:cNvPr>
          <p:cNvSpPr/>
          <p:nvPr/>
        </p:nvSpPr>
        <p:spPr>
          <a:xfrm flipH="1">
            <a:off x="8755999" y="2480411"/>
            <a:ext cx="319572" cy="726570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orma livre 17">
            <a:extLst>
              <a:ext uri="{FF2B5EF4-FFF2-40B4-BE49-F238E27FC236}">
                <a16:creationId xmlns:a16="http://schemas.microsoft.com/office/drawing/2014/main" id="{8EDF27C8-0DB0-4278-A235-22040851CA50}"/>
              </a:ext>
            </a:extLst>
          </p:cNvPr>
          <p:cNvSpPr/>
          <p:nvPr/>
        </p:nvSpPr>
        <p:spPr>
          <a:xfrm flipH="1">
            <a:off x="8755999" y="3228191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070508A2-D618-4E48-A5EB-AC490AFF6330}"/>
              </a:ext>
            </a:extLst>
          </p:cNvPr>
          <p:cNvSpPr/>
          <p:nvPr/>
        </p:nvSpPr>
        <p:spPr>
          <a:xfrm>
            <a:off x="7392947" y="167906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79%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0F2175D7-6CB8-49E9-A557-89A4A178E64F}"/>
              </a:ext>
            </a:extLst>
          </p:cNvPr>
          <p:cNvSpPr/>
          <p:nvPr/>
        </p:nvSpPr>
        <p:spPr>
          <a:xfrm>
            <a:off x="7392947" y="2508490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</a:rPr>
              <a:t>15%</a:t>
            </a:r>
            <a:endParaRPr lang="pt-BR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40A8AFE-8748-4311-8D18-B35CA8E68DC0}"/>
              </a:ext>
            </a:extLst>
          </p:cNvPr>
          <p:cNvSpPr/>
          <p:nvPr/>
        </p:nvSpPr>
        <p:spPr>
          <a:xfrm>
            <a:off x="7392947" y="420811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</a:rPr>
              <a:t>6%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640FCF62-3EDE-41FF-9106-2DA41980DFD0}"/>
              </a:ext>
            </a:extLst>
          </p:cNvPr>
          <p:cNvSpPr/>
          <p:nvPr/>
        </p:nvSpPr>
        <p:spPr>
          <a:xfrm>
            <a:off x="9300040" y="1350694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problema totalmente resolvido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DBE25A8F-B2ED-4899-A0C5-B7A7540D01F7}"/>
              </a:ext>
            </a:extLst>
          </p:cNvPr>
          <p:cNvSpPr/>
          <p:nvPr/>
        </p:nvSpPr>
        <p:spPr>
          <a:xfrm>
            <a:off x="9300040" y="5884500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problema não foi resolvido 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  <p:bldP spid="32" grpId="0"/>
      <p:bldP spid="33" grpId="0" animBg="1"/>
      <p:bldGraphic spid="47" grpId="0">
        <p:bldAsOne/>
      </p:bldGraphic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P13. </a:t>
            </a:r>
            <a:r>
              <a:rPr lang="pt-BR" sz="1100" dirty="0">
                <a:solidFill>
                  <a:schemeClr val="bg1"/>
                </a:solidFill>
              </a:rPr>
              <a:t>Dê uma nota de 0 a 10 para a efetividade da Central de Atendimento/Site do Sebrae na solução de seus problemas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DE58A0-1020-4A7A-877A-4A29E7AD0D55}"/>
              </a:ext>
            </a:extLst>
          </p:cNvPr>
          <p:cNvSpPr/>
          <p:nvPr/>
        </p:nvSpPr>
        <p:spPr>
          <a:xfrm>
            <a:off x="1398600" y="6087355"/>
            <a:ext cx="585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que seu problema não foi resolvido e 10 que foi totalmente resolvido. (RU)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efetividade da Central na </a:t>
            </a:r>
            <a:r>
              <a:rPr lang="pt-BR" sz="3200" b="1" i="1" dirty="0">
                <a:solidFill>
                  <a:schemeClr val="accent2"/>
                </a:solidFill>
              </a:rPr>
              <a:t>solução</a:t>
            </a:r>
            <a:r>
              <a:rPr lang="pt-BR" sz="3200" b="1" dirty="0">
                <a:solidFill>
                  <a:srgbClr val="0070C0"/>
                </a:solidFill>
              </a:rPr>
              <a:t> dos problemas</a:t>
            </a:r>
          </a:p>
        </p:txBody>
      </p:sp>
      <p:sp>
        <p:nvSpPr>
          <p:cNvPr id="35" name="Espaço Reservado para Conteúdo 3">
            <a:extLst>
              <a:ext uri="{FF2B5EF4-FFF2-40B4-BE49-F238E27FC236}">
                <a16:creationId xmlns:a16="http://schemas.microsoft.com/office/drawing/2014/main" id="{DA626C2F-EB8F-4428-BC63-28F57D464222}"/>
              </a:ext>
            </a:extLst>
          </p:cNvPr>
          <p:cNvSpPr txBox="1">
            <a:spLocks/>
          </p:cNvSpPr>
          <p:nvPr/>
        </p:nvSpPr>
        <p:spPr>
          <a:xfrm>
            <a:off x="588742" y="1643319"/>
            <a:ext cx="4852341" cy="120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com relação às faixas etárias, a variação entre  extremos alcança 12%, merecendo atenção os entrevistados com mais de 55 anos. </a:t>
            </a:r>
            <a:r>
              <a:rPr lang="pt-BR" sz="1200" dirty="0"/>
              <a:t>(p13)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898900E-ED84-4CF5-B043-6990BF11EE12}"/>
              </a:ext>
            </a:extLst>
          </p:cNvPr>
          <p:cNvSpPr/>
          <p:nvPr/>
        </p:nvSpPr>
        <p:spPr>
          <a:xfrm>
            <a:off x="0" y="3424685"/>
            <a:ext cx="12192000" cy="2290134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9CABFE07-C717-4FF4-ACE6-CEC1640C75AB}"/>
              </a:ext>
            </a:extLst>
          </p:cNvPr>
          <p:cNvGrpSpPr/>
          <p:nvPr/>
        </p:nvGrpSpPr>
        <p:grpSpPr>
          <a:xfrm>
            <a:off x="588742" y="3081704"/>
            <a:ext cx="2566300" cy="468000"/>
            <a:chOff x="588742" y="2863992"/>
            <a:chExt cx="2566300" cy="468000"/>
          </a:xfrm>
        </p:grpSpPr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7B644022-0066-4AE1-8AB9-ED43D494AD37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CDD5E3B7-A32C-4930-AEAD-C92402A62E2A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53" name="Agrupar 52">
                <a:extLst>
                  <a:ext uri="{FF2B5EF4-FFF2-40B4-BE49-F238E27FC236}">
                    <a16:creationId xmlns:a16="http://schemas.microsoft.com/office/drawing/2014/main" id="{00F5C921-4D31-40C9-83F3-C688D2444D93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54" name="Gráfico 53">
                  <a:extLst>
                    <a:ext uri="{FF2B5EF4-FFF2-40B4-BE49-F238E27FC236}">
                      <a16:creationId xmlns:a16="http://schemas.microsoft.com/office/drawing/2014/main" id="{0F4DDFB2-C601-4034-97DB-7A37C4698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7EA439D6-A93F-4A74-8CBD-578C01056B68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42E738C2-BD3E-4BED-B59A-45CAAB727705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6DA23AB5-6CEC-47C6-9B2C-F6DC8DCEDA25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4937AC25-2A7C-4475-9D55-01C37EB9B3B8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A23BC277-0EB6-46CF-8655-FBA1B140B0A9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C9F532FB-F83E-4E7D-BD02-D9140C2B0635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0AA6B05F-DAF8-4633-9DEF-B4E5909D9927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42C8E210-E07D-4D56-A1FC-B78E78F8DF7B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0B7BF59B-F39B-4C10-87D9-CEEC2258DE8E}"/>
              </a:ext>
            </a:extLst>
          </p:cNvPr>
          <p:cNvCxnSpPr>
            <a:cxnSpLocks/>
          </p:cNvCxnSpPr>
          <p:nvPr/>
        </p:nvCxnSpPr>
        <p:spPr>
          <a:xfrm flipH="1">
            <a:off x="5747500" y="3450632"/>
            <a:ext cx="0" cy="2110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3E3ED8ED-F1C0-421C-A683-0DA30FF874B8}"/>
              </a:ext>
            </a:extLst>
          </p:cNvPr>
          <p:cNvGrpSpPr/>
          <p:nvPr/>
        </p:nvGrpSpPr>
        <p:grpSpPr>
          <a:xfrm>
            <a:off x="5960925" y="3081704"/>
            <a:ext cx="2600293" cy="468000"/>
            <a:chOff x="8921841" y="2863992"/>
            <a:chExt cx="2600293" cy="468000"/>
          </a:xfrm>
        </p:grpSpPr>
        <p:grpSp>
          <p:nvGrpSpPr>
            <p:cNvPr id="65" name="Group 4">
              <a:extLst>
                <a:ext uri="{FF2B5EF4-FFF2-40B4-BE49-F238E27FC236}">
                  <a16:creationId xmlns:a16="http://schemas.microsoft.com/office/drawing/2014/main" id="{A2B34095-97C5-4C79-B33A-A4271CC65A9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BDBABA85-74EB-4AB7-8EB9-DBF65DE42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2B5C2BF8-1851-4AF5-9A42-7506A9F94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99D8F83C-F209-4AC0-AD47-D93882401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5F8AB951-5A69-4C65-8407-71ED1AEDA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CABDAF47-9585-4372-9CE6-3B182F5F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813F4390-F36A-4AA5-BB7B-3E63C7A61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DEF08A8D-790E-4468-88B0-7E7C2E786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360D9A77-9B6E-473E-B9F5-86910B7B1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4A2B7C65-8117-4349-B3DE-DEB840DCF1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C95BF48F-A2B8-4E64-9CBE-7F5D6ED95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6C9389E3-AFDC-4E33-B760-A43A7E677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C33E301A-99A0-48C7-A5CC-77D638CE4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CDB36BEF-3126-4515-9792-572301D1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CA04AE1A-B13E-400A-9770-74EA0FB4D7F9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67" name="Agrupar 66">
              <a:extLst>
                <a:ext uri="{FF2B5EF4-FFF2-40B4-BE49-F238E27FC236}">
                  <a16:creationId xmlns:a16="http://schemas.microsoft.com/office/drawing/2014/main" id="{5A25FC23-7EB6-44C9-A1FB-470B1F82E470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7051D60B-4A45-4A32-AC9B-C89DEE40E115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9" name="Gráfico 68">
                <a:extLst>
                  <a:ext uri="{FF2B5EF4-FFF2-40B4-BE49-F238E27FC236}">
                    <a16:creationId xmlns:a16="http://schemas.microsoft.com/office/drawing/2014/main" id="{EC023F60-8CCA-49AE-9897-98C4FD88E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aphicFrame>
        <p:nvGraphicFramePr>
          <p:cNvPr id="88" name="Gráfico 87">
            <a:extLst>
              <a:ext uri="{FF2B5EF4-FFF2-40B4-BE49-F238E27FC236}">
                <a16:creationId xmlns:a16="http://schemas.microsoft.com/office/drawing/2014/main" id="{B2682FFA-5C26-4CCC-824B-7E96B1757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858416"/>
              </p:ext>
            </p:extLst>
          </p:nvPr>
        </p:nvGraphicFramePr>
        <p:xfrm>
          <a:off x="738079" y="3347867"/>
          <a:ext cx="3630517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9" name="Gráfico 88">
            <a:extLst>
              <a:ext uri="{FF2B5EF4-FFF2-40B4-BE49-F238E27FC236}">
                <a16:creationId xmlns:a16="http://schemas.microsoft.com/office/drawing/2014/main" id="{04AFEEA1-33D7-4A4A-9035-6CE3CDB22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160196"/>
              </p:ext>
            </p:extLst>
          </p:nvPr>
        </p:nvGraphicFramePr>
        <p:xfrm>
          <a:off x="5466646" y="3347867"/>
          <a:ext cx="4312352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Espaço Reservado para Conteúdo 3">
            <a:extLst>
              <a:ext uri="{FF2B5EF4-FFF2-40B4-BE49-F238E27FC236}">
                <a16:creationId xmlns:a16="http://schemas.microsoft.com/office/drawing/2014/main" id="{7E1A02BA-36CA-4E12-8FCD-108647207A2C}"/>
              </a:ext>
            </a:extLst>
          </p:cNvPr>
          <p:cNvSpPr txBox="1">
            <a:spLocks/>
          </p:cNvSpPr>
          <p:nvPr/>
        </p:nvSpPr>
        <p:spPr>
          <a:xfrm>
            <a:off x="6549027" y="1644576"/>
            <a:ext cx="4470373" cy="120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quanto aos portes, a variação entre os extremos corresponde a apenas 3%, sugerindo quase que homogeneidade nas avaliações relativas à efetividade.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571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8" grpId="0" animBg="1"/>
      <p:bldGraphic spid="88" grpId="0">
        <p:bldAsOne/>
      </p:bldGraphic>
      <p:bldGraphic spid="89" grpId="0">
        <p:bldAsOne/>
      </p:bldGraphic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055DFEC-CD45-44F6-BEB3-FF173C0205CB}"/>
              </a:ext>
            </a:extLst>
          </p:cNvPr>
          <p:cNvGrpSpPr/>
          <p:nvPr/>
        </p:nvGrpSpPr>
        <p:grpSpPr>
          <a:xfrm>
            <a:off x="7403229" y="1764841"/>
            <a:ext cx="3812639" cy="4133716"/>
            <a:chOff x="7125437" y="1313428"/>
            <a:chExt cx="4316236" cy="4679723"/>
          </a:xfrm>
        </p:grpSpPr>
        <p:pic>
          <p:nvPicPr>
            <p:cNvPr id="4" name="SU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0592" y="4715518"/>
              <a:ext cx="1062647" cy="1277633"/>
            </a:xfrm>
            <a:prstGeom prst="rect">
              <a:avLst/>
            </a:prstGeom>
          </p:spPr>
        </p:pic>
        <p:pic>
          <p:nvPicPr>
            <p:cNvPr id="5" name="S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0248" y="3775198"/>
              <a:ext cx="1486477" cy="1259206"/>
            </a:xfrm>
            <a:prstGeom prst="rect">
              <a:avLst/>
            </a:prstGeom>
          </p:spPr>
        </p:pic>
        <p:pic>
          <p:nvPicPr>
            <p:cNvPr id="6" name="C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1164" y="2998062"/>
              <a:ext cx="1738319" cy="1898022"/>
            </a:xfrm>
            <a:prstGeom prst="rect">
              <a:avLst/>
            </a:prstGeom>
          </p:spPr>
        </p:pic>
        <p:pic>
          <p:nvPicPr>
            <p:cNvPr id="7" name="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9913" y="2279769"/>
              <a:ext cx="1541760" cy="1965590"/>
            </a:xfrm>
            <a:prstGeom prst="rect">
              <a:avLst/>
            </a:prstGeom>
          </p:spPr>
        </p:pic>
        <p:pic>
          <p:nvPicPr>
            <p:cNvPr id="8" name="NO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5437" y="1560324"/>
              <a:ext cx="3120374" cy="2156006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8675925" y="1313428"/>
              <a:ext cx="646371" cy="874502"/>
            </a:xfrm>
            <a:prstGeom prst="rect">
              <a:avLst/>
            </a:prstGeom>
          </p:spPr>
        </p:pic>
        <p:sp>
          <p:nvSpPr>
            <p:cNvPr id="10" name="Elipse 9"/>
            <p:cNvSpPr/>
            <p:nvPr/>
          </p:nvSpPr>
          <p:spPr>
            <a:xfrm>
              <a:off x="8742850" y="1377547"/>
              <a:ext cx="512523" cy="5125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8D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>
                <a:solidFill>
                  <a:srgbClr val="98DB1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8646098" y="2250311"/>
              <a:ext cx="706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norte</a:t>
              </a: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10454902" y="1985146"/>
              <a:ext cx="646371" cy="874502"/>
            </a:xfrm>
            <a:prstGeom prst="rect">
              <a:avLst/>
            </a:prstGeom>
          </p:spPr>
        </p:pic>
        <p:sp>
          <p:nvSpPr>
            <p:cNvPr id="14" name="Elipse 13"/>
            <p:cNvSpPr/>
            <p:nvPr/>
          </p:nvSpPr>
          <p:spPr>
            <a:xfrm>
              <a:off x="10521826" y="2049264"/>
              <a:ext cx="512523" cy="5125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262658" y="2922029"/>
              <a:ext cx="1030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nordeste</a:t>
              </a: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9021363" y="2741924"/>
              <a:ext cx="646371" cy="874502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9088287" y="2806042"/>
              <a:ext cx="512523" cy="5125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D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614240" y="3612050"/>
              <a:ext cx="1391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centro-oeste</a:t>
              </a: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9980347" y="3375382"/>
              <a:ext cx="646371" cy="874502"/>
            </a:xfrm>
            <a:prstGeom prst="rect">
              <a:avLst/>
            </a:prstGeom>
          </p:spPr>
        </p:pic>
        <p:sp>
          <p:nvSpPr>
            <p:cNvPr id="22" name="Elipse 21"/>
            <p:cNvSpPr/>
            <p:nvPr/>
          </p:nvSpPr>
          <p:spPr>
            <a:xfrm>
              <a:off x="10036597" y="3439500"/>
              <a:ext cx="512523" cy="5125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9843601" y="4312264"/>
              <a:ext cx="919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sudeste</a:t>
              </a: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9228031" y="4204721"/>
              <a:ext cx="646371" cy="874502"/>
            </a:xfrm>
            <a:prstGeom prst="rect">
              <a:avLst/>
            </a:prstGeom>
          </p:spPr>
        </p:pic>
        <p:sp>
          <p:nvSpPr>
            <p:cNvPr id="26" name="Elipse 25"/>
            <p:cNvSpPr/>
            <p:nvPr/>
          </p:nvSpPr>
          <p:spPr>
            <a:xfrm>
              <a:off x="9290654" y="4268839"/>
              <a:ext cx="512523" cy="5125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5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9323430" y="514160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sul</a:t>
              </a:r>
            </a:p>
          </p:txBody>
        </p:sp>
      </p:grpSp>
      <p:sp>
        <p:nvSpPr>
          <p:cNvPr id="32" name="Forma livre 31"/>
          <p:cNvSpPr/>
          <p:nvPr/>
        </p:nvSpPr>
        <p:spPr>
          <a:xfrm>
            <a:off x="0" y="517278"/>
            <a:ext cx="402327" cy="282822"/>
          </a:xfrm>
          <a:custGeom>
            <a:avLst/>
            <a:gdLst>
              <a:gd name="connsiteX0" fmla="*/ 0 w 590945"/>
              <a:gd name="connsiteY0" fmla="*/ 0 h 287584"/>
              <a:gd name="connsiteX1" fmla="*/ 368245 w 590945"/>
              <a:gd name="connsiteY1" fmla="*/ 0 h 287584"/>
              <a:gd name="connsiteX2" fmla="*/ 368245 w 590945"/>
              <a:gd name="connsiteY2" fmla="*/ 2 h 287584"/>
              <a:gd name="connsiteX3" fmla="*/ 447154 w 590945"/>
              <a:gd name="connsiteY3" fmla="*/ 2 h 287584"/>
              <a:gd name="connsiteX4" fmla="*/ 590945 w 590945"/>
              <a:gd name="connsiteY4" fmla="*/ 143793 h 287584"/>
              <a:gd name="connsiteX5" fmla="*/ 447154 w 590945"/>
              <a:gd name="connsiteY5" fmla="*/ 287584 h 287584"/>
              <a:gd name="connsiteX6" fmla="*/ 303363 w 590945"/>
              <a:gd name="connsiteY6" fmla="*/ 287583 h 287584"/>
              <a:gd name="connsiteX7" fmla="*/ 303363 w 590945"/>
              <a:gd name="connsiteY7" fmla="*/ 287581 h 287584"/>
              <a:gd name="connsiteX8" fmla="*/ 0 w 590945"/>
              <a:gd name="connsiteY8" fmla="*/ 287581 h 2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945" h="287584">
                <a:moveTo>
                  <a:pt x="0" y="0"/>
                </a:moveTo>
                <a:lnTo>
                  <a:pt x="368245" y="0"/>
                </a:lnTo>
                <a:lnTo>
                  <a:pt x="368245" y="2"/>
                </a:lnTo>
                <a:lnTo>
                  <a:pt x="447154" y="2"/>
                </a:lnTo>
                <a:cubicBezTo>
                  <a:pt x="526568" y="2"/>
                  <a:pt x="590945" y="64379"/>
                  <a:pt x="590945" y="143793"/>
                </a:cubicBezTo>
                <a:cubicBezTo>
                  <a:pt x="590945" y="223207"/>
                  <a:pt x="526568" y="287584"/>
                  <a:pt x="447154" y="287584"/>
                </a:cubicBezTo>
                <a:lnTo>
                  <a:pt x="303363" y="287583"/>
                </a:lnTo>
                <a:lnTo>
                  <a:pt x="303363" y="287581"/>
                </a:lnTo>
                <a:lnTo>
                  <a:pt x="0" y="287581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151455" y="6473227"/>
            <a:ext cx="396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solidFill>
                  <a:schemeClr val="bg1"/>
                </a:solidFill>
              </a:rPr>
              <a:t>6.610 entrevistas realizadas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3B6F1771-E4F1-40C0-9F8A-AA7A8AB2C9E0}"/>
              </a:ext>
            </a:extLst>
          </p:cNvPr>
          <p:cNvSpPr txBox="1">
            <a:spLocks/>
          </p:cNvSpPr>
          <p:nvPr/>
        </p:nvSpPr>
        <p:spPr>
          <a:xfrm>
            <a:off x="609600" y="513856"/>
            <a:ext cx="9309100" cy="4984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>
                <a:solidFill>
                  <a:schemeClr val="bg1"/>
                </a:solidFill>
                <a:latin typeface="+mn-lt"/>
              </a:rPr>
              <a:t>amostra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0CC5B67-441E-444D-BAB6-09FA8033B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72993"/>
              </p:ext>
            </p:extLst>
          </p:nvPr>
        </p:nvGraphicFramePr>
        <p:xfrm>
          <a:off x="1105230" y="1581361"/>
          <a:ext cx="141852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B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B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B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BA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DF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4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4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MG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4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4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B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F4DDA8A8-14D6-44EF-A079-8567DC297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4117"/>
              </p:ext>
            </p:extLst>
          </p:nvPr>
        </p:nvGraphicFramePr>
        <p:xfrm>
          <a:off x="2968751" y="1603238"/>
          <a:ext cx="141852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B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B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SC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SP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B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7" name="Retângulo 36">
            <a:extLst>
              <a:ext uri="{FF2B5EF4-FFF2-40B4-BE49-F238E27FC236}">
                <a16:creationId xmlns:a16="http://schemas.microsoft.com/office/drawing/2014/main" id="{78E316EB-A1AA-4324-9DA3-A44F0047E06D}"/>
              </a:ext>
            </a:extLst>
          </p:cNvPr>
          <p:cNvSpPr/>
          <p:nvPr/>
        </p:nvSpPr>
        <p:spPr>
          <a:xfrm>
            <a:off x="8591802" y="1906643"/>
            <a:ext cx="937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200" b="1" dirty="0"/>
              <a:t>1.469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559E034-FECF-456E-981E-D5AEEC539B66}"/>
              </a:ext>
            </a:extLst>
          </p:cNvPr>
          <p:cNvSpPr/>
          <p:nvPr/>
        </p:nvSpPr>
        <p:spPr>
          <a:xfrm>
            <a:off x="10159533" y="2501608"/>
            <a:ext cx="937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200" b="1" dirty="0"/>
              <a:t>2.295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AB4A200-F410-46D6-9E26-2673CC55097D}"/>
              </a:ext>
            </a:extLst>
          </p:cNvPr>
          <p:cNvSpPr/>
          <p:nvPr/>
        </p:nvSpPr>
        <p:spPr>
          <a:xfrm>
            <a:off x="8893889" y="3186733"/>
            <a:ext cx="937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200" b="1" dirty="0"/>
              <a:t>1.077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A3AFED1-907A-4C21-8D7F-02092BA6C7EB}"/>
              </a:ext>
            </a:extLst>
          </p:cNvPr>
          <p:cNvSpPr/>
          <p:nvPr/>
        </p:nvSpPr>
        <p:spPr>
          <a:xfrm>
            <a:off x="9741735" y="3739941"/>
            <a:ext cx="937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200" b="1" dirty="0"/>
              <a:t>1.116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F5A388D-3107-444A-BAEC-28975EA58B4A}"/>
              </a:ext>
            </a:extLst>
          </p:cNvPr>
          <p:cNvSpPr/>
          <p:nvPr/>
        </p:nvSpPr>
        <p:spPr>
          <a:xfrm>
            <a:off x="9077948" y="4475958"/>
            <a:ext cx="937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200" b="1" dirty="0"/>
              <a:t>653</a:t>
            </a:r>
          </a:p>
        </p:txBody>
      </p:sp>
    </p:spTree>
    <p:extLst>
      <p:ext uri="{BB962C8B-B14F-4D97-AF65-F5344CB8AC3E}">
        <p14:creationId xmlns:p14="http://schemas.microsoft.com/office/powerpoint/2010/main" val="10016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/>
      <p:bldP spid="41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626230-DDCB-4B92-B71B-52B0BD051CD6}"/>
              </a:ext>
            </a:extLst>
          </p:cNvPr>
          <p:cNvSpPr/>
          <p:nvPr/>
        </p:nvSpPr>
        <p:spPr>
          <a:xfrm>
            <a:off x="720000" y="608904"/>
            <a:ext cx="1098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o porquê da </a:t>
            </a:r>
            <a:r>
              <a:rPr lang="pt-BR" sz="3200" b="1" i="1" dirty="0">
                <a:solidFill>
                  <a:schemeClr val="accent2"/>
                </a:solidFill>
              </a:rPr>
              <a:t>avaliação negativa </a:t>
            </a:r>
            <a:r>
              <a:rPr lang="pt-BR" sz="3200" b="1" dirty="0">
                <a:solidFill>
                  <a:srgbClr val="0070C0"/>
                </a:solidFill>
              </a:rPr>
              <a:t>para efetividade</a:t>
            </a:r>
          </a:p>
          <a:p>
            <a:r>
              <a:rPr lang="en-US" b="1" i="1" dirty="0" err="1">
                <a:solidFill>
                  <a:srgbClr val="006699"/>
                </a:solidFill>
              </a:rPr>
              <a:t>notas</a:t>
            </a:r>
            <a:r>
              <a:rPr lang="en-US" b="1" i="1" dirty="0">
                <a:solidFill>
                  <a:srgbClr val="006699"/>
                </a:solidFill>
              </a:rPr>
              <a:t> de 0 a 6</a:t>
            </a:r>
            <a:endParaRPr lang="pt-BR" b="1" i="1" dirty="0">
              <a:solidFill>
                <a:srgbClr val="006699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P13.1</a:t>
            </a:r>
            <a:r>
              <a:rPr lang="pt-BR" sz="1100" dirty="0">
                <a:solidFill>
                  <a:schemeClr val="bg1"/>
                </a:solidFill>
              </a:rPr>
              <a:t> Por que deu esta nota?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CD1F98E6-59EE-46D1-BCD0-E1F048D00DAE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3373148" cy="27189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as avaliações negativas para a efetividade se concentraram particularmente na ‘não resolução do problema’, com 2 em cada 5 respostas, ainda que se tratasse de 41% de somente 179 entrevistas, ou o equivalente a apenas 1% do universo </a:t>
            </a:r>
            <a:r>
              <a:rPr lang="pt-BR" sz="1200" dirty="0"/>
              <a:t>(p13.1)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7FA479A-3B90-4516-ACCC-B3AACFD3C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05815"/>
              </p:ext>
            </p:extLst>
          </p:nvPr>
        </p:nvGraphicFramePr>
        <p:xfrm>
          <a:off x="5502608" y="5864013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179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12" name="+ informações">
            <a:extLst>
              <a:ext uri="{FF2B5EF4-FFF2-40B4-BE49-F238E27FC236}">
                <a16:creationId xmlns:a16="http://schemas.microsoft.com/office/drawing/2014/main" id="{8F307BB3-9253-4734-83E1-80E85E395A9C}"/>
              </a:ext>
            </a:extLst>
          </p:cNvPr>
          <p:cNvGrpSpPr/>
          <p:nvPr/>
        </p:nvGrpSpPr>
        <p:grpSpPr>
          <a:xfrm>
            <a:off x="10073894" y="5690166"/>
            <a:ext cx="1402473" cy="346249"/>
            <a:chOff x="7300120" y="5125288"/>
            <a:chExt cx="1748287" cy="431624"/>
          </a:xfrm>
        </p:grpSpPr>
        <p:sp>
          <p:nvSpPr>
            <p:cNvPr id="13" name="Forma livre 52">
              <a:extLst>
                <a:ext uri="{FF2B5EF4-FFF2-40B4-BE49-F238E27FC236}">
                  <a16:creationId xmlns:a16="http://schemas.microsoft.com/office/drawing/2014/main" id="{07A024CC-995E-46E3-BAB9-60D3000E4FAF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" name="CaixaDeTexto 5">
              <a:extLst>
                <a:ext uri="{FF2B5EF4-FFF2-40B4-BE49-F238E27FC236}">
                  <a16:creationId xmlns:a16="http://schemas.microsoft.com/office/drawing/2014/main" id="{4BBF1DDD-B2D2-429E-B91A-E70BF4F419B3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923ED326-4711-4A0E-BDE7-B96E55CA63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671F1C2C-1665-43F0-B9F3-FC44FB6DB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C92F8DB0-A450-47AC-996C-BED6514108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4C6F03F6-30EA-4EC7-93F1-44FF745C41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98FB0E4-7AC8-4AB4-B297-8C8000016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2BC9C1F4-2E75-4FC4-B001-19F532D54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BF91EF81-5BC3-4886-9706-F2C10C067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046310"/>
              </p:ext>
            </p:extLst>
          </p:nvPr>
        </p:nvGraphicFramePr>
        <p:xfrm>
          <a:off x="9089111" y="1843871"/>
          <a:ext cx="2834498" cy="362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7BDB1959-80DB-464B-BB66-DC477E4F3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48952"/>
              </p:ext>
            </p:extLst>
          </p:nvPr>
        </p:nvGraphicFramePr>
        <p:xfrm>
          <a:off x="4571089" y="1958243"/>
          <a:ext cx="4518024" cy="3335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8024">
                  <a:extLst>
                    <a:ext uri="{9D8B030D-6E8A-4147-A177-3AD203B41FA5}">
                      <a16:colId xmlns:a16="http://schemas.microsoft.com/office/drawing/2014/main" val="2887507600"/>
                    </a:ext>
                  </a:extLst>
                </a:gridCol>
              </a:tblGrid>
              <a:tr h="3327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 não foi resolvido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28697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recebeu todas inform. | inform. incorretas 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593173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precisou buscar inform. em outro canal 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622347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achou o curso | não tinha vagas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744072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resposta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894419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atendimento ruim | sem paciência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162747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demora na solução | múltiplos contatos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20722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teve retorno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08761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apenas parcialmente resolvido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663507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 | consultoria não agradou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134794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outros motivos diversos</a:t>
                      </a: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80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5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Graphic spid="23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4D4F7BFB-364B-4ADB-8A76-11B027784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953819"/>
              </p:ext>
            </p:extLst>
          </p:nvPr>
        </p:nvGraphicFramePr>
        <p:xfrm>
          <a:off x="23409" y="1567539"/>
          <a:ext cx="5976220" cy="581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EC20FFE-306D-4A4A-8290-BB4D061C6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226933"/>
              </p:ext>
            </p:extLst>
          </p:nvPr>
        </p:nvGraphicFramePr>
        <p:xfrm>
          <a:off x="-453996" y="1565325"/>
          <a:ext cx="5976220" cy="58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6930887" y="1800000"/>
            <a:ext cx="4551580" cy="1287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pouco mais de 3 em cada 5 desses entrevistados (62%) afirmaram que a Central indicou ‘serviços’ ou ‘produtos’ do Sebrae </a:t>
            </a:r>
            <a:r>
              <a:rPr lang="pt-BR" sz="1200" dirty="0"/>
              <a:t>(p14)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P14. </a:t>
            </a:r>
            <a:r>
              <a:rPr lang="pt-BR" sz="1100" dirty="0">
                <a:solidFill>
                  <a:schemeClr val="bg1"/>
                </a:solidFill>
              </a:rPr>
              <a:t>A Central de Atendimento do Sebrae lhe ofereceu/indicou algum serviço ou produto do Sebrae como, por exemplo, cursos/ palestras/ .. consultorias.. etc.? (RU)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indicação de </a:t>
            </a:r>
            <a:r>
              <a:rPr lang="pt-BR" sz="3200" b="1" i="1" dirty="0">
                <a:solidFill>
                  <a:schemeClr val="accent2"/>
                </a:solidFill>
              </a:rPr>
              <a:t>serviços ou produtos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06CA1B20-814C-4760-B904-F319367F79A8}"/>
              </a:ext>
            </a:extLst>
          </p:cNvPr>
          <p:cNvSpPr txBox="1">
            <a:spLocks/>
          </p:cNvSpPr>
          <p:nvPr/>
        </p:nvSpPr>
        <p:spPr>
          <a:xfrm>
            <a:off x="6930887" y="3646139"/>
            <a:ext cx="4432310" cy="1287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apesar do percentual em si indicar um resultado positivo, trata-se de um valor inferior (-11%) ao percentual apurado em 2017 nessa mesma indagação </a:t>
            </a:r>
            <a:endParaRPr lang="pt-BR" sz="12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BFE00CF-A802-40E1-AF06-946DB44D7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70977"/>
              </p:ext>
            </p:extLst>
          </p:nvPr>
        </p:nvGraphicFramePr>
        <p:xfrm>
          <a:off x="3973813" y="5875653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5.884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11" name="+ informações">
            <a:extLst>
              <a:ext uri="{FF2B5EF4-FFF2-40B4-BE49-F238E27FC236}">
                <a16:creationId xmlns:a16="http://schemas.microsoft.com/office/drawing/2014/main" id="{55BCA939-E4C3-4B63-8C35-EF0BA00E904A}"/>
              </a:ext>
            </a:extLst>
          </p:cNvPr>
          <p:cNvGrpSpPr/>
          <p:nvPr/>
        </p:nvGrpSpPr>
        <p:grpSpPr>
          <a:xfrm>
            <a:off x="2350026" y="5866076"/>
            <a:ext cx="1402473" cy="346249"/>
            <a:chOff x="7300120" y="5125288"/>
            <a:chExt cx="1748287" cy="431624"/>
          </a:xfrm>
        </p:grpSpPr>
        <p:sp>
          <p:nvSpPr>
            <p:cNvPr id="14" name="Forma livre 52">
              <a:extLst>
                <a:ext uri="{FF2B5EF4-FFF2-40B4-BE49-F238E27FC236}">
                  <a16:creationId xmlns:a16="http://schemas.microsoft.com/office/drawing/2014/main" id="{43EFCB35-03BD-4C75-A143-DF3A12D408BD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" name="CaixaDeTexto 5">
              <a:extLst>
                <a:ext uri="{FF2B5EF4-FFF2-40B4-BE49-F238E27FC236}">
                  <a16:creationId xmlns:a16="http://schemas.microsoft.com/office/drawing/2014/main" id="{CD564626-C238-40F0-884D-87761577D85B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8564974C-F8F1-445E-A221-EAB5F6D443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F3838D9-EAF6-4A46-B026-22485527E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E851274E-1580-49B2-AF78-A6E477CE5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2C7CD1C7-A68C-43AB-B31F-52F9089E1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35CF28E9-2EC3-474E-AEA4-BC4AC53BC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CB25CD79-863A-4DDF-96A1-FE876CE53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23" name="disparo historico">
            <a:extLst>
              <a:ext uri="{FF2B5EF4-FFF2-40B4-BE49-F238E27FC236}">
                <a16:creationId xmlns:a16="http://schemas.microsoft.com/office/drawing/2014/main" id="{55EC4BAF-8C67-49BB-B5A2-9F3D3206BF13}"/>
              </a:ext>
            </a:extLst>
          </p:cNvPr>
          <p:cNvGrpSpPr/>
          <p:nvPr/>
        </p:nvGrpSpPr>
        <p:grpSpPr>
          <a:xfrm>
            <a:off x="10228100" y="5514692"/>
            <a:ext cx="1135097" cy="430887"/>
            <a:chOff x="8256588" y="5575012"/>
            <a:chExt cx="1481911" cy="562539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4DFB7F9-F8F2-4572-8D83-CD059BADBBE4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D15857FA-B3BD-4999-93FE-011B252C2A8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4FCAC14C-D323-4D53-9B19-0D35E5D10C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7A778A43-5A03-4827-9D82-4C479D840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5331C100-C8E5-491E-986F-4881A9977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0BE1C91A-430A-4868-A266-515E25F50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72256576-2511-455F-AC16-5291C769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6CF1B5D8-8BFF-4C6C-A097-B1CA9D26B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5FB2044B-8CA1-4FB1-8C1A-50757978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89A5A647-5129-454C-9E86-698D78BFC4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7002A58D-B464-4EC0-AECF-C07829CA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32780B06-CD27-4788-B06C-EDE159CA4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C616ADB0-2A7A-4889-A945-3C4337FC5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B27099CE-B782-4D53-A8FD-D2C2400AB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0414283A-D798-4C19-A50F-B4BB27DE1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pic>
        <p:nvPicPr>
          <p:cNvPr id="40" name="Gráfico 39">
            <a:extLst>
              <a:ext uri="{FF2B5EF4-FFF2-40B4-BE49-F238E27FC236}">
                <a16:creationId xmlns:a16="http://schemas.microsoft.com/office/drawing/2014/main" id="{DF037EE8-3235-40AE-B052-239DF09A2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9535" y="1718725"/>
            <a:ext cx="725261" cy="725261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9F93CCCD-4EFB-49B4-8A15-1CE1C0394250}"/>
              </a:ext>
            </a:extLst>
          </p:cNvPr>
          <p:cNvCxnSpPr/>
          <p:nvPr/>
        </p:nvCxnSpPr>
        <p:spPr>
          <a:xfrm>
            <a:off x="1524000" y="1789255"/>
            <a:ext cx="28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2" grpId="1">
        <p:bldAsOne/>
      </p:bldGraphic>
      <p:bldGraphic spid="22" grpId="2">
        <p:bldAsOne/>
      </p:bldGraphic>
      <p:bldGraphic spid="5" grpId="0">
        <p:bldAsOne/>
      </p:bldGraphic>
      <p:bldP spid="9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172CF170-6FBF-4425-832B-0C65CB7CFC35}"/>
              </a:ext>
            </a:extLst>
          </p:cNvPr>
          <p:cNvGrpSpPr/>
          <p:nvPr/>
        </p:nvGrpSpPr>
        <p:grpSpPr>
          <a:xfrm>
            <a:off x="4639217" y="3688782"/>
            <a:ext cx="3419141" cy="522200"/>
            <a:chOff x="120557" y="3672193"/>
            <a:chExt cx="3419141" cy="522200"/>
          </a:xfrm>
        </p:grpSpPr>
        <p:cxnSp>
          <p:nvCxnSpPr>
            <p:cNvPr id="125" name="Conector reto 124">
              <a:extLst>
                <a:ext uri="{FF2B5EF4-FFF2-40B4-BE49-F238E27FC236}">
                  <a16:creationId xmlns:a16="http://schemas.microsoft.com/office/drawing/2014/main" id="{8B019E08-7CE8-4460-81A8-3E01756E5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698" y="4194393"/>
              <a:ext cx="2808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>
              <a:extLst>
                <a:ext uri="{FF2B5EF4-FFF2-40B4-BE49-F238E27FC236}">
                  <a16:creationId xmlns:a16="http://schemas.microsoft.com/office/drawing/2014/main" id="{FCA386E9-EEE3-4AC4-A060-8F4E82604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3704186"/>
              <a:ext cx="1548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Agrupar 126">
              <a:extLst>
                <a:ext uri="{FF2B5EF4-FFF2-40B4-BE49-F238E27FC236}">
                  <a16:creationId xmlns:a16="http://schemas.microsoft.com/office/drawing/2014/main" id="{62CEB7C1-2F06-42E4-AEF8-46A523D1A963}"/>
                </a:ext>
              </a:extLst>
            </p:cNvPr>
            <p:cNvGrpSpPr/>
            <p:nvPr/>
          </p:nvGrpSpPr>
          <p:grpSpPr>
            <a:xfrm>
              <a:off x="120557" y="3672193"/>
              <a:ext cx="759142" cy="522200"/>
              <a:chOff x="-1033461" y="1631517"/>
              <a:chExt cx="759142" cy="522200"/>
            </a:xfrm>
          </p:grpSpPr>
          <p:grpSp>
            <p:nvGrpSpPr>
              <p:cNvPr id="128" name="Agrupar 127">
                <a:extLst>
                  <a:ext uri="{FF2B5EF4-FFF2-40B4-BE49-F238E27FC236}">
                    <a16:creationId xmlns:a16="http://schemas.microsoft.com/office/drawing/2014/main" id="{3BC672A0-A5E0-4645-B569-187F8CECE6B6}"/>
                  </a:ext>
                </a:extLst>
              </p:cNvPr>
              <p:cNvGrpSpPr/>
              <p:nvPr/>
            </p:nvGrpSpPr>
            <p:grpSpPr>
              <a:xfrm>
                <a:off x="-1033461" y="1631517"/>
                <a:ext cx="759142" cy="522200"/>
                <a:chOff x="-1033461" y="1631517"/>
                <a:chExt cx="759142" cy="522200"/>
              </a:xfrm>
            </p:grpSpPr>
            <p:sp>
              <p:nvSpPr>
                <p:cNvPr id="130" name="Retângulo: Cantos Arredondados 129">
                  <a:extLst>
                    <a:ext uri="{FF2B5EF4-FFF2-40B4-BE49-F238E27FC236}">
                      <a16:creationId xmlns:a16="http://schemas.microsoft.com/office/drawing/2014/main" id="{0B9680CE-2A31-4DCC-9B29-FD9CFC71D383}"/>
                    </a:ext>
                  </a:extLst>
                </p:cNvPr>
                <p:cNvSpPr/>
                <p:nvPr/>
              </p:nvSpPr>
              <p:spPr>
                <a:xfrm>
                  <a:off x="-951465" y="1649222"/>
                  <a:ext cx="588567" cy="50449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1" name="Retângulo 130">
                  <a:extLst>
                    <a:ext uri="{FF2B5EF4-FFF2-40B4-BE49-F238E27FC236}">
                      <a16:creationId xmlns:a16="http://schemas.microsoft.com/office/drawing/2014/main" id="{27AECE6A-BC2D-452F-9C1F-65969E82E2D1}"/>
                    </a:ext>
                  </a:extLst>
                </p:cNvPr>
                <p:cNvSpPr/>
                <p:nvPr/>
              </p:nvSpPr>
              <p:spPr>
                <a:xfrm>
                  <a:off x="-1033461" y="16315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24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10B3FBFD-FDD7-4672-B063-F516FC34F1AE}"/>
                  </a:ext>
                </a:extLst>
              </p:cNvPr>
              <p:cNvSpPr/>
              <p:nvPr/>
            </p:nvSpPr>
            <p:spPr>
              <a:xfrm>
                <a:off x="-982422" y="1890333"/>
                <a:ext cx="67714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ED5FA3-110C-433D-95A9-F323064FADB5}"/>
              </a:ext>
            </a:extLst>
          </p:cNvPr>
          <p:cNvGrpSpPr/>
          <p:nvPr/>
        </p:nvGrpSpPr>
        <p:grpSpPr>
          <a:xfrm>
            <a:off x="-176625" y="3672193"/>
            <a:ext cx="4407002" cy="505037"/>
            <a:chOff x="-176625" y="3672193"/>
            <a:chExt cx="4407002" cy="505037"/>
          </a:xfrm>
        </p:grpSpPr>
        <p:cxnSp>
          <p:nvCxnSpPr>
            <p:cNvPr id="111" name="Conector reto 110">
              <a:extLst>
                <a:ext uri="{FF2B5EF4-FFF2-40B4-BE49-F238E27FC236}">
                  <a16:creationId xmlns:a16="http://schemas.microsoft.com/office/drawing/2014/main" id="{81C7C6F8-3BAB-4668-BAC2-A90FCAA08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698" y="4146768"/>
              <a:ext cx="3498679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>
              <a:extLst>
                <a:ext uri="{FF2B5EF4-FFF2-40B4-BE49-F238E27FC236}">
                  <a16:creationId xmlns:a16="http://schemas.microsoft.com/office/drawing/2014/main" id="{911086B2-A337-4A61-8A30-DA0BAE657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3704186"/>
              <a:ext cx="3420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C55D1499-FC14-4AFE-8374-1F1DF89648AF}"/>
                </a:ext>
              </a:extLst>
            </p:cNvPr>
            <p:cNvGrpSpPr/>
            <p:nvPr/>
          </p:nvGrpSpPr>
          <p:grpSpPr>
            <a:xfrm>
              <a:off x="-176625" y="3672193"/>
              <a:ext cx="1375081" cy="505037"/>
              <a:chOff x="-1330643" y="1631517"/>
              <a:chExt cx="1375081" cy="505037"/>
            </a:xfrm>
          </p:grpSpPr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030AD010-F9F0-40D4-8E53-52AD1419C3B7}"/>
                  </a:ext>
                </a:extLst>
              </p:cNvPr>
              <p:cNvGrpSpPr/>
              <p:nvPr/>
            </p:nvGrpSpPr>
            <p:grpSpPr>
              <a:xfrm>
                <a:off x="-1033461" y="1631517"/>
                <a:ext cx="759142" cy="485470"/>
                <a:chOff x="-1033461" y="1631517"/>
                <a:chExt cx="759142" cy="485470"/>
              </a:xfrm>
            </p:grpSpPr>
            <p:sp>
              <p:nvSpPr>
                <p:cNvPr id="113" name="Retângulo: Cantos Arredondados 112">
                  <a:extLst>
                    <a:ext uri="{FF2B5EF4-FFF2-40B4-BE49-F238E27FC236}">
                      <a16:creationId xmlns:a16="http://schemas.microsoft.com/office/drawing/2014/main" id="{AC2CB5A0-F9CE-4D8C-B8BC-A039989DD037}"/>
                    </a:ext>
                  </a:extLst>
                </p:cNvPr>
                <p:cNvSpPr/>
                <p:nvPr/>
              </p:nvSpPr>
              <p:spPr>
                <a:xfrm>
                  <a:off x="-951465" y="1649223"/>
                  <a:ext cx="588567" cy="46776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4" name="Retângulo 113">
                  <a:extLst>
                    <a:ext uri="{FF2B5EF4-FFF2-40B4-BE49-F238E27FC236}">
                      <a16:creationId xmlns:a16="http://schemas.microsoft.com/office/drawing/2014/main" id="{16480A4D-8678-4C54-9281-A1124B30057B}"/>
                    </a:ext>
                  </a:extLst>
                </p:cNvPr>
                <p:cNvSpPr/>
                <p:nvPr/>
              </p:nvSpPr>
              <p:spPr>
                <a:xfrm>
                  <a:off x="-1033461" y="16315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20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6CAC8F21-741D-4D2D-AE90-116CBC0C167A}"/>
                  </a:ext>
                </a:extLst>
              </p:cNvPr>
              <p:cNvSpPr/>
              <p:nvPr/>
            </p:nvSpPr>
            <p:spPr>
              <a:xfrm>
                <a:off x="-1330643" y="1890333"/>
                <a:ext cx="137508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583A223D-6F13-41C8-BCE1-CDC6A22C564B}"/>
              </a:ext>
            </a:extLst>
          </p:cNvPr>
          <p:cNvGrpSpPr/>
          <p:nvPr/>
        </p:nvGrpSpPr>
        <p:grpSpPr>
          <a:xfrm>
            <a:off x="8639717" y="3714182"/>
            <a:ext cx="2591141" cy="476462"/>
            <a:chOff x="120557" y="3621393"/>
            <a:chExt cx="2591141" cy="476462"/>
          </a:xfrm>
        </p:grpSpPr>
        <p:cxnSp>
          <p:nvCxnSpPr>
            <p:cNvPr id="134" name="Conector reto 133">
              <a:extLst>
                <a:ext uri="{FF2B5EF4-FFF2-40B4-BE49-F238E27FC236}">
                  <a16:creationId xmlns:a16="http://schemas.microsoft.com/office/drawing/2014/main" id="{8BC18106-3E17-4BFD-8CF9-2FDABC8306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698" y="4041993"/>
              <a:ext cx="1980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>
              <a:extLst>
                <a:ext uri="{FF2B5EF4-FFF2-40B4-BE49-F238E27FC236}">
                  <a16:creationId xmlns:a16="http://schemas.microsoft.com/office/drawing/2014/main" id="{4EBBFCE2-9579-457C-A310-2C4D562067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3704186"/>
              <a:ext cx="1548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Agrupar 135">
              <a:extLst>
                <a:ext uri="{FF2B5EF4-FFF2-40B4-BE49-F238E27FC236}">
                  <a16:creationId xmlns:a16="http://schemas.microsoft.com/office/drawing/2014/main" id="{DE1B5DCD-F350-4EB5-A2FB-87AE8E0DC722}"/>
                </a:ext>
              </a:extLst>
            </p:cNvPr>
            <p:cNvGrpSpPr/>
            <p:nvPr/>
          </p:nvGrpSpPr>
          <p:grpSpPr>
            <a:xfrm>
              <a:off x="120557" y="3621393"/>
              <a:ext cx="759142" cy="476462"/>
              <a:chOff x="-1033461" y="1580717"/>
              <a:chExt cx="759142" cy="476462"/>
            </a:xfrm>
          </p:grpSpPr>
          <p:grpSp>
            <p:nvGrpSpPr>
              <p:cNvPr id="137" name="Agrupar 136">
                <a:extLst>
                  <a:ext uri="{FF2B5EF4-FFF2-40B4-BE49-F238E27FC236}">
                    <a16:creationId xmlns:a16="http://schemas.microsoft.com/office/drawing/2014/main" id="{8461F618-2084-4D22-A758-AAD8FDF79EB8}"/>
                  </a:ext>
                </a:extLst>
              </p:cNvPr>
              <p:cNvGrpSpPr/>
              <p:nvPr/>
            </p:nvGrpSpPr>
            <p:grpSpPr>
              <a:xfrm>
                <a:off x="-1033461" y="1580717"/>
                <a:ext cx="759142" cy="443482"/>
                <a:chOff x="-1033461" y="1580717"/>
                <a:chExt cx="759142" cy="443482"/>
              </a:xfrm>
            </p:grpSpPr>
            <p:sp>
              <p:nvSpPr>
                <p:cNvPr id="139" name="Retângulo: Cantos Arredondados 138">
                  <a:extLst>
                    <a:ext uri="{FF2B5EF4-FFF2-40B4-BE49-F238E27FC236}">
                      <a16:creationId xmlns:a16="http://schemas.microsoft.com/office/drawing/2014/main" id="{6CC31F67-3DA5-4102-9B5A-362F73644080}"/>
                    </a:ext>
                  </a:extLst>
                </p:cNvPr>
                <p:cNvSpPr/>
                <p:nvPr/>
              </p:nvSpPr>
              <p:spPr>
                <a:xfrm>
                  <a:off x="-951465" y="1649223"/>
                  <a:ext cx="588567" cy="374976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0" name="Retângulo 139">
                  <a:extLst>
                    <a:ext uri="{FF2B5EF4-FFF2-40B4-BE49-F238E27FC236}">
                      <a16:creationId xmlns:a16="http://schemas.microsoft.com/office/drawing/2014/main" id="{AC2C62E1-B15B-41EA-B854-B8F5A6B4E12B}"/>
                    </a:ext>
                  </a:extLst>
                </p:cNvPr>
                <p:cNvSpPr/>
                <p:nvPr/>
              </p:nvSpPr>
              <p:spPr>
                <a:xfrm>
                  <a:off x="-1033461" y="15807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13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138" name="Retângulo 137">
                <a:extLst>
                  <a:ext uri="{FF2B5EF4-FFF2-40B4-BE49-F238E27FC236}">
                    <a16:creationId xmlns:a16="http://schemas.microsoft.com/office/drawing/2014/main" id="{088ADE75-7FC7-49A5-A3CE-0DD2AC447DE0}"/>
                  </a:ext>
                </a:extLst>
              </p:cNvPr>
              <p:cNvSpPr/>
              <p:nvPr/>
            </p:nvSpPr>
            <p:spPr>
              <a:xfrm>
                <a:off x="-982422" y="1810958"/>
                <a:ext cx="67714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8B52A19-B0DD-42A0-A326-7BF1A7D44D89}"/>
              </a:ext>
            </a:extLst>
          </p:cNvPr>
          <p:cNvSpPr/>
          <p:nvPr/>
        </p:nvSpPr>
        <p:spPr>
          <a:xfrm>
            <a:off x="0" y="3109672"/>
            <a:ext cx="12192000" cy="2735195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P14. </a:t>
            </a:r>
            <a:r>
              <a:rPr lang="pt-BR" sz="1100" dirty="0">
                <a:solidFill>
                  <a:schemeClr val="bg1"/>
                </a:solidFill>
              </a:rPr>
              <a:t>A Central de Atendimento do Sebrae lhe ofereceu/indicou algum serviço ou produto do Sebrae como, por exemplo, cursos/ palestras/ .. consultorias.. etc.? (RU)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indicação de </a:t>
            </a:r>
            <a:r>
              <a:rPr lang="pt-BR" sz="3200" b="1" i="1" dirty="0">
                <a:solidFill>
                  <a:schemeClr val="accent2"/>
                </a:solidFill>
              </a:rPr>
              <a:t>serviços ou produtos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</p:txBody>
      </p:sp>
      <p:graphicFrame>
        <p:nvGraphicFramePr>
          <p:cNvPr id="58" name="Gráfico 57">
            <a:extLst>
              <a:ext uri="{FF2B5EF4-FFF2-40B4-BE49-F238E27FC236}">
                <a16:creationId xmlns:a16="http://schemas.microsoft.com/office/drawing/2014/main" id="{965BE7A5-BA58-4ADB-A768-0C0A2BA1C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89135"/>
              </p:ext>
            </p:extLst>
          </p:nvPr>
        </p:nvGraphicFramePr>
        <p:xfrm>
          <a:off x="1008582" y="3251721"/>
          <a:ext cx="3631453" cy="268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8" name="Gráfico 67">
            <a:extLst>
              <a:ext uri="{FF2B5EF4-FFF2-40B4-BE49-F238E27FC236}">
                <a16:creationId xmlns:a16="http://schemas.microsoft.com/office/drawing/2014/main" id="{B85254F2-1E19-471B-A7EE-ACC046855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094049"/>
              </p:ext>
            </p:extLst>
          </p:nvPr>
        </p:nvGraphicFramePr>
        <p:xfrm>
          <a:off x="5211536" y="3065026"/>
          <a:ext cx="3333749" cy="294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Gráfico 70">
            <a:extLst>
              <a:ext uri="{FF2B5EF4-FFF2-40B4-BE49-F238E27FC236}">
                <a16:creationId xmlns:a16="http://schemas.microsoft.com/office/drawing/2014/main" id="{0C584AC0-5310-4DC4-899D-94D923ED5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257231"/>
              </p:ext>
            </p:extLst>
          </p:nvPr>
        </p:nvGraphicFramePr>
        <p:xfrm>
          <a:off x="9204992" y="2731903"/>
          <a:ext cx="2614506" cy="308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4" name="Agrupar 73">
            <a:extLst>
              <a:ext uri="{FF2B5EF4-FFF2-40B4-BE49-F238E27FC236}">
                <a16:creationId xmlns:a16="http://schemas.microsoft.com/office/drawing/2014/main" id="{F7E0849F-8917-4DFA-B4C2-538ECCA70434}"/>
              </a:ext>
            </a:extLst>
          </p:cNvPr>
          <p:cNvGrpSpPr/>
          <p:nvPr/>
        </p:nvGrpSpPr>
        <p:grpSpPr>
          <a:xfrm>
            <a:off x="980627" y="2863992"/>
            <a:ext cx="2566300" cy="468000"/>
            <a:chOff x="588742" y="2863992"/>
            <a:chExt cx="2566300" cy="468000"/>
          </a:xfrm>
        </p:grpSpPr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F405E4A6-376B-4641-B8DE-121CA7ECB697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EBE087B1-01A5-4493-8111-2B9281DD32A2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id="{E6355C46-06D2-4AA7-941B-F16D7666C2E7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79" name="Gráfico 78">
                  <a:extLst>
                    <a:ext uri="{FF2B5EF4-FFF2-40B4-BE49-F238E27FC236}">
                      <a16:creationId xmlns:a16="http://schemas.microsoft.com/office/drawing/2014/main" id="{25B14807-BE89-400C-A666-A8DBB6934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id="{BBD22838-A577-4FBF-9EF0-8101ECB218E4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id="{59C0BD15-D446-4415-9BB9-B2CA03E7E926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Forma Livre: Forma 81">
                  <a:extLst>
                    <a:ext uri="{FF2B5EF4-FFF2-40B4-BE49-F238E27FC236}">
                      <a16:creationId xmlns:a16="http://schemas.microsoft.com/office/drawing/2014/main" id="{1760E2E4-B41B-4705-B6D9-73CE251B53E9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3" name="Forma Livre: Forma 82">
                  <a:extLst>
                    <a:ext uri="{FF2B5EF4-FFF2-40B4-BE49-F238E27FC236}">
                      <a16:creationId xmlns:a16="http://schemas.microsoft.com/office/drawing/2014/main" id="{440D9F63-CA2D-4802-B7A5-E30848913711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6F653D4E-9110-4F1E-B177-F17BE619926D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5" name="Forma Livre: Forma 84">
                  <a:extLst>
                    <a:ext uri="{FF2B5EF4-FFF2-40B4-BE49-F238E27FC236}">
                      <a16:creationId xmlns:a16="http://schemas.microsoft.com/office/drawing/2014/main" id="{A2FF180F-78FD-4680-B6BC-E2A81EE87C16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6" name="Forma Livre: Forma 85">
                  <a:extLst>
                    <a:ext uri="{FF2B5EF4-FFF2-40B4-BE49-F238E27FC236}">
                      <a16:creationId xmlns:a16="http://schemas.microsoft.com/office/drawing/2014/main" id="{AB210FAD-0750-4FA5-B753-E315E8427703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71B80F9F-F68A-46AB-B24A-C6F70D489AC2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BE931578-BE13-4F94-898C-0708F029414C}"/>
              </a:ext>
            </a:extLst>
          </p:cNvPr>
          <p:cNvGrpSpPr/>
          <p:nvPr/>
        </p:nvGrpSpPr>
        <p:grpSpPr>
          <a:xfrm>
            <a:off x="9313726" y="2863992"/>
            <a:ext cx="2600293" cy="468000"/>
            <a:chOff x="8921841" y="2863992"/>
            <a:chExt cx="2600293" cy="468000"/>
          </a:xfrm>
        </p:grpSpPr>
        <p:grpSp>
          <p:nvGrpSpPr>
            <p:cNvPr id="88" name="Group 4">
              <a:extLst>
                <a:ext uri="{FF2B5EF4-FFF2-40B4-BE49-F238E27FC236}">
                  <a16:creationId xmlns:a16="http://schemas.microsoft.com/office/drawing/2014/main" id="{1830A5A8-ACA3-4D76-97BD-2BD25A35AB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CD7F0182-D53A-4E35-802F-C61439657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7DF95222-B532-4CA3-8E84-B5FF6901E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7D2AF8BF-3B3C-45AE-9A61-1D56232AC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AD1D68D6-CE4D-4AF5-8176-B1104AAB2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:a16="http://schemas.microsoft.com/office/drawing/2014/main" id="{0124ED43-2444-4176-B2E1-769852A28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44E3E7B3-0F97-496C-8079-7F8551F59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CAE0443B-6F8A-4EF2-B4E5-279E04955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0768016A-1A4C-4A60-B327-A44134359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08A2D5D0-7696-4BE0-B833-58FBFE7DD7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1797AFAD-2A4A-4280-9CFA-AD056F5D4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04862643-7ED4-4720-AD75-F493A1FAF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172F50D9-94B1-4CEF-9D6B-D735FE9E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94AB727E-047F-4EB2-BCA4-23C8F344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CE515729-87E7-4532-B4C2-52298796BE4C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90" name="Agrupar 89">
              <a:extLst>
                <a:ext uri="{FF2B5EF4-FFF2-40B4-BE49-F238E27FC236}">
                  <a16:creationId xmlns:a16="http://schemas.microsoft.com/office/drawing/2014/main" id="{EB515377-20CD-4079-B5CD-ADDD35CF2A21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7B4065AD-9C9B-489A-BEDD-25ED68C1E4D8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2" name="Gráfico 91">
                <a:extLst>
                  <a:ext uri="{FF2B5EF4-FFF2-40B4-BE49-F238E27FC236}">
                    <a16:creationId xmlns:a16="http://schemas.microsoft.com/office/drawing/2014/main" id="{979C025D-1AEA-4750-B320-1AB86E736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62ED843C-A451-4103-889E-1F21895C031D}"/>
              </a:ext>
            </a:extLst>
          </p:cNvPr>
          <p:cNvGrpSpPr/>
          <p:nvPr/>
        </p:nvGrpSpPr>
        <p:grpSpPr>
          <a:xfrm>
            <a:off x="5016068" y="2863992"/>
            <a:ext cx="2573286" cy="468000"/>
            <a:chOff x="4624183" y="2863992"/>
            <a:chExt cx="2573286" cy="468000"/>
          </a:xfrm>
        </p:grpSpPr>
        <p:sp>
          <p:nvSpPr>
            <p:cNvPr id="107" name="CaixaDeTexto 106">
              <a:extLst>
                <a:ext uri="{FF2B5EF4-FFF2-40B4-BE49-F238E27FC236}">
                  <a16:creationId xmlns:a16="http://schemas.microsoft.com/office/drawing/2014/main" id="{7EFE204B-CD47-4A01-BD01-5FF437E5AD73}"/>
                </a:ext>
              </a:extLst>
            </p:cNvPr>
            <p:cNvSpPr txBox="1"/>
            <p:nvPr/>
          </p:nvSpPr>
          <p:spPr>
            <a:xfrm>
              <a:off x="5276731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escolaridade</a:t>
              </a:r>
            </a:p>
          </p:txBody>
        </p:sp>
        <p:grpSp>
          <p:nvGrpSpPr>
            <p:cNvPr id="108" name="Agrupar 107">
              <a:extLst>
                <a:ext uri="{FF2B5EF4-FFF2-40B4-BE49-F238E27FC236}">
                  <a16:creationId xmlns:a16="http://schemas.microsoft.com/office/drawing/2014/main" id="{5A98AC50-EF8C-4521-8477-65243544150A}"/>
                </a:ext>
              </a:extLst>
            </p:cNvPr>
            <p:cNvGrpSpPr/>
            <p:nvPr/>
          </p:nvGrpSpPr>
          <p:grpSpPr>
            <a:xfrm>
              <a:off x="4624183" y="2863992"/>
              <a:ext cx="468000" cy="468000"/>
              <a:chOff x="4624183" y="2863992"/>
              <a:chExt cx="468000" cy="468000"/>
            </a:xfrm>
          </p:grpSpPr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705EDD52-9B58-4AE1-BD69-453899415480}"/>
                  </a:ext>
                </a:extLst>
              </p:cNvPr>
              <p:cNvSpPr/>
              <p:nvPr/>
            </p:nvSpPr>
            <p:spPr>
              <a:xfrm>
                <a:off x="4624183" y="2863992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10" name="Gráfico 109">
                <a:extLst>
                  <a:ext uri="{FF2B5EF4-FFF2-40B4-BE49-F238E27FC236}">
                    <a16:creationId xmlns:a16="http://schemas.microsoft.com/office/drawing/2014/main" id="{A4DECF44-9BE4-400D-88EF-B28DAADF6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3451" y="2924833"/>
                <a:ext cx="359109" cy="359109"/>
              </a:xfrm>
              <a:prstGeom prst="rect">
                <a:avLst/>
              </a:prstGeom>
            </p:spPr>
          </p:pic>
        </p:grpSp>
      </p:grpSp>
      <p:sp>
        <p:nvSpPr>
          <p:cNvPr id="141" name="Espaço Reservado para Conteúdo 3">
            <a:extLst>
              <a:ext uri="{FF2B5EF4-FFF2-40B4-BE49-F238E27FC236}">
                <a16:creationId xmlns:a16="http://schemas.microsoft.com/office/drawing/2014/main" id="{F1B8082D-C999-421E-AE69-196C2A292FC0}"/>
              </a:ext>
            </a:extLst>
          </p:cNvPr>
          <p:cNvSpPr txBox="1">
            <a:spLocks/>
          </p:cNvSpPr>
          <p:nvPr/>
        </p:nvSpPr>
        <p:spPr>
          <a:xfrm>
            <a:off x="576000" y="1800000"/>
            <a:ext cx="10989400" cy="840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independentemente do critério de segmentação adotado, as </a:t>
            </a:r>
            <a:r>
              <a:rPr lang="pt-BR" sz="1800" b="1" dirty="0"/>
              <a:t>variações</a:t>
            </a:r>
            <a:r>
              <a:rPr lang="pt-BR" sz="1800" dirty="0"/>
              <a:t> entre os extremos já são mais expressivas, sugerindo talvez a necessidade de ajustes, no mínimo nos scripts dessas indicações </a:t>
            </a:r>
            <a:r>
              <a:rPr lang="pt-BR" sz="1200" dirty="0"/>
              <a:t>(p14)</a:t>
            </a:r>
          </a:p>
        </p:txBody>
      </p:sp>
    </p:spTree>
    <p:extLst>
      <p:ext uri="{BB962C8B-B14F-4D97-AF65-F5344CB8AC3E}">
        <p14:creationId xmlns:p14="http://schemas.microsoft.com/office/powerpoint/2010/main" val="32031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Graphic spid="58" grpId="0">
        <p:bldAsOne/>
      </p:bldGraphic>
      <p:bldGraphic spid="68" grpId="0">
        <p:bldAsOne/>
      </p:bldGraphic>
      <p:bldGraphic spid="71" grpId="0">
        <p:bldAsOne/>
      </p:bldGraphic>
      <p:bldP spid="1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P14. </a:t>
            </a:r>
            <a:r>
              <a:rPr lang="pt-BR" sz="1100" dirty="0">
                <a:solidFill>
                  <a:schemeClr val="bg1"/>
                </a:solidFill>
              </a:rPr>
              <a:t>A Central de Atendimento do Sebrae lhe ofereceu/indicou algum serviço ou produto do Sebrae como, por exemplo, cursos/ palestras/ .. consultorias.. etc.? (RU)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indicação de </a:t>
            </a:r>
            <a:r>
              <a:rPr lang="pt-BR" sz="3200" b="1" i="1" dirty="0">
                <a:solidFill>
                  <a:schemeClr val="accent2"/>
                </a:solidFill>
              </a:rPr>
              <a:t>serviços ou produtos</a:t>
            </a:r>
            <a:r>
              <a:rPr lang="pt-BR" sz="3200" b="1" dirty="0">
                <a:solidFill>
                  <a:srgbClr val="0070C0"/>
                </a:solidFill>
              </a:rPr>
              <a:t> do Sebrae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8F56DDB-C0BB-4FE8-A1EC-96BFB5CE5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46214"/>
              </p:ext>
            </p:extLst>
          </p:nvPr>
        </p:nvGraphicFramePr>
        <p:xfrm>
          <a:off x="715369" y="266107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FF24A73C-8A25-48EB-B5BB-512986FEE504}"/>
              </a:ext>
            </a:extLst>
          </p:cNvPr>
          <p:cNvSpPr/>
          <p:nvPr/>
        </p:nvSpPr>
        <p:spPr>
          <a:xfrm>
            <a:off x="785046" y="2073634"/>
            <a:ext cx="7431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5050"/>
                </a:solidFill>
              </a:rPr>
              <a:t>TEVE</a:t>
            </a:r>
            <a:r>
              <a:rPr lang="pt-BR" b="1" dirty="0"/>
              <a:t> serviço ou produtos oferecidos</a:t>
            </a:r>
          </a:p>
        </p:txBody>
      </p:sp>
      <p:grpSp>
        <p:nvGrpSpPr>
          <p:cNvPr id="16" name="+ informações">
            <a:extLst>
              <a:ext uri="{FF2B5EF4-FFF2-40B4-BE49-F238E27FC236}">
                <a16:creationId xmlns:a16="http://schemas.microsoft.com/office/drawing/2014/main" id="{C1665E04-0F6B-41C0-9267-250E2CF0FB12}"/>
              </a:ext>
            </a:extLst>
          </p:cNvPr>
          <p:cNvGrpSpPr/>
          <p:nvPr/>
        </p:nvGrpSpPr>
        <p:grpSpPr>
          <a:xfrm>
            <a:off x="9491717" y="5887155"/>
            <a:ext cx="1402473" cy="346249"/>
            <a:chOff x="7300120" y="5125288"/>
            <a:chExt cx="1748287" cy="431624"/>
          </a:xfrm>
        </p:grpSpPr>
        <p:sp>
          <p:nvSpPr>
            <p:cNvPr id="17" name="Forma livre 52">
              <a:extLst>
                <a:ext uri="{FF2B5EF4-FFF2-40B4-BE49-F238E27FC236}">
                  <a16:creationId xmlns:a16="http://schemas.microsoft.com/office/drawing/2014/main" id="{502E2469-8AE9-40C8-892B-C8C61F7AD0B4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" name="CaixaDeTexto 5">
              <a:extLst>
                <a:ext uri="{FF2B5EF4-FFF2-40B4-BE49-F238E27FC236}">
                  <a16:creationId xmlns:a16="http://schemas.microsoft.com/office/drawing/2014/main" id="{598F2962-059B-4720-A717-630911B34991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CBCF2C69-4D0C-413D-9392-3FA0A8B769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CAAF9CE1-2C61-451E-883B-9031A7F28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8C5BEB5F-DED9-475D-9B81-A544CE20ED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BECFA1AC-9A18-42BA-A418-8739AE1067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8E06F1A6-A633-4234-A508-0121DA1864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C72D7F67-6364-4E2F-A0E4-787AF714C5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445B29CD-3658-426C-ABD2-B1328E172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72619"/>
              </p:ext>
            </p:extLst>
          </p:nvPr>
        </p:nvGraphicFramePr>
        <p:xfrm>
          <a:off x="11232337" y="1323502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42" name="Tabela 41">
            <a:extLst>
              <a:ext uri="{FF2B5EF4-FFF2-40B4-BE49-F238E27FC236}">
                <a16:creationId xmlns:a16="http://schemas.microsoft.com/office/drawing/2014/main" id="{EC024B19-AA7B-4852-B63B-C14C68830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89566"/>
              </p:ext>
            </p:extLst>
          </p:nvPr>
        </p:nvGraphicFramePr>
        <p:xfrm>
          <a:off x="831772" y="455118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43" name="ordem decrescente">
            <a:extLst>
              <a:ext uri="{FF2B5EF4-FFF2-40B4-BE49-F238E27FC236}">
                <a16:creationId xmlns:a16="http://schemas.microsoft.com/office/drawing/2014/main" id="{243E1CC5-B9B3-4C97-A0C3-44AA8C703FFB}"/>
              </a:ext>
            </a:extLst>
          </p:cNvPr>
          <p:cNvGrpSpPr/>
          <p:nvPr/>
        </p:nvGrpSpPr>
        <p:grpSpPr>
          <a:xfrm>
            <a:off x="10955001" y="448251"/>
            <a:ext cx="1175084" cy="808343"/>
            <a:chOff x="10600829" y="427055"/>
            <a:chExt cx="1175084" cy="808343"/>
          </a:xfrm>
        </p:grpSpPr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738750B1-303F-44FA-BAA9-675F29C45962}"/>
                </a:ext>
              </a:extLst>
            </p:cNvPr>
            <p:cNvSpPr txBox="1"/>
            <p:nvPr/>
          </p:nvSpPr>
          <p:spPr>
            <a:xfrm>
              <a:off x="10600829" y="804511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45" name="Grupo 158">
              <a:extLst>
                <a:ext uri="{FF2B5EF4-FFF2-40B4-BE49-F238E27FC236}">
                  <a16:creationId xmlns:a16="http://schemas.microsoft.com/office/drawing/2014/main" id="{094F475A-FC5C-4814-A9D3-6AC9E1B0D07D}"/>
                </a:ext>
              </a:extLst>
            </p:cNvPr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C2EE9ABD-7B1C-41C7-9FD8-814F6901C603}"/>
                  </a:ext>
                </a:extLst>
              </p:cNvPr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7EDB4165-61C9-49E5-AFBA-AA7C6D59AEF4}"/>
                  </a:ext>
                </a:extLst>
              </p:cNvPr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8" name="Seta para baixo 161">
                <a:extLst>
                  <a:ext uri="{FF2B5EF4-FFF2-40B4-BE49-F238E27FC236}">
                    <a16:creationId xmlns:a16="http://schemas.microsoft.com/office/drawing/2014/main" id="{ECB4CD33-5FC4-4CAA-8C44-54F6672D952E}"/>
                  </a:ext>
                </a:extLst>
              </p:cNvPr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8A5907E6-8AE7-4396-88AC-61C244B8484F}"/>
                  </a:ext>
                </a:extLst>
              </p:cNvPr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B260FF7F-2D44-486F-8E9B-13450FA19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88186"/>
              </p:ext>
            </p:extLst>
          </p:nvPr>
        </p:nvGraphicFramePr>
        <p:xfrm>
          <a:off x="832010" y="5010952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51" name="CaixaDeTexto 50">
            <a:extLst>
              <a:ext uri="{FF2B5EF4-FFF2-40B4-BE49-F238E27FC236}">
                <a16:creationId xmlns:a16="http://schemas.microsoft.com/office/drawing/2014/main" id="{A6D55067-7F4B-4785-A2A8-B6520525F78C}"/>
              </a:ext>
            </a:extLst>
          </p:cNvPr>
          <p:cNvSpPr txBox="1"/>
          <p:nvPr/>
        </p:nvSpPr>
        <p:spPr>
          <a:xfrm>
            <a:off x="-186070" y="504251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C395338B-ED74-4A24-A83A-852A403B78D1}"/>
              </a:ext>
            </a:extLst>
          </p:cNvPr>
          <p:cNvSpPr txBox="1"/>
          <p:nvPr/>
        </p:nvSpPr>
        <p:spPr>
          <a:xfrm>
            <a:off x="791698" y="182491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uf</a:t>
            </a:r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900014AA-C37B-4861-9B6F-B85BA6222BFA}"/>
              </a:ext>
            </a:extLst>
          </p:cNvPr>
          <p:cNvCxnSpPr/>
          <p:nvPr/>
        </p:nvCxnSpPr>
        <p:spPr>
          <a:xfrm>
            <a:off x="2061685" y="202496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DF7E1FCE-C4F1-44E5-AB5A-DD794910FD32}"/>
              </a:ext>
            </a:extLst>
          </p:cNvPr>
          <p:cNvSpPr txBox="1"/>
          <p:nvPr/>
        </p:nvSpPr>
        <p:spPr>
          <a:xfrm>
            <a:off x="180421" y="373873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</p:spTree>
    <p:extLst>
      <p:ext uri="{BB962C8B-B14F-4D97-AF65-F5344CB8AC3E}">
        <p14:creationId xmlns:p14="http://schemas.microsoft.com/office/powerpoint/2010/main" val="42175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  <p:bldP spid="51" grpId="0"/>
      <p:bldP spid="51" grpId="1"/>
      <p:bldP spid="68" grpId="0"/>
      <p:bldP spid="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ráfico 112">
            <a:extLst>
              <a:ext uri="{FF2B5EF4-FFF2-40B4-BE49-F238E27FC236}">
                <a16:creationId xmlns:a16="http://schemas.microsoft.com/office/drawing/2014/main" id="{6F17D103-4CCC-49D0-A9BE-098939C7F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639165"/>
              </p:ext>
            </p:extLst>
          </p:nvPr>
        </p:nvGraphicFramePr>
        <p:xfrm>
          <a:off x="831226" y="1582960"/>
          <a:ext cx="3110583" cy="207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P15. </a:t>
            </a:r>
            <a:r>
              <a:rPr lang="pt-BR" sz="1100" dirty="0">
                <a:solidFill>
                  <a:schemeClr val="bg1"/>
                </a:solidFill>
              </a:rPr>
              <a:t>O(A) Sr.(a) realizou algum desses cursos/treinamentos/palestras </a:t>
            </a:r>
            <a:r>
              <a:rPr lang="pt-BR" sz="1100" dirty="0" err="1">
                <a:solidFill>
                  <a:schemeClr val="bg1"/>
                </a:solidFill>
              </a:rPr>
              <a:t>etc</a:t>
            </a:r>
            <a:r>
              <a:rPr lang="pt-BR" sz="1100" dirty="0">
                <a:solidFill>
                  <a:schemeClr val="bg1"/>
                </a:solidFill>
              </a:rPr>
              <a:t>? (RM)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accent2"/>
                </a:solidFill>
              </a:rPr>
              <a:t>cursos | treinamentos | palestras </a:t>
            </a:r>
            <a:r>
              <a:rPr lang="pt-BR" sz="3200" b="1" dirty="0">
                <a:solidFill>
                  <a:srgbClr val="0070C0"/>
                </a:solidFill>
              </a:rPr>
              <a:t>realizados</a:t>
            </a:r>
          </a:p>
        </p:txBody>
      </p:sp>
      <p:grpSp>
        <p:nvGrpSpPr>
          <p:cNvPr id="88" name="+ informações">
            <a:extLst>
              <a:ext uri="{FF2B5EF4-FFF2-40B4-BE49-F238E27FC236}">
                <a16:creationId xmlns:a16="http://schemas.microsoft.com/office/drawing/2014/main" id="{9721C49E-5CCB-47E6-87C1-BBAADA82A1D1}"/>
              </a:ext>
            </a:extLst>
          </p:cNvPr>
          <p:cNvGrpSpPr/>
          <p:nvPr/>
        </p:nvGrpSpPr>
        <p:grpSpPr>
          <a:xfrm>
            <a:off x="2608173" y="5480876"/>
            <a:ext cx="1402473" cy="346249"/>
            <a:chOff x="7300120" y="5125288"/>
            <a:chExt cx="1748287" cy="431624"/>
          </a:xfrm>
        </p:grpSpPr>
        <p:sp>
          <p:nvSpPr>
            <p:cNvPr id="89" name="Forma livre 52">
              <a:extLst>
                <a:ext uri="{FF2B5EF4-FFF2-40B4-BE49-F238E27FC236}">
                  <a16:creationId xmlns:a16="http://schemas.microsoft.com/office/drawing/2014/main" id="{EE84F1B1-CEE0-48B8-B995-1D2658F1609C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0" name="CaixaDeTexto 5">
              <a:extLst>
                <a:ext uri="{FF2B5EF4-FFF2-40B4-BE49-F238E27FC236}">
                  <a16:creationId xmlns:a16="http://schemas.microsoft.com/office/drawing/2014/main" id="{6D35A030-4C89-4A85-AC1D-1F9A21091CE5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91" name="Group 4">
              <a:extLst>
                <a:ext uri="{FF2B5EF4-FFF2-40B4-BE49-F238E27FC236}">
                  <a16:creationId xmlns:a16="http://schemas.microsoft.com/office/drawing/2014/main" id="{10461EC6-6122-416E-940C-9E016684E6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0D76E268-52D9-4760-BBB2-AF3259ECFD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11C24710-72DE-4CAA-9F32-FB13FE7D6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2701D933-CD6A-4156-823A-F981A87303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44279333-5EDB-44A4-8C0D-5E05A84B0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84040051-5202-4656-A1A2-FFEDD9DDE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97" name="disparo historico">
            <a:extLst>
              <a:ext uri="{FF2B5EF4-FFF2-40B4-BE49-F238E27FC236}">
                <a16:creationId xmlns:a16="http://schemas.microsoft.com/office/drawing/2014/main" id="{B5E107BD-CAE0-4B75-A642-979FABFBCC31}"/>
              </a:ext>
            </a:extLst>
          </p:cNvPr>
          <p:cNvGrpSpPr/>
          <p:nvPr/>
        </p:nvGrpSpPr>
        <p:grpSpPr>
          <a:xfrm>
            <a:off x="10633851" y="704891"/>
            <a:ext cx="1135097" cy="430887"/>
            <a:chOff x="8256588" y="5575012"/>
            <a:chExt cx="1481911" cy="562539"/>
          </a:xfrm>
        </p:grpSpPr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31CE6C8C-9A88-4E4E-B988-078914E34333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99" name="Group 22">
              <a:extLst>
                <a:ext uri="{FF2B5EF4-FFF2-40B4-BE49-F238E27FC236}">
                  <a16:creationId xmlns:a16="http://schemas.microsoft.com/office/drawing/2014/main" id="{9543595E-F0AD-4628-887E-1ED0877539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00" name="Freeform 23">
                <a:extLst>
                  <a:ext uri="{FF2B5EF4-FFF2-40B4-BE49-F238E27FC236}">
                    <a16:creationId xmlns:a16="http://schemas.microsoft.com/office/drawing/2014/main" id="{D3635AA6-2447-49BB-B37D-A21E347BAE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1" name="Freeform 24">
                <a:extLst>
                  <a:ext uri="{FF2B5EF4-FFF2-40B4-BE49-F238E27FC236}">
                    <a16:creationId xmlns:a16="http://schemas.microsoft.com/office/drawing/2014/main" id="{CD2344D1-93AD-4D0C-B47E-F2D4BA2FA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2" name="Freeform 25">
                <a:extLst>
                  <a:ext uri="{FF2B5EF4-FFF2-40B4-BE49-F238E27FC236}">
                    <a16:creationId xmlns:a16="http://schemas.microsoft.com/office/drawing/2014/main" id="{0022F61D-DB67-4B49-BF33-209C64537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3" name="Freeform 26">
                <a:extLst>
                  <a:ext uri="{FF2B5EF4-FFF2-40B4-BE49-F238E27FC236}">
                    <a16:creationId xmlns:a16="http://schemas.microsoft.com/office/drawing/2014/main" id="{24F05D17-6D0F-4E13-98A7-24A0BE4D8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4" name="Freeform 27">
                <a:extLst>
                  <a:ext uri="{FF2B5EF4-FFF2-40B4-BE49-F238E27FC236}">
                    <a16:creationId xmlns:a16="http://schemas.microsoft.com/office/drawing/2014/main" id="{1B9DB30A-0D65-48EB-80F2-C3148CE34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id="{15C98EBA-0BFC-4CD2-8C4E-4CE3D58D7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6" name="Freeform 29">
                <a:extLst>
                  <a:ext uri="{FF2B5EF4-FFF2-40B4-BE49-F238E27FC236}">
                    <a16:creationId xmlns:a16="http://schemas.microsoft.com/office/drawing/2014/main" id="{B7B47BE4-53C3-4BFE-B27E-3B73499A2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7" name="Freeform 30">
                <a:extLst>
                  <a:ext uri="{FF2B5EF4-FFF2-40B4-BE49-F238E27FC236}">
                    <a16:creationId xmlns:a16="http://schemas.microsoft.com/office/drawing/2014/main" id="{611ED7C4-927B-428B-86C3-5CEE0D7D0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02706F82-954B-416E-9138-2206F9386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09" name="Freeform 32">
                <a:extLst>
                  <a:ext uri="{FF2B5EF4-FFF2-40B4-BE49-F238E27FC236}">
                    <a16:creationId xmlns:a16="http://schemas.microsoft.com/office/drawing/2014/main" id="{5CA90A29-B5DA-4573-9650-4353D092E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10" name="Freeform 33">
                <a:extLst>
                  <a:ext uri="{FF2B5EF4-FFF2-40B4-BE49-F238E27FC236}">
                    <a16:creationId xmlns:a16="http://schemas.microsoft.com/office/drawing/2014/main" id="{6774FCD4-AA8D-4E1B-97B1-D6DA8B65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11" name="Freeform 34">
                <a:extLst>
                  <a:ext uri="{FF2B5EF4-FFF2-40B4-BE49-F238E27FC236}">
                    <a16:creationId xmlns:a16="http://schemas.microsoft.com/office/drawing/2014/main" id="{3907F6E7-5831-43BB-A121-AC06DBA86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30A9B226-F528-4409-B1A9-BCCD6FCC2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140" name="Tabela 139">
            <a:extLst>
              <a:ext uri="{FF2B5EF4-FFF2-40B4-BE49-F238E27FC236}">
                <a16:creationId xmlns:a16="http://schemas.microsoft.com/office/drawing/2014/main" id="{3B1D2181-ED7B-4171-A2FD-8F43F74CB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86896"/>
              </p:ext>
            </p:extLst>
          </p:nvPr>
        </p:nvGraphicFramePr>
        <p:xfrm>
          <a:off x="989029" y="5492553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3.803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206" name="Group 4">
            <a:extLst>
              <a:ext uri="{FF2B5EF4-FFF2-40B4-BE49-F238E27FC236}">
                <a16:creationId xmlns:a16="http://schemas.microsoft.com/office/drawing/2014/main" id="{E47BF206-29E9-4286-9E62-E20B959C21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881770" y="-1684274"/>
            <a:ext cx="317227" cy="250153"/>
            <a:chOff x="3303" y="1826"/>
            <a:chExt cx="979" cy="772"/>
          </a:xfrm>
          <a:solidFill>
            <a:schemeClr val="accent4"/>
          </a:solidFill>
        </p:grpSpPr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id="{2FCD6544-6881-455A-9707-5F1E22C4B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368"/>
              <a:ext cx="12" cy="74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28 h 31"/>
                <a:gd name="T4" fmla="*/ 4 w 5"/>
                <a:gd name="T5" fmla="*/ 28 h 31"/>
                <a:gd name="T6" fmla="*/ 5 w 5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2" y="9"/>
                    <a:pt x="0" y="19"/>
                    <a:pt x="1" y="28"/>
                  </a:cubicBezTo>
                  <a:cubicBezTo>
                    <a:pt x="1" y="31"/>
                    <a:pt x="4" y="31"/>
                    <a:pt x="4" y="28"/>
                  </a:cubicBezTo>
                  <a:cubicBezTo>
                    <a:pt x="5" y="20"/>
                    <a:pt x="2" y="8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08" name="Freeform 10">
              <a:extLst>
                <a:ext uri="{FF2B5EF4-FFF2-40B4-BE49-F238E27FC236}">
                  <a16:creationId xmlns:a16="http://schemas.microsoft.com/office/drawing/2014/main" id="{D11DA7E0-E110-4C9D-B10E-AE2C52EC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1829"/>
              <a:ext cx="166" cy="175"/>
            </a:xfrm>
            <a:custGeom>
              <a:avLst/>
              <a:gdLst>
                <a:gd name="T0" fmla="*/ 1 w 70"/>
                <a:gd name="T1" fmla="*/ 73 h 74"/>
                <a:gd name="T2" fmla="*/ 68 w 70"/>
                <a:gd name="T3" fmla="*/ 3 h 74"/>
                <a:gd name="T4" fmla="*/ 67 w 70"/>
                <a:gd name="T5" fmla="*/ 1 h 74"/>
                <a:gd name="T6" fmla="*/ 1 w 70"/>
                <a:gd name="T7" fmla="*/ 73 h 74"/>
                <a:gd name="T8" fmla="*/ 1 w 70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4">
                  <a:moveTo>
                    <a:pt x="1" y="73"/>
                  </a:moveTo>
                  <a:cubicBezTo>
                    <a:pt x="16" y="45"/>
                    <a:pt x="40" y="19"/>
                    <a:pt x="68" y="3"/>
                  </a:cubicBezTo>
                  <a:cubicBezTo>
                    <a:pt x="70" y="2"/>
                    <a:pt x="68" y="0"/>
                    <a:pt x="67" y="1"/>
                  </a:cubicBezTo>
                  <a:cubicBezTo>
                    <a:pt x="39" y="18"/>
                    <a:pt x="15" y="44"/>
                    <a:pt x="1" y="73"/>
                  </a:cubicBezTo>
                  <a:cubicBezTo>
                    <a:pt x="0" y="73"/>
                    <a:pt x="1" y="74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09" name="Freeform 13">
              <a:extLst>
                <a:ext uri="{FF2B5EF4-FFF2-40B4-BE49-F238E27FC236}">
                  <a16:creationId xmlns:a16="http://schemas.microsoft.com/office/drawing/2014/main" id="{FCB5BBB8-79AA-4B4B-98D7-E36EC8BE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826"/>
              <a:ext cx="69" cy="19"/>
            </a:xfrm>
            <a:custGeom>
              <a:avLst/>
              <a:gdLst>
                <a:gd name="T0" fmla="*/ 3 w 29"/>
                <a:gd name="T1" fmla="*/ 7 h 8"/>
                <a:gd name="T2" fmla="*/ 27 w 29"/>
                <a:gd name="T3" fmla="*/ 8 h 8"/>
                <a:gd name="T4" fmla="*/ 28 w 29"/>
                <a:gd name="T5" fmla="*/ 6 h 8"/>
                <a:gd name="T6" fmla="*/ 2 w 29"/>
                <a:gd name="T7" fmla="*/ 4 h 8"/>
                <a:gd name="T8" fmla="*/ 3 w 2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7"/>
                  </a:moveTo>
                  <a:cubicBezTo>
                    <a:pt x="11" y="3"/>
                    <a:pt x="19" y="3"/>
                    <a:pt x="27" y="8"/>
                  </a:cubicBezTo>
                  <a:cubicBezTo>
                    <a:pt x="28" y="8"/>
                    <a:pt x="29" y="6"/>
                    <a:pt x="28" y="6"/>
                  </a:cubicBezTo>
                  <a:cubicBezTo>
                    <a:pt x="19" y="0"/>
                    <a:pt x="11" y="0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0" name="Freeform 14">
              <a:extLst>
                <a:ext uri="{FF2B5EF4-FFF2-40B4-BE49-F238E27FC236}">
                  <a16:creationId xmlns:a16="http://schemas.microsoft.com/office/drawing/2014/main" id="{8C1FBB9B-F423-4A3E-A448-F88205FB1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898"/>
              <a:ext cx="52" cy="9"/>
            </a:xfrm>
            <a:custGeom>
              <a:avLst/>
              <a:gdLst>
                <a:gd name="T0" fmla="*/ 2 w 22"/>
                <a:gd name="T1" fmla="*/ 3 h 4"/>
                <a:gd name="T2" fmla="*/ 20 w 22"/>
                <a:gd name="T3" fmla="*/ 3 h 4"/>
                <a:gd name="T4" fmla="*/ 21 w 22"/>
                <a:gd name="T5" fmla="*/ 1 h 4"/>
                <a:gd name="T6" fmla="*/ 2 w 22"/>
                <a:gd name="T7" fmla="*/ 0 h 4"/>
                <a:gd name="T8" fmla="*/ 2 w 2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">
                  <a:moveTo>
                    <a:pt x="2" y="3"/>
                  </a:moveTo>
                  <a:cubicBezTo>
                    <a:pt x="8" y="3"/>
                    <a:pt x="14" y="3"/>
                    <a:pt x="20" y="3"/>
                  </a:cubicBezTo>
                  <a:cubicBezTo>
                    <a:pt x="22" y="4"/>
                    <a:pt x="22" y="1"/>
                    <a:pt x="21" y="1"/>
                  </a:cubicBezTo>
                  <a:cubicBezTo>
                    <a:pt x="14" y="1"/>
                    <a:pt x="8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1" name="Freeform 15">
              <a:extLst>
                <a:ext uri="{FF2B5EF4-FFF2-40B4-BE49-F238E27FC236}">
                  <a16:creationId xmlns:a16="http://schemas.microsoft.com/office/drawing/2014/main" id="{9B5967D9-64D4-42C5-BC4C-83387BBBC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962"/>
              <a:ext cx="40" cy="14"/>
            </a:xfrm>
            <a:custGeom>
              <a:avLst/>
              <a:gdLst>
                <a:gd name="T0" fmla="*/ 3 w 17"/>
                <a:gd name="T1" fmla="*/ 5 h 6"/>
                <a:gd name="T2" fmla="*/ 15 w 17"/>
                <a:gd name="T3" fmla="*/ 3 h 6"/>
                <a:gd name="T4" fmla="*/ 16 w 17"/>
                <a:gd name="T5" fmla="*/ 0 h 6"/>
                <a:gd name="T6" fmla="*/ 1 w 17"/>
                <a:gd name="T7" fmla="*/ 3 h 6"/>
                <a:gd name="T8" fmla="*/ 3 w 1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3" y="5"/>
                  </a:moveTo>
                  <a:cubicBezTo>
                    <a:pt x="6" y="2"/>
                    <a:pt x="11" y="2"/>
                    <a:pt x="15" y="3"/>
                  </a:cubicBezTo>
                  <a:cubicBezTo>
                    <a:pt x="17" y="3"/>
                    <a:pt x="17" y="0"/>
                    <a:pt x="16" y="0"/>
                  </a:cubicBezTo>
                  <a:cubicBezTo>
                    <a:pt x="11" y="0"/>
                    <a:pt x="5" y="0"/>
                    <a:pt x="1" y="3"/>
                  </a:cubicBezTo>
                  <a:cubicBezTo>
                    <a:pt x="0" y="4"/>
                    <a:pt x="2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6142AEB2-B635-444F-B386-26237107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019"/>
              <a:ext cx="45" cy="23"/>
            </a:xfrm>
            <a:custGeom>
              <a:avLst/>
              <a:gdLst>
                <a:gd name="T0" fmla="*/ 3 w 19"/>
                <a:gd name="T1" fmla="*/ 9 h 10"/>
                <a:gd name="T2" fmla="*/ 9 w 19"/>
                <a:gd name="T3" fmla="*/ 3 h 10"/>
                <a:gd name="T4" fmla="*/ 19 w 19"/>
                <a:gd name="T5" fmla="*/ 1 h 10"/>
                <a:gd name="T6" fmla="*/ 19 w 19"/>
                <a:gd name="T7" fmla="*/ 0 h 10"/>
                <a:gd name="T8" fmla="*/ 14 w 19"/>
                <a:gd name="T9" fmla="*/ 0 h 10"/>
                <a:gd name="T10" fmla="*/ 9 w 19"/>
                <a:gd name="T11" fmla="*/ 1 h 10"/>
                <a:gd name="T12" fmla="*/ 1 w 19"/>
                <a:gd name="T13" fmla="*/ 7 h 10"/>
                <a:gd name="T14" fmla="*/ 3 w 1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3" y="9"/>
                  </a:moveTo>
                  <a:cubicBezTo>
                    <a:pt x="5" y="6"/>
                    <a:pt x="7" y="4"/>
                    <a:pt x="9" y="3"/>
                  </a:cubicBezTo>
                  <a:cubicBezTo>
                    <a:pt x="12" y="1"/>
                    <a:pt x="16" y="0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7" y="1"/>
                    <a:pt x="15" y="0"/>
                    <a:pt x="14" y="0"/>
                  </a:cubicBezTo>
                  <a:cubicBezTo>
                    <a:pt x="12" y="1"/>
                    <a:pt x="10" y="1"/>
                    <a:pt x="9" y="1"/>
                  </a:cubicBezTo>
                  <a:cubicBezTo>
                    <a:pt x="6" y="3"/>
                    <a:pt x="3" y="5"/>
                    <a:pt x="1" y="7"/>
                  </a:cubicBezTo>
                  <a:cubicBezTo>
                    <a:pt x="0" y="8"/>
                    <a:pt x="2" y="10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3" name="Freeform 17">
              <a:extLst>
                <a:ext uri="{FF2B5EF4-FFF2-40B4-BE49-F238E27FC236}">
                  <a16:creationId xmlns:a16="http://schemas.microsoft.com/office/drawing/2014/main" id="{775FD47F-0B58-46D3-8F57-FA5D4368E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1985"/>
              <a:ext cx="64" cy="105"/>
            </a:xfrm>
            <a:custGeom>
              <a:avLst/>
              <a:gdLst>
                <a:gd name="T0" fmla="*/ 25 w 27"/>
                <a:gd name="T1" fmla="*/ 43 h 44"/>
                <a:gd name="T2" fmla="*/ 26 w 27"/>
                <a:gd name="T3" fmla="*/ 41 h 44"/>
                <a:gd name="T4" fmla="*/ 4 w 27"/>
                <a:gd name="T5" fmla="*/ 2 h 44"/>
                <a:gd name="T6" fmla="*/ 1 w 27"/>
                <a:gd name="T7" fmla="*/ 4 h 44"/>
                <a:gd name="T8" fmla="*/ 25 w 27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4">
                  <a:moveTo>
                    <a:pt x="25" y="43"/>
                  </a:moveTo>
                  <a:cubicBezTo>
                    <a:pt x="25" y="44"/>
                    <a:pt x="27" y="42"/>
                    <a:pt x="26" y="41"/>
                  </a:cubicBezTo>
                  <a:cubicBezTo>
                    <a:pt x="21" y="27"/>
                    <a:pt x="13" y="13"/>
                    <a:pt x="4" y="2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0" y="16"/>
                    <a:pt x="15" y="31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4" name="Freeform 18">
              <a:extLst>
                <a:ext uri="{FF2B5EF4-FFF2-40B4-BE49-F238E27FC236}">
                  <a16:creationId xmlns:a16="http://schemas.microsoft.com/office/drawing/2014/main" id="{9E4F2974-CF40-4B91-A873-F01B1195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126"/>
              <a:ext cx="42" cy="126"/>
            </a:xfrm>
            <a:custGeom>
              <a:avLst/>
              <a:gdLst>
                <a:gd name="T0" fmla="*/ 4 w 18"/>
                <a:gd name="T1" fmla="*/ 1 h 53"/>
                <a:gd name="T2" fmla="*/ 1 w 18"/>
                <a:gd name="T3" fmla="*/ 2 h 53"/>
                <a:gd name="T4" fmla="*/ 7 w 18"/>
                <a:gd name="T5" fmla="*/ 30 h 53"/>
                <a:gd name="T6" fmla="*/ 15 w 18"/>
                <a:gd name="T7" fmla="*/ 52 h 53"/>
                <a:gd name="T8" fmla="*/ 18 w 18"/>
                <a:gd name="T9" fmla="*/ 51 h 53"/>
                <a:gd name="T10" fmla="*/ 11 w 18"/>
                <a:gd name="T11" fmla="*/ 26 h 53"/>
                <a:gd name="T12" fmla="*/ 4 w 18"/>
                <a:gd name="T13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3">
                  <a:moveTo>
                    <a:pt x="4" y="1"/>
                  </a:moveTo>
                  <a:cubicBezTo>
                    <a:pt x="3" y="0"/>
                    <a:pt x="0" y="1"/>
                    <a:pt x="1" y="2"/>
                  </a:cubicBezTo>
                  <a:cubicBezTo>
                    <a:pt x="4" y="11"/>
                    <a:pt x="5" y="21"/>
                    <a:pt x="7" y="30"/>
                  </a:cubicBezTo>
                  <a:cubicBezTo>
                    <a:pt x="9" y="37"/>
                    <a:pt x="10" y="46"/>
                    <a:pt x="15" y="52"/>
                  </a:cubicBezTo>
                  <a:cubicBezTo>
                    <a:pt x="16" y="53"/>
                    <a:pt x="18" y="52"/>
                    <a:pt x="18" y="51"/>
                  </a:cubicBezTo>
                  <a:cubicBezTo>
                    <a:pt x="18" y="42"/>
                    <a:pt x="13" y="34"/>
                    <a:pt x="11" y="26"/>
                  </a:cubicBezTo>
                  <a:cubicBezTo>
                    <a:pt x="9" y="17"/>
                    <a:pt x="7" y="9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5" name="Freeform 19">
              <a:extLst>
                <a:ext uri="{FF2B5EF4-FFF2-40B4-BE49-F238E27FC236}">
                  <a16:creationId xmlns:a16="http://schemas.microsoft.com/office/drawing/2014/main" id="{67295DC3-8609-4A09-B6AB-75A5372DA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2290"/>
              <a:ext cx="23" cy="109"/>
            </a:xfrm>
            <a:custGeom>
              <a:avLst/>
              <a:gdLst>
                <a:gd name="T0" fmla="*/ 0 w 10"/>
                <a:gd name="T1" fmla="*/ 0 h 46"/>
                <a:gd name="T2" fmla="*/ 3 w 10"/>
                <a:gd name="T3" fmla="*/ 44 h 46"/>
                <a:gd name="T4" fmla="*/ 6 w 10"/>
                <a:gd name="T5" fmla="*/ 44 h 46"/>
                <a:gd name="T6" fmla="*/ 1 w 10"/>
                <a:gd name="T7" fmla="*/ 0 h 46"/>
                <a:gd name="T8" fmla="*/ 0 w 1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6">
                  <a:moveTo>
                    <a:pt x="0" y="0"/>
                  </a:moveTo>
                  <a:cubicBezTo>
                    <a:pt x="2" y="15"/>
                    <a:pt x="1" y="30"/>
                    <a:pt x="3" y="44"/>
                  </a:cubicBezTo>
                  <a:cubicBezTo>
                    <a:pt x="4" y="45"/>
                    <a:pt x="6" y="46"/>
                    <a:pt x="6" y="44"/>
                  </a:cubicBezTo>
                  <a:cubicBezTo>
                    <a:pt x="10" y="29"/>
                    <a:pt x="1" y="15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6" name="Freeform 20">
              <a:extLst>
                <a:ext uri="{FF2B5EF4-FFF2-40B4-BE49-F238E27FC236}">
                  <a16:creationId xmlns:a16="http://schemas.microsoft.com/office/drawing/2014/main" id="{54A8F2F0-CCDB-4D8F-AC62-93E97CA60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539"/>
              <a:ext cx="36" cy="57"/>
            </a:xfrm>
            <a:custGeom>
              <a:avLst/>
              <a:gdLst>
                <a:gd name="T0" fmla="*/ 12 w 15"/>
                <a:gd name="T1" fmla="*/ 1 h 24"/>
                <a:gd name="T2" fmla="*/ 8 w 15"/>
                <a:gd name="T3" fmla="*/ 11 h 24"/>
                <a:gd name="T4" fmla="*/ 1 w 15"/>
                <a:gd name="T5" fmla="*/ 20 h 24"/>
                <a:gd name="T6" fmla="*/ 4 w 15"/>
                <a:gd name="T7" fmla="*/ 23 h 24"/>
                <a:gd name="T8" fmla="*/ 15 w 15"/>
                <a:gd name="T9" fmla="*/ 2 h 24"/>
                <a:gd name="T10" fmla="*/ 12 w 15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4">
                  <a:moveTo>
                    <a:pt x="12" y="1"/>
                  </a:moveTo>
                  <a:cubicBezTo>
                    <a:pt x="11" y="5"/>
                    <a:pt x="10" y="8"/>
                    <a:pt x="8" y="11"/>
                  </a:cubicBezTo>
                  <a:cubicBezTo>
                    <a:pt x="6" y="14"/>
                    <a:pt x="3" y="17"/>
                    <a:pt x="1" y="20"/>
                  </a:cubicBezTo>
                  <a:cubicBezTo>
                    <a:pt x="0" y="22"/>
                    <a:pt x="2" y="24"/>
                    <a:pt x="4" y="23"/>
                  </a:cubicBezTo>
                  <a:cubicBezTo>
                    <a:pt x="9" y="18"/>
                    <a:pt x="13" y="9"/>
                    <a:pt x="15" y="2"/>
                  </a:cubicBezTo>
                  <a:cubicBezTo>
                    <a:pt x="15" y="1"/>
                    <a:pt x="13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  <p:sp>
          <p:nvSpPr>
            <p:cNvPr id="217" name="Freeform 21">
              <a:extLst>
                <a:ext uri="{FF2B5EF4-FFF2-40B4-BE49-F238E27FC236}">
                  <a16:creationId xmlns:a16="http://schemas.microsoft.com/office/drawing/2014/main" id="{3E028B17-CC6D-4776-92B7-34962BA3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2539"/>
              <a:ext cx="64" cy="59"/>
            </a:xfrm>
            <a:custGeom>
              <a:avLst/>
              <a:gdLst>
                <a:gd name="T0" fmla="*/ 23 w 27"/>
                <a:gd name="T1" fmla="*/ 1 h 25"/>
                <a:gd name="T2" fmla="*/ 1 w 27"/>
                <a:gd name="T3" fmla="*/ 22 h 25"/>
                <a:gd name="T4" fmla="*/ 3 w 27"/>
                <a:gd name="T5" fmla="*/ 24 h 25"/>
                <a:gd name="T6" fmla="*/ 26 w 27"/>
                <a:gd name="T7" fmla="*/ 4 h 25"/>
                <a:gd name="T8" fmla="*/ 23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23" y="1"/>
                  </a:moveTo>
                  <a:cubicBezTo>
                    <a:pt x="16" y="8"/>
                    <a:pt x="7" y="14"/>
                    <a:pt x="1" y="22"/>
                  </a:cubicBezTo>
                  <a:cubicBezTo>
                    <a:pt x="0" y="23"/>
                    <a:pt x="1" y="25"/>
                    <a:pt x="3" y="24"/>
                  </a:cubicBezTo>
                  <a:cubicBezTo>
                    <a:pt x="11" y="18"/>
                    <a:pt x="18" y="11"/>
                    <a:pt x="26" y="4"/>
                  </a:cubicBezTo>
                  <a:cubicBezTo>
                    <a:pt x="27" y="2"/>
                    <a:pt x="25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trike="sngStrike">
                <a:solidFill>
                  <a:srgbClr val="00CC99"/>
                </a:solidFill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1E68BA0-7E5F-4A61-828F-B34767787AD6}"/>
              </a:ext>
            </a:extLst>
          </p:cNvPr>
          <p:cNvGrpSpPr/>
          <p:nvPr/>
        </p:nvGrpSpPr>
        <p:grpSpPr>
          <a:xfrm>
            <a:off x="-12253" y="1462308"/>
            <a:ext cx="4365076" cy="2285558"/>
            <a:chOff x="-12253" y="1462308"/>
            <a:chExt cx="4365076" cy="228555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3276BFDF-111E-4BB3-B401-E319078926DD}"/>
                </a:ext>
              </a:extLst>
            </p:cNvPr>
            <p:cNvGrpSpPr/>
            <p:nvPr/>
          </p:nvGrpSpPr>
          <p:grpSpPr>
            <a:xfrm>
              <a:off x="453332" y="1462308"/>
              <a:ext cx="3899491" cy="1706644"/>
              <a:chOff x="453332" y="1462308"/>
              <a:chExt cx="3899491" cy="1706644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127BC234-5AA7-4FDD-8C1A-5433A4C042A8}"/>
                  </a:ext>
                </a:extLst>
              </p:cNvPr>
              <p:cNvGrpSpPr/>
              <p:nvPr/>
            </p:nvGrpSpPr>
            <p:grpSpPr>
              <a:xfrm>
                <a:off x="3130357" y="2343805"/>
                <a:ext cx="1222466" cy="825147"/>
                <a:chOff x="-1638300" y="2635122"/>
                <a:chExt cx="1222466" cy="825147"/>
              </a:xfrm>
            </p:grpSpPr>
            <p:sp>
              <p:nvSpPr>
                <p:cNvPr id="176" name="CaixaDeTexto 97">
                  <a:extLst>
                    <a:ext uri="{FF2B5EF4-FFF2-40B4-BE49-F238E27FC236}">
                      <a16:creationId xmlns:a16="http://schemas.microsoft.com/office/drawing/2014/main" id="{3BEB7EB2-32A9-4DDE-8C91-0C82269065A3}"/>
                    </a:ext>
                  </a:extLst>
                </p:cNvPr>
                <p:cNvSpPr txBox="1"/>
                <p:nvPr/>
              </p:nvSpPr>
              <p:spPr>
                <a:xfrm>
                  <a:off x="-1604566" y="2937049"/>
                  <a:ext cx="1188732" cy="523220"/>
                </a:xfrm>
                <a:prstGeom prst="rect">
                  <a:avLst/>
                </a:prstGeom>
                <a:noFill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8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59%</a:t>
                  </a:r>
                </a:p>
              </p:txBody>
            </p:sp>
            <p:grpSp>
              <p:nvGrpSpPr>
                <p:cNvPr id="190" name="Grupo 86">
                  <a:extLst>
                    <a:ext uri="{FF2B5EF4-FFF2-40B4-BE49-F238E27FC236}">
                      <a16:creationId xmlns:a16="http://schemas.microsoft.com/office/drawing/2014/main" id="{241033FD-B103-4930-9458-70391643F62F}"/>
                    </a:ext>
                  </a:extLst>
                </p:cNvPr>
                <p:cNvGrpSpPr/>
                <p:nvPr/>
              </p:nvGrpSpPr>
              <p:grpSpPr>
                <a:xfrm>
                  <a:off x="-1638300" y="2635122"/>
                  <a:ext cx="1188732" cy="517250"/>
                  <a:chOff x="3657145" y="1731254"/>
                  <a:chExt cx="1188732" cy="517250"/>
                </a:xfrm>
              </p:grpSpPr>
              <p:sp>
                <p:nvSpPr>
                  <p:cNvPr id="191" name="CaixaDeTexto 97">
                    <a:extLst>
                      <a:ext uri="{FF2B5EF4-FFF2-40B4-BE49-F238E27FC236}">
                        <a16:creationId xmlns:a16="http://schemas.microsoft.com/office/drawing/2014/main" id="{5E527D8D-3F8C-4026-9944-38D69F82F503}"/>
                      </a:ext>
                    </a:extLst>
                  </p:cNvPr>
                  <p:cNvSpPr txBox="1"/>
                  <p:nvPr/>
                </p:nvSpPr>
                <p:spPr>
                  <a:xfrm>
                    <a:off x="3657145" y="1731254"/>
                    <a:ext cx="1188732" cy="400110"/>
                  </a:xfrm>
                  <a:prstGeom prst="rect">
                    <a:avLst/>
                  </a:prstGeom>
                  <a:noFill/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pt-BR" sz="20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não</a:t>
                    </a:r>
                  </a:p>
                </p:txBody>
              </p:sp>
              <p:grpSp>
                <p:nvGrpSpPr>
                  <p:cNvPr id="192" name="Group 4">
                    <a:extLst>
                      <a:ext uri="{FF2B5EF4-FFF2-40B4-BE49-F238E27FC236}">
                        <a16:creationId xmlns:a16="http://schemas.microsoft.com/office/drawing/2014/main" id="{68D91B1C-D1C4-4FA5-AA34-1F0CAE75726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4430" y="1998351"/>
                    <a:ext cx="317227" cy="250153"/>
                    <a:chOff x="3303" y="1826"/>
                    <a:chExt cx="979" cy="772"/>
                  </a:xfrm>
                  <a:solidFill>
                    <a:schemeClr val="accent4"/>
                  </a:solidFill>
                </p:grpSpPr>
                <p:sp>
                  <p:nvSpPr>
                    <p:cNvPr id="193" name="Freeform 7">
                      <a:extLst>
                        <a:ext uri="{FF2B5EF4-FFF2-40B4-BE49-F238E27FC236}">
                          <a16:creationId xmlns:a16="http://schemas.microsoft.com/office/drawing/2014/main" id="{5CE087F4-C555-40EB-A8FB-2837E01B31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21" y="2368"/>
                      <a:ext cx="12" cy="74"/>
                    </a:xfrm>
                    <a:custGeom>
                      <a:avLst/>
                      <a:gdLst>
                        <a:gd name="T0" fmla="*/ 5 w 5"/>
                        <a:gd name="T1" fmla="*/ 0 h 31"/>
                        <a:gd name="T2" fmla="*/ 1 w 5"/>
                        <a:gd name="T3" fmla="*/ 28 h 31"/>
                        <a:gd name="T4" fmla="*/ 4 w 5"/>
                        <a:gd name="T5" fmla="*/ 28 h 31"/>
                        <a:gd name="T6" fmla="*/ 5 w 5"/>
                        <a:gd name="T7" fmla="*/ 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31">
                          <a:moveTo>
                            <a:pt x="5" y="0"/>
                          </a:moveTo>
                          <a:cubicBezTo>
                            <a:pt x="2" y="9"/>
                            <a:pt x="0" y="19"/>
                            <a:pt x="1" y="28"/>
                          </a:cubicBezTo>
                          <a:cubicBezTo>
                            <a:pt x="1" y="31"/>
                            <a:pt x="4" y="31"/>
                            <a:pt x="4" y="28"/>
                          </a:cubicBezTo>
                          <a:cubicBezTo>
                            <a:pt x="5" y="20"/>
                            <a:pt x="2" y="8"/>
                            <a:pt x="5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194" name="Freeform 10">
                      <a:extLst>
                        <a:ext uri="{FF2B5EF4-FFF2-40B4-BE49-F238E27FC236}">
                          <a16:creationId xmlns:a16="http://schemas.microsoft.com/office/drawing/2014/main" id="{924EA633-11D7-4B4B-8F77-D27BDCB2B2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38" y="1829"/>
                      <a:ext cx="166" cy="175"/>
                    </a:xfrm>
                    <a:custGeom>
                      <a:avLst/>
                      <a:gdLst>
                        <a:gd name="T0" fmla="*/ 1 w 70"/>
                        <a:gd name="T1" fmla="*/ 73 h 74"/>
                        <a:gd name="T2" fmla="*/ 68 w 70"/>
                        <a:gd name="T3" fmla="*/ 3 h 74"/>
                        <a:gd name="T4" fmla="*/ 67 w 70"/>
                        <a:gd name="T5" fmla="*/ 1 h 74"/>
                        <a:gd name="T6" fmla="*/ 1 w 70"/>
                        <a:gd name="T7" fmla="*/ 73 h 74"/>
                        <a:gd name="T8" fmla="*/ 1 w 70"/>
                        <a:gd name="T9" fmla="*/ 73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0" h="74">
                          <a:moveTo>
                            <a:pt x="1" y="73"/>
                          </a:moveTo>
                          <a:cubicBezTo>
                            <a:pt x="16" y="45"/>
                            <a:pt x="40" y="19"/>
                            <a:pt x="68" y="3"/>
                          </a:cubicBezTo>
                          <a:cubicBezTo>
                            <a:pt x="70" y="2"/>
                            <a:pt x="68" y="0"/>
                            <a:pt x="67" y="1"/>
                          </a:cubicBezTo>
                          <a:cubicBezTo>
                            <a:pt x="39" y="18"/>
                            <a:pt x="15" y="44"/>
                            <a:pt x="1" y="73"/>
                          </a:cubicBezTo>
                          <a:cubicBezTo>
                            <a:pt x="0" y="73"/>
                            <a:pt x="1" y="74"/>
                            <a:pt x="1" y="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195" name="Freeform 13">
                      <a:extLst>
                        <a:ext uri="{FF2B5EF4-FFF2-40B4-BE49-F238E27FC236}">
                          <a16:creationId xmlns:a16="http://schemas.microsoft.com/office/drawing/2014/main" id="{FBF9AD27-DF0C-4349-8D18-FAA42968B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50" y="1826"/>
                      <a:ext cx="69" cy="19"/>
                    </a:xfrm>
                    <a:custGeom>
                      <a:avLst/>
                      <a:gdLst>
                        <a:gd name="T0" fmla="*/ 3 w 29"/>
                        <a:gd name="T1" fmla="*/ 7 h 8"/>
                        <a:gd name="T2" fmla="*/ 27 w 29"/>
                        <a:gd name="T3" fmla="*/ 8 h 8"/>
                        <a:gd name="T4" fmla="*/ 28 w 29"/>
                        <a:gd name="T5" fmla="*/ 6 h 8"/>
                        <a:gd name="T6" fmla="*/ 2 w 29"/>
                        <a:gd name="T7" fmla="*/ 4 h 8"/>
                        <a:gd name="T8" fmla="*/ 3 w 29"/>
                        <a:gd name="T9" fmla="*/ 7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8">
                          <a:moveTo>
                            <a:pt x="3" y="7"/>
                          </a:moveTo>
                          <a:cubicBezTo>
                            <a:pt x="11" y="3"/>
                            <a:pt x="19" y="3"/>
                            <a:pt x="27" y="8"/>
                          </a:cubicBezTo>
                          <a:cubicBezTo>
                            <a:pt x="28" y="8"/>
                            <a:pt x="29" y="6"/>
                            <a:pt x="28" y="6"/>
                          </a:cubicBezTo>
                          <a:cubicBezTo>
                            <a:pt x="19" y="0"/>
                            <a:pt x="11" y="0"/>
                            <a:pt x="2" y="4"/>
                          </a:cubicBezTo>
                          <a:cubicBezTo>
                            <a:pt x="0" y="5"/>
                            <a:pt x="1" y="8"/>
                            <a:pt x="3" y="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196" name="Freeform 14">
                      <a:extLst>
                        <a:ext uri="{FF2B5EF4-FFF2-40B4-BE49-F238E27FC236}">
                          <a16:creationId xmlns:a16="http://schemas.microsoft.com/office/drawing/2014/main" id="{23F22E94-0B34-4910-B4CE-C21507CD03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24" y="1898"/>
                      <a:ext cx="52" cy="9"/>
                    </a:xfrm>
                    <a:custGeom>
                      <a:avLst/>
                      <a:gdLst>
                        <a:gd name="T0" fmla="*/ 2 w 22"/>
                        <a:gd name="T1" fmla="*/ 3 h 4"/>
                        <a:gd name="T2" fmla="*/ 20 w 22"/>
                        <a:gd name="T3" fmla="*/ 3 h 4"/>
                        <a:gd name="T4" fmla="*/ 21 w 22"/>
                        <a:gd name="T5" fmla="*/ 1 h 4"/>
                        <a:gd name="T6" fmla="*/ 2 w 22"/>
                        <a:gd name="T7" fmla="*/ 0 h 4"/>
                        <a:gd name="T8" fmla="*/ 2 w 22"/>
                        <a:gd name="T9" fmla="*/ 3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" h="4">
                          <a:moveTo>
                            <a:pt x="2" y="3"/>
                          </a:moveTo>
                          <a:cubicBezTo>
                            <a:pt x="8" y="3"/>
                            <a:pt x="14" y="3"/>
                            <a:pt x="20" y="3"/>
                          </a:cubicBezTo>
                          <a:cubicBezTo>
                            <a:pt x="22" y="4"/>
                            <a:pt x="22" y="1"/>
                            <a:pt x="21" y="1"/>
                          </a:cubicBezTo>
                          <a:cubicBezTo>
                            <a:pt x="14" y="1"/>
                            <a:pt x="8" y="0"/>
                            <a:pt x="2" y="0"/>
                          </a:cubicBezTo>
                          <a:cubicBezTo>
                            <a:pt x="0" y="0"/>
                            <a:pt x="0" y="3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197" name="Freeform 15">
                      <a:extLst>
                        <a:ext uri="{FF2B5EF4-FFF2-40B4-BE49-F238E27FC236}">
                          <a16:creationId xmlns:a16="http://schemas.microsoft.com/office/drawing/2014/main" id="{DDB7949E-040F-4C2E-8175-8C70A03556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7" y="1962"/>
                      <a:ext cx="40" cy="14"/>
                    </a:xfrm>
                    <a:custGeom>
                      <a:avLst/>
                      <a:gdLst>
                        <a:gd name="T0" fmla="*/ 3 w 17"/>
                        <a:gd name="T1" fmla="*/ 5 h 6"/>
                        <a:gd name="T2" fmla="*/ 15 w 17"/>
                        <a:gd name="T3" fmla="*/ 3 h 6"/>
                        <a:gd name="T4" fmla="*/ 16 w 17"/>
                        <a:gd name="T5" fmla="*/ 0 h 6"/>
                        <a:gd name="T6" fmla="*/ 1 w 17"/>
                        <a:gd name="T7" fmla="*/ 3 h 6"/>
                        <a:gd name="T8" fmla="*/ 3 w 17"/>
                        <a:gd name="T9" fmla="*/ 5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6">
                          <a:moveTo>
                            <a:pt x="3" y="5"/>
                          </a:moveTo>
                          <a:cubicBezTo>
                            <a:pt x="6" y="2"/>
                            <a:pt x="11" y="2"/>
                            <a:pt x="15" y="3"/>
                          </a:cubicBezTo>
                          <a:cubicBezTo>
                            <a:pt x="17" y="3"/>
                            <a:pt x="17" y="0"/>
                            <a:pt x="16" y="0"/>
                          </a:cubicBezTo>
                          <a:cubicBezTo>
                            <a:pt x="11" y="0"/>
                            <a:pt x="5" y="0"/>
                            <a:pt x="1" y="3"/>
                          </a:cubicBezTo>
                          <a:cubicBezTo>
                            <a:pt x="0" y="4"/>
                            <a:pt x="2" y="6"/>
                            <a:pt x="3" y="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198" name="Freeform 16">
                      <a:extLst>
                        <a:ext uri="{FF2B5EF4-FFF2-40B4-BE49-F238E27FC236}">
                          <a16:creationId xmlns:a16="http://schemas.microsoft.com/office/drawing/2014/main" id="{DB2B44C0-6CFA-41ED-8507-E800343F25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03" y="2019"/>
                      <a:ext cx="45" cy="23"/>
                    </a:xfrm>
                    <a:custGeom>
                      <a:avLst/>
                      <a:gdLst>
                        <a:gd name="T0" fmla="*/ 3 w 19"/>
                        <a:gd name="T1" fmla="*/ 9 h 10"/>
                        <a:gd name="T2" fmla="*/ 9 w 19"/>
                        <a:gd name="T3" fmla="*/ 3 h 10"/>
                        <a:gd name="T4" fmla="*/ 19 w 19"/>
                        <a:gd name="T5" fmla="*/ 1 h 10"/>
                        <a:gd name="T6" fmla="*/ 19 w 19"/>
                        <a:gd name="T7" fmla="*/ 0 h 10"/>
                        <a:gd name="T8" fmla="*/ 14 w 19"/>
                        <a:gd name="T9" fmla="*/ 0 h 10"/>
                        <a:gd name="T10" fmla="*/ 9 w 19"/>
                        <a:gd name="T11" fmla="*/ 1 h 10"/>
                        <a:gd name="T12" fmla="*/ 1 w 19"/>
                        <a:gd name="T13" fmla="*/ 7 h 10"/>
                        <a:gd name="T14" fmla="*/ 3 w 19"/>
                        <a:gd name="T15" fmla="*/ 9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9" h="10">
                          <a:moveTo>
                            <a:pt x="3" y="9"/>
                          </a:moveTo>
                          <a:cubicBezTo>
                            <a:pt x="5" y="6"/>
                            <a:pt x="7" y="4"/>
                            <a:pt x="9" y="3"/>
                          </a:cubicBezTo>
                          <a:cubicBezTo>
                            <a:pt x="12" y="1"/>
                            <a:pt x="16" y="0"/>
                            <a:pt x="19" y="1"/>
                          </a:cubicBezTo>
                          <a:cubicBezTo>
                            <a:pt x="19" y="1"/>
                            <a:pt x="19" y="0"/>
                            <a:pt x="19" y="0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  <a:cubicBezTo>
                            <a:pt x="12" y="1"/>
                            <a:pt x="10" y="1"/>
                            <a:pt x="9" y="1"/>
                          </a:cubicBezTo>
                          <a:cubicBezTo>
                            <a:pt x="6" y="3"/>
                            <a:pt x="3" y="5"/>
                            <a:pt x="1" y="7"/>
                          </a:cubicBezTo>
                          <a:cubicBezTo>
                            <a:pt x="0" y="8"/>
                            <a:pt x="2" y="10"/>
                            <a:pt x="3" y="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199" name="Freeform 17">
                      <a:extLst>
                        <a:ext uri="{FF2B5EF4-FFF2-40B4-BE49-F238E27FC236}">
                          <a16:creationId xmlns:a16="http://schemas.microsoft.com/office/drawing/2014/main" id="{B6A0E460-BC76-4ED7-9CA0-2187DA98C3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18" y="1985"/>
                      <a:ext cx="64" cy="105"/>
                    </a:xfrm>
                    <a:custGeom>
                      <a:avLst/>
                      <a:gdLst>
                        <a:gd name="T0" fmla="*/ 25 w 27"/>
                        <a:gd name="T1" fmla="*/ 43 h 44"/>
                        <a:gd name="T2" fmla="*/ 26 w 27"/>
                        <a:gd name="T3" fmla="*/ 41 h 44"/>
                        <a:gd name="T4" fmla="*/ 4 w 27"/>
                        <a:gd name="T5" fmla="*/ 2 h 44"/>
                        <a:gd name="T6" fmla="*/ 1 w 27"/>
                        <a:gd name="T7" fmla="*/ 4 h 44"/>
                        <a:gd name="T8" fmla="*/ 25 w 27"/>
                        <a:gd name="T9" fmla="*/ 43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" h="44">
                          <a:moveTo>
                            <a:pt x="25" y="43"/>
                          </a:moveTo>
                          <a:cubicBezTo>
                            <a:pt x="25" y="44"/>
                            <a:pt x="27" y="42"/>
                            <a:pt x="26" y="41"/>
                          </a:cubicBezTo>
                          <a:cubicBezTo>
                            <a:pt x="21" y="27"/>
                            <a:pt x="13" y="13"/>
                            <a:pt x="4" y="2"/>
                          </a:cubicBezTo>
                          <a:cubicBezTo>
                            <a:pt x="2" y="0"/>
                            <a:pt x="0" y="2"/>
                            <a:pt x="1" y="4"/>
                          </a:cubicBezTo>
                          <a:cubicBezTo>
                            <a:pt x="10" y="16"/>
                            <a:pt x="15" y="31"/>
                            <a:pt x="25" y="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200" name="Freeform 18">
                      <a:extLst>
                        <a:ext uri="{FF2B5EF4-FFF2-40B4-BE49-F238E27FC236}">
                          <a16:creationId xmlns:a16="http://schemas.microsoft.com/office/drawing/2014/main" id="{0B50B231-F501-4A0F-9F4D-14B24AAA3F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28" y="2126"/>
                      <a:ext cx="42" cy="126"/>
                    </a:xfrm>
                    <a:custGeom>
                      <a:avLst/>
                      <a:gdLst>
                        <a:gd name="T0" fmla="*/ 4 w 18"/>
                        <a:gd name="T1" fmla="*/ 1 h 53"/>
                        <a:gd name="T2" fmla="*/ 1 w 18"/>
                        <a:gd name="T3" fmla="*/ 2 h 53"/>
                        <a:gd name="T4" fmla="*/ 7 w 18"/>
                        <a:gd name="T5" fmla="*/ 30 h 53"/>
                        <a:gd name="T6" fmla="*/ 15 w 18"/>
                        <a:gd name="T7" fmla="*/ 52 h 53"/>
                        <a:gd name="T8" fmla="*/ 18 w 18"/>
                        <a:gd name="T9" fmla="*/ 51 h 53"/>
                        <a:gd name="T10" fmla="*/ 11 w 18"/>
                        <a:gd name="T11" fmla="*/ 26 h 53"/>
                        <a:gd name="T12" fmla="*/ 4 w 18"/>
                        <a:gd name="T13" fmla="*/ 1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8" h="53">
                          <a:moveTo>
                            <a:pt x="4" y="1"/>
                          </a:moveTo>
                          <a:cubicBezTo>
                            <a:pt x="3" y="0"/>
                            <a:pt x="0" y="1"/>
                            <a:pt x="1" y="2"/>
                          </a:cubicBezTo>
                          <a:cubicBezTo>
                            <a:pt x="4" y="11"/>
                            <a:pt x="5" y="21"/>
                            <a:pt x="7" y="30"/>
                          </a:cubicBezTo>
                          <a:cubicBezTo>
                            <a:pt x="9" y="37"/>
                            <a:pt x="10" y="46"/>
                            <a:pt x="15" y="52"/>
                          </a:cubicBezTo>
                          <a:cubicBezTo>
                            <a:pt x="16" y="53"/>
                            <a:pt x="18" y="52"/>
                            <a:pt x="18" y="51"/>
                          </a:cubicBezTo>
                          <a:cubicBezTo>
                            <a:pt x="18" y="42"/>
                            <a:pt x="13" y="34"/>
                            <a:pt x="11" y="26"/>
                          </a:cubicBezTo>
                          <a:cubicBezTo>
                            <a:pt x="9" y="17"/>
                            <a:pt x="7" y="9"/>
                            <a:pt x="4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201" name="Freeform 19">
                      <a:extLst>
                        <a:ext uri="{FF2B5EF4-FFF2-40B4-BE49-F238E27FC236}">
                          <a16:creationId xmlns:a16="http://schemas.microsoft.com/office/drawing/2014/main" id="{AB77CB95-F5CD-4961-A55B-517B7CEEF4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09" y="2290"/>
                      <a:ext cx="23" cy="109"/>
                    </a:xfrm>
                    <a:custGeom>
                      <a:avLst/>
                      <a:gdLst>
                        <a:gd name="T0" fmla="*/ 0 w 10"/>
                        <a:gd name="T1" fmla="*/ 0 h 46"/>
                        <a:gd name="T2" fmla="*/ 3 w 10"/>
                        <a:gd name="T3" fmla="*/ 44 h 46"/>
                        <a:gd name="T4" fmla="*/ 6 w 10"/>
                        <a:gd name="T5" fmla="*/ 44 h 46"/>
                        <a:gd name="T6" fmla="*/ 1 w 10"/>
                        <a:gd name="T7" fmla="*/ 0 h 46"/>
                        <a:gd name="T8" fmla="*/ 0 w 10"/>
                        <a:gd name="T9" fmla="*/ 0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46">
                          <a:moveTo>
                            <a:pt x="0" y="0"/>
                          </a:moveTo>
                          <a:cubicBezTo>
                            <a:pt x="2" y="15"/>
                            <a:pt x="1" y="30"/>
                            <a:pt x="3" y="44"/>
                          </a:cubicBezTo>
                          <a:cubicBezTo>
                            <a:pt x="4" y="45"/>
                            <a:pt x="6" y="46"/>
                            <a:pt x="6" y="44"/>
                          </a:cubicBezTo>
                          <a:cubicBezTo>
                            <a:pt x="10" y="29"/>
                            <a:pt x="1" y="15"/>
                            <a:pt x="1" y="0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202" name="Freeform 20">
                      <a:extLst>
                        <a:ext uri="{FF2B5EF4-FFF2-40B4-BE49-F238E27FC236}">
                          <a16:creationId xmlns:a16="http://schemas.microsoft.com/office/drawing/2014/main" id="{E3FB9978-63CA-4847-BBCD-5D617E6B07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3" y="2539"/>
                      <a:ext cx="36" cy="57"/>
                    </a:xfrm>
                    <a:custGeom>
                      <a:avLst/>
                      <a:gdLst>
                        <a:gd name="T0" fmla="*/ 12 w 15"/>
                        <a:gd name="T1" fmla="*/ 1 h 24"/>
                        <a:gd name="T2" fmla="*/ 8 w 15"/>
                        <a:gd name="T3" fmla="*/ 11 h 24"/>
                        <a:gd name="T4" fmla="*/ 1 w 15"/>
                        <a:gd name="T5" fmla="*/ 20 h 24"/>
                        <a:gd name="T6" fmla="*/ 4 w 15"/>
                        <a:gd name="T7" fmla="*/ 23 h 24"/>
                        <a:gd name="T8" fmla="*/ 15 w 15"/>
                        <a:gd name="T9" fmla="*/ 2 h 24"/>
                        <a:gd name="T10" fmla="*/ 12 w 15"/>
                        <a:gd name="T11" fmla="*/ 1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24">
                          <a:moveTo>
                            <a:pt x="12" y="1"/>
                          </a:moveTo>
                          <a:cubicBezTo>
                            <a:pt x="11" y="5"/>
                            <a:pt x="10" y="8"/>
                            <a:pt x="8" y="11"/>
                          </a:cubicBezTo>
                          <a:cubicBezTo>
                            <a:pt x="6" y="14"/>
                            <a:pt x="3" y="17"/>
                            <a:pt x="1" y="20"/>
                          </a:cubicBezTo>
                          <a:cubicBezTo>
                            <a:pt x="0" y="22"/>
                            <a:pt x="2" y="24"/>
                            <a:pt x="4" y="23"/>
                          </a:cubicBezTo>
                          <a:cubicBezTo>
                            <a:pt x="9" y="18"/>
                            <a:pt x="13" y="9"/>
                            <a:pt x="15" y="2"/>
                          </a:cubicBezTo>
                          <a:cubicBezTo>
                            <a:pt x="15" y="1"/>
                            <a:pt x="13" y="0"/>
                            <a:pt x="12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  <p:sp>
                  <p:nvSpPr>
                    <p:cNvPr id="203" name="Freeform 21">
                      <a:extLst>
                        <a:ext uri="{FF2B5EF4-FFF2-40B4-BE49-F238E27FC236}">
                          <a16:creationId xmlns:a16="http://schemas.microsoft.com/office/drawing/2014/main" id="{743889DC-94E1-4A28-8ED3-CE80FDE4CC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21" y="2539"/>
                      <a:ext cx="64" cy="59"/>
                    </a:xfrm>
                    <a:custGeom>
                      <a:avLst/>
                      <a:gdLst>
                        <a:gd name="T0" fmla="*/ 23 w 27"/>
                        <a:gd name="T1" fmla="*/ 1 h 25"/>
                        <a:gd name="T2" fmla="*/ 1 w 27"/>
                        <a:gd name="T3" fmla="*/ 22 h 25"/>
                        <a:gd name="T4" fmla="*/ 3 w 27"/>
                        <a:gd name="T5" fmla="*/ 24 h 25"/>
                        <a:gd name="T6" fmla="*/ 26 w 27"/>
                        <a:gd name="T7" fmla="*/ 4 h 25"/>
                        <a:gd name="T8" fmla="*/ 23 w 27"/>
                        <a:gd name="T9" fmla="*/ 1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" h="25">
                          <a:moveTo>
                            <a:pt x="23" y="1"/>
                          </a:moveTo>
                          <a:cubicBezTo>
                            <a:pt x="16" y="8"/>
                            <a:pt x="7" y="14"/>
                            <a:pt x="1" y="22"/>
                          </a:cubicBezTo>
                          <a:cubicBezTo>
                            <a:pt x="0" y="23"/>
                            <a:pt x="1" y="25"/>
                            <a:pt x="3" y="24"/>
                          </a:cubicBezTo>
                          <a:cubicBezTo>
                            <a:pt x="11" y="18"/>
                            <a:pt x="18" y="11"/>
                            <a:pt x="26" y="4"/>
                          </a:cubicBezTo>
                          <a:cubicBezTo>
                            <a:pt x="27" y="2"/>
                            <a:pt x="25" y="0"/>
                            <a:pt x="23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 strike="sngStrike">
                        <a:solidFill>
                          <a:srgbClr val="FF505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28B4BD61-3D94-4D1E-971F-F0BC4ABB4898}"/>
                  </a:ext>
                </a:extLst>
              </p:cNvPr>
              <p:cNvGrpSpPr/>
              <p:nvPr/>
            </p:nvGrpSpPr>
            <p:grpSpPr>
              <a:xfrm>
                <a:off x="453332" y="1462308"/>
                <a:ext cx="1448098" cy="849381"/>
                <a:chOff x="656245" y="-977791"/>
                <a:chExt cx="1448098" cy="849381"/>
              </a:xfrm>
            </p:grpSpPr>
            <p:sp>
              <p:nvSpPr>
                <p:cNvPr id="143" name="CaixaDeTexto 97">
                  <a:extLst>
                    <a:ext uri="{FF2B5EF4-FFF2-40B4-BE49-F238E27FC236}">
                      <a16:creationId xmlns:a16="http://schemas.microsoft.com/office/drawing/2014/main" id="{5A7E0219-145C-40D6-B2EA-510A05CBCCF5}"/>
                    </a:ext>
                  </a:extLst>
                </p:cNvPr>
                <p:cNvSpPr txBox="1"/>
                <p:nvPr/>
              </p:nvSpPr>
              <p:spPr>
                <a:xfrm>
                  <a:off x="656245" y="-651630"/>
                  <a:ext cx="1448098" cy="523220"/>
                </a:xfrm>
                <a:prstGeom prst="rect">
                  <a:avLst/>
                </a:prstGeom>
                <a:noFill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800" b="1" dirty="0">
                      <a:solidFill>
                        <a:srgbClr val="2E75B6"/>
                      </a:solidFill>
                    </a:rPr>
                    <a:t>42%</a:t>
                  </a:r>
                </a:p>
              </p:txBody>
            </p:sp>
            <p:sp>
              <p:nvSpPr>
                <p:cNvPr id="205" name="CaixaDeTexto 97">
                  <a:extLst>
                    <a:ext uri="{FF2B5EF4-FFF2-40B4-BE49-F238E27FC236}">
                      <a16:creationId xmlns:a16="http://schemas.microsoft.com/office/drawing/2014/main" id="{8F298E99-F706-4C66-93B9-D019FAE956DF}"/>
                    </a:ext>
                  </a:extLst>
                </p:cNvPr>
                <p:cNvSpPr txBox="1"/>
                <p:nvPr/>
              </p:nvSpPr>
              <p:spPr>
                <a:xfrm>
                  <a:off x="720000" y="-977791"/>
                  <a:ext cx="1188732" cy="400110"/>
                </a:xfrm>
                <a:prstGeom prst="rect">
                  <a:avLst/>
                </a:prstGeom>
                <a:noFill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000" b="1" dirty="0">
                      <a:solidFill>
                        <a:srgbClr val="2E75B6"/>
                      </a:solidFill>
                    </a:rPr>
                    <a:t>sim</a:t>
                  </a:r>
                  <a:endParaRPr lang="pt-BR" sz="1400" b="1" dirty="0">
                    <a:solidFill>
                      <a:srgbClr val="2E75B6"/>
                    </a:solidFill>
                  </a:endParaRPr>
                </a:p>
              </p:txBody>
            </p:sp>
          </p:grp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91C8481-20A8-4584-B7C8-2A1CF9F46D20}"/>
                </a:ext>
              </a:extLst>
            </p:cNvPr>
            <p:cNvGrpSpPr/>
            <p:nvPr/>
          </p:nvGrpSpPr>
          <p:grpSpPr>
            <a:xfrm>
              <a:off x="-12253" y="2802677"/>
              <a:ext cx="2047817" cy="945189"/>
              <a:chOff x="-12253" y="2802677"/>
              <a:chExt cx="2047817" cy="945189"/>
            </a:xfrm>
          </p:grpSpPr>
          <p:sp>
            <p:nvSpPr>
              <p:cNvPr id="219" name="CaixaDeTexto 97">
                <a:extLst>
                  <a:ext uri="{FF2B5EF4-FFF2-40B4-BE49-F238E27FC236}">
                    <a16:creationId xmlns:a16="http://schemas.microsoft.com/office/drawing/2014/main" id="{4F729626-BB9A-48F8-B46A-F203E05B7C79}"/>
                  </a:ext>
                </a:extLst>
              </p:cNvPr>
              <p:cNvSpPr txBox="1"/>
              <p:nvPr/>
            </p:nvSpPr>
            <p:spPr>
              <a:xfrm>
                <a:off x="-12253" y="2802677"/>
                <a:ext cx="2047817" cy="338554"/>
              </a:xfrm>
              <a:prstGeom prst="rect">
                <a:avLst/>
              </a:prstGeom>
              <a:noFill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600" b="1" dirty="0">
                    <a:solidFill>
                      <a:srgbClr val="FFC000"/>
                    </a:solidFill>
                  </a:rPr>
                  <a:t>não sabe</a:t>
                </a:r>
                <a:endParaRPr lang="pt-BR" sz="1100" b="1" dirty="0">
                  <a:solidFill>
                    <a:srgbClr val="FFC000"/>
                  </a:solidFill>
                </a:endParaRPr>
              </a:p>
            </p:txBody>
          </p:sp>
          <p:grpSp>
            <p:nvGrpSpPr>
              <p:cNvPr id="220" name="Grupo 86">
                <a:extLst>
                  <a:ext uri="{FF2B5EF4-FFF2-40B4-BE49-F238E27FC236}">
                    <a16:creationId xmlns:a16="http://schemas.microsoft.com/office/drawing/2014/main" id="{E28CC8CF-7A12-48B5-8F30-98290D07D487}"/>
                  </a:ext>
                </a:extLst>
              </p:cNvPr>
              <p:cNvGrpSpPr/>
              <p:nvPr/>
            </p:nvGrpSpPr>
            <p:grpSpPr>
              <a:xfrm>
                <a:off x="352236" y="2978735"/>
                <a:ext cx="1389983" cy="769131"/>
                <a:chOff x="3854430" y="1479373"/>
                <a:chExt cx="1389983" cy="769131"/>
              </a:xfrm>
            </p:grpSpPr>
            <p:sp>
              <p:nvSpPr>
                <p:cNvPr id="221" name="CaixaDeTexto 97">
                  <a:extLst>
                    <a:ext uri="{FF2B5EF4-FFF2-40B4-BE49-F238E27FC236}">
                      <a16:creationId xmlns:a16="http://schemas.microsoft.com/office/drawing/2014/main" id="{716ABCBF-20AE-45DD-8669-962F1CC064AE}"/>
                    </a:ext>
                  </a:extLst>
                </p:cNvPr>
                <p:cNvSpPr txBox="1"/>
                <p:nvPr/>
              </p:nvSpPr>
              <p:spPr>
                <a:xfrm>
                  <a:off x="4055681" y="1479373"/>
                  <a:ext cx="1188732" cy="461665"/>
                </a:xfrm>
                <a:prstGeom prst="rect">
                  <a:avLst/>
                </a:prstGeom>
                <a:noFill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b="1" dirty="0">
                      <a:solidFill>
                        <a:srgbClr val="FFC000"/>
                      </a:solidFill>
                    </a:rPr>
                    <a:t>1%</a:t>
                  </a:r>
                </a:p>
              </p:txBody>
            </p:sp>
            <p:grpSp>
              <p:nvGrpSpPr>
                <p:cNvPr id="222" name="Group 4">
                  <a:extLst>
                    <a:ext uri="{FF2B5EF4-FFF2-40B4-BE49-F238E27FC236}">
                      <a16:creationId xmlns:a16="http://schemas.microsoft.com/office/drawing/2014/main" id="{99727FE4-E6CC-4D05-A5C6-7C2C39AB21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854430" y="1998351"/>
                  <a:ext cx="317227" cy="250153"/>
                  <a:chOff x="3303" y="1826"/>
                  <a:chExt cx="979" cy="772"/>
                </a:xfrm>
                <a:solidFill>
                  <a:schemeClr val="accent4"/>
                </a:solidFill>
              </p:grpSpPr>
              <p:sp>
                <p:nvSpPr>
                  <p:cNvPr id="223" name="Freeform 7">
                    <a:extLst>
                      <a:ext uri="{FF2B5EF4-FFF2-40B4-BE49-F238E27FC236}">
                        <a16:creationId xmlns:a16="http://schemas.microsoft.com/office/drawing/2014/main" id="{6B4044F2-28AC-4ABC-97C8-835C9F2778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2368"/>
                    <a:ext cx="12" cy="74"/>
                  </a:xfrm>
                  <a:custGeom>
                    <a:avLst/>
                    <a:gdLst>
                      <a:gd name="T0" fmla="*/ 5 w 5"/>
                      <a:gd name="T1" fmla="*/ 0 h 31"/>
                      <a:gd name="T2" fmla="*/ 1 w 5"/>
                      <a:gd name="T3" fmla="*/ 28 h 31"/>
                      <a:gd name="T4" fmla="*/ 4 w 5"/>
                      <a:gd name="T5" fmla="*/ 28 h 31"/>
                      <a:gd name="T6" fmla="*/ 5 w 5"/>
                      <a:gd name="T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31">
                        <a:moveTo>
                          <a:pt x="5" y="0"/>
                        </a:moveTo>
                        <a:cubicBezTo>
                          <a:pt x="2" y="9"/>
                          <a:pt x="0" y="19"/>
                          <a:pt x="1" y="28"/>
                        </a:cubicBezTo>
                        <a:cubicBezTo>
                          <a:pt x="1" y="31"/>
                          <a:pt x="4" y="31"/>
                          <a:pt x="4" y="28"/>
                        </a:cubicBezTo>
                        <a:cubicBezTo>
                          <a:pt x="5" y="20"/>
                          <a:pt x="2" y="8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24" name="Freeform 10">
                    <a:extLst>
                      <a:ext uri="{FF2B5EF4-FFF2-40B4-BE49-F238E27FC236}">
                        <a16:creationId xmlns:a16="http://schemas.microsoft.com/office/drawing/2014/main" id="{6D5C3CEF-5FD1-44AB-80BE-DB4DAFF29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8" y="1829"/>
                    <a:ext cx="166" cy="175"/>
                  </a:xfrm>
                  <a:custGeom>
                    <a:avLst/>
                    <a:gdLst>
                      <a:gd name="T0" fmla="*/ 1 w 70"/>
                      <a:gd name="T1" fmla="*/ 73 h 74"/>
                      <a:gd name="T2" fmla="*/ 68 w 70"/>
                      <a:gd name="T3" fmla="*/ 3 h 74"/>
                      <a:gd name="T4" fmla="*/ 67 w 70"/>
                      <a:gd name="T5" fmla="*/ 1 h 74"/>
                      <a:gd name="T6" fmla="*/ 1 w 70"/>
                      <a:gd name="T7" fmla="*/ 73 h 74"/>
                      <a:gd name="T8" fmla="*/ 1 w 70"/>
                      <a:gd name="T9" fmla="*/ 73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74">
                        <a:moveTo>
                          <a:pt x="1" y="73"/>
                        </a:moveTo>
                        <a:cubicBezTo>
                          <a:pt x="16" y="45"/>
                          <a:pt x="40" y="19"/>
                          <a:pt x="68" y="3"/>
                        </a:cubicBezTo>
                        <a:cubicBezTo>
                          <a:pt x="70" y="2"/>
                          <a:pt x="68" y="0"/>
                          <a:pt x="67" y="1"/>
                        </a:cubicBezTo>
                        <a:cubicBezTo>
                          <a:pt x="39" y="18"/>
                          <a:pt x="15" y="44"/>
                          <a:pt x="1" y="73"/>
                        </a:cubicBezTo>
                        <a:cubicBezTo>
                          <a:pt x="0" y="73"/>
                          <a:pt x="1" y="74"/>
                          <a:pt x="1" y="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25" name="Freeform 13">
                    <a:extLst>
                      <a:ext uri="{FF2B5EF4-FFF2-40B4-BE49-F238E27FC236}">
                        <a16:creationId xmlns:a16="http://schemas.microsoft.com/office/drawing/2014/main" id="{DDAD38F5-6D8F-409C-AB4A-151D0EA49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0" y="1826"/>
                    <a:ext cx="69" cy="19"/>
                  </a:xfrm>
                  <a:custGeom>
                    <a:avLst/>
                    <a:gdLst>
                      <a:gd name="T0" fmla="*/ 3 w 29"/>
                      <a:gd name="T1" fmla="*/ 7 h 8"/>
                      <a:gd name="T2" fmla="*/ 27 w 29"/>
                      <a:gd name="T3" fmla="*/ 8 h 8"/>
                      <a:gd name="T4" fmla="*/ 28 w 29"/>
                      <a:gd name="T5" fmla="*/ 6 h 8"/>
                      <a:gd name="T6" fmla="*/ 2 w 29"/>
                      <a:gd name="T7" fmla="*/ 4 h 8"/>
                      <a:gd name="T8" fmla="*/ 3 w 2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8">
                        <a:moveTo>
                          <a:pt x="3" y="7"/>
                        </a:moveTo>
                        <a:cubicBezTo>
                          <a:pt x="11" y="3"/>
                          <a:pt x="19" y="3"/>
                          <a:pt x="27" y="8"/>
                        </a:cubicBezTo>
                        <a:cubicBezTo>
                          <a:pt x="28" y="8"/>
                          <a:pt x="29" y="6"/>
                          <a:pt x="28" y="6"/>
                        </a:cubicBezTo>
                        <a:cubicBezTo>
                          <a:pt x="19" y="0"/>
                          <a:pt x="11" y="0"/>
                          <a:pt x="2" y="4"/>
                        </a:cubicBezTo>
                        <a:cubicBezTo>
                          <a:pt x="0" y="5"/>
                          <a:pt x="1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26" name="Freeform 14">
                    <a:extLst>
                      <a:ext uri="{FF2B5EF4-FFF2-40B4-BE49-F238E27FC236}">
                        <a16:creationId xmlns:a16="http://schemas.microsoft.com/office/drawing/2014/main" id="{513F151B-9EEE-412F-99C1-D18AE2E58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4" y="1898"/>
                    <a:ext cx="52" cy="9"/>
                  </a:xfrm>
                  <a:custGeom>
                    <a:avLst/>
                    <a:gdLst>
                      <a:gd name="T0" fmla="*/ 2 w 22"/>
                      <a:gd name="T1" fmla="*/ 3 h 4"/>
                      <a:gd name="T2" fmla="*/ 20 w 22"/>
                      <a:gd name="T3" fmla="*/ 3 h 4"/>
                      <a:gd name="T4" fmla="*/ 21 w 22"/>
                      <a:gd name="T5" fmla="*/ 1 h 4"/>
                      <a:gd name="T6" fmla="*/ 2 w 22"/>
                      <a:gd name="T7" fmla="*/ 0 h 4"/>
                      <a:gd name="T8" fmla="*/ 2 w 22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4">
                        <a:moveTo>
                          <a:pt x="2" y="3"/>
                        </a:moveTo>
                        <a:cubicBezTo>
                          <a:pt x="8" y="3"/>
                          <a:pt x="14" y="3"/>
                          <a:pt x="20" y="3"/>
                        </a:cubicBezTo>
                        <a:cubicBezTo>
                          <a:pt x="22" y="4"/>
                          <a:pt x="22" y="1"/>
                          <a:pt x="21" y="1"/>
                        </a:cubicBezTo>
                        <a:cubicBezTo>
                          <a:pt x="14" y="1"/>
                          <a:pt x="8" y="0"/>
                          <a:pt x="2" y="0"/>
                        </a:cubicBezTo>
                        <a:cubicBezTo>
                          <a:pt x="0" y="0"/>
                          <a:pt x="0" y="3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27" name="Freeform 15">
                    <a:extLst>
                      <a:ext uri="{FF2B5EF4-FFF2-40B4-BE49-F238E27FC236}">
                        <a16:creationId xmlns:a16="http://schemas.microsoft.com/office/drawing/2014/main" id="{C9A445D3-D827-431A-9422-0CD01C81D7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1962"/>
                    <a:ext cx="40" cy="14"/>
                  </a:xfrm>
                  <a:custGeom>
                    <a:avLst/>
                    <a:gdLst>
                      <a:gd name="T0" fmla="*/ 3 w 17"/>
                      <a:gd name="T1" fmla="*/ 5 h 6"/>
                      <a:gd name="T2" fmla="*/ 15 w 17"/>
                      <a:gd name="T3" fmla="*/ 3 h 6"/>
                      <a:gd name="T4" fmla="*/ 16 w 17"/>
                      <a:gd name="T5" fmla="*/ 0 h 6"/>
                      <a:gd name="T6" fmla="*/ 1 w 17"/>
                      <a:gd name="T7" fmla="*/ 3 h 6"/>
                      <a:gd name="T8" fmla="*/ 3 w 1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3" y="5"/>
                        </a:moveTo>
                        <a:cubicBezTo>
                          <a:pt x="6" y="2"/>
                          <a:pt x="11" y="2"/>
                          <a:pt x="15" y="3"/>
                        </a:cubicBezTo>
                        <a:cubicBezTo>
                          <a:pt x="17" y="3"/>
                          <a:pt x="17" y="0"/>
                          <a:pt x="16" y="0"/>
                        </a:cubicBezTo>
                        <a:cubicBezTo>
                          <a:pt x="11" y="0"/>
                          <a:pt x="5" y="0"/>
                          <a:pt x="1" y="3"/>
                        </a:cubicBezTo>
                        <a:cubicBezTo>
                          <a:pt x="0" y="4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28" name="Freeform 16">
                    <a:extLst>
                      <a:ext uri="{FF2B5EF4-FFF2-40B4-BE49-F238E27FC236}">
                        <a16:creationId xmlns:a16="http://schemas.microsoft.com/office/drawing/2014/main" id="{E95C095E-53DB-418A-A99E-7EDC60E94C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3" y="2019"/>
                    <a:ext cx="45" cy="23"/>
                  </a:xfrm>
                  <a:custGeom>
                    <a:avLst/>
                    <a:gdLst>
                      <a:gd name="T0" fmla="*/ 3 w 19"/>
                      <a:gd name="T1" fmla="*/ 9 h 10"/>
                      <a:gd name="T2" fmla="*/ 9 w 19"/>
                      <a:gd name="T3" fmla="*/ 3 h 10"/>
                      <a:gd name="T4" fmla="*/ 19 w 19"/>
                      <a:gd name="T5" fmla="*/ 1 h 10"/>
                      <a:gd name="T6" fmla="*/ 19 w 19"/>
                      <a:gd name="T7" fmla="*/ 0 h 10"/>
                      <a:gd name="T8" fmla="*/ 14 w 19"/>
                      <a:gd name="T9" fmla="*/ 0 h 10"/>
                      <a:gd name="T10" fmla="*/ 9 w 19"/>
                      <a:gd name="T11" fmla="*/ 1 h 10"/>
                      <a:gd name="T12" fmla="*/ 1 w 19"/>
                      <a:gd name="T13" fmla="*/ 7 h 10"/>
                      <a:gd name="T14" fmla="*/ 3 w 19"/>
                      <a:gd name="T15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" h="10">
                        <a:moveTo>
                          <a:pt x="3" y="9"/>
                        </a:moveTo>
                        <a:cubicBezTo>
                          <a:pt x="5" y="6"/>
                          <a:pt x="7" y="4"/>
                          <a:pt x="9" y="3"/>
                        </a:cubicBezTo>
                        <a:cubicBezTo>
                          <a:pt x="12" y="1"/>
                          <a:pt x="16" y="0"/>
                          <a:pt x="19" y="1"/>
                        </a:cubicBezTo>
                        <a:cubicBezTo>
                          <a:pt x="19" y="1"/>
                          <a:pt x="19" y="0"/>
                          <a:pt x="19" y="0"/>
                        </a:cubicBezTo>
                        <a:cubicBezTo>
                          <a:pt x="17" y="1"/>
                          <a:pt x="15" y="0"/>
                          <a:pt x="14" y="0"/>
                        </a:cubicBezTo>
                        <a:cubicBezTo>
                          <a:pt x="12" y="1"/>
                          <a:pt x="10" y="1"/>
                          <a:pt x="9" y="1"/>
                        </a:cubicBezTo>
                        <a:cubicBezTo>
                          <a:pt x="6" y="3"/>
                          <a:pt x="3" y="5"/>
                          <a:pt x="1" y="7"/>
                        </a:cubicBezTo>
                        <a:cubicBezTo>
                          <a:pt x="0" y="8"/>
                          <a:pt x="2" y="10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29" name="Freeform 17">
                    <a:extLst>
                      <a:ext uri="{FF2B5EF4-FFF2-40B4-BE49-F238E27FC236}">
                        <a16:creationId xmlns:a16="http://schemas.microsoft.com/office/drawing/2014/main" id="{CE06EA04-7909-4171-83DB-2AED735FD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8" y="1985"/>
                    <a:ext cx="64" cy="105"/>
                  </a:xfrm>
                  <a:custGeom>
                    <a:avLst/>
                    <a:gdLst>
                      <a:gd name="T0" fmla="*/ 25 w 27"/>
                      <a:gd name="T1" fmla="*/ 43 h 44"/>
                      <a:gd name="T2" fmla="*/ 26 w 27"/>
                      <a:gd name="T3" fmla="*/ 41 h 44"/>
                      <a:gd name="T4" fmla="*/ 4 w 27"/>
                      <a:gd name="T5" fmla="*/ 2 h 44"/>
                      <a:gd name="T6" fmla="*/ 1 w 27"/>
                      <a:gd name="T7" fmla="*/ 4 h 44"/>
                      <a:gd name="T8" fmla="*/ 25 w 27"/>
                      <a:gd name="T9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44">
                        <a:moveTo>
                          <a:pt x="25" y="43"/>
                        </a:moveTo>
                        <a:cubicBezTo>
                          <a:pt x="25" y="44"/>
                          <a:pt x="27" y="42"/>
                          <a:pt x="26" y="41"/>
                        </a:cubicBezTo>
                        <a:cubicBezTo>
                          <a:pt x="21" y="27"/>
                          <a:pt x="13" y="13"/>
                          <a:pt x="4" y="2"/>
                        </a:cubicBezTo>
                        <a:cubicBezTo>
                          <a:pt x="2" y="0"/>
                          <a:pt x="0" y="2"/>
                          <a:pt x="1" y="4"/>
                        </a:cubicBezTo>
                        <a:cubicBezTo>
                          <a:pt x="10" y="16"/>
                          <a:pt x="15" y="31"/>
                          <a:pt x="25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30" name="Freeform 18">
                    <a:extLst>
                      <a:ext uri="{FF2B5EF4-FFF2-40B4-BE49-F238E27FC236}">
                        <a16:creationId xmlns:a16="http://schemas.microsoft.com/office/drawing/2014/main" id="{A9F49BE9-C3F5-4576-B7EF-5B87EB1A12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8" y="2126"/>
                    <a:ext cx="42" cy="126"/>
                  </a:xfrm>
                  <a:custGeom>
                    <a:avLst/>
                    <a:gdLst>
                      <a:gd name="T0" fmla="*/ 4 w 18"/>
                      <a:gd name="T1" fmla="*/ 1 h 53"/>
                      <a:gd name="T2" fmla="*/ 1 w 18"/>
                      <a:gd name="T3" fmla="*/ 2 h 53"/>
                      <a:gd name="T4" fmla="*/ 7 w 18"/>
                      <a:gd name="T5" fmla="*/ 30 h 53"/>
                      <a:gd name="T6" fmla="*/ 15 w 18"/>
                      <a:gd name="T7" fmla="*/ 52 h 53"/>
                      <a:gd name="T8" fmla="*/ 18 w 18"/>
                      <a:gd name="T9" fmla="*/ 51 h 53"/>
                      <a:gd name="T10" fmla="*/ 11 w 18"/>
                      <a:gd name="T11" fmla="*/ 26 h 53"/>
                      <a:gd name="T12" fmla="*/ 4 w 18"/>
                      <a:gd name="T13" fmla="*/ 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53">
                        <a:moveTo>
                          <a:pt x="4" y="1"/>
                        </a:moveTo>
                        <a:cubicBezTo>
                          <a:pt x="3" y="0"/>
                          <a:pt x="0" y="1"/>
                          <a:pt x="1" y="2"/>
                        </a:cubicBezTo>
                        <a:cubicBezTo>
                          <a:pt x="4" y="11"/>
                          <a:pt x="5" y="21"/>
                          <a:pt x="7" y="30"/>
                        </a:cubicBezTo>
                        <a:cubicBezTo>
                          <a:pt x="9" y="37"/>
                          <a:pt x="10" y="46"/>
                          <a:pt x="15" y="52"/>
                        </a:cubicBezTo>
                        <a:cubicBezTo>
                          <a:pt x="16" y="53"/>
                          <a:pt x="18" y="52"/>
                          <a:pt x="18" y="51"/>
                        </a:cubicBezTo>
                        <a:cubicBezTo>
                          <a:pt x="18" y="42"/>
                          <a:pt x="13" y="34"/>
                          <a:pt x="11" y="26"/>
                        </a:cubicBezTo>
                        <a:cubicBezTo>
                          <a:pt x="9" y="17"/>
                          <a:pt x="7" y="9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31" name="Freeform 19">
                    <a:extLst>
                      <a:ext uri="{FF2B5EF4-FFF2-40B4-BE49-F238E27FC236}">
                        <a16:creationId xmlns:a16="http://schemas.microsoft.com/office/drawing/2014/main" id="{B1B00568-0A70-43BB-916D-B3881C8801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9" y="2290"/>
                    <a:ext cx="23" cy="109"/>
                  </a:xfrm>
                  <a:custGeom>
                    <a:avLst/>
                    <a:gdLst>
                      <a:gd name="T0" fmla="*/ 0 w 10"/>
                      <a:gd name="T1" fmla="*/ 0 h 46"/>
                      <a:gd name="T2" fmla="*/ 3 w 10"/>
                      <a:gd name="T3" fmla="*/ 44 h 46"/>
                      <a:gd name="T4" fmla="*/ 6 w 10"/>
                      <a:gd name="T5" fmla="*/ 44 h 46"/>
                      <a:gd name="T6" fmla="*/ 1 w 10"/>
                      <a:gd name="T7" fmla="*/ 0 h 46"/>
                      <a:gd name="T8" fmla="*/ 0 w 10"/>
                      <a:gd name="T9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46">
                        <a:moveTo>
                          <a:pt x="0" y="0"/>
                        </a:moveTo>
                        <a:cubicBezTo>
                          <a:pt x="2" y="15"/>
                          <a:pt x="1" y="30"/>
                          <a:pt x="3" y="44"/>
                        </a:cubicBezTo>
                        <a:cubicBezTo>
                          <a:pt x="4" y="45"/>
                          <a:pt x="6" y="46"/>
                          <a:pt x="6" y="44"/>
                        </a:cubicBezTo>
                        <a:cubicBezTo>
                          <a:pt x="10" y="29"/>
                          <a:pt x="1" y="15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32" name="Freeform 20">
                    <a:extLst>
                      <a:ext uri="{FF2B5EF4-FFF2-40B4-BE49-F238E27FC236}">
                        <a16:creationId xmlns:a16="http://schemas.microsoft.com/office/drawing/2014/main" id="{8C6A5276-EDCC-4FB4-A542-CF2CB9C0E0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3" y="2539"/>
                    <a:ext cx="36" cy="57"/>
                  </a:xfrm>
                  <a:custGeom>
                    <a:avLst/>
                    <a:gdLst>
                      <a:gd name="T0" fmla="*/ 12 w 15"/>
                      <a:gd name="T1" fmla="*/ 1 h 24"/>
                      <a:gd name="T2" fmla="*/ 8 w 15"/>
                      <a:gd name="T3" fmla="*/ 11 h 24"/>
                      <a:gd name="T4" fmla="*/ 1 w 15"/>
                      <a:gd name="T5" fmla="*/ 20 h 24"/>
                      <a:gd name="T6" fmla="*/ 4 w 15"/>
                      <a:gd name="T7" fmla="*/ 23 h 24"/>
                      <a:gd name="T8" fmla="*/ 15 w 15"/>
                      <a:gd name="T9" fmla="*/ 2 h 24"/>
                      <a:gd name="T10" fmla="*/ 12 w 15"/>
                      <a:gd name="T11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24">
                        <a:moveTo>
                          <a:pt x="12" y="1"/>
                        </a:moveTo>
                        <a:cubicBezTo>
                          <a:pt x="11" y="5"/>
                          <a:pt x="10" y="8"/>
                          <a:pt x="8" y="11"/>
                        </a:cubicBezTo>
                        <a:cubicBezTo>
                          <a:pt x="6" y="14"/>
                          <a:pt x="3" y="17"/>
                          <a:pt x="1" y="20"/>
                        </a:cubicBezTo>
                        <a:cubicBezTo>
                          <a:pt x="0" y="22"/>
                          <a:pt x="2" y="24"/>
                          <a:pt x="4" y="23"/>
                        </a:cubicBezTo>
                        <a:cubicBezTo>
                          <a:pt x="9" y="18"/>
                          <a:pt x="13" y="9"/>
                          <a:pt x="15" y="2"/>
                        </a:cubicBezTo>
                        <a:cubicBezTo>
                          <a:pt x="15" y="1"/>
                          <a:pt x="13" y="0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33" name="Freeform 21">
                    <a:extLst>
                      <a:ext uri="{FF2B5EF4-FFF2-40B4-BE49-F238E27FC236}">
                        <a16:creationId xmlns:a16="http://schemas.microsoft.com/office/drawing/2014/main" id="{3251D4B4-EE17-4545-83ED-D0F988098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21" y="2539"/>
                    <a:ext cx="64" cy="59"/>
                  </a:xfrm>
                  <a:custGeom>
                    <a:avLst/>
                    <a:gdLst>
                      <a:gd name="T0" fmla="*/ 23 w 27"/>
                      <a:gd name="T1" fmla="*/ 1 h 25"/>
                      <a:gd name="T2" fmla="*/ 1 w 27"/>
                      <a:gd name="T3" fmla="*/ 22 h 25"/>
                      <a:gd name="T4" fmla="*/ 3 w 27"/>
                      <a:gd name="T5" fmla="*/ 24 h 25"/>
                      <a:gd name="T6" fmla="*/ 26 w 27"/>
                      <a:gd name="T7" fmla="*/ 4 h 25"/>
                      <a:gd name="T8" fmla="*/ 23 w 27"/>
                      <a:gd name="T9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5">
                        <a:moveTo>
                          <a:pt x="23" y="1"/>
                        </a:moveTo>
                        <a:cubicBezTo>
                          <a:pt x="16" y="8"/>
                          <a:pt x="7" y="14"/>
                          <a:pt x="1" y="22"/>
                        </a:cubicBezTo>
                        <a:cubicBezTo>
                          <a:pt x="0" y="23"/>
                          <a:pt x="1" y="25"/>
                          <a:pt x="3" y="24"/>
                        </a:cubicBezTo>
                        <a:cubicBezTo>
                          <a:pt x="11" y="18"/>
                          <a:pt x="18" y="11"/>
                          <a:pt x="26" y="4"/>
                        </a:cubicBezTo>
                        <a:cubicBezTo>
                          <a:pt x="27" y="2"/>
                          <a:pt x="25" y="0"/>
                          <a:pt x="2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4" name="Espaço Reservado para Conteúdo 3">
            <a:extLst>
              <a:ext uri="{FF2B5EF4-FFF2-40B4-BE49-F238E27FC236}">
                <a16:creationId xmlns:a16="http://schemas.microsoft.com/office/drawing/2014/main" id="{1B343CAF-A779-4BB4-8F32-C7C6CC086AC2}"/>
              </a:ext>
            </a:extLst>
          </p:cNvPr>
          <p:cNvSpPr txBox="1">
            <a:spLocks/>
          </p:cNvSpPr>
          <p:nvPr/>
        </p:nvSpPr>
        <p:spPr>
          <a:xfrm>
            <a:off x="5153121" y="1800000"/>
            <a:ext cx="6572002" cy="7113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 efetividade dessas indicações da Central é bem expressiva, alcançando mais de 4 em cada 10 (42%) desses entrevistados. </a:t>
            </a:r>
            <a:r>
              <a:rPr lang="pt-BR" sz="1200" dirty="0"/>
              <a:t>(p15)</a:t>
            </a:r>
          </a:p>
        </p:txBody>
      </p:sp>
      <p:sp>
        <p:nvSpPr>
          <p:cNvPr id="115" name="Espaço Reservado para Conteúdo 3">
            <a:extLst>
              <a:ext uri="{FF2B5EF4-FFF2-40B4-BE49-F238E27FC236}">
                <a16:creationId xmlns:a16="http://schemas.microsoft.com/office/drawing/2014/main" id="{94E1B517-EADB-4F91-8406-15CA5828737C}"/>
              </a:ext>
            </a:extLst>
          </p:cNvPr>
          <p:cNvSpPr txBox="1">
            <a:spLocks/>
          </p:cNvSpPr>
          <p:nvPr/>
        </p:nvSpPr>
        <p:spPr>
          <a:xfrm>
            <a:off x="5138976" y="2580320"/>
            <a:ext cx="6389610" cy="700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Destaque-se que 33% dos entrevistados (3 em cada 10) frequentaram cursos, treinamentos ou palestras gratuitas.</a:t>
            </a:r>
            <a:endParaRPr lang="pt-BR" sz="1200" dirty="0"/>
          </a:p>
        </p:txBody>
      </p:sp>
      <p:sp>
        <p:nvSpPr>
          <p:cNvPr id="116" name="Espaço Reservado para Conteúdo 3">
            <a:extLst>
              <a:ext uri="{FF2B5EF4-FFF2-40B4-BE49-F238E27FC236}">
                <a16:creationId xmlns:a16="http://schemas.microsoft.com/office/drawing/2014/main" id="{32CA6E40-C204-48D5-BDD7-A342E9954B35}"/>
              </a:ext>
            </a:extLst>
          </p:cNvPr>
          <p:cNvSpPr txBox="1">
            <a:spLocks/>
          </p:cNvSpPr>
          <p:nvPr/>
        </p:nvSpPr>
        <p:spPr>
          <a:xfrm>
            <a:off x="5153121" y="5211011"/>
            <a:ext cx="6389610" cy="1012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Porém, o percentual de entrevistados que acataram as indicações (42%) da Central ainda é 9% inferior ao resultado apurado em 2017 (46%).</a:t>
            </a:r>
            <a:endParaRPr lang="pt-BR" sz="1200" dirty="0"/>
          </a:p>
        </p:txBody>
      </p:sp>
      <p:graphicFrame>
        <p:nvGraphicFramePr>
          <p:cNvPr id="118" name="Gráfico 117">
            <a:extLst>
              <a:ext uri="{FF2B5EF4-FFF2-40B4-BE49-F238E27FC236}">
                <a16:creationId xmlns:a16="http://schemas.microsoft.com/office/drawing/2014/main" id="{B72CB67A-8EC0-417A-A39C-8A89C674E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298713"/>
              </p:ext>
            </p:extLst>
          </p:nvPr>
        </p:nvGraphicFramePr>
        <p:xfrm>
          <a:off x="5709278" y="3881195"/>
          <a:ext cx="1750347" cy="116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1" name="Espaço Reservado para Conteúdo 3">
            <a:extLst>
              <a:ext uri="{FF2B5EF4-FFF2-40B4-BE49-F238E27FC236}">
                <a16:creationId xmlns:a16="http://schemas.microsoft.com/office/drawing/2014/main" id="{EAF2C825-51F5-4DA8-B5EF-DFCD587CF6F5}"/>
              </a:ext>
            </a:extLst>
          </p:cNvPr>
          <p:cNvSpPr txBox="1">
            <a:spLocks/>
          </p:cNvSpPr>
          <p:nvPr/>
        </p:nvSpPr>
        <p:spPr>
          <a:xfrm>
            <a:off x="5772503" y="3568389"/>
            <a:ext cx="1678474" cy="19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sim, e paguei pela própria Central</a:t>
            </a:r>
          </a:p>
        </p:txBody>
      </p:sp>
      <p:sp>
        <p:nvSpPr>
          <p:cNvPr id="123" name="Espaço Reservado para Conteúdo 3">
            <a:extLst>
              <a:ext uri="{FF2B5EF4-FFF2-40B4-BE49-F238E27FC236}">
                <a16:creationId xmlns:a16="http://schemas.microsoft.com/office/drawing/2014/main" id="{0376BD57-386B-4134-8A6F-2052EF2B2F25}"/>
              </a:ext>
            </a:extLst>
          </p:cNvPr>
          <p:cNvSpPr txBox="1">
            <a:spLocks/>
          </p:cNvSpPr>
          <p:nvPr/>
        </p:nvSpPr>
        <p:spPr>
          <a:xfrm>
            <a:off x="8001783" y="3567621"/>
            <a:ext cx="1542941" cy="291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sim, e paguei por outro meio | canal</a:t>
            </a:r>
          </a:p>
        </p:txBody>
      </p:sp>
      <p:sp>
        <p:nvSpPr>
          <p:cNvPr id="124" name="Espaço Reservado para Conteúdo 3">
            <a:extLst>
              <a:ext uri="{FF2B5EF4-FFF2-40B4-BE49-F238E27FC236}">
                <a16:creationId xmlns:a16="http://schemas.microsoft.com/office/drawing/2014/main" id="{D6236BB6-49DF-4313-84E3-9618BFBBE0C5}"/>
              </a:ext>
            </a:extLst>
          </p:cNvPr>
          <p:cNvSpPr txBox="1">
            <a:spLocks/>
          </p:cNvSpPr>
          <p:nvPr/>
        </p:nvSpPr>
        <p:spPr>
          <a:xfrm>
            <a:off x="10377471" y="3567621"/>
            <a:ext cx="1321387" cy="291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sim, mas foi gratuito</a:t>
            </a:r>
          </a:p>
        </p:txBody>
      </p:sp>
      <p:graphicFrame>
        <p:nvGraphicFramePr>
          <p:cNvPr id="125" name="Gráfico 124">
            <a:extLst>
              <a:ext uri="{FF2B5EF4-FFF2-40B4-BE49-F238E27FC236}">
                <a16:creationId xmlns:a16="http://schemas.microsoft.com/office/drawing/2014/main" id="{35EA5E66-CBE8-44EA-863D-739387C34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793706"/>
              </p:ext>
            </p:extLst>
          </p:nvPr>
        </p:nvGraphicFramePr>
        <p:xfrm>
          <a:off x="7898079" y="3909800"/>
          <a:ext cx="1750347" cy="116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6" name="Gráfico 125">
            <a:extLst>
              <a:ext uri="{FF2B5EF4-FFF2-40B4-BE49-F238E27FC236}">
                <a16:creationId xmlns:a16="http://schemas.microsoft.com/office/drawing/2014/main" id="{4B12B2F8-1CFC-456A-AD74-5A789215F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255712"/>
              </p:ext>
            </p:extLst>
          </p:nvPr>
        </p:nvGraphicFramePr>
        <p:xfrm>
          <a:off x="10162990" y="3924087"/>
          <a:ext cx="1750347" cy="116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7" name="Espaço Reservado para Conteúdo 3">
            <a:extLst>
              <a:ext uri="{FF2B5EF4-FFF2-40B4-BE49-F238E27FC236}">
                <a16:creationId xmlns:a16="http://schemas.microsoft.com/office/drawing/2014/main" id="{E384F09F-7EDE-4643-8807-B6A95D5EB8DF}"/>
              </a:ext>
            </a:extLst>
          </p:cNvPr>
          <p:cNvSpPr txBox="1">
            <a:spLocks/>
          </p:cNvSpPr>
          <p:nvPr/>
        </p:nvSpPr>
        <p:spPr>
          <a:xfrm>
            <a:off x="6215451" y="4249470"/>
            <a:ext cx="738000" cy="4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%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9" name="Espaço Reservado para Conteúdo 3">
            <a:extLst>
              <a:ext uri="{FF2B5EF4-FFF2-40B4-BE49-F238E27FC236}">
                <a16:creationId xmlns:a16="http://schemas.microsoft.com/office/drawing/2014/main" id="{5D16A171-64C6-4CB1-94FC-F88925E435ED}"/>
              </a:ext>
            </a:extLst>
          </p:cNvPr>
          <p:cNvSpPr txBox="1">
            <a:spLocks/>
          </p:cNvSpPr>
          <p:nvPr/>
        </p:nvSpPr>
        <p:spPr>
          <a:xfrm>
            <a:off x="8404252" y="4249470"/>
            <a:ext cx="738000" cy="4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%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0" name="Espaço Reservado para Conteúdo 3">
            <a:extLst>
              <a:ext uri="{FF2B5EF4-FFF2-40B4-BE49-F238E27FC236}">
                <a16:creationId xmlns:a16="http://schemas.microsoft.com/office/drawing/2014/main" id="{11DFDAA5-946C-493D-A880-79B77A5CAC21}"/>
              </a:ext>
            </a:extLst>
          </p:cNvPr>
          <p:cNvSpPr txBox="1">
            <a:spLocks/>
          </p:cNvSpPr>
          <p:nvPr/>
        </p:nvSpPr>
        <p:spPr>
          <a:xfrm>
            <a:off x="10579184" y="4249470"/>
            <a:ext cx="921609" cy="4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33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%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22" name="Tabela 121">
            <a:extLst>
              <a:ext uri="{FF2B5EF4-FFF2-40B4-BE49-F238E27FC236}">
                <a16:creationId xmlns:a16="http://schemas.microsoft.com/office/drawing/2014/main" id="{7ABFFF11-4FB4-4FFA-97C4-282B4D80B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55372"/>
              </p:ext>
            </p:extLst>
          </p:nvPr>
        </p:nvGraphicFramePr>
        <p:xfrm>
          <a:off x="741194" y="3918254"/>
          <a:ext cx="3290646" cy="76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882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1096882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1096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</a:tbl>
          </a:graphicData>
        </a:graphic>
      </p:graphicFrame>
      <p:graphicFrame>
        <p:nvGraphicFramePr>
          <p:cNvPr id="128" name="Gráfico 127">
            <a:extLst>
              <a:ext uri="{FF2B5EF4-FFF2-40B4-BE49-F238E27FC236}">
                <a16:creationId xmlns:a16="http://schemas.microsoft.com/office/drawing/2014/main" id="{75F5EFE0-7815-4D73-881D-7FF0982A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739822"/>
              </p:ext>
            </p:extLst>
          </p:nvPr>
        </p:nvGraphicFramePr>
        <p:xfrm>
          <a:off x="1234980" y="1817779"/>
          <a:ext cx="2306390" cy="159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1" name="Tabela 130">
            <a:extLst>
              <a:ext uri="{FF2B5EF4-FFF2-40B4-BE49-F238E27FC236}">
                <a16:creationId xmlns:a16="http://schemas.microsoft.com/office/drawing/2014/main" id="{95CB5328-522D-49C3-B402-D4DDE1D30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62736"/>
              </p:ext>
            </p:extLst>
          </p:nvPr>
        </p:nvGraphicFramePr>
        <p:xfrm>
          <a:off x="720000" y="4945525"/>
          <a:ext cx="3290646" cy="358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882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1096882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1096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2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</a:tbl>
          </a:graphicData>
        </a:graphic>
      </p:graphicFrame>
      <p:graphicFrame>
        <p:nvGraphicFramePr>
          <p:cNvPr id="132" name="Tabela 131">
            <a:extLst>
              <a:ext uri="{FF2B5EF4-FFF2-40B4-BE49-F238E27FC236}">
                <a16:creationId xmlns:a16="http://schemas.microsoft.com/office/drawing/2014/main" id="{61BE1FAC-2869-40C7-9B4F-74120ADCF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70955"/>
              </p:ext>
            </p:extLst>
          </p:nvPr>
        </p:nvGraphicFramePr>
        <p:xfrm>
          <a:off x="92261" y="4963035"/>
          <a:ext cx="563984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984">
                  <a:extLst>
                    <a:ext uri="{9D8B030D-6E8A-4147-A177-3AD203B41FA5}">
                      <a16:colId xmlns:a16="http://schemas.microsoft.com/office/drawing/2014/main" val="30385498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2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6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6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9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Graphic spid="113" grpId="0">
        <p:bldAsOne/>
      </p:bldGraphic>
      <p:bldGraphic spid="113" grpId="1">
        <p:bldAsOne/>
      </p:bldGraphic>
      <p:bldP spid="114" grpId="0"/>
      <p:bldP spid="115" grpId="0"/>
      <p:bldP spid="116" grpId="0"/>
      <p:bldGraphic spid="118" grpId="0">
        <p:bldAsOne/>
      </p:bldGraphic>
      <p:bldP spid="121" grpId="0"/>
      <p:bldP spid="123" grpId="0"/>
      <p:bldP spid="124" grpId="0"/>
      <p:bldGraphic spid="125" grpId="0">
        <p:bldAsOne/>
      </p:bldGraphic>
      <p:bldGraphic spid="126" grpId="0">
        <p:bldAsOne/>
      </p:bldGraphic>
      <p:bldP spid="127" grpId="0"/>
      <p:bldP spid="129" grpId="0"/>
      <p:bldP spid="130" grpId="0"/>
      <p:bldGraphic spid="128" grpId="0">
        <p:bldAsOne/>
      </p:bldGraphic>
      <p:bldGraphic spid="128" grpId="1">
        <p:bldAsOne/>
      </p:bldGraphic>
      <p:bldGraphic spid="128" grpId="2">
        <p:bldAsOne/>
      </p:bldGraphic>
      <p:bldGraphic spid="128" grpId="3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Agrupar 161">
            <a:extLst>
              <a:ext uri="{FF2B5EF4-FFF2-40B4-BE49-F238E27FC236}">
                <a16:creationId xmlns:a16="http://schemas.microsoft.com/office/drawing/2014/main" id="{169F0687-293E-4209-8240-44BA32C77B39}"/>
              </a:ext>
            </a:extLst>
          </p:cNvPr>
          <p:cNvGrpSpPr/>
          <p:nvPr/>
        </p:nvGrpSpPr>
        <p:grpSpPr>
          <a:xfrm>
            <a:off x="-176625" y="4058114"/>
            <a:ext cx="4407002" cy="625329"/>
            <a:chOff x="-176625" y="4058114"/>
            <a:chExt cx="4407002" cy="625329"/>
          </a:xfrm>
        </p:grpSpPr>
        <p:cxnSp>
          <p:nvCxnSpPr>
            <p:cNvPr id="163" name="Conector reto 162">
              <a:extLst>
                <a:ext uri="{FF2B5EF4-FFF2-40B4-BE49-F238E27FC236}">
                  <a16:creationId xmlns:a16="http://schemas.microsoft.com/office/drawing/2014/main" id="{0EF2FB5E-8637-4361-B48F-297835060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698" y="4680168"/>
              <a:ext cx="3498679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>
              <a:extLst>
                <a:ext uri="{FF2B5EF4-FFF2-40B4-BE49-F238E27FC236}">
                  <a16:creationId xmlns:a16="http://schemas.microsoft.com/office/drawing/2014/main" id="{E641068E-F02C-4CEB-8EF6-41BDF80DE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4085186"/>
              <a:ext cx="1512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Agrupar 164">
              <a:extLst>
                <a:ext uri="{FF2B5EF4-FFF2-40B4-BE49-F238E27FC236}">
                  <a16:creationId xmlns:a16="http://schemas.microsoft.com/office/drawing/2014/main" id="{A7E0F2FD-321A-44E1-8ADF-93BF37FE88F7}"/>
                </a:ext>
              </a:extLst>
            </p:cNvPr>
            <p:cNvGrpSpPr/>
            <p:nvPr/>
          </p:nvGrpSpPr>
          <p:grpSpPr>
            <a:xfrm>
              <a:off x="-176625" y="4058114"/>
              <a:ext cx="1375081" cy="625329"/>
              <a:chOff x="-1330643" y="2017438"/>
              <a:chExt cx="1375081" cy="625329"/>
            </a:xfrm>
          </p:grpSpPr>
          <p:grpSp>
            <p:nvGrpSpPr>
              <p:cNvPr id="166" name="Agrupar 165">
                <a:extLst>
                  <a:ext uri="{FF2B5EF4-FFF2-40B4-BE49-F238E27FC236}">
                    <a16:creationId xmlns:a16="http://schemas.microsoft.com/office/drawing/2014/main" id="{9C16D69F-C50E-4B20-A1D4-182343F4439C}"/>
                  </a:ext>
                </a:extLst>
              </p:cNvPr>
              <p:cNvGrpSpPr/>
              <p:nvPr/>
            </p:nvGrpSpPr>
            <p:grpSpPr>
              <a:xfrm>
                <a:off x="-1033461" y="2017438"/>
                <a:ext cx="759142" cy="625329"/>
                <a:chOff x="-1033461" y="2017438"/>
                <a:chExt cx="759142" cy="625329"/>
              </a:xfrm>
            </p:grpSpPr>
            <p:sp>
              <p:nvSpPr>
                <p:cNvPr id="168" name="Retângulo: Cantos Arredondados 167">
                  <a:extLst>
                    <a:ext uri="{FF2B5EF4-FFF2-40B4-BE49-F238E27FC236}">
                      <a16:creationId xmlns:a16="http://schemas.microsoft.com/office/drawing/2014/main" id="{D83D810F-C34F-4B72-8F47-539AA16F3FB2}"/>
                    </a:ext>
                  </a:extLst>
                </p:cNvPr>
                <p:cNvSpPr/>
                <p:nvPr/>
              </p:nvSpPr>
              <p:spPr>
                <a:xfrm>
                  <a:off x="-951465" y="2017438"/>
                  <a:ext cx="588567" cy="6253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9" name="Retângulo 168">
                  <a:extLst>
                    <a:ext uri="{FF2B5EF4-FFF2-40B4-BE49-F238E27FC236}">
                      <a16:creationId xmlns:a16="http://schemas.microsoft.com/office/drawing/2014/main" id="{98C2A469-7D65-44D5-A3DE-1C440DE158B3}"/>
                    </a:ext>
                  </a:extLst>
                </p:cNvPr>
                <p:cNvSpPr/>
                <p:nvPr/>
              </p:nvSpPr>
              <p:spPr>
                <a:xfrm>
                  <a:off x="-1033461" y="204299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127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167" name="Retângulo 166">
                <a:extLst>
                  <a:ext uri="{FF2B5EF4-FFF2-40B4-BE49-F238E27FC236}">
                    <a16:creationId xmlns:a16="http://schemas.microsoft.com/office/drawing/2014/main" id="{1DC065E7-1898-4B2A-AFE6-E172055DD4BC}"/>
                  </a:ext>
                </a:extLst>
              </p:cNvPr>
              <p:cNvSpPr/>
              <p:nvPr/>
            </p:nvSpPr>
            <p:spPr>
              <a:xfrm>
                <a:off x="-1330643" y="2301813"/>
                <a:ext cx="137508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29F7613F-84CB-4B53-A4CA-BC1A13430FC8}"/>
              </a:ext>
            </a:extLst>
          </p:cNvPr>
          <p:cNvGrpSpPr/>
          <p:nvPr/>
        </p:nvGrpSpPr>
        <p:grpSpPr>
          <a:xfrm>
            <a:off x="4651917" y="3879282"/>
            <a:ext cx="3428621" cy="522200"/>
            <a:chOff x="120557" y="3672193"/>
            <a:chExt cx="3428621" cy="522200"/>
          </a:xfrm>
        </p:grpSpPr>
        <p:cxnSp>
          <p:nvCxnSpPr>
            <p:cNvPr id="155" name="Conector reto 154">
              <a:extLst>
                <a:ext uri="{FF2B5EF4-FFF2-40B4-BE49-F238E27FC236}">
                  <a16:creationId xmlns:a16="http://schemas.microsoft.com/office/drawing/2014/main" id="{6B0A1C16-7F88-4F60-A2B7-5C625A2EB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498" y="4086443"/>
              <a:ext cx="756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>
              <a:extLst>
                <a:ext uri="{FF2B5EF4-FFF2-40B4-BE49-F238E27FC236}">
                  <a16:creationId xmlns:a16="http://schemas.microsoft.com/office/drawing/2014/main" id="{FB897C21-6AE1-47B2-BFAE-89ED07FF0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3901036"/>
              <a:ext cx="3168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Agrupar 156">
              <a:extLst>
                <a:ext uri="{FF2B5EF4-FFF2-40B4-BE49-F238E27FC236}">
                  <a16:creationId xmlns:a16="http://schemas.microsoft.com/office/drawing/2014/main" id="{C0B41844-0E14-45EE-B860-2842464FB0FC}"/>
                </a:ext>
              </a:extLst>
            </p:cNvPr>
            <p:cNvGrpSpPr/>
            <p:nvPr/>
          </p:nvGrpSpPr>
          <p:grpSpPr>
            <a:xfrm>
              <a:off x="120557" y="3672193"/>
              <a:ext cx="759142" cy="522200"/>
              <a:chOff x="-1033461" y="1631517"/>
              <a:chExt cx="759142" cy="522200"/>
            </a:xfrm>
          </p:grpSpPr>
          <p:grpSp>
            <p:nvGrpSpPr>
              <p:cNvPr id="158" name="Agrupar 157">
                <a:extLst>
                  <a:ext uri="{FF2B5EF4-FFF2-40B4-BE49-F238E27FC236}">
                    <a16:creationId xmlns:a16="http://schemas.microsoft.com/office/drawing/2014/main" id="{7EAF5309-D7D1-428B-A86A-B64138A537F0}"/>
                  </a:ext>
                </a:extLst>
              </p:cNvPr>
              <p:cNvGrpSpPr/>
              <p:nvPr/>
            </p:nvGrpSpPr>
            <p:grpSpPr>
              <a:xfrm>
                <a:off x="-1033461" y="1631517"/>
                <a:ext cx="759142" cy="522200"/>
                <a:chOff x="-1033461" y="1631517"/>
                <a:chExt cx="759142" cy="522200"/>
              </a:xfrm>
            </p:grpSpPr>
            <p:sp>
              <p:nvSpPr>
                <p:cNvPr id="160" name="Retângulo: Cantos Arredondados 159">
                  <a:extLst>
                    <a:ext uri="{FF2B5EF4-FFF2-40B4-BE49-F238E27FC236}">
                      <a16:creationId xmlns:a16="http://schemas.microsoft.com/office/drawing/2014/main" id="{E385D538-0C7D-48B5-8001-422981AADC0E}"/>
                    </a:ext>
                  </a:extLst>
                </p:cNvPr>
                <p:cNvSpPr/>
                <p:nvPr/>
              </p:nvSpPr>
              <p:spPr>
                <a:xfrm>
                  <a:off x="-951465" y="1649222"/>
                  <a:ext cx="588567" cy="50449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1" name="Retângulo 160">
                  <a:extLst>
                    <a:ext uri="{FF2B5EF4-FFF2-40B4-BE49-F238E27FC236}">
                      <a16:creationId xmlns:a16="http://schemas.microsoft.com/office/drawing/2014/main" id="{8B9CA1D8-D64A-4DB6-8BB5-4DEBBA34885B}"/>
                    </a:ext>
                  </a:extLst>
                </p:cNvPr>
                <p:cNvSpPr/>
                <p:nvPr/>
              </p:nvSpPr>
              <p:spPr>
                <a:xfrm>
                  <a:off x="-1033461" y="16315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17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159" name="Retângulo 158">
                <a:extLst>
                  <a:ext uri="{FF2B5EF4-FFF2-40B4-BE49-F238E27FC236}">
                    <a16:creationId xmlns:a16="http://schemas.microsoft.com/office/drawing/2014/main" id="{9CB14060-C6EE-4713-998A-9F0398DD08DB}"/>
                  </a:ext>
                </a:extLst>
              </p:cNvPr>
              <p:cNvSpPr/>
              <p:nvPr/>
            </p:nvSpPr>
            <p:spPr>
              <a:xfrm>
                <a:off x="-988772" y="1890333"/>
                <a:ext cx="67714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210" name="Agrupar 209">
            <a:extLst>
              <a:ext uri="{FF2B5EF4-FFF2-40B4-BE49-F238E27FC236}">
                <a16:creationId xmlns:a16="http://schemas.microsoft.com/office/drawing/2014/main" id="{591063E4-6C5A-4868-835B-162368BF4EAA}"/>
              </a:ext>
            </a:extLst>
          </p:cNvPr>
          <p:cNvGrpSpPr/>
          <p:nvPr/>
        </p:nvGrpSpPr>
        <p:grpSpPr>
          <a:xfrm>
            <a:off x="8589708" y="3895157"/>
            <a:ext cx="2600621" cy="476462"/>
            <a:chOff x="120557" y="3621393"/>
            <a:chExt cx="2600621" cy="476462"/>
          </a:xfrm>
        </p:grpSpPr>
        <p:cxnSp>
          <p:nvCxnSpPr>
            <p:cNvPr id="211" name="Conector reto 210">
              <a:extLst>
                <a:ext uri="{FF2B5EF4-FFF2-40B4-BE49-F238E27FC236}">
                  <a16:creationId xmlns:a16="http://schemas.microsoft.com/office/drawing/2014/main" id="{D9DE3829-94DB-4E86-A1AA-7C8470244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073" y="4041993"/>
              <a:ext cx="468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reto 211">
              <a:extLst>
                <a:ext uri="{FF2B5EF4-FFF2-40B4-BE49-F238E27FC236}">
                  <a16:creationId xmlns:a16="http://schemas.microsoft.com/office/drawing/2014/main" id="{4E0B5AAC-F0BE-43D4-A9CD-0CB0FE7C1B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3842300"/>
              <a:ext cx="2340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Agrupar 212">
              <a:extLst>
                <a:ext uri="{FF2B5EF4-FFF2-40B4-BE49-F238E27FC236}">
                  <a16:creationId xmlns:a16="http://schemas.microsoft.com/office/drawing/2014/main" id="{3056A07D-DE78-4A1A-BDF4-334DAE961196}"/>
                </a:ext>
              </a:extLst>
            </p:cNvPr>
            <p:cNvGrpSpPr/>
            <p:nvPr/>
          </p:nvGrpSpPr>
          <p:grpSpPr>
            <a:xfrm>
              <a:off x="120557" y="3621393"/>
              <a:ext cx="759142" cy="476462"/>
              <a:chOff x="-1033461" y="1580717"/>
              <a:chExt cx="759142" cy="476462"/>
            </a:xfrm>
          </p:grpSpPr>
          <p:grpSp>
            <p:nvGrpSpPr>
              <p:cNvPr id="214" name="Agrupar 213">
                <a:extLst>
                  <a:ext uri="{FF2B5EF4-FFF2-40B4-BE49-F238E27FC236}">
                    <a16:creationId xmlns:a16="http://schemas.microsoft.com/office/drawing/2014/main" id="{86232B9C-5DAC-4B3D-8EDE-C36B45D11370}"/>
                  </a:ext>
                </a:extLst>
              </p:cNvPr>
              <p:cNvGrpSpPr/>
              <p:nvPr/>
            </p:nvGrpSpPr>
            <p:grpSpPr>
              <a:xfrm>
                <a:off x="-1033461" y="1580717"/>
                <a:ext cx="759142" cy="443482"/>
                <a:chOff x="-1033461" y="1580717"/>
                <a:chExt cx="759142" cy="443482"/>
              </a:xfrm>
            </p:grpSpPr>
            <p:sp>
              <p:nvSpPr>
                <p:cNvPr id="216" name="Retângulo: Cantos Arredondados 215">
                  <a:extLst>
                    <a:ext uri="{FF2B5EF4-FFF2-40B4-BE49-F238E27FC236}">
                      <a16:creationId xmlns:a16="http://schemas.microsoft.com/office/drawing/2014/main" id="{104D5DE1-77E6-4FC2-83EE-D3E67E31D6BF}"/>
                    </a:ext>
                  </a:extLst>
                </p:cNvPr>
                <p:cNvSpPr/>
                <p:nvPr/>
              </p:nvSpPr>
              <p:spPr>
                <a:xfrm>
                  <a:off x="-951465" y="1649223"/>
                  <a:ext cx="588567" cy="374976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7" name="Retângulo 216">
                  <a:extLst>
                    <a:ext uri="{FF2B5EF4-FFF2-40B4-BE49-F238E27FC236}">
                      <a16:creationId xmlns:a16="http://schemas.microsoft.com/office/drawing/2014/main" id="{38A3DE7C-4E80-40B1-B1D9-2E3F8F710A54}"/>
                    </a:ext>
                  </a:extLst>
                </p:cNvPr>
                <p:cNvSpPr/>
                <p:nvPr/>
              </p:nvSpPr>
              <p:spPr>
                <a:xfrm>
                  <a:off x="-1033461" y="15807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24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215" name="Retângulo 214">
                <a:extLst>
                  <a:ext uri="{FF2B5EF4-FFF2-40B4-BE49-F238E27FC236}">
                    <a16:creationId xmlns:a16="http://schemas.microsoft.com/office/drawing/2014/main" id="{6E106B1E-7476-4594-9071-9FED989B8403}"/>
                  </a:ext>
                </a:extLst>
              </p:cNvPr>
              <p:cNvSpPr/>
              <p:nvPr/>
            </p:nvSpPr>
            <p:spPr>
              <a:xfrm>
                <a:off x="-982422" y="1810958"/>
                <a:ext cx="67714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P15. </a:t>
            </a:r>
            <a:r>
              <a:rPr lang="pt-BR" sz="1100" dirty="0">
                <a:solidFill>
                  <a:schemeClr val="bg1"/>
                </a:solidFill>
              </a:rPr>
              <a:t>O(A) Sr.(a) realizou algum desses cursos/treinamentos/palestras </a:t>
            </a:r>
            <a:r>
              <a:rPr lang="pt-BR" sz="1100" dirty="0" err="1">
                <a:solidFill>
                  <a:schemeClr val="bg1"/>
                </a:solidFill>
              </a:rPr>
              <a:t>etc</a:t>
            </a:r>
            <a:r>
              <a:rPr lang="pt-BR" sz="1100" dirty="0">
                <a:solidFill>
                  <a:schemeClr val="bg1"/>
                </a:solidFill>
              </a:rPr>
              <a:t>? (RM)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accent2"/>
                </a:solidFill>
              </a:rPr>
              <a:t>cursos | treinamentos | palestras </a:t>
            </a:r>
            <a:r>
              <a:rPr lang="pt-BR" sz="3200" b="1" dirty="0">
                <a:solidFill>
                  <a:srgbClr val="0070C0"/>
                </a:solidFill>
              </a:rPr>
              <a:t>realizados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950A9D97-63EE-4746-BD56-98576822920C}"/>
              </a:ext>
            </a:extLst>
          </p:cNvPr>
          <p:cNvSpPr txBox="1">
            <a:spLocks/>
          </p:cNvSpPr>
          <p:nvPr/>
        </p:nvSpPr>
        <p:spPr>
          <a:xfrm>
            <a:off x="720000" y="1800000"/>
            <a:ext cx="10793400" cy="1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independentemente do critério de segmentação adotado, as </a:t>
            </a:r>
            <a:r>
              <a:rPr lang="pt-BR" sz="1800" b="1" dirty="0"/>
              <a:t>variações</a:t>
            </a:r>
            <a:r>
              <a:rPr lang="pt-BR" sz="1800" dirty="0"/>
              <a:t> entre os extremos nos percentuais daqueles que realizaram cursos/treinamentos ou palestras sugeridas pela Central já são expressivas, o que sinaliza a necessidade de ajustes nessas indicações. </a:t>
            </a:r>
            <a:r>
              <a:rPr lang="pt-BR" sz="1200" dirty="0"/>
              <a:t>(p15)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88B32-3AEC-4175-BE71-1A4DB947838D}"/>
              </a:ext>
            </a:extLst>
          </p:cNvPr>
          <p:cNvSpPr/>
          <p:nvPr/>
        </p:nvSpPr>
        <p:spPr>
          <a:xfrm>
            <a:off x="4817993" y="-3270257"/>
            <a:ext cx="2542616" cy="14101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AMOSTRA É MUITO PEQUENA</a:t>
            </a:r>
            <a:endParaRPr lang="pt-BR" dirty="0"/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C44F5927-4EC9-463D-8D0E-43EAC8CC62B5}"/>
              </a:ext>
            </a:extLst>
          </p:cNvPr>
          <p:cNvSpPr/>
          <p:nvPr/>
        </p:nvSpPr>
        <p:spPr>
          <a:xfrm>
            <a:off x="0" y="3109672"/>
            <a:ext cx="12192000" cy="2735195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0" name="Gráfico 169">
            <a:extLst>
              <a:ext uri="{FF2B5EF4-FFF2-40B4-BE49-F238E27FC236}">
                <a16:creationId xmlns:a16="http://schemas.microsoft.com/office/drawing/2014/main" id="{84198EAF-2AF9-4FBF-969E-5E2AAF1B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856827"/>
              </p:ext>
            </p:extLst>
          </p:nvPr>
        </p:nvGraphicFramePr>
        <p:xfrm>
          <a:off x="1008582" y="3251721"/>
          <a:ext cx="3631453" cy="268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1" name="Gráfico 170">
            <a:extLst>
              <a:ext uri="{FF2B5EF4-FFF2-40B4-BE49-F238E27FC236}">
                <a16:creationId xmlns:a16="http://schemas.microsoft.com/office/drawing/2014/main" id="{99C90BC3-6018-41EB-8E7B-5992A45F9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763607"/>
              </p:ext>
            </p:extLst>
          </p:nvPr>
        </p:nvGraphicFramePr>
        <p:xfrm>
          <a:off x="5211536" y="3065026"/>
          <a:ext cx="3333749" cy="294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2" name="Gráfico 171">
            <a:extLst>
              <a:ext uri="{FF2B5EF4-FFF2-40B4-BE49-F238E27FC236}">
                <a16:creationId xmlns:a16="http://schemas.microsoft.com/office/drawing/2014/main" id="{5810E898-43C9-4B31-B55A-A5408C937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774977"/>
              </p:ext>
            </p:extLst>
          </p:nvPr>
        </p:nvGraphicFramePr>
        <p:xfrm>
          <a:off x="9204992" y="2731903"/>
          <a:ext cx="2614506" cy="308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3" name="Agrupar 172">
            <a:extLst>
              <a:ext uri="{FF2B5EF4-FFF2-40B4-BE49-F238E27FC236}">
                <a16:creationId xmlns:a16="http://schemas.microsoft.com/office/drawing/2014/main" id="{F2AD1967-B35E-4B98-A3F3-5C89ABBC1A2B}"/>
              </a:ext>
            </a:extLst>
          </p:cNvPr>
          <p:cNvGrpSpPr/>
          <p:nvPr/>
        </p:nvGrpSpPr>
        <p:grpSpPr>
          <a:xfrm>
            <a:off x="980627" y="2863992"/>
            <a:ext cx="2566300" cy="468000"/>
            <a:chOff x="588742" y="2863992"/>
            <a:chExt cx="2566300" cy="468000"/>
          </a:xfrm>
        </p:grpSpPr>
        <p:grpSp>
          <p:nvGrpSpPr>
            <p:cNvPr id="174" name="Agrupar 173">
              <a:extLst>
                <a:ext uri="{FF2B5EF4-FFF2-40B4-BE49-F238E27FC236}">
                  <a16:creationId xmlns:a16="http://schemas.microsoft.com/office/drawing/2014/main" id="{8BF4FEC3-63CB-4915-9901-3C31D958D212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176" name="Elipse 175">
                <a:extLst>
                  <a:ext uri="{FF2B5EF4-FFF2-40B4-BE49-F238E27FC236}">
                    <a16:creationId xmlns:a16="http://schemas.microsoft.com/office/drawing/2014/main" id="{87E4B073-7CDA-4ADF-8745-73C600A1623F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77" name="Agrupar 176">
                <a:extLst>
                  <a:ext uri="{FF2B5EF4-FFF2-40B4-BE49-F238E27FC236}">
                    <a16:creationId xmlns:a16="http://schemas.microsoft.com/office/drawing/2014/main" id="{B566F0C8-6F5F-4DD7-832B-24A1F4F2D771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178" name="Gráfico 177">
                  <a:extLst>
                    <a:ext uri="{FF2B5EF4-FFF2-40B4-BE49-F238E27FC236}">
                      <a16:creationId xmlns:a16="http://schemas.microsoft.com/office/drawing/2014/main" id="{C2860B9F-4D69-46E0-A28F-E6F7D4A508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179" name="Forma Livre: Forma 178">
                  <a:extLst>
                    <a:ext uri="{FF2B5EF4-FFF2-40B4-BE49-F238E27FC236}">
                      <a16:creationId xmlns:a16="http://schemas.microsoft.com/office/drawing/2014/main" id="{F065921C-9BE0-44A3-8264-6A7D5497799C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0" name="Forma Livre: Forma 179">
                  <a:extLst>
                    <a:ext uri="{FF2B5EF4-FFF2-40B4-BE49-F238E27FC236}">
                      <a16:creationId xmlns:a16="http://schemas.microsoft.com/office/drawing/2014/main" id="{05F5A8A4-5B26-486B-B02D-660F16561968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1" name="Forma Livre: Forma 180">
                  <a:extLst>
                    <a:ext uri="{FF2B5EF4-FFF2-40B4-BE49-F238E27FC236}">
                      <a16:creationId xmlns:a16="http://schemas.microsoft.com/office/drawing/2014/main" id="{C7C28C8D-C28D-4CEB-92F5-AE873DBBE7B6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2" name="Forma Livre: Forma 181">
                  <a:extLst>
                    <a:ext uri="{FF2B5EF4-FFF2-40B4-BE49-F238E27FC236}">
                      <a16:creationId xmlns:a16="http://schemas.microsoft.com/office/drawing/2014/main" id="{664E1007-ADD5-40E5-8C0C-A78F958930D8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3" name="Forma Livre: Forma 182">
                  <a:extLst>
                    <a:ext uri="{FF2B5EF4-FFF2-40B4-BE49-F238E27FC236}">
                      <a16:creationId xmlns:a16="http://schemas.microsoft.com/office/drawing/2014/main" id="{1018EEB5-9CBE-4961-A002-31AC0F47C884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4" name="Forma Livre: Forma 183">
                  <a:extLst>
                    <a:ext uri="{FF2B5EF4-FFF2-40B4-BE49-F238E27FC236}">
                      <a16:creationId xmlns:a16="http://schemas.microsoft.com/office/drawing/2014/main" id="{759D7A00-6530-4F0B-82D5-50FFCB8ACA87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5" name="Forma Livre: Forma 184">
                  <a:extLst>
                    <a:ext uri="{FF2B5EF4-FFF2-40B4-BE49-F238E27FC236}">
                      <a16:creationId xmlns:a16="http://schemas.microsoft.com/office/drawing/2014/main" id="{67BB8E1B-2FE6-4A79-A424-C309B9725125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75" name="CaixaDeTexto 174">
              <a:extLst>
                <a:ext uri="{FF2B5EF4-FFF2-40B4-BE49-F238E27FC236}">
                  <a16:creationId xmlns:a16="http://schemas.microsoft.com/office/drawing/2014/main" id="{9BF5EF67-D41E-4EC8-B59D-CCFB24B2DD39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grpSp>
        <p:nvGrpSpPr>
          <p:cNvPr id="186" name="Agrupar 185">
            <a:extLst>
              <a:ext uri="{FF2B5EF4-FFF2-40B4-BE49-F238E27FC236}">
                <a16:creationId xmlns:a16="http://schemas.microsoft.com/office/drawing/2014/main" id="{CD983ED4-AA80-4AE0-8278-7AA0A97869F4}"/>
              </a:ext>
            </a:extLst>
          </p:cNvPr>
          <p:cNvGrpSpPr/>
          <p:nvPr/>
        </p:nvGrpSpPr>
        <p:grpSpPr>
          <a:xfrm>
            <a:off x="9313726" y="2863992"/>
            <a:ext cx="2600293" cy="468000"/>
            <a:chOff x="8921841" y="2863992"/>
            <a:chExt cx="2600293" cy="468000"/>
          </a:xfrm>
        </p:grpSpPr>
        <p:grpSp>
          <p:nvGrpSpPr>
            <p:cNvPr id="187" name="Group 4">
              <a:extLst>
                <a:ext uri="{FF2B5EF4-FFF2-40B4-BE49-F238E27FC236}">
                  <a16:creationId xmlns:a16="http://schemas.microsoft.com/office/drawing/2014/main" id="{D8DE4354-E2A6-44CD-AA61-A76E22EC788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192" name="Freeform 6">
                <a:extLst>
                  <a:ext uri="{FF2B5EF4-FFF2-40B4-BE49-F238E27FC236}">
                    <a16:creationId xmlns:a16="http://schemas.microsoft.com/office/drawing/2014/main" id="{FC1BDD78-75FD-4C1A-9FA4-BE2AF949B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3" name="Freeform 7">
                <a:extLst>
                  <a:ext uri="{FF2B5EF4-FFF2-40B4-BE49-F238E27FC236}">
                    <a16:creationId xmlns:a16="http://schemas.microsoft.com/office/drawing/2014/main" id="{93C92530-DA82-4871-B21E-811F041AA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4" name="Freeform 8">
                <a:extLst>
                  <a:ext uri="{FF2B5EF4-FFF2-40B4-BE49-F238E27FC236}">
                    <a16:creationId xmlns:a16="http://schemas.microsoft.com/office/drawing/2014/main" id="{FADE75E0-0FD3-4238-B681-6045BD245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5" name="Freeform 9">
                <a:extLst>
                  <a:ext uri="{FF2B5EF4-FFF2-40B4-BE49-F238E27FC236}">
                    <a16:creationId xmlns:a16="http://schemas.microsoft.com/office/drawing/2014/main" id="{C0977974-1C68-4F0B-8B7F-D7B763512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6" name="Freeform 10">
                <a:extLst>
                  <a:ext uri="{FF2B5EF4-FFF2-40B4-BE49-F238E27FC236}">
                    <a16:creationId xmlns:a16="http://schemas.microsoft.com/office/drawing/2014/main" id="{02CF7D9F-89C8-40E4-94F9-D84355EED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7" name="Freeform 11">
                <a:extLst>
                  <a:ext uri="{FF2B5EF4-FFF2-40B4-BE49-F238E27FC236}">
                    <a16:creationId xmlns:a16="http://schemas.microsoft.com/office/drawing/2014/main" id="{765EC75B-87CC-475C-B83B-A5A342DBB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8" name="Freeform 12">
                <a:extLst>
                  <a:ext uri="{FF2B5EF4-FFF2-40B4-BE49-F238E27FC236}">
                    <a16:creationId xmlns:a16="http://schemas.microsoft.com/office/drawing/2014/main" id="{C4B0BAB2-C434-402B-9E90-41D7086B7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9" name="Freeform 13">
                <a:extLst>
                  <a:ext uri="{FF2B5EF4-FFF2-40B4-BE49-F238E27FC236}">
                    <a16:creationId xmlns:a16="http://schemas.microsoft.com/office/drawing/2014/main" id="{3E604D18-7C8B-4066-8808-B4F98BD85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0" name="Freeform 14">
                <a:extLst>
                  <a:ext uri="{FF2B5EF4-FFF2-40B4-BE49-F238E27FC236}">
                    <a16:creationId xmlns:a16="http://schemas.microsoft.com/office/drawing/2014/main" id="{EC942E93-BBA9-4CCB-B28D-A874DA52F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1" name="Freeform 15">
                <a:extLst>
                  <a:ext uri="{FF2B5EF4-FFF2-40B4-BE49-F238E27FC236}">
                    <a16:creationId xmlns:a16="http://schemas.microsoft.com/office/drawing/2014/main" id="{3799E054-E5A9-4658-B580-34719D8D1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2" name="Freeform 16">
                <a:extLst>
                  <a:ext uri="{FF2B5EF4-FFF2-40B4-BE49-F238E27FC236}">
                    <a16:creationId xmlns:a16="http://schemas.microsoft.com/office/drawing/2014/main" id="{E7781BB0-F261-4688-8480-02FD5051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3" name="Freeform 17">
                <a:extLst>
                  <a:ext uri="{FF2B5EF4-FFF2-40B4-BE49-F238E27FC236}">
                    <a16:creationId xmlns:a16="http://schemas.microsoft.com/office/drawing/2014/main" id="{8691B4BA-848F-4A6B-B1DA-02C1AC8D9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4" name="Freeform 18">
                <a:extLst>
                  <a:ext uri="{FF2B5EF4-FFF2-40B4-BE49-F238E27FC236}">
                    <a16:creationId xmlns:a16="http://schemas.microsoft.com/office/drawing/2014/main" id="{0761C1DA-D277-4711-9468-6275C16FB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88" name="CaixaDeTexto 187">
              <a:extLst>
                <a:ext uri="{FF2B5EF4-FFF2-40B4-BE49-F238E27FC236}">
                  <a16:creationId xmlns:a16="http://schemas.microsoft.com/office/drawing/2014/main" id="{3E726E10-F779-4E11-9BC4-2EDD15864C09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189" name="Agrupar 188">
              <a:extLst>
                <a:ext uri="{FF2B5EF4-FFF2-40B4-BE49-F238E27FC236}">
                  <a16:creationId xmlns:a16="http://schemas.microsoft.com/office/drawing/2014/main" id="{0D18886E-79E5-4AF0-9AD0-B3637D0E39E7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5C45B5D5-7B76-4224-9ED4-29B2E61F84EA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1" name="Gráfico 190">
                <a:extLst>
                  <a:ext uri="{FF2B5EF4-FFF2-40B4-BE49-F238E27FC236}">
                    <a16:creationId xmlns:a16="http://schemas.microsoft.com/office/drawing/2014/main" id="{A59332E5-FD04-4F32-90E3-0F189DC28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pSp>
        <p:nvGrpSpPr>
          <p:cNvPr id="205" name="Agrupar 204">
            <a:extLst>
              <a:ext uri="{FF2B5EF4-FFF2-40B4-BE49-F238E27FC236}">
                <a16:creationId xmlns:a16="http://schemas.microsoft.com/office/drawing/2014/main" id="{E50A716C-9586-4884-9A21-81EFCBC3E8E5}"/>
              </a:ext>
            </a:extLst>
          </p:cNvPr>
          <p:cNvGrpSpPr/>
          <p:nvPr/>
        </p:nvGrpSpPr>
        <p:grpSpPr>
          <a:xfrm>
            <a:off x="5016068" y="2863992"/>
            <a:ext cx="2573286" cy="468000"/>
            <a:chOff x="4624183" y="2863992"/>
            <a:chExt cx="2573286" cy="468000"/>
          </a:xfrm>
        </p:grpSpPr>
        <p:sp>
          <p:nvSpPr>
            <p:cNvPr id="206" name="CaixaDeTexto 205">
              <a:extLst>
                <a:ext uri="{FF2B5EF4-FFF2-40B4-BE49-F238E27FC236}">
                  <a16:creationId xmlns:a16="http://schemas.microsoft.com/office/drawing/2014/main" id="{6E2D88A2-855D-46F6-887F-E5A90DB927FD}"/>
                </a:ext>
              </a:extLst>
            </p:cNvPr>
            <p:cNvSpPr txBox="1"/>
            <p:nvPr/>
          </p:nvSpPr>
          <p:spPr>
            <a:xfrm>
              <a:off x="5276731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escolaridade</a:t>
              </a:r>
            </a:p>
          </p:txBody>
        </p:sp>
        <p:grpSp>
          <p:nvGrpSpPr>
            <p:cNvPr id="207" name="Agrupar 206">
              <a:extLst>
                <a:ext uri="{FF2B5EF4-FFF2-40B4-BE49-F238E27FC236}">
                  <a16:creationId xmlns:a16="http://schemas.microsoft.com/office/drawing/2014/main" id="{FF7EB975-5496-46B7-9588-23B66563ACA3}"/>
                </a:ext>
              </a:extLst>
            </p:cNvPr>
            <p:cNvGrpSpPr/>
            <p:nvPr/>
          </p:nvGrpSpPr>
          <p:grpSpPr>
            <a:xfrm>
              <a:off x="4624183" y="2863992"/>
              <a:ext cx="468000" cy="468000"/>
              <a:chOff x="4624183" y="2863992"/>
              <a:chExt cx="468000" cy="468000"/>
            </a:xfrm>
          </p:grpSpPr>
          <p:sp>
            <p:nvSpPr>
              <p:cNvPr id="208" name="Elipse 207">
                <a:extLst>
                  <a:ext uri="{FF2B5EF4-FFF2-40B4-BE49-F238E27FC236}">
                    <a16:creationId xmlns:a16="http://schemas.microsoft.com/office/drawing/2014/main" id="{CA083932-96A2-47CD-8FA3-3F7C0FC3D51C}"/>
                  </a:ext>
                </a:extLst>
              </p:cNvPr>
              <p:cNvSpPr/>
              <p:nvPr/>
            </p:nvSpPr>
            <p:spPr>
              <a:xfrm>
                <a:off x="4624183" y="2863992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09" name="Gráfico 208">
                <a:extLst>
                  <a:ext uri="{FF2B5EF4-FFF2-40B4-BE49-F238E27FC236}">
                    <a16:creationId xmlns:a16="http://schemas.microsoft.com/office/drawing/2014/main" id="{D145BCE5-604E-44A8-9730-AEED59B3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3451" y="2924833"/>
                <a:ext cx="359109" cy="359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65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3" grpId="0" animBg="1"/>
      <p:bldGraphic spid="170" grpId="0">
        <p:bldAsOne/>
      </p:bldGraphic>
      <p:bldGraphic spid="171" grpId="0">
        <p:bldAsOne/>
      </p:bldGraphic>
      <p:bldGraphic spid="172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P15. </a:t>
            </a:r>
            <a:r>
              <a:rPr lang="pt-BR" sz="1100" dirty="0">
                <a:solidFill>
                  <a:schemeClr val="bg1"/>
                </a:solidFill>
              </a:rPr>
              <a:t>O(A) Sr.(a) realizou algum desses cursos/treinamentos/palestras </a:t>
            </a:r>
            <a:r>
              <a:rPr lang="pt-BR" sz="1100" dirty="0" err="1">
                <a:solidFill>
                  <a:schemeClr val="bg1"/>
                </a:solidFill>
              </a:rPr>
              <a:t>etc</a:t>
            </a:r>
            <a:r>
              <a:rPr lang="pt-BR" sz="1100" dirty="0">
                <a:solidFill>
                  <a:schemeClr val="bg1"/>
                </a:solidFill>
              </a:rPr>
              <a:t>? (RM)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accent2"/>
                </a:solidFill>
              </a:rPr>
              <a:t>cursos | treinamentos | palestras </a:t>
            </a:r>
            <a:r>
              <a:rPr lang="pt-BR" sz="3200" b="1" dirty="0">
                <a:solidFill>
                  <a:srgbClr val="0070C0"/>
                </a:solidFill>
              </a:rPr>
              <a:t>realizados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950A9D97-63EE-4746-BD56-98576822920C}"/>
              </a:ext>
            </a:extLst>
          </p:cNvPr>
          <p:cNvSpPr txBox="1">
            <a:spLocks/>
          </p:cNvSpPr>
          <p:nvPr/>
        </p:nvSpPr>
        <p:spPr>
          <a:xfrm>
            <a:off x="720000" y="1645625"/>
            <a:ext cx="10793400" cy="705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ainda que uma parte expressiva dessas pessoas tenha realizado cursos ou treinamentos e/ou participado de palestras, fica explícita uma certa dificuldade em designar essas atividades de forma específica  </a:t>
            </a:r>
            <a:r>
              <a:rPr lang="pt-BR" sz="1200" dirty="0"/>
              <a:t>(p15)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76B8598-D67E-43FB-A795-ADB3BC5D2AA5}"/>
              </a:ext>
            </a:extLst>
          </p:cNvPr>
          <p:cNvGraphicFramePr>
            <a:graphicFrameLocks noGrp="1"/>
          </p:cNvGraphicFramePr>
          <p:nvPr/>
        </p:nvGraphicFramePr>
        <p:xfrm>
          <a:off x="2041046" y="2623507"/>
          <a:ext cx="7957917" cy="337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854">
                  <a:extLst>
                    <a:ext uri="{9D8B030D-6E8A-4147-A177-3AD203B41FA5}">
                      <a16:colId xmlns:a16="http://schemas.microsoft.com/office/drawing/2014/main" val="65410945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61806026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869292217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val="2431340997"/>
                    </a:ext>
                  </a:extLst>
                </a:gridCol>
              </a:tblGrid>
              <a:tr h="407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e paguei pela própria Central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e paguei por outro meio/canal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mas foi gratuito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7101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Empretec</a:t>
                      </a:r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| curso de empreendedorismo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14855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curso gestão financeira | gestão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8591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consultoria | treinamento | gestão de pessoas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5729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palestras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20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outros cursos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445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cursos atendimento ao cliente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84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cursos de vendas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096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não lembra/ sem resposta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88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7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576000" y="4546399"/>
            <a:ext cx="6675700" cy="959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 nota obtida nesta pesquisa (9,1) supera às das pesquisas anteriores, demonstrando consistência no trabalho realizado ao longo desses anos </a:t>
            </a:r>
            <a:r>
              <a:rPr lang="pt-BR" sz="1200" dirty="0"/>
              <a:t>(p16)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P16. Q</a:t>
            </a:r>
            <a:r>
              <a:rPr lang="pt-BR" sz="1100" dirty="0">
                <a:solidFill>
                  <a:schemeClr val="bg1"/>
                </a:solidFill>
              </a:rPr>
              <a:t>ual o seu nível de satisfação geral com o atendimento/ site prestado pela Central de Atendimento do Sebrae?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DE58A0-1020-4A7A-877A-4A29E7AD0D55}"/>
              </a:ext>
            </a:extLst>
          </p:cNvPr>
          <p:cNvSpPr/>
          <p:nvPr/>
        </p:nvSpPr>
        <p:spPr>
          <a:xfrm>
            <a:off x="1398600" y="6047599"/>
            <a:ext cx="585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“muito insatisfeito(a)” e 10 significa “muito satisfeito(a)”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geral com o </a:t>
            </a:r>
            <a:r>
              <a:rPr lang="pt-BR" sz="3200" b="1" i="1" dirty="0">
                <a:solidFill>
                  <a:schemeClr val="accent2"/>
                </a:solidFill>
              </a:rPr>
              <a:t>atendimento prestado </a:t>
            </a:r>
            <a:r>
              <a:rPr lang="pt-BR" sz="3200" b="1" dirty="0">
                <a:solidFill>
                  <a:srgbClr val="0070C0"/>
                </a:solidFill>
              </a:rPr>
              <a:t>pela Central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56BC7D1-C353-4C64-856D-2DD29FA01A9C}"/>
              </a:ext>
            </a:extLst>
          </p:cNvPr>
          <p:cNvSpPr/>
          <p:nvPr/>
        </p:nvSpPr>
        <p:spPr>
          <a:xfrm>
            <a:off x="2426744" y="1957434"/>
            <a:ext cx="1649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0" b="1" dirty="0">
                <a:solidFill>
                  <a:srgbClr val="FF9900"/>
                </a:solidFill>
              </a:rPr>
              <a:t>9,1</a:t>
            </a:r>
            <a:endParaRPr lang="pt-BR" sz="8000" b="1" i="1" dirty="0">
              <a:solidFill>
                <a:srgbClr val="FF9900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C95531E-E293-40E1-BB60-5DBEC49DF70A}"/>
              </a:ext>
            </a:extLst>
          </p:cNvPr>
          <p:cNvSpPr/>
          <p:nvPr/>
        </p:nvSpPr>
        <p:spPr>
          <a:xfrm>
            <a:off x="2462783" y="1861965"/>
            <a:ext cx="1619205" cy="1619205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31">
            <a:extLst>
              <a:ext uri="{FF2B5EF4-FFF2-40B4-BE49-F238E27FC236}">
                <a16:creationId xmlns:a16="http://schemas.microsoft.com/office/drawing/2014/main" id="{21E646DA-5E23-4C81-92CE-B067031652DE}"/>
              </a:ext>
            </a:extLst>
          </p:cNvPr>
          <p:cNvGrpSpPr/>
          <p:nvPr/>
        </p:nvGrpSpPr>
        <p:grpSpPr>
          <a:xfrm>
            <a:off x="1035551" y="1812624"/>
            <a:ext cx="1047750" cy="1627188"/>
            <a:chOff x="969963" y="1781176"/>
            <a:chExt cx="1047750" cy="1627188"/>
          </a:xfrm>
        </p:grpSpPr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3104230E-D588-4B17-9FE4-1FD7597C37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9963" y="1781176"/>
              <a:ext cx="1047750" cy="1627188"/>
              <a:chOff x="611" y="1122"/>
              <a:chExt cx="660" cy="1025"/>
            </a:xfrm>
            <a:solidFill>
              <a:schemeClr val="accent4"/>
            </a:solidFill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64B906B7-E968-4BD3-A9C5-3229904ADB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1" y="1122"/>
                <a:ext cx="660" cy="1025"/>
              </a:xfrm>
              <a:custGeom>
                <a:avLst/>
                <a:gdLst>
                  <a:gd name="T0" fmla="*/ 237 w 412"/>
                  <a:gd name="T1" fmla="*/ 57 h 642"/>
                  <a:gd name="T2" fmla="*/ 1 w 412"/>
                  <a:gd name="T3" fmla="*/ 277 h 642"/>
                  <a:gd name="T4" fmla="*/ 115 w 412"/>
                  <a:gd name="T5" fmla="*/ 639 h 642"/>
                  <a:gd name="T6" fmla="*/ 288 w 412"/>
                  <a:gd name="T7" fmla="*/ 412 h 642"/>
                  <a:gd name="T8" fmla="*/ 274 w 412"/>
                  <a:gd name="T9" fmla="*/ 382 h 642"/>
                  <a:gd name="T10" fmla="*/ 267 w 412"/>
                  <a:gd name="T11" fmla="*/ 323 h 642"/>
                  <a:gd name="T12" fmla="*/ 181 w 412"/>
                  <a:gd name="T13" fmla="*/ 361 h 642"/>
                  <a:gd name="T14" fmla="*/ 248 w 412"/>
                  <a:gd name="T15" fmla="*/ 333 h 642"/>
                  <a:gd name="T16" fmla="*/ 239 w 412"/>
                  <a:gd name="T17" fmla="*/ 383 h 642"/>
                  <a:gd name="T18" fmla="*/ 233 w 412"/>
                  <a:gd name="T19" fmla="*/ 546 h 642"/>
                  <a:gd name="T20" fmla="*/ 225 w 412"/>
                  <a:gd name="T21" fmla="*/ 526 h 642"/>
                  <a:gd name="T22" fmla="*/ 220 w 412"/>
                  <a:gd name="T23" fmla="*/ 497 h 642"/>
                  <a:gd name="T24" fmla="*/ 199 w 412"/>
                  <a:gd name="T25" fmla="*/ 492 h 642"/>
                  <a:gd name="T26" fmla="*/ 176 w 412"/>
                  <a:gd name="T27" fmla="*/ 548 h 642"/>
                  <a:gd name="T28" fmla="*/ 168 w 412"/>
                  <a:gd name="T29" fmla="*/ 534 h 642"/>
                  <a:gd name="T30" fmla="*/ 185 w 412"/>
                  <a:gd name="T31" fmla="*/ 485 h 642"/>
                  <a:gd name="T32" fmla="*/ 231 w 412"/>
                  <a:gd name="T33" fmla="*/ 441 h 642"/>
                  <a:gd name="T34" fmla="*/ 225 w 412"/>
                  <a:gd name="T35" fmla="*/ 401 h 642"/>
                  <a:gd name="T36" fmla="*/ 172 w 412"/>
                  <a:gd name="T37" fmla="*/ 442 h 642"/>
                  <a:gd name="T38" fmla="*/ 172 w 412"/>
                  <a:gd name="T39" fmla="*/ 442 h 642"/>
                  <a:gd name="T40" fmla="*/ 212 w 412"/>
                  <a:gd name="T41" fmla="*/ 336 h 642"/>
                  <a:gd name="T42" fmla="*/ 185 w 412"/>
                  <a:gd name="T43" fmla="*/ 390 h 642"/>
                  <a:gd name="T44" fmla="*/ 165 w 412"/>
                  <a:gd name="T45" fmla="*/ 480 h 642"/>
                  <a:gd name="T46" fmla="*/ 171 w 412"/>
                  <a:gd name="T47" fmla="*/ 563 h 642"/>
                  <a:gd name="T48" fmla="*/ 213 w 412"/>
                  <a:gd name="T49" fmla="*/ 550 h 642"/>
                  <a:gd name="T50" fmla="*/ 220 w 412"/>
                  <a:gd name="T51" fmla="*/ 559 h 642"/>
                  <a:gd name="T52" fmla="*/ 246 w 412"/>
                  <a:gd name="T53" fmla="*/ 356 h 642"/>
                  <a:gd name="T54" fmla="*/ 270 w 412"/>
                  <a:gd name="T55" fmla="*/ 382 h 642"/>
                  <a:gd name="T56" fmla="*/ 206 w 412"/>
                  <a:gd name="T57" fmla="*/ 322 h 642"/>
                  <a:gd name="T58" fmla="*/ 231 w 412"/>
                  <a:gd name="T59" fmla="*/ 106 h 642"/>
                  <a:gd name="T60" fmla="*/ 97 w 412"/>
                  <a:gd name="T61" fmla="*/ 111 h 642"/>
                  <a:gd name="T62" fmla="*/ 152 w 412"/>
                  <a:gd name="T63" fmla="*/ 86 h 642"/>
                  <a:gd name="T64" fmla="*/ 245 w 412"/>
                  <a:gd name="T65" fmla="*/ 98 h 642"/>
                  <a:gd name="T66" fmla="*/ 189 w 412"/>
                  <a:gd name="T67" fmla="*/ 80 h 642"/>
                  <a:gd name="T68" fmla="*/ 331 w 412"/>
                  <a:gd name="T69" fmla="*/ 127 h 642"/>
                  <a:gd name="T70" fmla="*/ 318 w 412"/>
                  <a:gd name="T71" fmla="*/ 136 h 642"/>
                  <a:gd name="T72" fmla="*/ 357 w 412"/>
                  <a:gd name="T73" fmla="*/ 90 h 642"/>
                  <a:gd name="T74" fmla="*/ 210 w 412"/>
                  <a:gd name="T75" fmla="*/ 82 h 642"/>
                  <a:gd name="T76" fmla="*/ 181 w 412"/>
                  <a:gd name="T77" fmla="*/ 58 h 642"/>
                  <a:gd name="T78" fmla="*/ 60 w 412"/>
                  <a:gd name="T79" fmla="*/ 137 h 642"/>
                  <a:gd name="T80" fmla="*/ 61 w 412"/>
                  <a:gd name="T81" fmla="*/ 126 h 642"/>
                  <a:gd name="T82" fmla="*/ 82 w 412"/>
                  <a:gd name="T83" fmla="*/ 148 h 642"/>
                  <a:gd name="T84" fmla="*/ 85 w 412"/>
                  <a:gd name="T85" fmla="*/ 184 h 642"/>
                  <a:gd name="T86" fmla="*/ 88 w 412"/>
                  <a:gd name="T87" fmla="*/ 262 h 642"/>
                  <a:gd name="T88" fmla="*/ 82 w 412"/>
                  <a:gd name="T89" fmla="*/ 225 h 642"/>
                  <a:gd name="T90" fmla="*/ 27 w 412"/>
                  <a:gd name="T91" fmla="*/ 269 h 642"/>
                  <a:gd name="T92" fmla="*/ 78 w 412"/>
                  <a:gd name="T93" fmla="*/ 264 h 642"/>
                  <a:gd name="T94" fmla="*/ 89 w 412"/>
                  <a:gd name="T95" fmla="*/ 190 h 642"/>
                  <a:gd name="T96" fmla="*/ 184 w 412"/>
                  <a:gd name="T97" fmla="*/ 333 h 642"/>
                  <a:gd name="T98" fmla="*/ 147 w 412"/>
                  <a:gd name="T99" fmla="*/ 353 h 642"/>
                  <a:gd name="T100" fmla="*/ 135 w 412"/>
                  <a:gd name="T101" fmla="*/ 314 h 642"/>
                  <a:gd name="T102" fmla="*/ 116 w 412"/>
                  <a:gd name="T103" fmla="*/ 292 h 642"/>
                  <a:gd name="T104" fmla="*/ 114 w 412"/>
                  <a:gd name="T105" fmla="*/ 380 h 642"/>
                  <a:gd name="T106" fmla="*/ 162 w 412"/>
                  <a:gd name="T107" fmla="*/ 377 h 642"/>
                  <a:gd name="T108" fmla="*/ 154 w 412"/>
                  <a:gd name="T109" fmla="*/ 467 h 642"/>
                  <a:gd name="T110" fmla="*/ 120 w 412"/>
                  <a:gd name="T111" fmla="*/ 401 h 642"/>
                  <a:gd name="T112" fmla="*/ 245 w 412"/>
                  <a:gd name="T113" fmla="*/ 382 h 642"/>
                  <a:gd name="T114" fmla="*/ 372 w 412"/>
                  <a:gd name="T115" fmla="*/ 274 h 642"/>
                  <a:gd name="T116" fmla="*/ 352 w 412"/>
                  <a:gd name="T117" fmla="*/ 271 h 642"/>
                  <a:gd name="T118" fmla="*/ 321 w 412"/>
                  <a:gd name="T119" fmla="*/ 255 h 642"/>
                  <a:gd name="T120" fmla="*/ 338 w 412"/>
                  <a:gd name="T121" fmla="*/ 263 h 642"/>
                  <a:gd name="T122" fmla="*/ 393 w 412"/>
                  <a:gd name="T123" fmla="*/ 27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2" h="642">
                    <a:moveTo>
                      <a:pt x="409" y="272"/>
                    </a:moveTo>
                    <a:cubicBezTo>
                      <a:pt x="376" y="241"/>
                      <a:pt x="357" y="199"/>
                      <a:pt x="322" y="169"/>
                    </a:cubicBezTo>
                    <a:cubicBezTo>
                      <a:pt x="322" y="169"/>
                      <a:pt x="322" y="169"/>
                      <a:pt x="322" y="168"/>
                    </a:cubicBezTo>
                    <a:cubicBezTo>
                      <a:pt x="321" y="168"/>
                      <a:pt x="321" y="168"/>
                      <a:pt x="321" y="167"/>
                    </a:cubicBezTo>
                    <a:cubicBezTo>
                      <a:pt x="345" y="144"/>
                      <a:pt x="355" y="109"/>
                      <a:pt x="379" y="85"/>
                    </a:cubicBezTo>
                    <a:cubicBezTo>
                      <a:pt x="384" y="80"/>
                      <a:pt x="379" y="73"/>
                      <a:pt x="373" y="74"/>
                    </a:cubicBezTo>
                    <a:cubicBezTo>
                      <a:pt x="334" y="80"/>
                      <a:pt x="297" y="92"/>
                      <a:pt x="259" y="100"/>
                    </a:cubicBezTo>
                    <a:cubicBezTo>
                      <a:pt x="255" y="85"/>
                      <a:pt x="245" y="70"/>
                      <a:pt x="237" y="57"/>
                    </a:cubicBezTo>
                    <a:cubicBezTo>
                      <a:pt x="225" y="39"/>
                      <a:pt x="213" y="20"/>
                      <a:pt x="199" y="4"/>
                    </a:cubicBezTo>
                    <a:cubicBezTo>
                      <a:pt x="195" y="0"/>
                      <a:pt x="189" y="2"/>
                      <a:pt x="188" y="6"/>
                    </a:cubicBezTo>
                    <a:cubicBezTo>
                      <a:pt x="178" y="41"/>
                      <a:pt x="152" y="68"/>
                      <a:pt x="134" y="99"/>
                    </a:cubicBezTo>
                    <a:cubicBezTo>
                      <a:pt x="100" y="97"/>
                      <a:pt x="67" y="95"/>
                      <a:pt x="33" y="90"/>
                    </a:cubicBezTo>
                    <a:cubicBezTo>
                      <a:pt x="28" y="89"/>
                      <a:pt x="24" y="95"/>
                      <a:pt x="28" y="99"/>
                    </a:cubicBezTo>
                    <a:cubicBezTo>
                      <a:pt x="41" y="116"/>
                      <a:pt x="48" y="139"/>
                      <a:pt x="58" y="158"/>
                    </a:cubicBezTo>
                    <a:cubicBezTo>
                      <a:pt x="63" y="168"/>
                      <a:pt x="69" y="182"/>
                      <a:pt x="80" y="189"/>
                    </a:cubicBezTo>
                    <a:cubicBezTo>
                      <a:pt x="53" y="220"/>
                      <a:pt x="14" y="234"/>
                      <a:pt x="1" y="277"/>
                    </a:cubicBezTo>
                    <a:cubicBezTo>
                      <a:pt x="0" y="281"/>
                      <a:pt x="3" y="285"/>
                      <a:pt x="8" y="285"/>
                    </a:cubicBezTo>
                    <a:cubicBezTo>
                      <a:pt x="40" y="286"/>
                      <a:pt x="73" y="292"/>
                      <a:pt x="105" y="292"/>
                    </a:cubicBezTo>
                    <a:cubicBezTo>
                      <a:pt x="98" y="326"/>
                      <a:pt x="96" y="363"/>
                      <a:pt x="91" y="397"/>
                    </a:cubicBezTo>
                    <a:cubicBezTo>
                      <a:pt x="90" y="403"/>
                      <a:pt x="94" y="407"/>
                      <a:pt x="100" y="406"/>
                    </a:cubicBezTo>
                    <a:cubicBezTo>
                      <a:pt x="104" y="405"/>
                      <a:pt x="108" y="404"/>
                      <a:pt x="112" y="403"/>
                    </a:cubicBezTo>
                    <a:cubicBezTo>
                      <a:pt x="106" y="480"/>
                      <a:pt x="115" y="557"/>
                      <a:pt x="115" y="634"/>
                    </a:cubicBezTo>
                    <a:cubicBezTo>
                      <a:pt x="115" y="635"/>
                      <a:pt x="115" y="636"/>
                      <a:pt x="116" y="637"/>
                    </a:cubicBezTo>
                    <a:cubicBezTo>
                      <a:pt x="116" y="638"/>
                      <a:pt x="115" y="638"/>
                      <a:pt x="115" y="639"/>
                    </a:cubicBezTo>
                    <a:cubicBezTo>
                      <a:pt x="114" y="640"/>
                      <a:pt x="116" y="642"/>
                      <a:pt x="117" y="641"/>
                    </a:cubicBezTo>
                    <a:cubicBezTo>
                      <a:pt x="117" y="640"/>
                      <a:pt x="118" y="640"/>
                      <a:pt x="118" y="639"/>
                    </a:cubicBezTo>
                    <a:cubicBezTo>
                      <a:pt x="122" y="642"/>
                      <a:pt x="129" y="640"/>
                      <a:pt x="129" y="634"/>
                    </a:cubicBezTo>
                    <a:cubicBezTo>
                      <a:pt x="129" y="632"/>
                      <a:pt x="129" y="631"/>
                      <a:pt x="129" y="629"/>
                    </a:cubicBezTo>
                    <a:cubicBezTo>
                      <a:pt x="152" y="604"/>
                      <a:pt x="172" y="576"/>
                      <a:pt x="196" y="552"/>
                    </a:cubicBezTo>
                    <a:cubicBezTo>
                      <a:pt x="214" y="575"/>
                      <a:pt x="270" y="642"/>
                      <a:pt x="280" y="630"/>
                    </a:cubicBezTo>
                    <a:cubicBezTo>
                      <a:pt x="281" y="629"/>
                      <a:pt x="281" y="628"/>
                      <a:pt x="279" y="625"/>
                    </a:cubicBezTo>
                    <a:cubicBezTo>
                      <a:pt x="304" y="623"/>
                      <a:pt x="293" y="463"/>
                      <a:pt x="288" y="412"/>
                    </a:cubicBezTo>
                    <a:cubicBezTo>
                      <a:pt x="290" y="412"/>
                      <a:pt x="293" y="410"/>
                      <a:pt x="294" y="407"/>
                    </a:cubicBezTo>
                    <a:cubicBezTo>
                      <a:pt x="300" y="370"/>
                      <a:pt x="303" y="333"/>
                      <a:pt x="303" y="296"/>
                    </a:cubicBezTo>
                    <a:cubicBezTo>
                      <a:pt x="315" y="297"/>
                      <a:pt x="328" y="295"/>
                      <a:pt x="338" y="294"/>
                    </a:cubicBezTo>
                    <a:cubicBezTo>
                      <a:pt x="361" y="292"/>
                      <a:pt x="384" y="287"/>
                      <a:pt x="406" y="281"/>
                    </a:cubicBezTo>
                    <a:cubicBezTo>
                      <a:pt x="410" y="280"/>
                      <a:pt x="412" y="275"/>
                      <a:pt x="409" y="272"/>
                    </a:cubicBezTo>
                    <a:close/>
                    <a:moveTo>
                      <a:pt x="282" y="393"/>
                    </a:moveTo>
                    <a:cubicBezTo>
                      <a:pt x="279" y="389"/>
                      <a:pt x="275" y="386"/>
                      <a:pt x="272" y="383"/>
                    </a:cubicBezTo>
                    <a:cubicBezTo>
                      <a:pt x="273" y="383"/>
                      <a:pt x="274" y="383"/>
                      <a:pt x="274" y="382"/>
                    </a:cubicBezTo>
                    <a:cubicBezTo>
                      <a:pt x="277" y="372"/>
                      <a:pt x="281" y="363"/>
                      <a:pt x="286" y="355"/>
                    </a:cubicBezTo>
                    <a:cubicBezTo>
                      <a:pt x="287" y="353"/>
                      <a:pt x="285" y="351"/>
                      <a:pt x="283" y="353"/>
                    </a:cubicBezTo>
                    <a:cubicBezTo>
                      <a:pt x="279" y="357"/>
                      <a:pt x="275" y="361"/>
                      <a:pt x="270" y="365"/>
                    </a:cubicBezTo>
                    <a:cubicBezTo>
                      <a:pt x="273" y="355"/>
                      <a:pt x="276" y="346"/>
                      <a:pt x="280" y="337"/>
                    </a:cubicBezTo>
                    <a:cubicBezTo>
                      <a:pt x="282" y="334"/>
                      <a:pt x="278" y="332"/>
                      <a:pt x="276" y="335"/>
                    </a:cubicBezTo>
                    <a:cubicBezTo>
                      <a:pt x="272" y="341"/>
                      <a:pt x="266" y="346"/>
                      <a:pt x="261" y="351"/>
                    </a:cubicBezTo>
                    <a:cubicBezTo>
                      <a:pt x="264" y="343"/>
                      <a:pt x="267" y="334"/>
                      <a:pt x="272" y="325"/>
                    </a:cubicBezTo>
                    <a:cubicBezTo>
                      <a:pt x="273" y="322"/>
                      <a:pt x="269" y="320"/>
                      <a:pt x="267" y="323"/>
                    </a:cubicBezTo>
                    <a:cubicBezTo>
                      <a:pt x="262" y="332"/>
                      <a:pt x="256" y="339"/>
                      <a:pt x="249" y="347"/>
                    </a:cubicBezTo>
                    <a:cubicBezTo>
                      <a:pt x="250" y="340"/>
                      <a:pt x="251" y="334"/>
                      <a:pt x="253" y="327"/>
                    </a:cubicBezTo>
                    <a:cubicBezTo>
                      <a:pt x="254" y="325"/>
                      <a:pt x="251" y="324"/>
                      <a:pt x="250" y="326"/>
                    </a:cubicBezTo>
                    <a:cubicBezTo>
                      <a:pt x="247" y="331"/>
                      <a:pt x="242" y="333"/>
                      <a:pt x="238" y="336"/>
                    </a:cubicBezTo>
                    <a:cubicBezTo>
                      <a:pt x="238" y="333"/>
                      <a:pt x="239" y="330"/>
                      <a:pt x="239" y="327"/>
                    </a:cubicBezTo>
                    <a:cubicBezTo>
                      <a:pt x="258" y="321"/>
                      <a:pt x="275" y="310"/>
                      <a:pt x="290" y="294"/>
                    </a:cubicBezTo>
                    <a:cubicBezTo>
                      <a:pt x="289" y="327"/>
                      <a:pt x="287" y="360"/>
                      <a:pt x="282" y="393"/>
                    </a:cubicBezTo>
                    <a:close/>
                    <a:moveTo>
                      <a:pt x="181" y="361"/>
                    </a:moveTo>
                    <a:cubicBezTo>
                      <a:pt x="180" y="362"/>
                      <a:pt x="180" y="362"/>
                      <a:pt x="179" y="363"/>
                    </a:cubicBezTo>
                    <a:cubicBezTo>
                      <a:pt x="175" y="368"/>
                      <a:pt x="171" y="373"/>
                      <a:pt x="167" y="378"/>
                    </a:cubicBezTo>
                    <a:cubicBezTo>
                      <a:pt x="168" y="375"/>
                      <a:pt x="169" y="373"/>
                      <a:pt x="170" y="370"/>
                    </a:cubicBezTo>
                    <a:cubicBezTo>
                      <a:pt x="174" y="367"/>
                      <a:pt x="177" y="364"/>
                      <a:pt x="181" y="361"/>
                    </a:cubicBezTo>
                    <a:close/>
                    <a:moveTo>
                      <a:pt x="236" y="328"/>
                    </a:moveTo>
                    <a:cubicBezTo>
                      <a:pt x="236" y="332"/>
                      <a:pt x="235" y="336"/>
                      <a:pt x="235" y="339"/>
                    </a:cubicBezTo>
                    <a:cubicBezTo>
                      <a:pt x="235" y="340"/>
                      <a:pt x="236" y="341"/>
                      <a:pt x="237" y="340"/>
                    </a:cubicBezTo>
                    <a:cubicBezTo>
                      <a:pt x="241" y="337"/>
                      <a:pt x="244" y="335"/>
                      <a:pt x="248" y="333"/>
                    </a:cubicBezTo>
                    <a:cubicBezTo>
                      <a:pt x="246" y="339"/>
                      <a:pt x="245" y="346"/>
                      <a:pt x="242" y="352"/>
                    </a:cubicBezTo>
                    <a:cubicBezTo>
                      <a:pt x="235" y="344"/>
                      <a:pt x="227" y="337"/>
                      <a:pt x="218" y="331"/>
                    </a:cubicBezTo>
                    <a:cubicBezTo>
                      <a:pt x="224" y="331"/>
                      <a:pt x="230" y="330"/>
                      <a:pt x="236" y="328"/>
                    </a:cubicBezTo>
                    <a:close/>
                    <a:moveTo>
                      <a:pt x="239" y="383"/>
                    </a:moveTo>
                    <a:cubicBezTo>
                      <a:pt x="237" y="385"/>
                      <a:pt x="234" y="386"/>
                      <a:pt x="232" y="388"/>
                    </a:cubicBezTo>
                    <a:cubicBezTo>
                      <a:pt x="235" y="383"/>
                      <a:pt x="237" y="378"/>
                      <a:pt x="239" y="372"/>
                    </a:cubicBezTo>
                    <a:cubicBezTo>
                      <a:pt x="240" y="372"/>
                      <a:pt x="240" y="372"/>
                      <a:pt x="240" y="371"/>
                    </a:cubicBezTo>
                    <a:cubicBezTo>
                      <a:pt x="240" y="375"/>
                      <a:pt x="239" y="378"/>
                      <a:pt x="239" y="383"/>
                    </a:cubicBezTo>
                    <a:close/>
                    <a:moveTo>
                      <a:pt x="214" y="435"/>
                    </a:moveTo>
                    <a:cubicBezTo>
                      <a:pt x="216" y="434"/>
                      <a:pt x="218" y="433"/>
                      <a:pt x="221" y="432"/>
                    </a:cubicBezTo>
                    <a:cubicBezTo>
                      <a:pt x="220" y="432"/>
                      <a:pt x="220" y="433"/>
                      <a:pt x="219" y="434"/>
                    </a:cubicBezTo>
                    <a:cubicBezTo>
                      <a:pt x="208" y="440"/>
                      <a:pt x="198" y="447"/>
                      <a:pt x="187" y="453"/>
                    </a:cubicBezTo>
                    <a:cubicBezTo>
                      <a:pt x="196" y="444"/>
                      <a:pt x="204" y="434"/>
                      <a:pt x="212" y="424"/>
                    </a:cubicBezTo>
                    <a:cubicBezTo>
                      <a:pt x="211" y="427"/>
                      <a:pt x="210" y="429"/>
                      <a:pt x="209" y="431"/>
                    </a:cubicBezTo>
                    <a:cubicBezTo>
                      <a:pt x="208" y="434"/>
                      <a:pt x="211" y="437"/>
                      <a:pt x="214" y="435"/>
                    </a:cubicBezTo>
                    <a:close/>
                    <a:moveTo>
                      <a:pt x="233" y="546"/>
                    </a:moveTo>
                    <a:cubicBezTo>
                      <a:pt x="232" y="546"/>
                      <a:pt x="231" y="546"/>
                      <a:pt x="230" y="546"/>
                    </a:cubicBezTo>
                    <a:cubicBezTo>
                      <a:pt x="231" y="545"/>
                      <a:pt x="232" y="544"/>
                      <a:pt x="232" y="542"/>
                    </a:cubicBezTo>
                    <a:cubicBezTo>
                      <a:pt x="233" y="544"/>
                      <a:pt x="233" y="545"/>
                      <a:pt x="233" y="546"/>
                    </a:cubicBezTo>
                    <a:close/>
                    <a:moveTo>
                      <a:pt x="232" y="534"/>
                    </a:moveTo>
                    <a:cubicBezTo>
                      <a:pt x="231" y="534"/>
                      <a:pt x="230" y="533"/>
                      <a:pt x="228" y="534"/>
                    </a:cubicBezTo>
                    <a:cubicBezTo>
                      <a:pt x="226" y="536"/>
                      <a:pt x="223" y="537"/>
                      <a:pt x="221" y="539"/>
                    </a:cubicBezTo>
                    <a:cubicBezTo>
                      <a:pt x="221" y="536"/>
                      <a:pt x="222" y="534"/>
                      <a:pt x="224" y="531"/>
                    </a:cubicBezTo>
                    <a:cubicBezTo>
                      <a:pt x="225" y="530"/>
                      <a:pt x="225" y="528"/>
                      <a:pt x="225" y="526"/>
                    </a:cubicBezTo>
                    <a:cubicBezTo>
                      <a:pt x="225" y="523"/>
                      <a:pt x="223" y="521"/>
                      <a:pt x="219" y="522"/>
                    </a:cubicBezTo>
                    <a:cubicBezTo>
                      <a:pt x="219" y="522"/>
                      <a:pt x="218" y="523"/>
                      <a:pt x="217" y="523"/>
                    </a:cubicBezTo>
                    <a:cubicBezTo>
                      <a:pt x="219" y="520"/>
                      <a:pt x="221" y="517"/>
                      <a:pt x="222" y="514"/>
                    </a:cubicBezTo>
                    <a:cubicBezTo>
                      <a:pt x="223" y="514"/>
                      <a:pt x="223" y="513"/>
                      <a:pt x="224" y="513"/>
                    </a:cubicBezTo>
                    <a:cubicBezTo>
                      <a:pt x="225" y="512"/>
                      <a:pt x="225" y="511"/>
                      <a:pt x="225" y="510"/>
                    </a:cubicBezTo>
                    <a:cubicBezTo>
                      <a:pt x="227" y="507"/>
                      <a:pt x="229" y="504"/>
                      <a:pt x="231" y="500"/>
                    </a:cubicBezTo>
                    <a:cubicBezTo>
                      <a:pt x="233" y="497"/>
                      <a:pt x="229" y="492"/>
                      <a:pt x="225" y="495"/>
                    </a:cubicBezTo>
                    <a:cubicBezTo>
                      <a:pt x="224" y="495"/>
                      <a:pt x="222" y="496"/>
                      <a:pt x="220" y="497"/>
                    </a:cubicBezTo>
                    <a:cubicBezTo>
                      <a:pt x="224" y="490"/>
                      <a:pt x="228" y="483"/>
                      <a:pt x="233" y="477"/>
                    </a:cubicBezTo>
                    <a:cubicBezTo>
                      <a:pt x="232" y="497"/>
                      <a:pt x="231" y="517"/>
                      <a:pt x="232" y="534"/>
                    </a:cubicBezTo>
                    <a:close/>
                    <a:moveTo>
                      <a:pt x="176" y="548"/>
                    </a:moveTo>
                    <a:cubicBezTo>
                      <a:pt x="180" y="538"/>
                      <a:pt x="186" y="530"/>
                      <a:pt x="194" y="522"/>
                    </a:cubicBezTo>
                    <a:cubicBezTo>
                      <a:pt x="196" y="519"/>
                      <a:pt x="194" y="515"/>
                      <a:pt x="191" y="516"/>
                    </a:cubicBezTo>
                    <a:cubicBezTo>
                      <a:pt x="198" y="508"/>
                      <a:pt x="205" y="500"/>
                      <a:pt x="212" y="492"/>
                    </a:cubicBezTo>
                    <a:cubicBezTo>
                      <a:pt x="215" y="489"/>
                      <a:pt x="211" y="483"/>
                      <a:pt x="207" y="486"/>
                    </a:cubicBezTo>
                    <a:cubicBezTo>
                      <a:pt x="204" y="488"/>
                      <a:pt x="202" y="490"/>
                      <a:pt x="199" y="492"/>
                    </a:cubicBezTo>
                    <a:cubicBezTo>
                      <a:pt x="203" y="488"/>
                      <a:pt x="207" y="485"/>
                      <a:pt x="211" y="481"/>
                    </a:cubicBezTo>
                    <a:cubicBezTo>
                      <a:pt x="212" y="482"/>
                      <a:pt x="213" y="482"/>
                      <a:pt x="214" y="481"/>
                    </a:cubicBezTo>
                    <a:cubicBezTo>
                      <a:pt x="217" y="479"/>
                      <a:pt x="220" y="478"/>
                      <a:pt x="223" y="476"/>
                    </a:cubicBezTo>
                    <a:cubicBezTo>
                      <a:pt x="217" y="484"/>
                      <a:pt x="213" y="493"/>
                      <a:pt x="209" y="502"/>
                    </a:cubicBezTo>
                    <a:cubicBezTo>
                      <a:pt x="207" y="506"/>
                      <a:pt x="209" y="509"/>
                      <a:pt x="213" y="508"/>
                    </a:cubicBezTo>
                    <a:cubicBezTo>
                      <a:pt x="215" y="508"/>
                      <a:pt x="216" y="508"/>
                      <a:pt x="217" y="508"/>
                    </a:cubicBezTo>
                    <a:cubicBezTo>
                      <a:pt x="216" y="509"/>
                      <a:pt x="215" y="511"/>
                      <a:pt x="214" y="513"/>
                    </a:cubicBezTo>
                    <a:cubicBezTo>
                      <a:pt x="202" y="525"/>
                      <a:pt x="190" y="538"/>
                      <a:pt x="176" y="548"/>
                    </a:cubicBezTo>
                    <a:close/>
                    <a:moveTo>
                      <a:pt x="169" y="546"/>
                    </a:moveTo>
                    <a:cubicBezTo>
                      <a:pt x="168" y="544"/>
                      <a:pt x="168" y="542"/>
                      <a:pt x="168" y="540"/>
                    </a:cubicBezTo>
                    <a:cubicBezTo>
                      <a:pt x="169" y="541"/>
                      <a:pt x="170" y="541"/>
                      <a:pt x="171" y="541"/>
                    </a:cubicBezTo>
                    <a:cubicBezTo>
                      <a:pt x="170" y="543"/>
                      <a:pt x="169" y="545"/>
                      <a:pt x="169" y="546"/>
                    </a:cubicBezTo>
                    <a:close/>
                    <a:moveTo>
                      <a:pt x="168" y="534"/>
                    </a:moveTo>
                    <a:cubicBezTo>
                      <a:pt x="167" y="532"/>
                      <a:pt x="167" y="530"/>
                      <a:pt x="167" y="528"/>
                    </a:cubicBezTo>
                    <a:cubicBezTo>
                      <a:pt x="171" y="524"/>
                      <a:pt x="175" y="521"/>
                      <a:pt x="179" y="518"/>
                    </a:cubicBezTo>
                    <a:cubicBezTo>
                      <a:pt x="175" y="523"/>
                      <a:pt x="171" y="528"/>
                      <a:pt x="168" y="534"/>
                    </a:cubicBezTo>
                    <a:close/>
                    <a:moveTo>
                      <a:pt x="166" y="514"/>
                    </a:moveTo>
                    <a:cubicBezTo>
                      <a:pt x="166" y="513"/>
                      <a:pt x="166" y="512"/>
                      <a:pt x="166" y="511"/>
                    </a:cubicBezTo>
                    <a:cubicBezTo>
                      <a:pt x="170" y="508"/>
                      <a:pt x="174" y="504"/>
                      <a:pt x="178" y="501"/>
                    </a:cubicBezTo>
                    <a:cubicBezTo>
                      <a:pt x="173" y="505"/>
                      <a:pt x="170" y="510"/>
                      <a:pt x="166" y="514"/>
                    </a:cubicBezTo>
                    <a:close/>
                    <a:moveTo>
                      <a:pt x="216" y="454"/>
                    </a:moveTo>
                    <a:cubicBezTo>
                      <a:pt x="218" y="453"/>
                      <a:pt x="220" y="453"/>
                      <a:pt x="222" y="452"/>
                    </a:cubicBezTo>
                    <a:cubicBezTo>
                      <a:pt x="219" y="456"/>
                      <a:pt x="217" y="460"/>
                      <a:pt x="215" y="464"/>
                    </a:cubicBezTo>
                    <a:cubicBezTo>
                      <a:pt x="204" y="471"/>
                      <a:pt x="194" y="477"/>
                      <a:pt x="185" y="485"/>
                    </a:cubicBezTo>
                    <a:cubicBezTo>
                      <a:pt x="195" y="474"/>
                      <a:pt x="206" y="464"/>
                      <a:pt x="216" y="454"/>
                    </a:cubicBezTo>
                    <a:close/>
                    <a:moveTo>
                      <a:pt x="233" y="461"/>
                    </a:moveTo>
                    <a:cubicBezTo>
                      <a:pt x="231" y="462"/>
                      <a:pt x="229" y="463"/>
                      <a:pt x="227" y="464"/>
                    </a:cubicBezTo>
                    <a:cubicBezTo>
                      <a:pt x="228" y="463"/>
                      <a:pt x="228" y="461"/>
                      <a:pt x="227" y="460"/>
                    </a:cubicBezTo>
                    <a:cubicBezTo>
                      <a:pt x="229" y="456"/>
                      <a:pt x="231" y="453"/>
                      <a:pt x="234" y="450"/>
                    </a:cubicBezTo>
                    <a:cubicBezTo>
                      <a:pt x="234" y="454"/>
                      <a:pt x="233" y="457"/>
                      <a:pt x="233" y="461"/>
                    </a:cubicBezTo>
                    <a:close/>
                    <a:moveTo>
                      <a:pt x="234" y="440"/>
                    </a:moveTo>
                    <a:cubicBezTo>
                      <a:pt x="233" y="440"/>
                      <a:pt x="232" y="440"/>
                      <a:pt x="231" y="441"/>
                    </a:cubicBezTo>
                    <a:cubicBezTo>
                      <a:pt x="230" y="441"/>
                      <a:pt x="228" y="442"/>
                      <a:pt x="226" y="443"/>
                    </a:cubicBezTo>
                    <a:cubicBezTo>
                      <a:pt x="229" y="440"/>
                      <a:pt x="231" y="438"/>
                      <a:pt x="233" y="435"/>
                    </a:cubicBezTo>
                    <a:cubicBezTo>
                      <a:pt x="235" y="433"/>
                      <a:pt x="234" y="431"/>
                      <a:pt x="233" y="429"/>
                    </a:cubicBezTo>
                    <a:cubicBezTo>
                      <a:pt x="234" y="428"/>
                      <a:pt x="235" y="427"/>
                      <a:pt x="235" y="426"/>
                    </a:cubicBezTo>
                    <a:cubicBezTo>
                      <a:pt x="235" y="431"/>
                      <a:pt x="235" y="436"/>
                      <a:pt x="234" y="440"/>
                    </a:cubicBezTo>
                    <a:close/>
                    <a:moveTo>
                      <a:pt x="221" y="406"/>
                    </a:moveTo>
                    <a:cubicBezTo>
                      <a:pt x="221" y="405"/>
                      <a:pt x="220" y="405"/>
                      <a:pt x="220" y="404"/>
                    </a:cubicBezTo>
                    <a:cubicBezTo>
                      <a:pt x="221" y="403"/>
                      <a:pt x="223" y="402"/>
                      <a:pt x="225" y="401"/>
                    </a:cubicBezTo>
                    <a:cubicBezTo>
                      <a:pt x="224" y="402"/>
                      <a:pt x="223" y="404"/>
                      <a:pt x="221" y="406"/>
                    </a:cubicBezTo>
                    <a:close/>
                    <a:moveTo>
                      <a:pt x="216" y="400"/>
                    </a:moveTo>
                    <a:cubicBezTo>
                      <a:pt x="215" y="401"/>
                      <a:pt x="215" y="403"/>
                      <a:pt x="217" y="404"/>
                    </a:cubicBezTo>
                    <a:cubicBezTo>
                      <a:pt x="216" y="405"/>
                      <a:pt x="216" y="405"/>
                      <a:pt x="215" y="405"/>
                    </a:cubicBezTo>
                    <a:cubicBezTo>
                      <a:pt x="205" y="414"/>
                      <a:pt x="196" y="423"/>
                      <a:pt x="187" y="433"/>
                    </a:cubicBezTo>
                    <a:cubicBezTo>
                      <a:pt x="200" y="413"/>
                      <a:pt x="218" y="396"/>
                      <a:pt x="235" y="378"/>
                    </a:cubicBezTo>
                    <a:cubicBezTo>
                      <a:pt x="230" y="386"/>
                      <a:pt x="223" y="393"/>
                      <a:pt x="216" y="400"/>
                    </a:cubicBezTo>
                    <a:close/>
                    <a:moveTo>
                      <a:pt x="172" y="442"/>
                    </a:moveTo>
                    <a:cubicBezTo>
                      <a:pt x="170" y="446"/>
                      <a:pt x="168" y="451"/>
                      <a:pt x="166" y="455"/>
                    </a:cubicBezTo>
                    <a:cubicBezTo>
                      <a:pt x="165" y="458"/>
                      <a:pt x="168" y="461"/>
                      <a:pt x="171" y="460"/>
                    </a:cubicBezTo>
                    <a:cubicBezTo>
                      <a:pt x="168" y="463"/>
                      <a:pt x="166" y="466"/>
                      <a:pt x="164" y="469"/>
                    </a:cubicBezTo>
                    <a:cubicBezTo>
                      <a:pt x="163" y="454"/>
                      <a:pt x="162" y="437"/>
                      <a:pt x="162" y="421"/>
                    </a:cubicBezTo>
                    <a:cubicBezTo>
                      <a:pt x="164" y="422"/>
                      <a:pt x="166" y="422"/>
                      <a:pt x="167" y="420"/>
                    </a:cubicBezTo>
                    <a:cubicBezTo>
                      <a:pt x="173" y="415"/>
                      <a:pt x="178" y="409"/>
                      <a:pt x="184" y="403"/>
                    </a:cubicBezTo>
                    <a:cubicBezTo>
                      <a:pt x="178" y="414"/>
                      <a:pt x="172" y="425"/>
                      <a:pt x="166" y="436"/>
                    </a:cubicBezTo>
                    <a:cubicBezTo>
                      <a:pt x="165" y="440"/>
                      <a:pt x="169" y="444"/>
                      <a:pt x="172" y="442"/>
                    </a:cubicBezTo>
                    <a:close/>
                    <a:moveTo>
                      <a:pt x="163" y="403"/>
                    </a:moveTo>
                    <a:cubicBezTo>
                      <a:pt x="166" y="400"/>
                      <a:pt x="169" y="397"/>
                      <a:pt x="172" y="394"/>
                    </a:cubicBezTo>
                    <a:cubicBezTo>
                      <a:pt x="169" y="399"/>
                      <a:pt x="166" y="405"/>
                      <a:pt x="163" y="410"/>
                    </a:cubicBezTo>
                    <a:cubicBezTo>
                      <a:pt x="163" y="408"/>
                      <a:pt x="163" y="405"/>
                      <a:pt x="163" y="403"/>
                    </a:cubicBezTo>
                    <a:close/>
                    <a:moveTo>
                      <a:pt x="180" y="373"/>
                    </a:moveTo>
                    <a:cubicBezTo>
                      <a:pt x="186" y="364"/>
                      <a:pt x="194" y="355"/>
                      <a:pt x="202" y="347"/>
                    </a:cubicBezTo>
                    <a:cubicBezTo>
                      <a:pt x="203" y="346"/>
                      <a:pt x="203" y="344"/>
                      <a:pt x="202" y="344"/>
                    </a:cubicBezTo>
                    <a:cubicBezTo>
                      <a:pt x="205" y="341"/>
                      <a:pt x="209" y="338"/>
                      <a:pt x="212" y="336"/>
                    </a:cubicBezTo>
                    <a:cubicBezTo>
                      <a:pt x="214" y="338"/>
                      <a:pt x="216" y="340"/>
                      <a:pt x="218" y="342"/>
                    </a:cubicBezTo>
                    <a:cubicBezTo>
                      <a:pt x="216" y="340"/>
                      <a:pt x="214" y="340"/>
                      <a:pt x="212" y="342"/>
                    </a:cubicBezTo>
                    <a:cubicBezTo>
                      <a:pt x="201" y="352"/>
                      <a:pt x="190" y="362"/>
                      <a:pt x="180" y="373"/>
                    </a:cubicBezTo>
                    <a:close/>
                    <a:moveTo>
                      <a:pt x="218" y="348"/>
                    </a:moveTo>
                    <a:cubicBezTo>
                      <a:pt x="220" y="346"/>
                      <a:pt x="220" y="344"/>
                      <a:pt x="218" y="342"/>
                    </a:cubicBezTo>
                    <a:cubicBezTo>
                      <a:pt x="221" y="345"/>
                      <a:pt x="223" y="347"/>
                      <a:pt x="226" y="350"/>
                    </a:cubicBezTo>
                    <a:cubicBezTo>
                      <a:pt x="225" y="350"/>
                      <a:pt x="225" y="351"/>
                      <a:pt x="224" y="351"/>
                    </a:cubicBezTo>
                    <a:cubicBezTo>
                      <a:pt x="211" y="364"/>
                      <a:pt x="198" y="377"/>
                      <a:pt x="185" y="390"/>
                    </a:cubicBezTo>
                    <a:cubicBezTo>
                      <a:pt x="195" y="375"/>
                      <a:pt x="206" y="362"/>
                      <a:pt x="218" y="348"/>
                    </a:cubicBezTo>
                    <a:close/>
                    <a:moveTo>
                      <a:pt x="230" y="357"/>
                    </a:moveTo>
                    <a:cubicBezTo>
                      <a:pt x="231" y="357"/>
                      <a:pt x="231" y="356"/>
                      <a:pt x="231" y="356"/>
                    </a:cubicBezTo>
                    <a:cubicBezTo>
                      <a:pt x="233" y="358"/>
                      <a:pt x="235" y="361"/>
                      <a:pt x="237" y="363"/>
                    </a:cubicBezTo>
                    <a:cubicBezTo>
                      <a:pt x="237" y="363"/>
                      <a:pt x="236" y="363"/>
                      <a:pt x="236" y="363"/>
                    </a:cubicBezTo>
                    <a:cubicBezTo>
                      <a:pt x="220" y="381"/>
                      <a:pt x="204" y="398"/>
                      <a:pt x="187" y="415"/>
                    </a:cubicBezTo>
                    <a:cubicBezTo>
                      <a:pt x="199" y="394"/>
                      <a:pt x="213" y="375"/>
                      <a:pt x="230" y="357"/>
                    </a:cubicBezTo>
                    <a:close/>
                    <a:moveTo>
                      <a:pt x="165" y="480"/>
                    </a:moveTo>
                    <a:cubicBezTo>
                      <a:pt x="164" y="478"/>
                      <a:pt x="164" y="476"/>
                      <a:pt x="164" y="474"/>
                    </a:cubicBezTo>
                    <a:cubicBezTo>
                      <a:pt x="165" y="475"/>
                      <a:pt x="167" y="476"/>
                      <a:pt x="169" y="475"/>
                    </a:cubicBezTo>
                    <a:cubicBezTo>
                      <a:pt x="182" y="466"/>
                      <a:pt x="195" y="458"/>
                      <a:pt x="208" y="450"/>
                    </a:cubicBezTo>
                    <a:cubicBezTo>
                      <a:pt x="208" y="450"/>
                      <a:pt x="208" y="450"/>
                      <a:pt x="208" y="450"/>
                    </a:cubicBezTo>
                    <a:cubicBezTo>
                      <a:pt x="193" y="465"/>
                      <a:pt x="178" y="479"/>
                      <a:pt x="165" y="496"/>
                    </a:cubicBezTo>
                    <a:cubicBezTo>
                      <a:pt x="165" y="491"/>
                      <a:pt x="165" y="485"/>
                      <a:pt x="165" y="480"/>
                    </a:cubicBezTo>
                    <a:close/>
                    <a:moveTo>
                      <a:pt x="169" y="565"/>
                    </a:moveTo>
                    <a:cubicBezTo>
                      <a:pt x="170" y="564"/>
                      <a:pt x="171" y="564"/>
                      <a:pt x="171" y="563"/>
                    </a:cubicBezTo>
                    <a:cubicBezTo>
                      <a:pt x="171" y="564"/>
                      <a:pt x="170" y="565"/>
                      <a:pt x="169" y="566"/>
                    </a:cubicBezTo>
                    <a:cubicBezTo>
                      <a:pt x="169" y="565"/>
                      <a:pt x="169" y="565"/>
                      <a:pt x="169" y="565"/>
                    </a:cubicBezTo>
                    <a:close/>
                    <a:moveTo>
                      <a:pt x="211" y="540"/>
                    </a:moveTo>
                    <a:cubicBezTo>
                      <a:pt x="210" y="542"/>
                      <a:pt x="210" y="543"/>
                      <a:pt x="209" y="545"/>
                    </a:cubicBezTo>
                    <a:cubicBezTo>
                      <a:pt x="208" y="546"/>
                      <a:pt x="208" y="547"/>
                      <a:pt x="209" y="548"/>
                    </a:cubicBezTo>
                    <a:cubicBezTo>
                      <a:pt x="208" y="547"/>
                      <a:pt x="206" y="546"/>
                      <a:pt x="205" y="544"/>
                    </a:cubicBezTo>
                    <a:cubicBezTo>
                      <a:pt x="207" y="543"/>
                      <a:pt x="209" y="541"/>
                      <a:pt x="211" y="540"/>
                    </a:cubicBezTo>
                    <a:close/>
                    <a:moveTo>
                      <a:pt x="213" y="550"/>
                    </a:moveTo>
                    <a:cubicBezTo>
                      <a:pt x="213" y="550"/>
                      <a:pt x="213" y="550"/>
                      <a:pt x="213" y="550"/>
                    </a:cubicBezTo>
                    <a:cubicBezTo>
                      <a:pt x="213" y="551"/>
                      <a:pt x="213" y="552"/>
                      <a:pt x="214" y="553"/>
                    </a:cubicBezTo>
                    <a:cubicBezTo>
                      <a:pt x="213" y="552"/>
                      <a:pt x="211" y="551"/>
                      <a:pt x="210" y="550"/>
                    </a:cubicBezTo>
                    <a:cubicBezTo>
                      <a:pt x="211" y="550"/>
                      <a:pt x="212" y="550"/>
                      <a:pt x="213" y="550"/>
                    </a:cubicBezTo>
                    <a:close/>
                    <a:moveTo>
                      <a:pt x="222" y="557"/>
                    </a:moveTo>
                    <a:cubicBezTo>
                      <a:pt x="227" y="559"/>
                      <a:pt x="231" y="557"/>
                      <a:pt x="233" y="552"/>
                    </a:cubicBezTo>
                    <a:cubicBezTo>
                      <a:pt x="234" y="563"/>
                      <a:pt x="236" y="572"/>
                      <a:pt x="238" y="578"/>
                    </a:cubicBezTo>
                    <a:cubicBezTo>
                      <a:pt x="232" y="571"/>
                      <a:pt x="225" y="565"/>
                      <a:pt x="220" y="559"/>
                    </a:cubicBezTo>
                    <a:cubicBezTo>
                      <a:pt x="221" y="559"/>
                      <a:pt x="222" y="558"/>
                      <a:pt x="222" y="557"/>
                    </a:cubicBezTo>
                    <a:close/>
                    <a:moveTo>
                      <a:pt x="236" y="415"/>
                    </a:moveTo>
                    <a:cubicBezTo>
                      <a:pt x="231" y="419"/>
                      <a:pt x="225" y="422"/>
                      <a:pt x="219" y="425"/>
                    </a:cubicBezTo>
                    <a:cubicBezTo>
                      <a:pt x="224" y="413"/>
                      <a:pt x="230" y="403"/>
                      <a:pt x="238" y="393"/>
                    </a:cubicBezTo>
                    <a:cubicBezTo>
                      <a:pt x="238" y="400"/>
                      <a:pt x="237" y="407"/>
                      <a:pt x="236" y="415"/>
                    </a:cubicBezTo>
                    <a:close/>
                    <a:moveTo>
                      <a:pt x="259" y="343"/>
                    </a:moveTo>
                    <a:cubicBezTo>
                      <a:pt x="257" y="350"/>
                      <a:pt x="254" y="356"/>
                      <a:pt x="252" y="362"/>
                    </a:cubicBezTo>
                    <a:cubicBezTo>
                      <a:pt x="250" y="360"/>
                      <a:pt x="248" y="358"/>
                      <a:pt x="246" y="356"/>
                    </a:cubicBezTo>
                    <a:cubicBezTo>
                      <a:pt x="251" y="352"/>
                      <a:pt x="255" y="348"/>
                      <a:pt x="259" y="343"/>
                    </a:cubicBezTo>
                    <a:close/>
                    <a:moveTo>
                      <a:pt x="256" y="364"/>
                    </a:moveTo>
                    <a:cubicBezTo>
                      <a:pt x="261" y="358"/>
                      <a:pt x="266" y="353"/>
                      <a:pt x="271" y="348"/>
                    </a:cubicBezTo>
                    <a:cubicBezTo>
                      <a:pt x="268" y="355"/>
                      <a:pt x="266" y="363"/>
                      <a:pt x="264" y="371"/>
                    </a:cubicBezTo>
                    <a:cubicBezTo>
                      <a:pt x="264" y="374"/>
                      <a:pt x="266" y="375"/>
                      <a:pt x="268" y="374"/>
                    </a:cubicBezTo>
                    <a:cubicBezTo>
                      <a:pt x="271" y="371"/>
                      <a:pt x="273" y="368"/>
                      <a:pt x="276" y="365"/>
                    </a:cubicBezTo>
                    <a:cubicBezTo>
                      <a:pt x="274" y="370"/>
                      <a:pt x="272" y="375"/>
                      <a:pt x="270" y="381"/>
                    </a:cubicBezTo>
                    <a:cubicBezTo>
                      <a:pt x="270" y="381"/>
                      <a:pt x="270" y="381"/>
                      <a:pt x="270" y="382"/>
                    </a:cubicBezTo>
                    <a:cubicBezTo>
                      <a:pt x="265" y="376"/>
                      <a:pt x="260" y="371"/>
                      <a:pt x="255" y="365"/>
                    </a:cubicBezTo>
                    <a:cubicBezTo>
                      <a:pt x="255" y="365"/>
                      <a:pt x="256" y="365"/>
                      <a:pt x="256" y="364"/>
                    </a:cubicBezTo>
                    <a:close/>
                    <a:moveTo>
                      <a:pt x="290" y="278"/>
                    </a:moveTo>
                    <a:cubicBezTo>
                      <a:pt x="286" y="279"/>
                      <a:pt x="284" y="282"/>
                      <a:pt x="284" y="286"/>
                    </a:cubicBezTo>
                    <a:cubicBezTo>
                      <a:pt x="276" y="295"/>
                      <a:pt x="266" y="304"/>
                      <a:pt x="256" y="310"/>
                    </a:cubicBezTo>
                    <a:cubicBezTo>
                      <a:pt x="244" y="318"/>
                      <a:pt x="231" y="321"/>
                      <a:pt x="217" y="322"/>
                    </a:cubicBezTo>
                    <a:cubicBezTo>
                      <a:pt x="215" y="320"/>
                      <a:pt x="212" y="318"/>
                      <a:pt x="209" y="321"/>
                    </a:cubicBezTo>
                    <a:cubicBezTo>
                      <a:pt x="208" y="321"/>
                      <a:pt x="207" y="322"/>
                      <a:pt x="206" y="322"/>
                    </a:cubicBezTo>
                    <a:cubicBezTo>
                      <a:pt x="188" y="322"/>
                      <a:pt x="169" y="316"/>
                      <a:pt x="154" y="307"/>
                    </a:cubicBezTo>
                    <a:cubicBezTo>
                      <a:pt x="100" y="277"/>
                      <a:pt x="84" y="192"/>
                      <a:pt x="109" y="139"/>
                    </a:cubicBezTo>
                    <a:cubicBezTo>
                      <a:pt x="110" y="138"/>
                      <a:pt x="111" y="137"/>
                      <a:pt x="112" y="136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42"/>
                      <a:pt x="118" y="143"/>
                      <a:pt x="120" y="138"/>
                    </a:cubicBezTo>
                    <a:cubicBezTo>
                      <a:pt x="124" y="124"/>
                      <a:pt x="134" y="115"/>
                      <a:pt x="147" y="109"/>
                    </a:cubicBezTo>
                    <a:cubicBezTo>
                      <a:pt x="148" y="109"/>
                      <a:pt x="149" y="109"/>
                      <a:pt x="149" y="108"/>
                    </a:cubicBezTo>
                    <a:cubicBezTo>
                      <a:pt x="174" y="97"/>
                      <a:pt x="209" y="100"/>
                      <a:pt x="231" y="106"/>
                    </a:cubicBezTo>
                    <a:cubicBezTo>
                      <a:pt x="237" y="108"/>
                      <a:pt x="243" y="110"/>
                      <a:pt x="248" y="112"/>
                    </a:cubicBezTo>
                    <a:cubicBezTo>
                      <a:pt x="250" y="116"/>
                      <a:pt x="254" y="117"/>
                      <a:pt x="257" y="116"/>
                    </a:cubicBezTo>
                    <a:cubicBezTo>
                      <a:pt x="289" y="133"/>
                      <a:pt x="314" y="161"/>
                      <a:pt x="316" y="199"/>
                    </a:cubicBezTo>
                    <a:cubicBezTo>
                      <a:pt x="317" y="227"/>
                      <a:pt x="307" y="256"/>
                      <a:pt x="290" y="278"/>
                    </a:cubicBezTo>
                    <a:close/>
                    <a:moveTo>
                      <a:pt x="108" y="118"/>
                    </a:moveTo>
                    <a:cubicBezTo>
                      <a:pt x="103" y="124"/>
                      <a:pt x="96" y="130"/>
                      <a:pt x="89" y="135"/>
                    </a:cubicBezTo>
                    <a:cubicBezTo>
                      <a:pt x="93" y="128"/>
                      <a:pt x="96" y="121"/>
                      <a:pt x="100" y="115"/>
                    </a:cubicBezTo>
                    <a:cubicBezTo>
                      <a:pt x="102" y="112"/>
                      <a:pt x="99" y="110"/>
                      <a:pt x="97" y="111"/>
                    </a:cubicBezTo>
                    <a:cubicBezTo>
                      <a:pt x="93" y="113"/>
                      <a:pt x="90" y="114"/>
                      <a:pt x="87" y="116"/>
                    </a:cubicBezTo>
                    <a:cubicBezTo>
                      <a:pt x="87" y="114"/>
                      <a:pt x="88" y="111"/>
                      <a:pt x="88" y="108"/>
                    </a:cubicBezTo>
                    <a:cubicBezTo>
                      <a:pt x="100" y="109"/>
                      <a:pt x="111" y="110"/>
                      <a:pt x="122" y="110"/>
                    </a:cubicBezTo>
                    <a:cubicBezTo>
                      <a:pt x="120" y="112"/>
                      <a:pt x="118" y="114"/>
                      <a:pt x="117" y="116"/>
                    </a:cubicBezTo>
                    <a:cubicBezTo>
                      <a:pt x="114" y="119"/>
                      <a:pt x="111" y="123"/>
                      <a:pt x="108" y="126"/>
                    </a:cubicBezTo>
                    <a:cubicBezTo>
                      <a:pt x="110" y="124"/>
                      <a:pt x="111" y="123"/>
                      <a:pt x="112" y="121"/>
                    </a:cubicBezTo>
                    <a:cubicBezTo>
                      <a:pt x="114" y="118"/>
                      <a:pt x="110" y="115"/>
                      <a:pt x="108" y="118"/>
                    </a:cubicBezTo>
                    <a:close/>
                    <a:moveTo>
                      <a:pt x="152" y="86"/>
                    </a:moveTo>
                    <a:cubicBezTo>
                      <a:pt x="152" y="86"/>
                      <a:pt x="153" y="85"/>
                      <a:pt x="154" y="85"/>
                    </a:cubicBezTo>
                    <a:cubicBezTo>
                      <a:pt x="159" y="80"/>
                      <a:pt x="165" y="76"/>
                      <a:pt x="171" y="71"/>
                    </a:cubicBezTo>
                    <a:cubicBezTo>
                      <a:pt x="168" y="77"/>
                      <a:pt x="166" y="84"/>
                      <a:pt x="163" y="90"/>
                    </a:cubicBezTo>
                    <a:cubicBezTo>
                      <a:pt x="156" y="91"/>
                      <a:pt x="150" y="93"/>
                      <a:pt x="143" y="96"/>
                    </a:cubicBezTo>
                    <a:cubicBezTo>
                      <a:pt x="146" y="93"/>
                      <a:pt x="149" y="89"/>
                      <a:pt x="152" y="86"/>
                    </a:cubicBezTo>
                    <a:close/>
                    <a:moveTo>
                      <a:pt x="224" y="89"/>
                    </a:moveTo>
                    <a:cubicBezTo>
                      <a:pt x="230" y="88"/>
                      <a:pt x="235" y="87"/>
                      <a:pt x="241" y="88"/>
                    </a:cubicBezTo>
                    <a:cubicBezTo>
                      <a:pt x="242" y="91"/>
                      <a:pt x="244" y="95"/>
                      <a:pt x="245" y="98"/>
                    </a:cubicBezTo>
                    <a:cubicBezTo>
                      <a:pt x="234" y="94"/>
                      <a:pt x="223" y="91"/>
                      <a:pt x="211" y="89"/>
                    </a:cubicBezTo>
                    <a:cubicBezTo>
                      <a:pt x="215" y="85"/>
                      <a:pt x="220" y="82"/>
                      <a:pt x="224" y="79"/>
                    </a:cubicBezTo>
                    <a:cubicBezTo>
                      <a:pt x="223" y="81"/>
                      <a:pt x="222" y="83"/>
                      <a:pt x="222" y="86"/>
                    </a:cubicBezTo>
                    <a:cubicBezTo>
                      <a:pt x="221" y="87"/>
                      <a:pt x="223" y="89"/>
                      <a:pt x="224" y="89"/>
                    </a:cubicBezTo>
                    <a:close/>
                    <a:moveTo>
                      <a:pt x="204" y="87"/>
                    </a:moveTo>
                    <a:cubicBezTo>
                      <a:pt x="197" y="87"/>
                      <a:pt x="188" y="87"/>
                      <a:pt x="179" y="88"/>
                    </a:cubicBezTo>
                    <a:cubicBezTo>
                      <a:pt x="182" y="85"/>
                      <a:pt x="186" y="83"/>
                      <a:pt x="188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96" y="75"/>
                      <a:pt x="202" y="71"/>
                      <a:pt x="208" y="66"/>
                    </a:cubicBezTo>
                    <a:cubicBezTo>
                      <a:pt x="206" y="73"/>
                      <a:pt x="206" y="81"/>
                      <a:pt x="204" y="87"/>
                    </a:cubicBezTo>
                    <a:close/>
                    <a:moveTo>
                      <a:pt x="314" y="154"/>
                    </a:moveTo>
                    <a:cubicBezTo>
                      <a:pt x="312" y="150"/>
                      <a:pt x="309" y="145"/>
                      <a:pt x="306" y="142"/>
                    </a:cubicBezTo>
                    <a:cubicBezTo>
                      <a:pt x="309" y="137"/>
                      <a:pt x="312" y="131"/>
                      <a:pt x="315" y="126"/>
                    </a:cubicBezTo>
                    <a:cubicBezTo>
                      <a:pt x="314" y="132"/>
                      <a:pt x="314" y="137"/>
                      <a:pt x="312" y="143"/>
                    </a:cubicBezTo>
                    <a:cubicBezTo>
                      <a:pt x="312" y="145"/>
                      <a:pt x="314" y="147"/>
                      <a:pt x="316" y="145"/>
                    </a:cubicBezTo>
                    <a:cubicBezTo>
                      <a:pt x="321" y="139"/>
                      <a:pt x="326" y="133"/>
                      <a:pt x="331" y="127"/>
                    </a:cubicBezTo>
                    <a:cubicBezTo>
                      <a:pt x="331" y="127"/>
                      <a:pt x="331" y="127"/>
                      <a:pt x="332" y="127"/>
                    </a:cubicBezTo>
                    <a:cubicBezTo>
                      <a:pt x="326" y="136"/>
                      <a:pt x="320" y="145"/>
                      <a:pt x="314" y="154"/>
                    </a:cubicBezTo>
                    <a:close/>
                    <a:moveTo>
                      <a:pt x="355" y="93"/>
                    </a:moveTo>
                    <a:cubicBezTo>
                      <a:pt x="355" y="91"/>
                      <a:pt x="353" y="90"/>
                      <a:pt x="352" y="92"/>
                    </a:cubicBezTo>
                    <a:cubicBezTo>
                      <a:pt x="349" y="100"/>
                      <a:pt x="343" y="109"/>
                      <a:pt x="337" y="117"/>
                    </a:cubicBezTo>
                    <a:cubicBezTo>
                      <a:pt x="337" y="115"/>
                      <a:pt x="338" y="113"/>
                      <a:pt x="338" y="110"/>
                    </a:cubicBezTo>
                    <a:cubicBezTo>
                      <a:pt x="338" y="108"/>
                      <a:pt x="334" y="107"/>
                      <a:pt x="333" y="110"/>
                    </a:cubicBezTo>
                    <a:cubicBezTo>
                      <a:pt x="330" y="120"/>
                      <a:pt x="325" y="128"/>
                      <a:pt x="318" y="136"/>
                    </a:cubicBezTo>
                    <a:cubicBezTo>
                      <a:pt x="320" y="125"/>
                      <a:pt x="320" y="113"/>
                      <a:pt x="323" y="102"/>
                    </a:cubicBezTo>
                    <a:cubicBezTo>
                      <a:pt x="323" y="99"/>
                      <a:pt x="319" y="98"/>
                      <a:pt x="318" y="101"/>
                    </a:cubicBezTo>
                    <a:cubicBezTo>
                      <a:pt x="316" y="114"/>
                      <a:pt x="311" y="127"/>
                      <a:pt x="304" y="138"/>
                    </a:cubicBezTo>
                    <a:cubicBezTo>
                      <a:pt x="303" y="127"/>
                      <a:pt x="301" y="116"/>
                      <a:pt x="303" y="104"/>
                    </a:cubicBezTo>
                    <a:cubicBezTo>
                      <a:pt x="303" y="104"/>
                      <a:pt x="302" y="104"/>
                      <a:pt x="302" y="104"/>
                    </a:cubicBezTo>
                    <a:cubicBezTo>
                      <a:pt x="299" y="114"/>
                      <a:pt x="300" y="125"/>
                      <a:pt x="301" y="135"/>
                    </a:cubicBezTo>
                    <a:cubicBezTo>
                      <a:pt x="290" y="124"/>
                      <a:pt x="277" y="114"/>
                      <a:pt x="263" y="107"/>
                    </a:cubicBezTo>
                    <a:cubicBezTo>
                      <a:pt x="295" y="102"/>
                      <a:pt x="326" y="95"/>
                      <a:pt x="357" y="90"/>
                    </a:cubicBezTo>
                    <a:cubicBezTo>
                      <a:pt x="356" y="91"/>
                      <a:pt x="356" y="92"/>
                      <a:pt x="355" y="93"/>
                    </a:cubicBezTo>
                    <a:close/>
                    <a:moveTo>
                      <a:pt x="238" y="82"/>
                    </a:moveTo>
                    <a:cubicBezTo>
                      <a:pt x="231" y="81"/>
                      <a:pt x="224" y="85"/>
                      <a:pt x="231" y="72"/>
                    </a:cubicBezTo>
                    <a:cubicBezTo>
                      <a:pt x="233" y="75"/>
                      <a:pt x="236" y="79"/>
                      <a:pt x="238" y="82"/>
                    </a:cubicBezTo>
                    <a:close/>
                    <a:moveTo>
                      <a:pt x="196" y="21"/>
                    </a:moveTo>
                    <a:cubicBezTo>
                      <a:pt x="205" y="33"/>
                      <a:pt x="214" y="46"/>
                      <a:pt x="223" y="59"/>
                    </a:cubicBezTo>
                    <a:cubicBezTo>
                      <a:pt x="224" y="61"/>
                      <a:pt x="226" y="64"/>
                      <a:pt x="228" y="67"/>
                    </a:cubicBezTo>
                    <a:cubicBezTo>
                      <a:pt x="223" y="73"/>
                      <a:pt x="217" y="77"/>
                      <a:pt x="210" y="82"/>
                    </a:cubicBezTo>
                    <a:cubicBezTo>
                      <a:pt x="212" y="75"/>
                      <a:pt x="213" y="67"/>
                      <a:pt x="215" y="60"/>
                    </a:cubicBezTo>
                    <a:cubicBezTo>
                      <a:pt x="215" y="57"/>
                      <a:pt x="212" y="56"/>
                      <a:pt x="210" y="57"/>
                    </a:cubicBezTo>
                    <a:cubicBezTo>
                      <a:pt x="207" y="60"/>
                      <a:pt x="203" y="63"/>
                      <a:pt x="200" y="66"/>
                    </a:cubicBezTo>
                    <a:cubicBezTo>
                      <a:pt x="200" y="66"/>
                      <a:pt x="200" y="66"/>
                      <a:pt x="200" y="65"/>
                    </a:cubicBezTo>
                    <a:cubicBezTo>
                      <a:pt x="201" y="62"/>
                      <a:pt x="198" y="60"/>
                      <a:pt x="196" y="62"/>
                    </a:cubicBezTo>
                    <a:cubicBezTo>
                      <a:pt x="193" y="65"/>
                      <a:pt x="190" y="69"/>
                      <a:pt x="188" y="73"/>
                    </a:cubicBezTo>
                    <a:cubicBezTo>
                      <a:pt x="183" y="78"/>
                      <a:pt x="176" y="83"/>
                      <a:pt x="170" y="88"/>
                    </a:cubicBezTo>
                    <a:cubicBezTo>
                      <a:pt x="174" y="78"/>
                      <a:pt x="177" y="67"/>
                      <a:pt x="181" y="58"/>
                    </a:cubicBezTo>
                    <a:cubicBezTo>
                      <a:pt x="183" y="54"/>
                      <a:pt x="179" y="52"/>
                      <a:pt x="177" y="55"/>
                    </a:cubicBezTo>
                    <a:cubicBezTo>
                      <a:pt x="174" y="59"/>
                      <a:pt x="171" y="63"/>
                      <a:pt x="167" y="67"/>
                    </a:cubicBezTo>
                    <a:cubicBezTo>
                      <a:pt x="173" y="59"/>
                      <a:pt x="179" y="50"/>
                      <a:pt x="185" y="42"/>
                    </a:cubicBezTo>
                    <a:cubicBezTo>
                      <a:pt x="186" y="41"/>
                      <a:pt x="187" y="40"/>
                      <a:pt x="188" y="39"/>
                    </a:cubicBezTo>
                    <a:cubicBezTo>
                      <a:pt x="189" y="38"/>
                      <a:pt x="188" y="37"/>
                      <a:pt x="188" y="38"/>
                    </a:cubicBezTo>
                    <a:cubicBezTo>
                      <a:pt x="187" y="38"/>
                      <a:pt x="187" y="38"/>
                      <a:pt x="187" y="39"/>
                    </a:cubicBezTo>
                    <a:cubicBezTo>
                      <a:pt x="190" y="33"/>
                      <a:pt x="193" y="27"/>
                      <a:pt x="196" y="21"/>
                    </a:cubicBezTo>
                    <a:close/>
                    <a:moveTo>
                      <a:pt x="60" y="137"/>
                    </a:moveTo>
                    <a:cubicBezTo>
                      <a:pt x="55" y="125"/>
                      <a:pt x="50" y="114"/>
                      <a:pt x="43" y="103"/>
                    </a:cubicBezTo>
                    <a:cubicBezTo>
                      <a:pt x="55" y="104"/>
                      <a:pt x="68" y="106"/>
                      <a:pt x="80" y="107"/>
                    </a:cubicBezTo>
                    <a:cubicBezTo>
                      <a:pt x="77" y="110"/>
                      <a:pt x="74" y="113"/>
                      <a:pt x="71" y="116"/>
                    </a:cubicBezTo>
                    <a:cubicBezTo>
                      <a:pt x="69" y="118"/>
                      <a:pt x="67" y="119"/>
                      <a:pt x="66" y="120"/>
                    </a:cubicBezTo>
                    <a:cubicBezTo>
                      <a:pt x="63" y="125"/>
                      <a:pt x="62" y="123"/>
                      <a:pt x="64" y="116"/>
                    </a:cubicBezTo>
                    <a:cubicBezTo>
                      <a:pt x="66" y="114"/>
                      <a:pt x="67" y="113"/>
                      <a:pt x="68" y="11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3" y="117"/>
                      <a:pt x="59" y="118"/>
                      <a:pt x="61" y="126"/>
                    </a:cubicBezTo>
                    <a:cubicBezTo>
                      <a:pt x="61" y="126"/>
                      <a:pt x="62" y="126"/>
                      <a:pt x="62" y="126"/>
                    </a:cubicBezTo>
                    <a:cubicBezTo>
                      <a:pt x="69" y="120"/>
                      <a:pt x="77" y="114"/>
                      <a:pt x="84" y="108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3" y="112"/>
                      <a:pt x="82" y="117"/>
                      <a:pt x="80" y="122"/>
                    </a:cubicBezTo>
                    <a:cubicBezTo>
                      <a:pt x="80" y="124"/>
                      <a:pt x="83" y="126"/>
                      <a:pt x="85" y="124"/>
                    </a:cubicBezTo>
                    <a:cubicBezTo>
                      <a:pt x="87" y="123"/>
                      <a:pt x="89" y="121"/>
                      <a:pt x="91" y="120"/>
                    </a:cubicBezTo>
                    <a:cubicBezTo>
                      <a:pt x="87" y="128"/>
                      <a:pt x="83" y="137"/>
                      <a:pt x="78" y="145"/>
                    </a:cubicBezTo>
                    <a:cubicBezTo>
                      <a:pt x="76" y="148"/>
                      <a:pt x="80" y="150"/>
                      <a:pt x="82" y="148"/>
                    </a:cubicBezTo>
                    <a:cubicBezTo>
                      <a:pt x="87" y="143"/>
                      <a:pt x="93" y="139"/>
                      <a:pt x="99" y="134"/>
                    </a:cubicBezTo>
                    <a:cubicBezTo>
                      <a:pt x="96" y="141"/>
                      <a:pt x="93" y="147"/>
                      <a:pt x="90" y="154"/>
                    </a:cubicBezTo>
                    <a:cubicBezTo>
                      <a:pt x="88" y="157"/>
                      <a:pt x="92" y="159"/>
                      <a:pt x="94" y="157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63"/>
                      <a:pt x="91" y="170"/>
                      <a:pt x="90" y="178"/>
                    </a:cubicBezTo>
                    <a:cubicBezTo>
                      <a:pt x="89" y="181"/>
                      <a:pt x="89" y="184"/>
                      <a:pt x="89" y="187"/>
                    </a:cubicBezTo>
                    <a:cubicBezTo>
                      <a:pt x="89" y="186"/>
                      <a:pt x="88" y="186"/>
                      <a:pt x="88" y="185"/>
                    </a:cubicBezTo>
                    <a:cubicBezTo>
                      <a:pt x="87" y="185"/>
                      <a:pt x="86" y="184"/>
                      <a:pt x="85" y="184"/>
                    </a:cubicBezTo>
                    <a:cubicBezTo>
                      <a:pt x="86" y="183"/>
                      <a:pt x="86" y="183"/>
                      <a:pt x="86" y="183"/>
                    </a:cubicBezTo>
                    <a:cubicBezTo>
                      <a:pt x="86" y="182"/>
                      <a:pt x="86" y="182"/>
                      <a:pt x="86" y="182"/>
                    </a:cubicBezTo>
                    <a:cubicBezTo>
                      <a:pt x="85" y="183"/>
                      <a:pt x="85" y="183"/>
                      <a:pt x="85" y="184"/>
                    </a:cubicBezTo>
                    <a:cubicBezTo>
                      <a:pt x="72" y="174"/>
                      <a:pt x="66" y="150"/>
                      <a:pt x="60" y="137"/>
                    </a:cubicBezTo>
                    <a:close/>
                    <a:moveTo>
                      <a:pt x="97" y="278"/>
                    </a:moveTo>
                    <a:cubicBezTo>
                      <a:pt x="96" y="274"/>
                      <a:pt x="96" y="269"/>
                      <a:pt x="97" y="264"/>
                    </a:cubicBezTo>
                    <a:cubicBezTo>
                      <a:pt x="97" y="263"/>
                      <a:pt x="96" y="262"/>
                      <a:pt x="95" y="262"/>
                    </a:cubicBezTo>
                    <a:cubicBezTo>
                      <a:pt x="88" y="262"/>
                      <a:pt x="88" y="262"/>
                      <a:pt x="88" y="262"/>
                    </a:cubicBezTo>
                    <a:cubicBezTo>
                      <a:pt x="86" y="262"/>
                      <a:pt x="79" y="264"/>
                      <a:pt x="85" y="261"/>
                    </a:cubicBezTo>
                    <a:cubicBezTo>
                      <a:pt x="88" y="260"/>
                      <a:pt x="90" y="259"/>
                      <a:pt x="91" y="255"/>
                    </a:cubicBezTo>
                    <a:cubicBezTo>
                      <a:pt x="92" y="253"/>
                      <a:pt x="89" y="252"/>
                      <a:pt x="87" y="253"/>
                    </a:cubicBezTo>
                    <a:cubicBezTo>
                      <a:pt x="83" y="257"/>
                      <a:pt x="77" y="260"/>
                      <a:pt x="72" y="262"/>
                    </a:cubicBezTo>
                    <a:cubicBezTo>
                      <a:pt x="75" y="258"/>
                      <a:pt x="79" y="254"/>
                      <a:pt x="84" y="251"/>
                    </a:cubicBezTo>
                    <a:cubicBezTo>
                      <a:pt x="86" y="249"/>
                      <a:pt x="84" y="245"/>
                      <a:pt x="82" y="247"/>
                    </a:cubicBezTo>
                    <a:cubicBezTo>
                      <a:pt x="77" y="250"/>
                      <a:pt x="72" y="252"/>
                      <a:pt x="67" y="255"/>
                    </a:cubicBezTo>
                    <a:cubicBezTo>
                      <a:pt x="73" y="246"/>
                      <a:pt x="78" y="236"/>
                      <a:pt x="82" y="225"/>
                    </a:cubicBezTo>
                    <a:cubicBezTo>
                      <a:pt x="83" y="223"/>
                      <a:pt x="80" y="222"/>
                      <a:pt x="79" y="223"/>
                    </a:cubicBezTo>
                    <a:cubicBezTo>
                      <a:pt x="70" y="229"/>
                      <a:pt x="62" y="236"/>
                      <a:pt x="54" y="243"/>
                    </a:cubicBezTo>
                    <a:cubicBezTo>
                      <a:pt x="63" y="232"/>
                      <a:pt x="73" y="220"/>
                      <a:pt x="80" y="207"/>
                    </a:cubicBezTo>
                    <a:cubicBezTo>
                      <a:pt x="80" y="206"/>
                      <a:pt x="80" y="206"/>
                      <a:pt x="80" y="206"/>
                    </a:cubicBezTo>
                    <a:cubicBezTo>
                      <a:pt x="67" y="231"/>
                      <a:pt x="43" y="247"/>
                      <a:pt x="27" y="268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7" y="268"/>
                      <a:pt x="27" y="269"/>
                      <a:pt x="27" y="269"/>
                    </a:cubicBezTo>
                    <a:cubicBezTo>
                      <a:pt x="25" y="271"/>
                      <a:pt x="29" y="273"/>
                      <a:pt x="30" y="271"/>
                    </a:cubicBezTo>
                    <a:cubicBezTo>
                      <a:pt x="44" y="257"/>
                      <a:pt x="59" y="243"/>
                      <a:pt x="75" y="231"/>
                    </a:cubicBezTo>
                    <a:cubicBezTo>
                      <a:pt x="70" y="243"/>
                      <a:pt x="64" y="254"/>
                      <a:pt x="54" y="262"/>
                    </a:cubicBezTo>
                    <a:cubicBezTo>
                      <a:pt x="52" y="264"/>
                      <a:pt x="55" y="267"/>
                      <a:pt x="57" y="266"/>
                    </a:cubicBezTo>
                    <a:cubicBezTo>
                      <a:pt x="61" y="263"/>
                      <a:pt x="65" y="261"/>
                      <a:pt x="69" y="259"/>
                    </a:cubicBezTo>
                    <a:cubicBezTo>
                      <a:pt x="66" y="262"/>
                      <a:pt x="63" y="265"/>
                      <a:pt x="60" y="268"/>
                    </a:cubicBezTo>
                    <a:cubicBezTo>
                      <a:pt x="59" y="270"/>
                      <a:pt x="61" y="273"/>
                      <a:pt x="63" y="272"/>
                    </a:cubicBezTo>
                    <a:cubicBezTo>
                      <a:pt x="68" y="269"/>
                      <a:pt x="73" y="267"/>
                      <a:pt x="78" y="264"/>
                    </a:cubicBezTo>
                    <a:cubicBezTo>
                      <a:pt x="78" y="265"/>
                      <a:pt x="79" y="266"/>
                      <a:pt x="80" y="266"/>
                    </a:cubicBezTo>
                    <a:cubicBezTo>
                      <a:pt x="88" y="266"/>
                      <a:pt x="88" y="266"/>
                      <a:pt x="88" y="266"/>
                    </a:cubicBezTo>
                    <a:cubicBezTo>
                      <a:pt x="95" y="266"/>
                      <a:pt x="92" y="265"/>
                      <a:pt x="92" y="268"/>
                    </a:cubicBezTo>
                    <a:cubicBezTo>
                      <a:pt x="91" y="272"/>
                      <a:pt x="91" y="275"/>
                      <a:pt x="93" y="278"/>
                    </a:cubicBezTo>
                    <a:cubicBezTo>
                      <a:pt x="67" y="277"/>
                      <a:pt x="42" y="274"/>
                      <a:pt x="17" y="272"/>
                    </a:cubicBezTo>
                    <a:cubicBezTo>
                      <a:pt x="30" y="240"/>
                      <a:pt x="61" y="219"/>
                      <a:pt x="81" y="190"/>
                    </a:cubicBezTo>
                    <a:cubicBezTo>
                      <a:pt x="82" y="191"/>
                      <a:pt x="83" y="191"/>
                      <a:pt x="84" y="192"/>
                    </a:cubicBezTo>
                    <a:cubicBezTo>
                      <a:pt x="86" y="193"/>
                      <a:pt x="88" y="192"/>
                      <a:pt x="89" y="190"/>
                    </a:cubicBezTo>
                    <a:cubicBezTo>
                      <a:pt x="88" y="222"/>
                      <a:pt x="96" y="253"/>
                      <a:pt x="112" y="278"/>
                    </a:cubicBezTo>
                    <a:cubicBezTo>
                      <a:pt x="107" y="278"/>
                      <a:pt x="102" y="278"/>
                      <a:pt x="97" y="278"/>
                    </a:cubicBezTo>
                    <a:close/>
                    <a:moveTo>
                      <a:pt x="116" y="292"/>
                    </a:moveTo>
                    <a:cubicBezTo>
                      <a:pt x="118" y="292"/>
                      <a:pt x="120" y="291"/>
                      <a:pt x="121" y="289"/>
                    </a:cubicBezTo>
                    <a:cubicBezTo>
                      <a:pt x="135" y="307"/>
                      <a:pt x="155" y="321"/>
                      <a:pt x="179" y="328"/>
                    </a:cubicBezTo>
                    <a:cubicBezTo>
                      <a:pt x="185" y="329"/>
                      <a:pt x="190" y="330"/>
                      <a:pt x="195" y="331"/>
                    </a:cubicBezTo>
                    <a:cubicBezTo>
                      <a:pt x="191" y="335"/>
                      <a:pt x="186" y="339"/>
                      <a:pt x="181" y="343"/>
                    </a:cubicBezTo>
                    <a:cubicBezTo>
                      <a:pt x="182" y="340"/>
                      <a:pt x="183" y="337"/>
                      <a:pt x="184" y="333"/>
                    </a:cubicBezTo>
                    <a:cubicBezTo>
                      <a:pt x="185" y="331"/>
                      <a:pt x="182" y="330"/>
                      <a:pt x="181" y="331"/>
                    </a:cubicBezTo>
                    <a:cubicBezTo>
                      <a:pt x="179" y="333"/>
                      <a:pt x="177" y="335"/>
                      <a:pt x="174" y="336"/>
                    </a:cubicBezTo>
                    <a:cubicBezTo>
                      <a:pt x="176" y="334"/>
                      <a:pt x="177" y="333"/>
                      <a:pt x="178" y="331"/>
                    </a:cubicBezTo>
                    <a:cubicBezTo>
                      <a:pt x="180" y="329"/>
                      <a:pt x="177" y="327"/>
                      <a:pt x="175" y="328"/>
                    </a:cubicBezTo>
                    <a:cubicBezTo>
                      <a:pt x="164" y="334"/>
                      <a:pt x="155" y="342"/>
                      <a:pt x="147" y="352"/>
                    </a:cubicBezTo>
                    <a:cubicBezTo>
                      <a:pt x="147" y="352"/>
                      <a:pt x="147" y="352"/>
                      <a:pt x="147" y="352"/>
                    </a:cubicBezTo>
                    <a:cubicBezTo>
                      <a:pt x="147" y="352"/>
                      <a:pt x="147" y="352"/>
                      <a:pt x="147" y="352"/>
                    </a:cubicBezTo>
                    <a:cubicBezTo>
                      <a:pt x="147" y="353"/>
                      <a:pt x="147" y="353"/>
                      <a:pt x="147" y="353"/>
                    </a:cubicBezTo>
                    <a:cubicBezTo>
                      <a:pt x="146" y="355"/>
                      <a:pt x="149" y="357"/>
                      <a:pt x="151" y="356"/>
                    </a:cubicBezTo>
                    <a:cubicBezTo>
                      <a:pt x="151" y="355"/>
                      <a:pt x="152" y="354"/>
                      <a:pt x="153" y="354"/>
                    </a:cubicBezTo>
                    <a:cubicBezTo>
                      <a:pt x="144" y="363"/>
                      <a:pt x="134" y="370"/>
                      <a:pt x="123" y="375"/>
                    </a:cubicBezTo>
                    <a:cubicBezTo>
                      <a:pt x="132" y="361"/>
                      <a:pt x="141" y="347"/>
                      <a:pt x="149" y="331"/>
                    </a:cubicBezTo>
                    <a:cubicBezTo>
                      <a:pt x="150" y="328"/>
                      <a:pt x="145" y="325"/>
                      <a:pt x="143" y="328"/>
                    </a:cubicBezTo>
                    <a:cubicBezTo>
                      <a:pt x="136" y="341"/>
                      <a:pt x="127" y="354"/>
                      <a:pt x="116" y="364"/>
                    </a:cubicBezTo>
                    <a:cubicBezTo>
                      <a:pt x="122" y="347"/>
                      <a:pt x="129" y="331"/>
                      <a:pt x="139" y="316"/>
                    </a:cubicBezTo>
                    <a:cubicBezTo>
                      <a:pt x="141" y="313"/>
                      <a:pt x="137" y="311"/>
                      <a:pt x="135" y="314"/>
                    </a:cubicBezTo>
                    <a:cubicBezTo>
                      <a:pt x="130" y="320"/>
                      <a:pt x="124" y="325"/>
                      <a:pt x="117" y="330"/>
                    </a:cubicBezTo>
                    <a:cubicBezTo>
                      <a:pt x="121" y="321"/>
                      <a:pt x="124" y="312"/>
                      <a:pt x="128" y="303"/>
                    </a:cubicBezTo>
                    <a:cubicBezTo>
                      <a:pt x="128" y="303"/>
                      <a:pt x="128" y="303"/>
                      <a:pt x="128" y="303"/>
                    </a:cubicBezTo>
                    <a:cubicBezTo>
                      <a:pt x="127" y="304"/>
                      <a:pt x="126" y="305"/>
                      <a:pt x="125" y="306"/>
                    </a:cubicBezTo>
                    <a:cubicBezTo>
                      <a:pt x="124" y="306"/>
                      <a:pt x="125" y="306"/>
                      <a:pt x="125" y="306"/>
                    </a:cubicBezTo>
                    <a:cubicBezTo>
                      <a:pt x="121" y="312"/>
                      <a:pt x="118" y="321"/>
                      <a:pt x="115" y="328"/>
                    </a:cubicBezTo>
                    <a:cubicBezTo>
                      <a:pt x="116" y="316"/>
                      <a:pt x="116" y="304"/>
                      <a:pt x="114" y="292"/>
                    </a:cubicBezTo>
                    <a:cubicBezTo>
                      <a:pt x="115" y="292"/>
                      <a:pt x="115" y="292"/>
                      <a:pt x="116" y="292"/>
                    </a:cubicBezTo>
                    <a:close/>
                    <a:moveTo>
                      <a:pt x="114" y="337"/>
                    </a:moveTo>
                    <a:cubicBezTo>
                      <a:pt x="118" y="335"/>
                      <a:pt x="121" y="333"/>
                      <a:pt x="124" y="331"/>
                    </a:cubicBezTo>
                    <a:cubicBezTo>
                      <a:pt x="119" y="340"/>
                      <a:pt x="115" y="349"/>
                      <a:pt x="112" y="359"/>
                    </a:cubicBezTo>
                    <a:cubicBezTo>
                      <a:pt x="113" y="351"/>
                      <a:pt x="114" y="344"/>
                      <a:pt x="114" y="337"/>
                    </a:cubicBezTo>
                    <a:close/>
                    <a:moveTo>
                      <a:pt x="109" y="375"/>
                    </a:moveTo>
                    <a:cubicBezTo>
                      <a:pt x="110" y="375"/>
                      <a:pt x="111" y="375"/>
                      <a:pt x="111" y="374"/>
                    </a:cubicBezTo>
                    <a:cubicBezTo>
                      <a:pt x="115" y="372"/>
                      <a:pt x="119" y="369"/>
                      <a:pt x="123" y="366"/>
                    </a:cubicBezTo>
                    <a:cubicBezTo>
                      <a:pt x="120" y="370"/>
                      <a:pt x="117" y="375"/>
                      <a:pt x="114" y="380"/>
                    </a:cubicBezTo>
                    <a:cubicBezTo>
                      <a:pt x="112" y="382"/>
                      <a:pt x="114" y="384"/>
                      <a:pt x="117" y="384"/>
                    </a:cubicBezTo>
                    <a:cubicBezTo>
                      <a:pt x="137" y="377"/>
                      <a:pt x="154" y="362"/>
                      <a:pt x="167" y="345"/>
                    </a:cubicBezTo>
                    <a:cubicBezTo>
                      <a:pt x="171" y="343"/>
                      <a:pt x="175" y="341"/>
                      <a:pt x="178" y="339"/>
                    </a:cubicBezTo>
                    <a:cubicBezTo>
                      <a:pt x="177" y="342"/>
                      <a:pt x="176" y="345"/>
                      <a:pt x="175" y="348"/>
                    </a:cubicBezTo>
                    <a:cubicBezTo>
                      <a:pt x="154" y="366"/>
                      <a:pt x="132" y="383"/>
                      <a:pt x="106" y="390"/>
                    </a:cubicBezTo>
                    <a:cubicBezTo>
                      <a:pt x="107" y="385"/>
                      <a:pt x="108" y="380"/>
                      <a:pt x="109" y="375"/>
                    </a:cubicBezTo>
                    <a:close/>
                    <a:moveTo>
                      <a:pt x="120" y="401"/>
                    </a:moveTo>
                    <a:cubicBezTo>
                      <a:pt x="135" y="395"/>
                      <a:pt x="148" y="387"/>
                      <a:pt x="162" y="377"/>
                    </a:cubicBezTo>
                    <a:cubicBezTo>
                      <a:pt x="160" y="382"/>
                      <a:pt x="159" y="387"/>
                      <a:pt x="157" y="392"/>
                    </a:cubicBezTo>
                    <a:cubicBezTo>
                      <a:pt x="157" y="393"/>
                      <a:pt x="156" y="393"/>
                      <a:pt x="155" y="393"/>
                    </a:cubicBezTo>
                    <a:cubicBezTo>
                      <a:pt x="155" y="393"/>
                      <a:pt x="155" y="393"/>
                      <a:pt x="155" y="393"/>
                    </a:cubicBezTo>
                    <a:cubicBezTo>
                      <a:pt x="156" y="393"/>
                      <a:pt x="157" y="393"/>
                      <a:pt x="157" y="393"/>
                    </a:cubicBezTo>
                    <a:cubicBezTo>
                      <a:pt x="157" y="394"/>
                      <a:pt x="157" y="395"/>
                      <a:pt x="157" y="395"/>
                    </a:cubicBezTo>
                    <a:cubicBezTo>
                      <a:pt x="156" y="397"/>
                      <a:pt x="155" y="398"/>
                      <a:pt x="154" y="400"/>
                    </a:cubicBezTo>
                    <a:cubicBezTo>
                      <a:pt x="153" y="402"/>
                      <a:pt x="154" y="404"/>
                      <a:pt x="155" y="405"/>
                    </a:cubicBezTo>
                    <a:cubicBezTo>
                      <a:pt x="153" y="426"/>
                      <a:pt x="154" y="448"/>
                      <a:pt x="154" y="467"/>
                    </a:cubicBezTo>
                    <a:cubicBezTo>
                      <a:pt x="154" y="482"/>
                      <a:pt x="155" y="496"/>
                      <a:pt x="155" y="510"/>
                    </a:cubicBezTo>
                    <a:cubicBezTo>
                      <a:pt x="155" y="510"/>
                      <a:pt x="155" y="511"/>
                      <a:pt x="155" y="511"/>
                    </a:cubicBezTo>
                    <a:cubicBezTo>
                      <a:pt x="153" y="513"/>
                      <a:pt x="154" y="515"/>
                      <a:pt x="156" y="516"/>
                    </a:cubicBezTo>
                    <a:cubicBezTo>
                      <a:pt x="156" y="522"/>
                      <a:pt x="156" y="528"/>
                      <a:pt x="157" y="534"/>
                    </a:cubicBezTo>
                    <a:cubicBezTo>
                      <a:pt x="157" y="547"/>
                      <a:pt x="156" y="562"/>
                      <a:pt x="160" y="575"/>
                    </a:cubicBezTo>
                    <a:cubicBezTo>
                      <a:pt x="161" y="575"/>
                      <a:pt x="161" y="576"/>
                      <a:pt x="161" y="576"/>
                    </a:cubicBezTo>
                    <a:cubicBezTo>
                      <a:pt x="150" y="591"/>
                      <a:pt x="140" y="606"/>
                      <a:pt x="129" y="621"/>
                    </a:cubicBezTo>
                    <a:cubicBezTo>
                      <a:pt x="128" y="548"/>
                      <a:pt x="127" y="474"/>
                      <a:pt x="120" y="401"/>
                    </a:cubicBezTo>
                    <a:close/>
                    <a:moveTo>
                      <a:pt x="275" y="619"/>
                    </a:moveTo>
                    <a:cubicBezTo>
                      <a:pt x="269" y="611"/>
                      <a:pt x="259" y="600"/>
                      <a:pt x="248" y="588"/>
                    </a:cubicBezTo>
                    <a:cubicBezTo>
                      <a:pt x="248" y="588"/>
                      <a:pt x="248" y="588"/>
                      <a:pt x="248" y="588"/>
                    </a:cubicBezTo>
                    <a:cubicBezTo>
                      <a:pt x="251" y="588"/>
                      <a:pt x="252" y="585"/>
                      <a:pt x="250" y="584"/>
                    </a:cubicBezTo>
                    <a:cubicBezTo>
                      <a:pt x="244" y="578"/>
                      <a:pt x="245" y="555"/>
                      <a:pt x="245" y="547"/>
                    </a:cubicBezTo>
                    <a:cubicBezTo>
                      <a:pt x="244" y="524"/>
                      <a:pt x="244" y="501"/>
                      <a:pt x="244" y="478"/>
                    </a:cubicBezTo>
                    <a:cubicBezTo>
                      <a:pt x="244" y="447"/>
                      <a:pt x="245" y="416"/>
                      <a:pt x="245" y="386"/>
                    </a:cubicBezTo>
                    <a:cubicBezTo>
                      <a:pt x="245" y="385"/>
                      <a:pt x="245" y="383"/>
                      <a:pt x="245" y="382"/>
                    </a:cubicBezTo>
                    <a:cubicBezTo>
                      <a:pt x="245" y="379"/>
                      <a:pt x="244" y="375"/>
                      <a:pt x="244" y="372"/>
                    </a:cubicBezTo>
                    <a:cubicBezTo>
                      <a:pt x="256" y="385"/>
                      <a:pt x="267" y="398"/>
                      <a:pt x="281" y="409"/>
                    </a:cubicBezTo>
                    <a:cubicBezTo>
                      <a:pt x="278" y="444"/>
                      <a:pt x="280" y="481"/>
                      <a:pt x="281" y="516"/>
                    </a:cubicBezTo>
                    <a:cubicBezTo>
                      <a:pt x="281" y="547"/>
                      <a:pt x="286" y="589"/>
                      <a:pt x="275" y="619"/>
                    </a:cubicBezTo>
                    <a:close/>
                    <a:moveTo>
                      <a:pt x="361" y="278"/>
                    </a:moveTo>
                    <a:cubicBezTo>
                      <a:pt x="363" y="276"/>
                      <a:pt x="365" y="274"/>
                      <a:pt x="367" y="272"/>
                    </a:cubicBezTo>
                    <a:cubicBezTo>
                      <a:pt x="368" y="273"/>
                      <a:pt x="369" y="274"/>
                      <a:pt x="370" y="275"/>
                    </a:cubicBezTo>
                    <a:cubicBezTo>
                      <a:pt x="371" y="275"/>
                      <a:pt x="372" y="275"/>
                      <a:pt x="372" y="274"/>
                    </a:cubicBezTo>
                    <a:cubicBezTo>
                      <a:pt x="373" y="274"/>
                      <a:pt x="373" y="273"/>
                      <a:pt x="373" y="273"/>
                    </a:cubicBezTo>
                    <a:cubicBezTo>
                      <a:pt x="373" y="272"/>
                      <a:pt x="372" y="271"/>
                      <a:pt x="371" y="272"/>
                    </a:cubicBezTo>
                    <a:cubicBezTo>
                      <a:pt x="372" y="270"/>
                      <a:pt x="372" y="267"/>
                      <a:pt x="373" y="265"/>
                    </a:cubicBezTo>
                    <a:cubicBezTo>
                      <a:pt x="375" y="263"/>
                      <a:pt x="371" y="261"/>
                      <a:pt x="370" y="263"/>
                    </a:cubicBezTo>
                    <a:cubicBezTo>
                      <a:pt x="365" y="269"/>
                      <a:pt x="360" y="274"/>
                      <a:pt x="354" y="279"/>
                    </a:cubicBezTo>
                    <a:cubicBezTo>
                      <a:pt x="354" y="279"/>
                      <a:pt x="354" y="279"/>
                      <a:pt x="354" y="279"/>
                    </a:cubicBezTo>
                    <a:cubicBezTo>
                      <a:pt x="352" y="280"/>
                      <a:pt x="350" y="280"/>
                      <a:pt x="349" y="280"/>
                    </a:cubicBezTo>
                    <a:cubicBezTo>
                      <a:pt x="350" y="277"/>
                      <a:pt x="351" y="274"/>
                      <a:pt x="352" y="271"/>
                    </a:cubicBezTo>
                    <a:cubicBezTo>
                      <a:pt x="353" y="269"/>
                      <a:pt x="352" y="267"/>
                      <a:pt x="350" y="268"/>
                    </a:cubicBezTo>
                    <a:cubicBezTo>
                      <a:pt x="345" y="270"/>
                      <a:pt x="341" y="272"/>
                      <a:pt x="336" y="273"/>
                    </a:cubicBezTo>
                    <a:cubicBezTo>
                      <a:pt x="341" y="266"/>
                      <a:pt x="345" y="259"/>
                      <a:pt x="349" y="253"/>
                    </a:cubicBezTo>
                    <a:cubicBezTo>
                      <a:pt x="351" y="251"/>
                      <a:pt x="347" y="249"/>
                      <a:pt x="346" y="251"/>
                    </a:cubicBezTo>
                    <a:cubicBezTo>
                      <a:pt x="340" y="258"/>
                      <a:pt x="333" y="261"/>
                      <a:pt x="326" y="265"/>
                    </a:cubicBezTo>
                    <a:cubicBezTo>
                      <a:pt x="330" y="257"/>
                      <a:pt x="333" y="249"/>
                      <a:pt x="338" y="241"/>
                    </a:cubicBezTo>
                    <a:cubicBezTo>
                      <a:pt x="339" y="238"/>
                      <a:pt x="335" y="236"/>
                      <a:pt x="333" y="238"/>
                    </a:cubicBezTo>
                    <a:cubicBezTo>
                      <a:pt x="329" y="244"/>
                      <a:pt x="325" y="250"/>
                      <a:pt x="321" y="255"/>
                    </a:cubicBezTo>
                    <a:cubicBezTo>
                      <a:pt x="326" y="243"/>
                      <a:pt x="333" y="231"/>
                      <a:pt x="339" y="219"/>
                    </a:cubicBezTo>
                    <a:cubicBezTo>
                      <a:pt x="339" y="218"/>
                      <a:pt x="338" y="218"/>
                      <a:pt x="338" y="218"/>
                    </a:cubicBezTo>
                    <a:cubicBezTo>
                      <a:pt x="327" y="234"/>
                      <a:pt x="316" y="250"/>
                      <a:pt x="312" y="269"/>
                    </a:cubicBezTo>
                    <a:cubicBezTo>
                      <a:pt x="311" y="272"/>
                      <a:pt x="315" y="274"/>
                      <a:pt x="317" y="271"/>
                    </a:cubicBezTo>
                    <a:cubicBezTo>
                      <a:pt x="317" y="270"/>
                      <a:pt x="318" y="269"/>
                      <a:pt x="319" y="268"/>
                    </a:cubicBezTo>
                    <a:cubicBezTo>
                      <a:pt x="319" y="268"/>
                      <a:pt x="319" y="268"/>
                      <a:pt x="319" y="269"/>
                    </a:cubicBezTo>
                    <a:cubicBezTo>
                      <a:pt x="317" y="271"/>
                      <a:pt x="320" y="273"/>
                      <a:pt x="322" y="272"/>
                    </a:cubicBezTo>
                    <a:cubicBezTo>
                      <a:pt x="327" y="269"/>
                      <a:pt x="333" y="266"/>
                      <a:pt x="338" y="263"/>
                    </a:cubicBezTo>
                    <a:cubicBezTo>
                      <a:pt x="336" y="267"/>
                      <a:pt x="333" y="271"/>
                      <a:pt x="331" y="275"/>
                    </a:cubicBezTo>
                    <a:cubicBezTo>
                      <a:pt x="330" y="276"/>
                      <a:pt x="331" y="278"/>
                      <a:pt x="332" y="278"/>
                    </a:cubicBezTo>
                    <a:cubicBezTo>
                      <a:pt x="338" y="277"/>
                      <a:pt x="342" y="276"/>
                      <a:pt x="347" y="273"/>
                    </a:cubicBezTo>
                    <a:cubicBezTo>
                      <a:pt x="346" y="276"/>
                      <a:pt x="345" y="278"/>
                      <a:pt x="344" y="281"/>
                    </a:cubicBezTo>
                    <a:cubicBezTo>
                      <a:pt x="331" y="283"/>
                      <a:pt x="315" y="285"/>
                      <a:pt x="302" y="282"/>
                    </a:cubicBezTo>
                    <a:cubicBezTo>
                      <a:pt x="302" y="281"/>
                      <a:pt x="302" y="281"/>
                      <a:pt x="301" y="280"/>
                    </a:cubicBezTo>
                    <a:cubicBezTo>
                      <a:pt x="321" y="252"/>
                      <a:pt x="333" y="213"/>
                      <a:pt x="325" y="179"/>
                    </a:cubicBezTo>
                    <a:cubicBezTo>
                      <a:pt x="350" y="208"/>
                      <a:pt x="367" y="244"/>
                      <a:pt x="393" y="272"/>
                    </a:cubicBezTo>
                    <a:cubicBezTo>
                      <a:pt x="382" y="274"/>
                      <a:pt x="372" y="276"/>
                      <a:pt x="361" y="2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71936F9D-180E-493D-A3B4-3F2ED6DA9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4" y="1266"/>
                <a:ext cx="349" cy="358"/>
              </a:xfrm>
              <a:custGeom>
                <a:avLst/>
                <a:gdLst>
                  <a:gd name="T0" fmla="*/ 89 w 218"/>
                  <a:gd name="T1" fmla="*/ 21 h 224"/>
                  <a:gd name="T2" fmla="*/ 8 w 218"/>
                  <a:gd name="T3" fmla="*/ 100 h 224"/>
                  <a:gd name="T4" fmla="*/ 119 w 218"/>
                  <a:gd name="T5" fmla="*/ 216 h 224"/>
                  <a:gd name="T6" fmla="*/ 203 w 218"/>
                  <a:gd name="T7" fmla="*/ 90 h 224"/>
                  <a:gd name="T8" fmla="*/ 89 w 218"/>
                  <a:gd name="T9" fmla="*/ 21 h 224"/>
                  <a:gd name="T10" fmla="*/ 106 w 218"/>
                  <a:gd name="T11" fmla="*/ 209 h 224"/>
                  <a:gd name="T12" fmla="*/ 14 w 218"/>
                  <a:gd name="T13" fmla="*/ 92 h 224"/>
                  <a:gd name="T14" fmla="*/ 85 w 218"/>
                  <a:gd name="T15" fmla="*/ 23 h 224"/>
                  <a:gd name="T16" fmla="*/ 84 w 218"/>
                  <a:gd name="T17" fmla="*/ 24 h 224"/>
                  <a:gd name="T18" fmla="*/ 87 w 218"/>
                  <a:gd name="T19" fmla="*/ 29 h 224"/>
                  <a:gd name="T20" fmla="*/ 195 w 218"/>
                  <a:gd name="T21" fmla="*/ 92 h 224"/>
                  <a:gd name="T22" fmla="*/ 106 w 218"/>
                  <a:gd name="T23" fmla="*/ 20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" h="224">
                    <a:moveTo>
                      <a:pt x="89" y="21"/>
                    </a:moveTo>
                    <a:cubicBezTo>
                      <a:pt x="44" y="32"/>
                      <a:pt x="0" y="43"/>
                      <a:pt x="8" y="100"/>
                    </a:cubicBezTo>
                    <a:cubicBezTo>
                      <a:pt x="16" y="157"/>
                      <a:pt x="51" y="224"/>
                      <a:pt x="119" y="216"/>
                    </a:cubicBezTo>
                    <a:cubicBezTo>
                      <a:pt x="173" y="210"/>
                      <a:pt x="218" y="140"/>
                      <a:pt x="203" y="90"/>
                    </a:cubicBezTo>
                    <a:cubicBezTo>
                      <a:pt x="194" y="55"/>
                      <a:pt x="127" y="0"/>
                      <a:pt x="89" y="21"/>
                    </a:cubicBezTo>
                    <a:close/>
                    <a:moveTo>
                      <a:pt x="106" y="209"/>
                    </a:moveTo>
                    <a:cubicBezTo>
                      <a:pt x="47" y="209"/>
                      <a:pt x="20" y="140"/>
                      <a:pt x="14" y="92"/>
                    </a:cubicBezTo>
                    <a:cubicBezTo>
                      <a:pt x="9" y="46"/>
                      <a:pt x="50" y="36"/>
                      <a:pt x="85" y="23"/>
                    </a:cubicBezTo>
                    <a:cubicBezTo>
                      <a:pt x="85" y="23"/>
                      <a:pt x="85" y="23"/>
                      <a:pt x="84" y="24"/>
                    </a:cubicBezTo>
                    <a:cubicBezTo>
                      <a:pt x="81" y="26"/>
                      <a:pt x="83" y="30"/>
                      <a:pt x="87" y="29"/>
                    </a:cubicBezTo>
                    <a:cubicBezTo>
                      <a:pt x="130" y="23"/>
                      <a:pt x="178" y="51"/>
                      <a:pt x="195" y="92"/>
                    </a:cubicBezTo>
                    <a:cubicBezTo>
                      <a:pt x="215" y="143"/>
                      <a:pt x="155" y="208"/>
                      <a:pt x="106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2FAA430-9364-43BC-8C06-2385B4610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" y="1427"/>
                <a:ext cx="0" cy="16"/>
              </a:xfrm>
              <a:custGeom>
                <a:avLst/>
                <a:gdLst>
                  <a:gd name="T0" fmla="*/ 1 h 10"/>
                  <a:gd name="T1" fmla="*/ 10 h 10"/>
                  <a:gd name="T2" fmla="*/ 10 h 10"/>
                  <a:gd name="T3" fmla="*/ 1 h 10"/>
                  <a:gd name="T4" fmla="*/ 1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32AF86A1-2434-4A9A-9321-62C703A5C4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25563" y="2118812"/>
              <a:ext cx="348762" cy="343904"/>
              <a:chOff x="3305" y="1627"/>
              <a:chExt cx="1077" cy="1062"/>
            </a:xfrm>
            <a:solidFill>
              <a:schemeClr val="accent4"/>
            </a:solidFill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C863BC62-F62D-492A-8729-7050A0BBF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5" y="1627"/>
                <a:ext cx="1077" cy="1062"/>
              </a:xfrm>
              <a:custGeom>
                <a:avLst/>
                <a:gdLst>
                  <a:gd name="T0" fmla="*/ 300 w 453"/>
                  <a:gd name="T1" fmla="*/ 158 h 447"/>
                  <a:gd name="T2" fmla="*/ 197 w 453"/>
                  <a:gd name="T3" fmla="*/ 81 h 447"/>
                  <a:gd name="T4" fmla="*/ 140 w 453"/>
                  <a:gd name="T5" fmla="*/ 153 h 447"/>
                  <a:gd name="T6" fmla="*/ 2 w 453"/>
                  <a:gd name="T7" fmla="*/ 129 h 447"/>
                  <a:gd name="T8" fmla="*/ 90 w 453"/>
                  <a:gd name="T9" fmla="*/ 225 h 447"/>
                  <a:gd name="T10" fmla="*/ 54 w 453"/>
                  <a:gd name="T11" fmla="*/ 428 h 447"/>
                  <a:gd name="T12" fmla="*/ 58 w 453"/>
                  <a:gd name="T13" fmla="*/ 432 h 447"/>
                  <a:gd name="T14" fmla="*/ 375 w 453"/>
                  <a:gd name="T15" fmla="*/ 446 h 447"/>
                  <a:gd name="T16" fmla="*/ 378 w 453"/>
                  <a:gd name="T17" fmla="*/ 446 h 447"/>
                  <a:gd name="T18" fmla="*/ 356 w 453"/>
                  <a:gd name="T19" fmla="*/ 366 h 447"/>
                  <a:gd name="T20" fmla="*/ 378 w 453"/>
                  <a:gd name="T21" fmla="*/ 222 h 447"/>
                  <a:gd name="T22" fmla="*/ 441 w 453"/>
                  <a:gd name="T23" fmla="*/ 156 h 447"/>
                  <a:gd name="T24" fmla="*/ 48 w 453"/>
                  <a:gd name="T25" fmla="*/ 147 h 447"/>
                  <a:gd name="T26" fmla="*/ 82 w 453"/>
                  <a:gd name="T27" fmla="*/ 417 h 447"/>
                  <a:gd name="T28" fmla="*/ 216 w 453"/>
                  <a:gd name="T29" fmla="*/ 330 h 447"/>
                  <a:gd name="T30" fmla="*/ 74 w 453"/>
                  <a:gd name="T31" fmla="*/ 421 h 447"/>
                  <a:gd name="T32" fmla="*/ 353 w 453"/>
                  <a:gd name="T33" fmla="*/ 417 h 447"/>
                  <a:gd name="T34" fmla="*/ 322 w 453"/>
                  <a:gd name="T35" fmla="*/ 403 h 447"/>
                  <a:gd name="T36" fmla="*/ 304 w 453"/>
                  <a:gd name="T37" fmla="*/ 384 h 447"/>
                  <a:gd name="T38" fmla="*/ 272 w 453"/>
                  <a:gd name="T39" fmla="*/ 360 h 447"/>
                  <a:gd name="T40" fmla="*/ 254 w 453"/>
                  <a:gd name="T41" fmla="*/ 348 h 447"/>
                  <a:gd name="T42" fmla="*/ 228 w 453"/>
                  <a:gd name="T43" fmla="*/ 324 h 447"/>
                  <a:gd name="T44" fmla="*/ 189 w 453"/>
                  <a:gd name="T45" fmla="*/ 319 h 447"/>
                  <a:gd name="T46" fmla="*/ 164 w 453"/>
                  <a:gd name="T47" fmla="*/ 358 h 447"/>
                  <a:gd name="T48" fmla="*/ 133 w 453"/>
                  <a:gd name="T49" fmla="*/ 376 h 447"/>
                  <a:gd name="T50" fmla="*/ 130 w 453"/>
                  <a:gd name="T51" fmla="*/ 344 h 447"/>
                  <a:gd name="T52" fmla="*/ 99 w 453"/>
                  <a:gd name="T53" fmla="*/ 369 h 447"/>
                  <a:gd name="T54" fmla="*/ 77 w 453"/>
                  <a:gd name="T55" fmla="*/ 400 h 447"/>
                  <a:gd name="T56" fmla="*/ 61 w 453"/>
                  <a:gd name="T57" fmla="*/ 419 h 447"/>
                  <a:gd name="T58" fmla="*/ 107 w 453"/>
                  <a:gd name="T59" fmla="*/ 204 h 447"/>
                  <a:gd name="T60" fmla="*/ 81 w 453"/>
                  <a:gd name="T61" fmla="*/ 171 h 447"/>
                  <a:gd name="T62" fmla="*/ 49 w 453"/>
                  <a:gd name="T63" fmla="*/ 146 h 447"/>
                  <a:gd name="T64" fmla="*/ 140 w 453"/>
                  <a:gd name="T65" fmla="*/ 169 h 447"/>
                  <a:gd name="T66" fmla="*/ 179 w 453"/>
                  <a:gd name="T67" fmla="*/ 137 h 447"/>
                  <a:gd name="T68" fmla="*/ 231 w 453"/>
                  <a:gd name="T69" fmla="*/ 20 h 447"/>
                  <a:gd name="T70" fmla="*/ 284 w 453"/>
                  <a:gd name="T71" fmla="*/ 175 h 447"/>
                  <a:gd name="T72" fmla="*/ 302 w 453"/>
                  <a:gd name="T73" fmla="*/ 176 h 447"/>
                  <a:gd name="T74" fmla="*/ 334 w 453"/>
                  <a:gd name="T75" fmla="*/ 176 h 447"/>
                  <a:gd name="T76" fmla="*/ 338 w 453"/>
                  <a:gd name="T77" fmla="*/ 177 h 447"/>
                  <a:gd name="T78" fmla="*/ 378 w 453"/>
                  <a:gd name="T79" fmla="*/ 195 h 447"/>
                  <a:gd name="T80" fmla="*/ 403 w 453"/>
                  <a:gd name="T81" fmla="*/ 187 h 447"/>
                  <a:gd name="T82" fmla="*/ 338 w 453"/>
                  <a:gd name="T83" fmla="*/ 236 h 447"/>
                  <a:gd name="T84" fmla="*/ 315 w 453"/>
                  <a:gd name="T85" fmla="*/ 270 h 447"/>
                  <a:gd name="T86" fmla="*/ 314 w 453"/>
                  <a:gd name="T87" fmla="*/ 284 h 447"/>
                  <a:gd name="T88" fmla="*/ 320 w 453"/>
                  <a:gd name="T89" fmla="*/ 317 h 447"/>
                  <a:gd name="T90" fmla="*/ 328 w 453"/>
                  <a:gd name="T91" fmla="*/ 360 h 447"/>
                  <a:gd name="T92" fmla="*/ 361 w 453"/>
                  <a:gd name="T93" fmla="*/ 412 h 447"/>
                  <a:gd name="T94" fmla="*/ 363 w 453"/>
                  <a:gd name="T95" fmla="*/ 419 h 447"/>
                  <a:gd name="T96" fmla="*/ 324 w 453"/>
                  <a:gd name="T97" fmla="*/ 270 h 447"/>
                  <a:gd name="T98" fmla="*/ 324 w 453"/>
                  <a:gd name="T99" fmla="*/ 27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3" h="447">
                    <a:moveTo>
                      <a:pt x="441" y="156"/>
                    </a:moveTo>
                    <a:cubicBezTo>
                      <a:pt x="415" y="162"/>
                      <a:pt x="389" y="163"/>
                      <a:pt x="362" y="162"/>
                    </a:cubicBezTo>
                    <a:cubicBezTo>
                      <a:pt x="342" y="162"/>
                      <a:pt x="321" y="160"/>
                      <a:pt x="300" y="159"/>
                    </a:cubicBezTo>
                    <a:cubicBezTo>
                      <a:pt x="300" y="159"/>
                      <a:pt x="300" y="158"/>
                      <a:pt x="300" y="158"/>
                    </a:cubicBezTo>
                    <a:cubicBezTo>
                      <a:pt x="281" y="106"/>
                      <a:pt x="262" y="52"/>
                      <a:pt x="234" y="4"/>
                    </a:cubicBezTo>
                    <a:cubicBezTo>
                      <a:pt x="231" y="0"/>
                      <a:pt x="225" y="1"/>
                      <a:pt x="224" y="5"/>
                    </a:cubicBezTo>
                    <a:cubicBezTo>
                      <a:pt x="218" y="29"/>
                      <a:pt x="209" y="52"/>
                      <a:pt x="200" y="74"/>
                    </a:cubicBezTo>
                    <a:cubicBezTo>
                      <a:pt x="199" y="76"/>
                      <a:pt x="198" y="79"/>
                      <a:pt x="197" y="81"/>
                    </a:cubicBezTo>
                    <a:cubicBezTo>
                      <a:pt x="193" y="86"/>
                      <a:pt x="190" y="92"/>
                      <a:pt x="187" y="97"/>
                    </a:cubicBezTo>
                    <a:cubicBezTo>
                      <a:pt x="179" y="110"/>
                      <a:pt x="171" y="123"/>
                      <a:pt x="164" y="137"/>
                    </a:cubicBezTo>
                    <a:cubicBezTo>
                      <a:pt x="163" y="138"/>
                      <a:pt x="163" y="140"/>
                      <a:pt x="162" y="142"/>
                    </a:cubicBezTo>
                    <a:cubicBezTo>
                      <a:pt x="156" y="148"/>
                      <a:pt x="148" y="151"/>
                      <a:pt x="140" y="153"/>
                    </a:cubicBezTo>
                    <a:cubicBezTo>
                      <a:pt x="125" y="151"/>
                      <a:pt x="111" y="149"/>
                      <a:pt x="96" y="146"/>
                    </a:cubicBezTo>
                    <a:cubicBezTo>
                      <a:pt x="86" y="144"/>
                      <a:pt x="77" y="142"/>
                      <a:pt x="67" y="140"/>
                    </a:cubicBezTo>
                    <a:cubicBezTo>
                      <a:pt x="48" y="133"/>
                      <a:pt x="29" y="125"/>
                      <a:pt x="9" y="120"/>
                    </a:cubicBezTo>
                    <a:cubicBezTo>
                      <a:pt x="4" y="119"/>
                      <a:pt x="0" y="124"/>
                      <a:pt x="2" y="129"/>
                    </a:cubicBezTo>
                    <a:cubicBezTo>
                      <a:pt x="22" y="164"/>
                      <a:pt x="50" y="194"/>
                      <a:pt x="82" y="219"/>
                    </a:cubicBezTo>
                    <a:cubicBezTo>
                      <a:pt x="84" y="224"/>
                      <a:pt x="86" y="227"/>
                      <a:pt x="89" y="230"/>
                    </a:cubicBezTo>
                    <a:cubicBezTo>
                      <a:pt x="89" y="230"/>
                      <a:pt x="91" y="230"/>
                      <a:pt x="90" y="228"/>
                    </a:cubicBezTo>
                    <a:cubicBezTo>
                      <a:pt x="90" y="227"/>
                      <a:pt x="90" y="226"/>
                      <a:pt x="90" y="225"/>
                    </a:cubicBezTo>
                    <a:cubicBezTo>
                      <a:pt x="100" y="233"/>
                      <a:pt x="112" y="240"/>
                      <a:pt x="123" y="247"/>
                    </a:cubicBezTo>
                    <a:cubicBezTo>
                      <a:pt x="94" y="302"/>
                      <a:pt x="68" y="361"/>
                      <a:pt x="56" y="423"/>
                    </a:cubicBezTo>
                    <a:cubicBezTo>
                      <a:pt x="56" y="423"/>
                      <a:pt x="55" y="423"/>
                      <a:pt x="55" y="423"/>
                    </a:cubicBezTo>
                    <a:cubicBezTo>
                      <a:pt x="53" y="425"/>
                      <a:pt x="53" y="427"/>
                      <a:pt x="54" y="428"/>
                    </a:cubicBezTo>
                    <a:cubicBezTo>
                      <a:pt x="52" y="428"/>
                      <a:pt x="50" y="429"/>
                      <a:pt x="48" y="429"/>
                    </a:cubicBezTo>
                    <a:cubicBezTo>
                      <a:pt x="47" y="429"/>
                      <a:pt x="47" y="431"/>
                      <a:pt x="48" y="431"/>
                    </a:cubicBezTo>
                    <a:cubicBezTo>
                      <a:pt x="50" y="432"/>
                      <a:pt x="53" y="432"/>
                      <a:pt x="55" y="432"/>
                    </a:cubicBezTo>
                    <a:cubicBezTo>
                      <a:pt x="56" y="432"/>
                      <a:pt x="57" y="432"/>
                      <a:pt x="58" y="432"/>
                    </a:cubicBezTo>
                    <a:cubicBezTo>
                      <a:pt x="68" y="431"/>
                      <a:pt x="78" y="428"/>
                      <a:pt x="88" y="425"/>
                    </a:cubicBezTo>
                    <a:cubicBezTo>
                      <a:pt x="106" y="419"/>
                      <a:pt x="123" y="411"/>
                      <a:pt x="139" y="402"/>
                    </a:cubicBezTo>
                    <a:cubicBezTo>
                      <a:pt x="168" y="386"/>
                      <a:pt x="195" y="367"/>
                      <a:pt x="221" y="345"/>
                    </a:cubicBezTo>
                    <a:cubicBezTo>
                      <a:pt x="266" y="386"/>
                      <a:pt x="318" y="424"/>
                      <a:pt x="375" y="446"/>
                    </a:cubicBezTo>
                    <a:cubicBezTo>
                      <a:pt x="375" y="446"/>
                      <a:pt x="376" y="446"/>
                      <a:pt x="376" y="446"/>
                    </a:cubicBezTo>
                    <a:cubicBezTo>
                      <a:pt x="376" y="446"/>
                      <a:pt x="376" y="447"/>
                      <a:pt x="377" y="447"/>
                    </a:cubicBezTo>
                    <a:cubicBezTo>
                      <a:pt x="377" y="447"/>
                      <a:pt x="378" y="447"/>
                      <a:pt x="378" y="447"/>
                    </a:cubicBezTo>
                    <a:cubicBezTo>
                      <a:pt x="378" y="447"/>
                      <a:pt x="378" y="446"/>
                      <a:pt x="378" y="446"/>
                    </a:cubicBezTo>
                    <a:cubicBezTo>
                      <a:pt x="380" y="446"/>
                      <a:pt x="382" y="445"/>
                      <a:pt x="383" y="443"/>
                    </a:cubicBezTo>
                    <a:cubicBezTo>
                      <a:pt x="383" y="444"/>
                      <a:pt x="383" y="444"/>
                      <a:pt x="384" y="444"/>
                    </a:cubicBezTo>
                    <a:cubicBezTo>
                      <a:pt x="385" y="446"/>
                      <a:pt x="388" y="444"/>
                      <a:pt x="388" y="442"/>
                    </a:cubicBezTo>
                    <a:cubicBezTo>
                      <a:pt x="382" y="415"/>
                      <a:pt x="368" y="391"/>
                      <a:pt x="356" y="366"/>
                    </a:cubicBezTo>
                    <a:cubicBezTo>
                      <a:pt x="354" y="358"/>
                      <a:pt x="351" y="350"/>
                      <a:pt x="349" y="341"/>
                    </a:cubicBezTo>
                    <a:cubicBezTo>
                      <a:pt x="342" y="315"/>
                      <a:pt x="329" y="282"/>
                      <a:pt x="341" y="256"/>
                    </a:cubicBezTo>
                    <a:cubicBezTo>
                      <a:pt x="344" y="250"/>
                      <a:pt x="347" y="245"/>
                      <a:pt x="351" y="241"/>
                    </a:cubicBezTo>
                    <a:cubicBezTo>
                      <a:pt x="360" y="235"/>
                      <a:pt x="369" y="228"/>
                      <a:pt x="378" y="222"/>
                    </a:cubicBezTo>
                    <a:cubicBezTo>
                      <a:pt x="378" y="222"/>
                      <a:pt x="378" y="222"/>
                      <a:pt x="378" y="221"/>
                    </a:cubicBezTo>
                    <a:cubicBezTo>
                      <a:pt x="380" y="220"/>
                      <a:pt x="382" y="219"/>
                      <a:pt x="384" y="218"/>
                    </a:cubicBezTo>
                    <a:cubicBezTo>
                      <a:pt x="407" y="204"/>
                      <a:pt x="430" y="188"/>
                      <a:pt x="448" y="168"/>
                    </a:cubicBezTo>
                    <a:cubicBezTo>
                      <a:pt x="453" y="163"/>
                      <a:pt x="448" y="155"/>
                      <a:pt x="441" y="156"/>
                    </a:cubicBezTo>
                    <a:close/>
                    <a:moveTo>
                      <a:pt x="19" y="135"/>
                    </a:moveTo>
                    <a:cubicBezTo>
                      <a:pt x="21" y="136"/>
                      <a:pt x="23" y="136"/>
                      <a:pt x="25" y="137"/>
                    </a:cubicBezTo>
                    <a:cubicBezTo>
                      <a:pt x="32" y="141"/>
                      <a:pt x="40" y="143"/>
                      <a:pt x="48" y="146"/>
                    </a:cubicBezTo>
                    <a:cubicBezTo>
                      <a:pt x="48" y="146"/>
                      <a:pt x="48" y="146"/>
                      <a:pt x="48" y="147"/>
                    </a:cubicBezTo>
                    <a:cubicBezTo>
                      <a:pt x="50" y="157"/>
                      <a:pt x="52" y="169"/>
                      <a:pt x="56" y="180"/>
                    </a:cubicBezTo>
                    <a:cubicBezTo>
                      <a:pt x="42" y="166"/>
                      <a:pt x="30" y="151"/>
                      <a:pt x="19" y="135"/>
                    </a:cubicBezTo>
                    <a:close/>
                    <a:moveTo>
                      <a:pt x="109" y="403"/>
                    </a:moveTo>
                    <a:cubicBezTo>
                      <a:pt x="101" y="408"/>
                      <a:pt x="92" y="413"/>
                      <a:pt x="82" y="417"/>
                    </a:cubicBezTo>
                    <a:cubicBezTo>
                      <a:pt x="82" y="417"/>
                      <a:pt x="82" y="417"/>
                      <a:pt x="82" y="417"/>
                    </a:cubicBezTo>
                    <a:cubicBezTo>
                      <a:pt x="91" y="412"/>
                      <a:pt x="100" y="407"/>
                      <a:pt x="109" y="403"/>
                    </a:cubicBezTo>
                    <a:close/>
                    <a:moveTo>
                      <a:pt x="216" y="330"/>
                    </a:moveTo>
                    <a:cubicBezTo>
                      <a:pt x="216" y="330"/>
                      <a:pt x="216" y="330"/>
                      <a:pt x="216" y="330"/>
                    </a:cubicBezTo>
                    <a:cubicBezTo>
                      <a:pt x="216" y="330"/>
                      <a:pt x="216" y="330"/>
                      <a:pt x="216" y="330"/>
                    </a:cubicBezTo>
                    <a:cubicBezTo>
                      <a:pt x="216" y="330"/>
                      <a:pt x="216" y="330"/>
                      <a:pt x="216" y="330"/>
                    </a:cubicBezTo>
                    <a:close/>
                    <a:moveTo>
                      <a:pt x="80" y="418"/>
                    </a:moveTo>
                    <a:cubicBezTo>
                      <a:pt x="78" y="419"/>
                      <a:pt x="76" y="420"/>
                      <a:pt x="74" y="421"/>
                    </a:cubicBezTo>
                    <a:cubicBezTo>
                      <a:pt x="76" y="420"/>
                      <a:pt x="78" y="419"/>
                      <a:pt x="80" y="418"/>
                    </a:cubicBezTo>
                    <a:cubicBezTo>
                      <a:pt x="80" y="418"/>
                      <a:pt x="80" y="418"/>
                      <a:pt x="80" y="418"/>
                    </a:cubicBezTo>
                    <a:close/>
                    <a:moveTo>
                      <a:pt x="353" y="419"/>
                    </a:moveTo>
                    <a:cubicBezTo>
                      <a:pt x="354" y="419"/>
                      <a:pt x="354" y="417"/>
                      <a:pt x="353" y="417"/>
                    </a:cubicBezTo>
                    <a:cubicBezTo>
                      <a:pt x="342" y="410"/>
                      <a:pt x="331" y="406"/>
                      <a:pt x="323" y="395"/>
                    </a:cubicBezTo>
                    <a:cubicBezTo>
                      <a:pt x="316" y="385"/>
                      <a:pt x="314" y="373"/>
                      <a:pt x="313" y="360"/>
                    </a:cubicBezTo>
                    <a:cubicBezTo>
                      <a:pt x="313" y="358"/>
                      <a:pt x="310" y="358"/>
                      <a:pt x="310" y="360"/>
                    </a:cubicBezTo>
                    <a:cubicBezTo>
                      <a:pt x="309" y="375"/>
                      <a:pt x="314" y="391"/>
                      <a:pt x="322" y="403"/>
                    </a:cubicBezTo>
                    <a:cubicBezTo>
                      <a:pt x="314" y="398"/>
                      <a:pt x="306" y="392"/>
                      <a:pt x="297" y="387"/>
                    </a:cubicBezTo>
                    <a:cubicBezTo>
                      <a:pt x="298" y="386"/>
                      <a:pt x="298" y="386"/>
                      <a:pt x="298" y="385"/>
                    </a:cubicBezTo>
                    <a:cubicBezTo>
                      <a:pt x="299" y="385"/>
                      <a:pt x="301" y="386"/>
                      <a:pt x="303" y="386"/>
                    </a:cubicBezTo>
                    <a:cubicBezTo>
                      <a:pt x="304" y="387"/>
                      <a:pt x="305" y="385"/>
                      <a:pt x="304" y="384"/>
                    </a:cubicBezTo>
                    <a:cubicBezTo>
                      <a:pt x="285" y="371"/>
                      <a:pt x="277" y="349"/>
                      <a:pt x="287" y="328"/>
                    </a:cubicBezTo>
                    <a:cubicBezTo>
                      <a:pt x="287" y="327"/>
                      <a:pt x="287" y="327"/>
                      <a:pt x="286" y="327"/>
                    </a:cubicBezTo>
                    <a:cubicBezTo>
                      <a:pt x="279" y="338"/>
                      <a:pt x="278" y="354"/>
                      <a:pt x="282" y="367"/>
                    </a:cubicBezTo>
                    <a:cubicBezTo>
                      <a:pt x="279" y="364"/>
                      <a:pt x="275" y="362"/>
                      <a:pt x="272" y="360"/>
                    </a:cubicBezTo>
                    <a:cubicBezTo>
                      <a:pt x="271" y="359"/>
                      <a:pt x="271" y="359"/>
                      <a:pt x="271" y="359"/>
                    </a:cubicBezTo>
                    <a:cubicBezTo>
                      <a:pt x="257" y="346"/>
                      <a:pt x="252" y="331"/>
                      <a:pt x="255" y="311"/>
                    </a:cubicBezTo>
                    <a:cubicBezTo>
                      <a:pt x="256" y="309"/>
                      <a:pt x="253" y="308"/>
                      <a:pt x="252" y="311"/>
                    </a:cubicBezTo>
                    <a:cubicBezTo>
                      <a:pt x="250" y="322"/>
                      <a:pt x="249" y="337"/>
                      <a:pt x="254" y="348"/>
                    </a:cubicBezTo>
                    <a:cubicBezTo>
                      <a:pt x="246" y="342"/>
                      <a:pt x="239" y="336"/>
                      <a:pt x="232" y="329"/>
                    </a:cubicBezTo>
                    <a:cubicBezTo>
                      <a:pt x="231" y="323"/>
                      <a:pt x="231" y="317"/>
                      <a:pt x="230" y="311"/>
                    </a:cubicBezTo>
                    <a:cubicBezTo>
                      <a:pt x="230" y="310"/>
                      <a:pt x="228" y="310"/>
                      <a:pt x="228" y="311"/>
                    </a:cubicBezTo>
                    <a:cubicBezTo>
                      <a:pt x="228" y="315"/>
                      <a:pt x="228" y="319"/>
                      <a:pt x="228" y="324"/>
                    </a:cubicBezTo>
                    <a:cubicBezTo>
                      <a:pt x="226" y="321"/>
                      <a:pt x="224" y="319"/>
                      <a:pt x="223" y="316"/>
                    </a:cubicBezTo>
                    <a:cubicBezTo>
                      <a:pt x="220" y="312"/>
                      <a:pt x="215" y="311"/>
                      <a:pt x="212" y="315"/>
                    </a:cubicBezTo>
                    <a:cubicBezTo>
                      <a:pt x="205" y="321"/>
                      <a:pt x="199" y="328"/>
                      <a:pt x="192" y="334"/>
                    </a:cubicBezTo>
                    <a:cubicBezTo>
                      <a:pt x="190" y="329"/>
                      <a:pt x="190" y="324"/>
                      <a:pt x="189" y="319"/>
                    </a:cubicBezTo>
                    <a:cubicBezTo>
                      <a:pt x="189" y="318"/>
                      <a:pt x="187" y="318"/>
                      <a:pt x="187" y="319"/>
                    </a:cubicBezTo>
                    <a:cubicBezTo>
                      <a:pt x="187" y="325"/>
                      <a:pt x="187" y="331"/>
                      <a:pt x="189" y="337"/>
                    </a:cubicBezTo>
                    <a:cubicBezTo>
                      <a:pt x="183" y="343"/>
                      <a:pt x="176" y="349"/>
                      <a:pt x="170" y="354"/>
                    </a:cubicBezTo>
                    <a:cubicBezTo>
                      <a:pt x="168" y="356"/>
                      <a:pt x="166" y="357"/>
                      <a:pt x="164" y="358"/>
                    </a:cubicBezTo>
                    <a:cubicBezTo>
                      <a:pt x="157" y="349"/>
                      <a:pt x="154" y="339"/>
                      <a:pt x="156" y="328"/>
                    </a:cubicBezTo>
                    <a:cubicBezTo>
                      <a:pt x="156" y="327"/>
                      <a:pt x="155" y="326"/>
                      <a:pt x="154" y="327"/>
                    </a:cubicBezTo>
                    <a:cubicBezTo>
                      <a:pt x="151" y="339"/>
                      <a:pt x="154" y="351"/>
                      <a:pt x="160" y="360"/>
                    </a:cubicBezTo>
                    <a:cubicBezTo>
                      <a:pt x="151" y="366"/>
                      <a:pt x="142" y="371"/>
                      <a:pt x="133" y="376"/>
                    </a:cubicBezTo>
                    <a:cubicBezTo>
                      <a:pt x="132" y="377"/>
                      <a:pt x="131" y="378"/>
                      <a:pt x="130" y="378"/>
                    </a:cubicBezTo>
                    <a:cubicBezTo>
                      <a:pt x="129" y="377"/>
                      <a:pt x="129" y="375"/>
                      <a:pt x="129" y="373"/>
                    </a:cubicBezTo>
                    <a:cubicBezTo>
                      <a:pt x="129" y="363"/>
                      <a:pt x="130" y="354"/>
                      <a:pt x="131" y="344"/>
                    </a:cubicBezTo>
                    <a:cubicBezTo>
                      <a:pt x="131" y="344"/>
                      <a:pt x="130" y="344"/>
                      <a:pt x="130" y="344"/>
                    </a:cubicBezTo>
                    <a:cubicBezTo>
                      <a:pt x="127" y="354"/>
                      <a:pt x="126" y="365"/>
                      <a:pt x="126" y="376"/>
                    </a:cubicBezTo>
                    <a:cubicBezTo>
                      <a:pt x="126" y="377"/>
                      <a:pt x="126" y="379"/>
                      <a:pt x="126" y="381"/>
                    </a:cubicBezTo>
                    <a:cubicBezTo>
                      <a:pt x="118" y="385"/>
                      <a:pt x="110" y="390"/>
                      <a:pt x="102" y="394"/>
                    </a:cubicBezTo>
                    <a:cubicBezTo>
                      <a:pt x="97" y="387"/>
                      <a:pt x="97" y="377"/>
                      <a:pt x="99" y="369"/>
                    </a:cubicBezTo>
                    <a:cubicBezTo>
                      <a:pt x="100" y="367"/>
                      <a:pt x="97" y="366"/>
                      <a:pt x="96" y="368"/>
                    </a:cubicBezTo>
                    <a:cubicBezTo>
                      <a:pt x="93" y="376"/>
                      <a:pt x="93" y="389"/>
                      <a:pt x="98" y="397"/>
                    </a:cubicBezTo>
                    <a:cubicBezTo>
                      <a:pt x="92" y="400"/>
                      <a:pt x="85" y="404"/>
                      <a:pt x="79" y="408"/>
                    </a:cubicBezTo>
                    <a:cubicBezTo>
                      <a:pt x="78" y="406"/>
                      <a:pt x="77" y="403"/>
                      <a:pt x="77" y="400"/>
                    </a:cubicBezTo>
                    <a:cubicBezTo>
                      <a:pt x="76" y="392"/>
                      <a:pt x="79" y="384"/>
                      <a:pt x="82" y="377"/>
                    </a:cubicBezTo>
                    <a:cubicBezTo>
                      <a:pt x="82" y="376"/>
                      <a:pt x="81" y="376"/>
                      <a:pt x="81" y="377"/>
                    </a:cubicBezTo>
                    <a:cubicBezTo>
                      <a:pt x="75" y="387"/>
                      <a:pt x="71" y="400"/>
                      <a:pt x="75" y="410"/>
                    </a:cubicBezTo>
                    <a:cubicBezTo>
                      <a:pt x="70" y="413"/>
                      <a:pt x="66" y="416"/>
                      <a:pt x="61" y="419"/>
                    </a:cubicBezTo>
                    <a:cubicBezTo>
                      <a:pt x="77" y="359"/>
                      <a:pt x="106" y="302"/>
                      <a:pt x="135" y="248"/>
                    </a:cubicBezTo>
                    <a:cubicBezTo>
                      <a:pt x="137" y="245"/>
                      <a:pt x="136" y="242"/>
                      <a:pt x="133" y="241"/>
                    </a:cubicBezTo>
                    <a:cubicBezTo>
                      <a:pt x="130" y="238"/>
                      <a:pt x="126" y="236"/>
                      <a:pt x="123" y="234"/>
                    </a:cubicBezTo>
                    <a:cubicBezTo>
                      <a:pt x="118" y="223"/>
                      <a:pt x="112" y="214"/>
                      <a:pt x="107" y="204"/>
                    </a:cubicBezTo>
                    <a:cubicBezTo>
                      <a:pt x="106" y="202"/>
                      <a:pt x="104" y="203"/>
                      <a:pt x="105" y="205"/>
                    </a:cubicBezTo>
                    <a:cubicBezTo>
                      <a:pt x="109" y="213"/>
                      <a:pt x="112" y="222"/>
                      <a:pt x="116" y="230"/>
                    </a:cubicBezTo>
                    <a:cubicBezTo>
                      <a:pt x="105" y="222"/>
                      <a:pt x="93" y="214"/>
                      <a:pt x="83" y="205"/>
                    </a:cubicBezTo>
                    <a:cubicBezTo>
                      <a:pt x="80" y="194"/>
                      <a:pt x="80" y="182"/>
                      <a:pt x="81" y="171"/>
                    </a:cubicBezTo>
                    <a:cubicBezTo>
                      <a:pt x="81" y="171"/>
                      <a:pt x="81" y="171"/>
                      <a:pt x="81" y="171"/>
                    </a:cubicBezTo>
                    <a:cubicBezTo>
                      <a:pt x="79" y="181"/>
                      <a:pt x="78" y="192"/>
                      <a:pt x="79" y="202"/>
                    </a:cubicBezTo>
                    <a:cubicBezTo>
                      <a:pt x="74" y="197"/>
                      <a:pt x="68" y="193"/>
                      <a:pt x="63" y="188"/>
                    </a:cubicBezTo>
                    <a:cubicBezTo>
                      <a:pt x="59" y="174"/>
                      <a:pt x="53" y="161"/>
                      <a:pt x="49" y="146"/>
                    </a:cubicBezTo>
                    <a:cubicBezTo>
                      <a:pt x="55" y="148"/>
                      <a:pt x="61" y="150"/>
                      <a:pt x="68" y="152"/>
                    </a:cubicBezTo>
                    <a:cubicBezTo>
                      <a:pt x="76" y="154"/>
                      <a:pt x="84" y="157"/>
                      <a:pt x="92" y="159"/>
                    </a:cubicBezTo>
                    <a:cubicBezTo>
                      <a:pt x="99" y="161"/>
                      <a:pt x="107" y="162"/>
                      <a:pt x="114" y="163"/>
                    </a:cubicBezTo>
                    <a:cubicBezTo>
                      <a:pt x="123" y="165"/>
                      <a:pt x="132" y="167"/>
                      <a:pt x="140" y="169"/>
                    </a:cubicBezTo>
                    <a:cubicBezTo>
                      <a:pt x="148" y="171"/>
                      <a:pt x="162" y="175"/>
                      <a:pt x="168" y="167"/>
                    </a:cubicBezTo>
                    <a:cubicBezTo>
                      <a:pt x="169" y="165"/>
                      <a:pt x="169" y="164"/>
                      <a:pt x="168" y="162"/>
                    </a:cubicBezTo>
                    <a:cubicBezTo>
                      <a:pt x="173" y="156"/>
                      <a:pt x="175" y="146"/>
                      <a:pt x="178" y="139"/>
                    </a:cubicBezTo>
                    <a:cubicBezTo>
                      <a:pt x="179" y="138"/>
                      <a:pt x="179" y="137"/>
                      <a:pt x="179" y="137"/>
                    </a:cubicBezTo>
                    <a:cubicBezTo>
                      <a:pt x="191" y="120"/>
                      <a:pt x="200" y="99"/>
                      <a:pt x="208" y="81"/>
                    </a:cubicBezTo>
                    <a:cubicBezTo>
                      <a:pt x="209" y="78"/>
                      <a:pt x="210" y="75"/>
                      <a:pt x="212" y="72"/>
                    </a:cubicBezTo>
                    <a:cubicBezTo>
                      <a:pt x="218" y="59"/>
                      <a:pt x="223" y="46"/>
                      <a:pt x="226" y="33"/>
                    </a:cubicBezTo>
                    <a:cubicBezTo>
                      <a:pt x="228" y="29"/>
                      <a:pt x="229" y="24"/>
                      <a:pt x="231" y="20"/>
                    </a:cubicBezTo>
                    <a:cubicBezTo>
                      <a:pt x="255" y="64"/>
                      <a:pt x="273" y="112"/>
                      <a:pt x="290" y="159"/>
                    </a:cubicBezTo>
                    <a:cubicBezTo>
                      <a:pt x="286" y="160"/>
                      <a:pt x="282" y="160"/>
                      <a:pt x="278" y="160"/>
                    </a:cubicBezTo>
                    <a:cubicBezTo>
                      <a:pt x="269" y="160"/>
                      <a:pt x="269" y="174"/>
                      <a:pt x="278" y="174"/>
                    </a:cubicBezTo>
                    <a:cubicBezTo>
                      <a:pt x="280" y="174"/>
                      <a:pt x="282" y="175"/>
                      <a:pt x="284" y="175"/>
                    </a:cubicBezTo>
                    <a:cubicBezTo>
                      <a:pt x="283" y="184"/>
                      <a:pt x="286" y="193"/>
                      <a:pt x="294" y="197"/>
                    </a:cubicBezTo>
                    <a:cubicBezTo>
                      <a:pt x="296" y="198"/>
                      <a:pt x="297" y="196"/>
                      <a:pt x="296" y="195"/>
                    </a:cubicBezTo>
                    <a:cubicBezTo>
                      <a:pt x="290" y="191"/>
                      <a:pt x="287" y="183"/>
                      <a:pt x="286" y="175"/>
                    </a:cubicBezTo>
                    <a:cubicBezTo>
                      <a:pt x="291" y="175"/>
                      <a:pt x="296" y="175"/>
                      <a:pt x="302" y="176"/>
                    </a:cubicBezTo>
                    <a:cubicBezTo>
                      <a:pt x="302" y="190"/>
                      <a:pt x="305" y="207"/>
                      <a:pt x="319" y="214"/>
                    </a:cubicBezTo>
                    <a:cubicBezTo>
                      <a:pt x="320" y="215"/>
                      <a:pt x="322" y="213"/>
                      <a:pt x="321" y="211"/>
                    </a:cubicBezTo>
                    <a:cubicBezTo>
                      <a:pt x="311" y="200"/>
                      <a:pt x="306" y="190"/>
                      <a:pt x="305" y="176"/>
                    </a:cubicBezTo>
                    <a:cubicBezTo>
                      <a:pt x="315" y="176"/>
                      <a:pt x="325" y="176"/>
                      <a:pt x="334" y="176"/>
                    </a:cubicBezTo>
                    <a:cubicBezTo>
                      <a:pt x="334" y="187"/>
                      <a:pt x="335" y="201"/>
                      <a:pt x="344" y="205"/>
                    </a:cubicBezTo>
                    <a:cubicBezTo>
                      <a:pt x="345" y="206"/>
                      <a:pt x="346" y="205"/>
                      <a:pt x="346" y="203"/>
                    </a:cubicBezTo>
                    <a:cubicBezTo>
                      <a:pt x="343" y="199"/>
                      <a:pt x="340" y="195"/>
                      <a:pt x="339" y="190"/>
                    </a:cubicBezTo>
                    <a:cubicBezTo>
                      <a:pt x="338" y="185"/>
                      <a:pt x="338" y="181"/>
                      <a:pt x="338" y="177"/>
                    </a:cubicBezTo>
                    <a:cubicBezTo>
                      <a:pt x="346" y="177"/>
                      <a:pt x="354" y="177"/>
                      <a:pt x="362" y="177"/>
                    </a:cubicBezTo>
                    <a:cubicBezTo>
                      <a:pt x="364" y="177"/>
                      <a:pt x="365" y="177"/>
                      <a:pt x="367" y="177"/>
                    </a:cubicBezTo>
                    <a:cubicBezTo>
                      <a:pt x="365" y="185"/>
                      <a:pt x="368" y="193"/>
                      <a:pt x="377" y="197"/>
                    </a:cubicBezTo>
                    <a:cubicBezTo>
                      <a:pt x="378" y="197"/>
                      <a:pt x="379" y="196"/>
                      <a:pt x="378" y="195"/>
                    </a:cubicBezTo>
                    <a:cubicBezTo>
                      <a:pt x="371" y="191"/>
                      <a:pt x="368" y="184"/>
                      <a:pt x="369" y="177"/>
                    </a:cubicBezTo>
                    <a:cubicBezTo>
                      <a:pt x="378" y="177"/>
                      <a:pt x="386" y="177"/>
                      <a:pt x="395" y="176"/>
                    </a:cubicBezTo>
                    <a:cubicBezTo>
                      <a:pt x="397" y="181"/>
                      <a:pt x="398" y="185"/>
                      <a:pt x="401" y="189"/>
                    </a:cubicBezTo>
                    <a:cubicBezTo>
                      <a:pt x="402" y="190"/>
                      <a:pt x="404" y="188"/>
                      <a:pt x="403" y="187"/>
                    </a:cubicBezTo>
                    <a:cubicBezTo>
                      <a:pt x="400" y="184"/>
                      <a:pt x="399" y="180"/>
                      <a:pt x="398" y="176"/>
                    </a:cubicBezTo>
                    <a:cubicBezTo>
                      <a:pt x="406" y="176"/>
                      <a:pt x="414" y="175"/>
                      <a:pt x="422" y="174"/>
                    </a:cubicBezTo>
                    <a:cubicBezTo>
                      <a:pt x="407" y="187"/>
                      <a:pt x="390" y="198"/>
                      <a:pt x="373" y="209"/>
                    </a:cubicBezTo>
                    <a:cubicBezTo>
                      <a:pt x="360" y="217"/>
                      <a:pt x="347" y="225"/>
                      <a:pt x="338" y="236"/>
                    </a:cubicBezTo>
                    <a:cubicBezTo>
                      <a:pt x="334" y="239"/>
                      <a:pt x="331" y="241"/>
                      <a:pt x="327" y="243"/>
                    </a:cubicBezTo>
                    <a:cubicBezTo>
                      <a:pt x="319" y="248"/>
                      <a:pt x="303" y="254"/>
                      <a:pt x="303" y="265"/>
                    </a:cubicBezTo>
                    <a:cubicBezTo>
                      <a:pt x="302" y="270"/>
                      <a:pt x="307" y="274"/>
                      <a:pt x="312" y="272"/>
                    </a:cubicBezTo>
                    <a:cubicBezTo>
                      <a:pt x="313" y="272"/>
                      <a:pt x="314" y="271"/>
                      <a:pt x="315" y="270"/>
                    </a:cubicBezTo>
                    <a:cubicBezTo>
                      <a:pt x="314" y="273"/>
                      <a:pt x="313" y="275"/>
                      <a:pt x="312" y="278"/>
                    </a:cubicBezTo>
                    <a:cubicBezTo>
                      <a:pt x="309" y="286"/>
                      <a:pt x="304" y="294"/>
                      <a:pt x="301" y="302"/>
                    </a:cubicBezTo>
                    <a:cubicBezTo>
                      <a:pt x="301" y="305"/>
                      <a:pt x="304" y="305"/>
                      <a:pt x="305" y="304"/>
                    </a:cubicBezTo>
                    <a:cubicBezTo>
                      <a:pt x="309" y="298"/>
                      <a:pt x="312" y="291"/>
                      <a:pt x="314" y="284"/>
                    </a:cubicBezTo>
                    <a:cubicBezTo>
                      <a:pt x="315" y="292"/>
                      <a:pt x="316" y="299"/>
                      <a:pt x="317" y="307"/>
                    </a:cubicBezTo>
                    <a:cubicBezTo>
                      <a:pt x="315" y="319"/>
                      <a:pt x="315" y="332"/>
                      <a:pt x="317" y="345"/>
                    </a:cubicBezTo>
                    <a:cubicBezTo>
                      <a:pt x="318" y="348"/>
                      <a:pt x="323" y="347"/>
                      <a:pt x="322" y="343"/>
                    </a:cubicBezTo>
                    <a:cubicBezTo>
                      <a:pt x="320" y="335"/>
                      <a:pt x="320" y="326"/>
                      <a:pt x="320" y="317"/>
                    </a:cubicBezTo>
                    <a:cubicBezTo>
                      <a:pt x="323" y="326"/>
                      <a:pt x="326" y="335"/>
                      <a:pt x="329" y="343"/>
                    </a:cubicBezTo>
                    <a:cubicBezTo>
                      <a:pt x="324" y="360"/>
                      <a:pt x="321" y="379"/>
                      <a:pt x="326" y="394"/>
                    </a:cubicBezTo>
                    <a:cubicBezTo>
                      <a:pt x="327" y="395"/>
                      <a:pt x="329" y="395"/>
                      <a:pt x="329" y="393"/>
                    </a:cubicBezTo>
                    <a:cubicBezTo>
                      <a:pt x="330" y="382"/>
                      <a:pt x="328" y="371"/>
                      <a:pt x="328" y="360"/>
                    </a:cubicBezTo>
                    <a:cubicBezTo>
                      <a:pt x="329" y="356"/>
                      <a:pt x="329" y="351"/>
                      <a:pt x="330" y="346"/>
                    </a:cubicBezTo>
                    <a:cubicBezTo>
                      <a:pt x="332" y="350"/>
                      <a:pt x="333" y="353"/>
                      <a:pt x="334" y="356"/>
                    </a:cubicBezTo>
                    <a:cubicBezTo>
                      <a:pt x="342" y="375"/>
                      <a:pt x="350" y="394"/>
                      <a:pt x="360" y="411"/>
                    </a:cubicBezTo>
                    <a:cubicBezTo>
                      <a:pt x="360" y="412"/>
                      <a:pt x="360" y="412"/>
                      <a:pt x="361" y="412"/>
                    </a:cubicBezTo>
                    <a:cubicBezTo>
                      <a:pt x="354" y="406"/>
                      <a:pt x="349" y="400"/>
                      <a:pt x="344" y="393"/>
                    </a:cubicBezTo>
                    <a:cubicBezTo>
                      <a:pt x="344" y="393"/>
                      <a:pt x="344" y="393"/>
                      <a:pt x="344" y="393"/>
                    </a:cubicBezTo>
                    <a:cubicBezTo>
                      <a:pt x="348" y="403"/>
                      <a:pt x="354" y="410"/>
                      <a:pt x="362" y="418"/>
                    </a:cubicBezTo>
                    <a:cubicBezTo>
                      <a:pt x="362" y="418"/>
                      <a:pt x="363" y="419"/>
                      <a:pt x="363" y="419"/>
                    </a:cubicBezTo>
                    <a:cubicBezTo>
                      <a:pt x="364" y="421"/>
                      <a:pt x="365" y="423"/>
                      <a:pt x="365" y="425"/>
                    </a:cubicBezTo>
                    <a:cubicBezTo>
                      <a:pt x="366" y="425"/>
                      <a:pt x="366" y="425"/>
                      <a:pt x="366" y="425"/>
                    </a:cubicBezTo>
                    <a:cubicBezTo>
                      <a:pt x="361" y="424"/>
                      <a:pt x="357" y="421"/>
                      <a:pt x="353" y="419"/>
                    </a:cubicBezTo>
                    <a:close/>
                    <a:moveTo>
                      <a:pt x="324" y="270"/>
                    </a:moveTo>
                    <a:cubicBezTo>
                      <a:pt x="323" y="267"/>
                      <a:pt x="323" y="265"/>
                      <a:pt x="322" y="262"/>
                    </a:cubicBezTo>
                    <a:cubicBezTo>
                      <a:pt x="322" y="262"/>
                      <a:pt x="322" y="262"/>
                      <a:pt x="322" y="262"/>
                    </a:cubicBezTo>
                    <a:cubicBezTo>
                      <a:pt x="324" y="261"/>
                      <a:pt x="325" y="260"/>
                      <a:pt x="326" y="260"/>
                    </a:cubicBezTo>
                    <a:cubicBezTo>
                      <a:pt x="325" y="263"/>
                      <a:pt x="324" y="266"/>
                      <a:pt x="324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B815D6B5-B946-422D-A377-10FC72393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130"/>
                <a:ext cx="12" cy="122"/>
              </a:xfrm>
              <a:custGeom>
                <a:avLst/>
                <a:gdLst>
                  <a:gd name="T0" fmla="*/ 3 w 5"/>
                  <a:gd name="T1" fmla="*/ 0 h 51"/>
                  <a:gd name="T2" fmla="*/ 3 w 5"/>
                  <a:gd name="T3" fmla="*/ 0 h 51"/>
                  <a:gd name="T4" fmla="*/ 1 w 5"/>
                  <a:gd name="T5" fmla="*/ 25 h 51"/>
                  <a:gd name="T6" fmla="*/ 2 w 5"/>
                  <a:gd name="T7" fmla="*/ 50 h 51"/>
                  <a:gd name="T8" fmla="*/ 4 w 5"/>
                  <a:gd name="T9" fmla="*/ 50 h 51"/>
                  <a:gd name="T10" fmla="*/ 4 w 5"/>
                  <a:gd name="T11" fmla="*/ 29 h 51"/>
                  <a:gd name="T12" fmla="*/ 3 w 5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9"/>
                      <a:pt x="2" y="17"/>
                      <a:pt x="1" y="25"/>
                    </a:cubicBezTo>
                    <a:cubicBezTo>
                      <a:pt x="1" y="33"/>
                      <a:pt x="0" y="42"/>
                      <a:pt x="2" y="50"/>
                    </a:cubicBezTo>
                    <a:cubicBezTo>
                      <a:pt x="2" y="51"/>
                      <a:pt x="3" y="51"/>
                      <a:pt x="4" y="50"/>
                    </a:cubicBezTo>
                    <a:cubicBezTo>
                      <a:pt x="5" y="43"/>
                      <a:pt x="4" y="36"/>
                      <a:pt x="4" y="29"/>
                    </a:cubicBezTo>
                    <a:cubicBezTo>
                      <a:pt x="4" y="19"/>
                      <a:pt x="4" y="1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2062993-D355-4EB7-AA1F-C44D5771070A}"/>
              </a:ext>
            </a:extLst>
          </p:cNvPr>
          <p:cNvSpPr/>
          <p:nvPr/>
        </p:nvSpPr>
        <p:spPr>
          <a:xfrm>
            <a:off x="4142809" y="3010699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9,0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FDD79B4-38C7-435B-9433-947603BECF7C}"/>
              </a:ext>
            </a:extLst>
          </p:cNvPr>
          <p:cNvSpPr/>
          <p:nvPr/>
        </p:nvSpPr>
        <p:spPr>
          <a:xfrm>
            <a:off x="4142809" y="3395008"/>
            <a:ext cx="118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9,0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3" name="disparo historico">
            <a:extLst>
              <a:ext uri="{FF2B5EF4-FFF2-40B4-BE49-F238E27FC236}">
                <a16:creationId xmlns:a16="http://schemas.microsoft.com/office/drawing/2014/main" id="{F82E7A2B-0036-486F-8ED8-C482F1F3FDC0}"/>
              </a:ext>
            </a:extLst>
          </p:cNvPr>
          <p:cNvGrpSpPr/>
          <p:nvPr/>
        </p:nvGrpSpPr>
        <p:grpSpPr>
          <a:xfrm>
            <a:off x="4557743" y="2240680"/>
            <a:ext cx="1135097" cy="430887"/>
            <a:chOff x="8256588" y="5575012"/>
            <a:chExt cx="1481911" cy="562539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4030467-3DEB-44E7-BFAD-EEB185FECF6C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3F1CAA4F-787B-4E11-9B08-CB9BF9FB3C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966D9A39-D0C0-484E-B1DC-F1115B483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7B221EF8-C798-4068-B6F2-57837A5AF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5B88A6E1-EE06-4355-8D9A-24310F0E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14127730-D208-4526-918D-6715ED703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B1CDC5E1-2380-4901-A05D-13627BCEA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8CF8852B-ED9D-4B39-AF3B-FA073A34B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21EC756B-5A38-4672-9746-E536EA34D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5CC42E97-BB8E-4FF7-A104-52F020E06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E6058812-A151-422F-94B8-E8023EDB7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58FCE083-0943-48EE-B79D-A18022C79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8EEFCF7D-326E-4A05-AB13-1970D797F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92F205FC-2733-429D-8F0D-3C94F2E7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44E8134-C4AA-4E9F-BFDB-90C9B389E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8C731243-77B3-4E93-8056-0D4453C1E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40045"/>
              </p:ext>
            </p:extLst>
          </p:nvPr>
        </p:nvGraphicFramePr>
        <p:xfrm>
          <a:off x="2462783" y="3900120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6.580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39" name="+ informações">
            <a:extLst>
              <a:ext uri="{FF2B5EF4-FFF2-40B4-BE49-F238E27FC236}">
                <a16:creationId xmlns:a16="http://schemas.microsoft.com/office/drawing/2014/main" id="{5726DE6E-D88C-4018-90AF-0C661C399B99}"/>
              </a:ext>
            </a:extLst>
          </p:cNvPr>
          <p:cNvGrpSpPr/>
          <p:nvPr/>
        </p:nvGrpSpPr>
        <p:grpSpPr>
          <a:xfrm>
            <a:off x="680828" y="3853852"/>
            <a:ext cx="1402473" cy="346249"/>
            <a:chOff x="7300120" y="5125288"/>
            <a:chExt cx="1748287" cy="431624"/>
          </a:xfrm>
        </p:grpSpPr>
        <p:sp>
          <p:nvSpPr>
            <p:cNvPr id="41" name="Forma livre 52">
              <a:extLst>
                <a:ext uri="{FF2B5EF4-FFF2-40B4-BE49-F238E27FC236}">
                  <a16:creationId xmlns:a16="http://schemas.microsoft.com/office/drawing/2014/main" id="{65B21348-DA10-4C6B-A313-CFF36F45A9EB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" name="CaixaDeTexto 5">
              <a:extLst>
                <a:ext uri="{FF2B5EF4-FFF2-40B4-BE49-F238E27FC236}">
                  <a16:creationId xmlns:a16="http://schemas.microsoft.com/office/drawing/2014/main" id="{72F2EDB0-A983-4CE8-A828-7243B4CA813E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E7E42C9E-A2B1-49A8-92F2-C86211655B0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2FBECA49-AC9E-460D-8F8F-A0A090F506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8D80B2F9-0B94-4D3D-BA53-88134F38FD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CD587F9A-C8B5-4DCC-8743-21946AC21F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2DA009B9-580A-4A0A-8B4F-1C70F41E28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362D735C-CBAC-45CD-A7E8-21EC0205CC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9" name="Gráfico 58">
            <a:extLst>
              <a:ext uri="{FF2B5EF4-FFF2-40B4-BE49-F238E27FC236}">
                <a16:creationId xmlns:a16="http://schemas.microsoft.com/office/drawing/2014/main" id="{2072D1BF-0484-418A-9318-09A2F5A50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844864"/>
              </p:ext>
            </p:extLst>
          </p:nvPr>
        </p:nvGraphicFramePr>
        <p:xfrm>
          <a:off x="8843997" y="1600538"/>
          <a:ext cx="2527108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Tabela 59">
            <a:extLst>
              <a:ext uri="{FF2B5EF4-FFF2-40B4-BE49-F238E27FC236}">
                <a16:creationId xmlns:a16="http://schemas.microsoft.com/office/drawing/2014/main" id="{41A1DC73-BC9C-405F-8BF9-9678F0C01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51812"/>
              </p:ext>
            </p:extLst>
          </p:nvPr>
        </p:nvGraphicFramePr>
        <p:xfrm>
          <a:off x="11381101" y="1721397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1" name="Forma livre 15">
            <a:extLst>
              <a:ext uri="{FF2B5EF4-FFF2-40B4-BE49-F238E27FC236}">
                <a16:creationId xmlns:a16="http://schemas.microsoft.com/office/drawing/2014/main" id="{95750D8C-0EBE-4C75-8BC5-8BA6A9547CB5}"/>
              </a:ext>
            </a:extLst>
          </p:cNvPr>
          <p:cNvSpPr/>
          <p:nvPr/>
        </p:nvSpPr>
        <p:spPr>
          <a:xfrm flipH="1">
            <a:off x="8755999" y="1721397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Forma livre 16">
            <a:extLst>
              <a:ext uri="{FF2B5EF4-FFF2-40B4-BE49-F238E27FC236}">
                <a16:creationId xmlns:a16="http://schemas.microsoft.com/office/drawing/2014/main" id="{1F65FF6D-EEBC-4796-8848-EF1B441381DA}"/>
              </a:ext>
            </a:extLst>
          </p:cNvPr>
          <p:cNvSpPr/>
          <p:nvPr/>
        </p:nvSpPr>
        <p:spPr>
          <a:xfrm flipH="1">
            <a:off x="8755999" y="2480411"/>
            <a:ext cx="319572" cy="726570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Forma livre 17">
            <a:extLst>
              <a:ext uri="{FF2B5EF4-FFF2-40B4-BE49-F238E27FC236}">
                <a16:creationId xmlns:a16="http://schemas.microsoft.com/office/drawing/2014/main" id="{EF48B7F0-51B4-46D5-869B-AB3EB300C332}"/>
              </a:ext>
            </a:extLst>
          </p:cNvPr>
          <p:cNvSpPr/>
          <p:nvPr/>
        </p:nvSpPr>
        <p:spPr>
          <a:xfrm flipH="1">
            <a:off x="8755999" y="3228191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3BA3839B-2D9A-4A32-BE29-0C258A6B740B}"/>
              </a:ext>
            </a:extLst>
          </p:cNvPr>
          <p:cNvSpPr/>
          <p:nvPr/>
        </p:nvSpPr>
        <p:spPr>
          <a:xfrm>
            <a:off x="7392947" y="167906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76%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D1EEA47C-857A-4D39-9785-35F5A72F3A1A}"/>
              </a:ext>
            </a:extLst>
          </p:cNvPr>
          <p:cNvSpPr/>
          <p:nvPr/>
        </p:nvSpPr>
        <p:spPr>
          <a:xfrm>
            <a:off x="7392947" y="2508490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</a:rPr>
              <a:t>17%</a:t>
            </a:r>
            <a:endParaRPr lang="pt-BR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5BFA7F94-4A1F-4FF8-AE87-E80C0FBE6739}"/>
              </a:ext>
            </a:extLst>
          </p:cNvPr>
          <p:cNvSpPr/>
          <p:nvPr/>
        </p:nvSpPr>
        <p:spPr>
          <a:xfrm>
            <a:off x="7392947" y="4208118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</a:rPr>
              <a:t>7%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66433D8E-3758-4B86-BDE0-B261EFE47C07}"/>
              </a:ext>
            </a:extLst>
          </p:cNvPr>
          <p:cNvSpPr/>
          <p:nvPr/>
        </p:nvSpPr>
        <p:spPr>
          <a:xfrm>
            <a:off x="9300040" y="1350694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muito satisfeito(a)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B890DA7C-2D08-405D-8607-1ED53305AF6D}"/>
              </a:ext>
            </a:extLst>
          </p:cNvPr>
          <p:cNvSpPr/>
          <p:nvPr/>
        </p:nvSpPr>
        <p:spPr>
          <a:xfrm>
            <a:off x="9300040" y="5884500"/>
            <a:ext cx="252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muito insatisfeito(a)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21" grpId="0"/>
      <p:bldP spid="21" grpId="1"/>
      <p:bldP spid="22" grpId="0"/>
      <p:bldP spid="22" grpId="1"/>
      <p:bldGraphic spid="59" grpId="0">
        <p:bldAsOne/>
      </p:bldGraphic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Agrupar 83">
            <a:extLst>
              <a:ext uri="{FF2B5EF4-FFF2-40B4-BE49-F238E27FC236}">
                <a16:creationId xmlns:a16="http://schemas.microsoft.com/office/drawing/2014/main" id="{362568FF-C37E-4B0F-BDB4-85491CF78F8A}"/>
              </a:ext>
            </a:extLst>
          </p:cNvPr>
          <p:cNvGrpSpPr/>
          <p:nvPr/>
        </p:nvGrpSpPr>
        <p:grpSpPr>
          <a:xfrm>
            <a:off x="4671604" y="3688782"/>
            <a:ext cx="3303273" cy="522200"/>
            <a:chOff x="524425" y="3672193"/>
            <a:chExt cx="3303273" cy="522200"/>
          </a:xfrm>
        </p:grpSpPr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87FCA630-145C-4D83-B9B1-B7F26D3A10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698" y="3932453"/>
              <a:ext cx="3096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>
              <a:extLst>
                <a:ext uri="{FF2B5EF4-FFF2-40B4-BE49-F238E27FC236}">
                  <a16:creationId xmlns:a16="http://schemas.microsoft.com/office/drawing/2014/main" id="{78E72CAA-B3A8-4CF1-B137-6E339A5D3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321" y="3799444"/>
              <a:ext cx="1548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431BA41C-7ADB-49DA-B15B-D62D7ABA48EE}"/>
                </a:ext>
              </a:extLst>
            </p:cNvPr>
            <p:cNvGrpSpPr/>
            <p:nvPr/>
          </p:nvGrpSpPr>
          <p:grpSpPr>
            <a:xfrm>
              <a:off x="524425" y="3672193"/>
              <a:ext cx="759142" cy="522200"/>
              <a:chOff x="-629593" y="1631517"/>
              <a:chExt cx="759142" cy="522200"/>
            </a:xfrm>
          </p:grpSpPr>
          <p:grpSp>
            <p:nvGrpSpPr>
              <p:cNvPr id="88" name="Agrupar 87">
                <a:extLst>
                  <a:ext uri="{FF2B5EF4-FFF2-40B4-BE49-F238E27FC236}">
                    <a16:creationId xmlns:a16="http://schemas.microsoft.com/office/drawing/2014/main" id="{283CA4F6-ECCE-4C05-90E3-98FBEC39E19E}"/>
                  </a:ext>
                </a:extLst>
              </p:cNvPr>
              <p:cNvGrpSpPr/>
              <p:nvPr/>
            </p:nvGrpSpPr>
            <p:grpSpPr>
              <a:xfrm>
                <a:off x="-629593" y="1631517"/>
                <a:ext cx="759142" cy="522200"/>
                <a:chOff x="-629593" y="1631517"/>
                <a:chExt cx="759142" cy="522200"/>
              </a:xfrm>
            </p:grpSpPr>
            <p:sp>
              <p:nvSpPr>
                <p:cNvPr id="90" name="Retângulo: Cantos Arredondados 89">
                  <a:extLst>
                    <a:ext uri="{FF2B5EF4-FFF2-40B4-BE49-F238E27FC236}">
                      <a16:creationId xmlns:a16="http://schemas.microsoft.com/office/drawing/2014/main" id="{C91C6D80-7CAB-4C72-B4F5-45DB7A1A38DD}"/>
                    </a:ext>
                  </a:extLst>
                </p:cNvPr>
                <p:cNvSpPr/>
                <p:nvPr/>
              </p:nvSpPr>
              <p:spPr>
                <a:xfrm>
                  <a:off x="-547597" y="1649222"/>
                  <a:ext cx="588567" cy="50449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1" name="Retângulo 90">
                  <a:extLst>
                    <a:ext uri="{FF2B5EF4-FFF2-40B4-BE49-F238E27FC236}">
                      <a16:creationId xmlns:a16="http://schemas.microsoft.com/office/drawing/2014/main" id="{280AA417-886E-4BF2-A1E2-BD539C5D0FC9}"/>
                    </a:ext>
                  </a:extLst>
                </p:cNvPr>
                <p:cNvSpPr/>
                <p:nvPr/>
              </p:nvSpPr>
              <p:spPr>
                <a:xfrm>
                  <a:off x="-629593" y="16315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5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82F6AA0F-A985-44D8-AABE-31D3648E0B95}"/>
                  </a:ext>
                </a:extLst>
              </p:cNvPr>
              <p:cNvSpPr/>
              <p:nvPr/>
            </p:nvSpPr>
            <p:spPr>
              <a:xfrm>
                <a:off x="-578554" y="1890333"/>
                <a:ext cx="67714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E4BD59DE-41C2-46AC-A69A-2EAD38605380}"/>
              </a:ext>
            </a:extLst>
          </p:cNvPr>
          <p:cNvGrpSpPr/>
          <p:nvPr/>
        </p:nvGrpSpPr>
        <p:grpSpPr>
          <a:xfrm>
            <a:off x="-176625" y="3672193"/>
            <a:ext cx="4373803" cy="505037"/>
            <a:chOff x="-176625" y="3672193"/>
            <a:chExt cx="4373803" cy="505037"/>
          </a:xfrm>
        </p:grpSpPr>
        <p:cxnSp>
          <p:nvCxnSpPr>
            <p:cNvPr id="93" name="Conector reto 92">
              <a:extLst>
                <a:ext uri="{FF2B5EF4-FFF2-40B4-BE49-F238E27FC236}">
                  <a16:creationId xmlns:a16="http://schemas.microsoft.com/office/drawing/2014/main" id="{3964A222-C093-4FB9-8A7F-8DCA5AEE68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698" y="3937208"/>
              <a:ext cx="2952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>
              <a:extLst>
                <a:ext uri="{FF2B5EF4-FFF2-40B4-BE49-F238E27FC236}">
                  <a16:creationId xmlns:a16="http://schemas.microsoft.com/office/drawing/2014/main" id="{6BF97978-7574-4A65-8DA6-6ACC6C73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3775627"/>
              <a:ext cx="3816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Agrupar 94">
              <a:extLst>
                <a:ext uri="{FF2B5EF4-FFF2-40B4-BE49-F238E27FC236}">
                  <a16:creationId xmlns:a16="http://schemas.microsoft.com/office/drawing/2014/main" id="{FD084599-951D-4B6D-9AE2-A9A5F76C7321}"/>
                </a:ext>
              </a:extLst>
            </p:cNvPr>
            <p:cNvGrpSpPr/>
            <p:nvPr/>
          </p:nvGrpSpPr>
          <p:grpSpPr>
            <a:xfrm>
              <a:off x="-176625" y="3672193"/>
              <a:ext cx="1375081" cy="505037"/>
              <a:chOff x="-1330643" y="1631517"/>
              <a:chExt cx="1375081" cy="505037"/>
            </a:xfrm>
          </p:grpSpPr>
          <p:grpSp>
            <p:nvGrpSpPr>
              <p:cNvPr id="96" name="Agrupar 95">
                <a:extLst>
                  <a:ext uri="{FF2B5EF4-FFF2-40B4-BE49-F238E27FC236}">
                    <a16:creationId xmlns:a16="http://schemas.microsoft.com/office/drawing/2014/main" id="{292EA88B-2CD8-4BAA-B01A-74A146486909}"/>
                  </a:ext>
                </a:extLst>
              </p:cNvPr>
              <p:cNvGrpSpPr/>
              <p:nvPr/>
            </p:nvGrpSpPr>
            <p:grpSpPr>
              <a:xfrm>
                <a:off x="-1033461" y="1631517"/>
                <a:ext cx="759142" cy="485470"/>
                <a:chOff x="-1033461" y="1631517"/>
                <a:chExt cx="759142" cy="485470"/>
              </a:xfrm>
            </p:grpSpPr>
            <p:sp>
              <p:nvSpPr>
                <p:cNvPr id="98" name="Retângulo: Cantos Arredondados 97">
                  <a:extLst>
                    <a:ext uri="{FF2B5EF4-FFF2-40B4-BE49-F238E27FC236}">
                      <a16:creationId xmlns:a16="http://schemas.microsoft.com/office/drawing/2014/main" id="{0A12A633-9390-40C4-B8D0-87C2FA215B6D}"/>
                    </a:ext>
                  </a:extLst>
                </p:cNvPr>
                <p:cNvSpPr/>
                <p:nvPr/>
              </p:nvSpPr>
              <p:spPr>
                <a:xfrm>
                  <a:off x="-951465" y="1649223"/>
                  <a:ext cx="588567" cy="46776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9" name="Retângulo 98">
                  <a:extLst>
                    <a:ext uri="{FF2B5EF4-FFF2-40B4-BE49-F238E27FC236}">
                      <a16:creationId xmlns:a16="http://schemas.microsoft.com/office/drawing/2014/main" id="{00C955B1-F55E-4EA1-BDAE-1D51270040DB}"/>
                    </a:ext>
                  </a:extLst>
                </p:cNvPr>
                <p:cNvSpPr/>
                <p:nvPr/>
              </p:nvSpPr>
              <p:spPr>
                <a:xfrm>
                  <a:off x="-1033461" y="16315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6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97" name="Retângulo 96">
                <a:extLst>
                  <a:ext uri="{FF2B5EF4-FFF2-40B4-BE49-F238E27FC236}">
                    <a16:creationId xmlns:a16="http://schemas.microsoft.com/office/drawing/2014/main" id="{CE47ECE1-DFE2-4124-B0B0-CEEC6F303706}"/>
                  </a:ext>
                </a:extLst>
              </p:cNvPr>
              <p:cNvSpPr/>
              <p:nvPr/>
            </p:nvSpPr>
            <p:spPr>
              <a:xfrm>
                <a:off x="-1330643" y="1890333"/>
                <a:ext cx="137508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140" name="Agrupar 139">
            <a:extLst>
              <a:ext uri="{FF2B5EF4-FFF2-40B4-BE49-F238E27FC236}">
                <a16:creationId xmlns:a16="http://schemas.microsoft.com/office/drawing/2014/main" id="{BBDB6B2E-0102-41C5-80C7-515AC40F2BCF}"/>
              </a:ext>
            </a:extLst>
          </p:cNvPr>
          <p:cNvGrpSpPr/>
          <p:nvPr/>
        </p:nvGrpSpPr>
        <p:grpSpPr>
          <a:xfrm>
            <a:off x="8639717" y="3714182"/>
            <a:ext cx="2591141" cy="476462"/>
            <a:chOff x="120557" y="3621393"/>
            <a:chExt cx="2591141" cy="476462"/>
          </a:xfrm>
        </p:grpSpPr>
        <p:cxnSp>
          <p:nvCxnSpPr>
            <p:cNvPr id="141" name="Conector reto 140">
              <a:extLst>
                <a:ext uri="{FF2B5EF4-FFF2-40B4-BE49-F238E27FC236}">
                  <a16:creationId xmlns:a16="http://schemas.microsoft.com/office/drawing/2014/main" id="{F4123C87-EE5A-4E70-B12D-6A32F8882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698" y="3889589"/>
              <a:ext cx="1980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>
              <a:extLst>
                <a:ext uri="{FF2B5EF4-FFF2-40B4-BE49-F238E27FC236}">
                  <a16:creationId xmlns:a16="http://schemas.microsoft.com/office/drawing/2014/main" id="{836ABA52-5CB6-43FD-92CC-CF355429E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8" y="3756578"/>
              <a:ext cx="936000" cy="0"/>
            </a:xfrm>
            <a:prstGeom prst="line">
              <a:avLst/>
            </a:prstGeom>
            <a:ln w="19050">
              <a:solidFill>
                <a:srgbClr val="FF5D5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Agrupar 142">
              <a:extLst>
                <a:ext uri="{FF2B5EF4-FFF2-40B4-BE49-F238E27FC236}">
                  <a16:creationId xmlns:a16="http://schemas.microsoft.com/office/drawing/2014/main" id="{BE3C725F-9ADE-488A-A13C-C786C6AB537E}"/>
                </a:ext>
              </a:extLst>
            </p:cNvPr>
            <p:cNvGrpSpPr/>
            <p:nvPr/>
          </p:nvGrpSpPr>
          <p:grpSpPr>
            <a:xfrm>
              <a:off x="120557" y="3621393"/>
              <a:ext cx="759142" cy="476462"/>
              <a:chOff x="-1033461" y="1580717"/>
              <a:chExt cx="759142" cy="476462"/>
            </a:xfrm>
          </p:grpSpPr>
          <p:grpSp>
            <p:nvGrpSpPr>
              <p:cNvPr id="144" name="Agrupar 143">
                <a:extLst>
                  <a:ext uri="{FF2B5EF4-FFF2-40B4-BE49-F238E27FC236}">
                    <a16:creationId xmlns:a16="http://schemas.microsoft.com/office/drawing/2014/main" id="{41909600-0ED3-4822-9F4B-51D15C63AC85}"/>
                  </a:ext>
                </a:extLst>
              </p:cNvPr>
              <p:cNvGrpSpPr/>
              <p:nvPr/>
            </p:nvGrpSpPr>
            <p:grpSpPr>
              <a:xfrm>
                <a:off x="-1033461" y="1580717"/>
                <a:ext cx="759142" cy="443482"/>
                <a:chOff x="-1033461" y="1580717"/>
                <a:chExt cx="759142" cy="443482"/>
              </a:xfrm>
            </p:grpSpPr>
            <p:sp>
              <p:nvSpPr>
                <p:cNvPr id="146" name="Retângulo: Cantos Arredondados 145">
                  <a:extLst>
                    <a:ext uri="{FF2B5EF4-FFF2-40B4-BE49-F238E27FC236}">
                      <a16:creationId xmlns:a16="http://schemas.microsoft.com/office/drawing/2014/main" id="{2946D75C-DEB6-4EEE-A7B6-017058943219}"/>
                    </a:ext>
                  </a:extLst>
                </p:cNvPr>
                <p:cNvSpPr/>
                <p:nvPr/>
              </p:nvSpPr>
              <p:spPr>
                <a:xfrm>
                  <a:off x="-951465" y="1649223"/>
                  <a:ext cx="588567" cy="374976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7" name="Retângulo 146">
                  <a:extLst>
                    <a:ext uri="{FF2B5EF4-FFF2-40B4-BE49-F238E27FC236}">
                      <a16:creationId xmlns:a16="http://schemas.microsoft.com/office/drawing/2014/main" id="{1E3C8572-9034-4D2B-86BF-500EB59DFC96}"/>
                    </a:ext>
                  </a:extLst>
                </p:cNvPr>
                <p:cNvSpPr/>
                <p:nvPr/>
              </p:nvSpPr>
              <p:spPr>
                <a:xfrm>
                  <a:off x="-1033461" y="1580717"/>
                  <a:ext cx="759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5</a:t>
                  </a:r>
                  <a:r>
                    <a:rPr lang="pt-BR" sz="1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%</a:t>
                  </a:r>
                  <a:endParaRPr lang="pt-BR" sz="11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145" name="Retângulo 144">
                <a:extLst>
                  <a:ext uri="{FF2B5EF4-FFF2-40B4-BE49-F238E27FC236}">
                    <a16:creationId xmlns:a16="http://schemas.microsoft.com/office/drawing/2014/main" id="{F027B233-FD71-40DF-B5A6-D1C9B2A7633B}"/>
                  </a:ext>
                </a:extLst>
              </p:cNvPr>
              <p:cNvSpPr/>
              <p:nvPr/>
            </p:nvSpPr>
            <p:spPr>
              <a:xfrm>
                <a:off x="-982422" y="1810958"/>
                <a:ext cx="67714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2">
                        <a:lumMod val="25000"/>
                      </a:schemeClr>
                    </a:solidFill>
                  </a:rPr>
                  <a:t>variação</a:t>
                </a:r>
                <a:endParaRPr lang="pt-BR" sz="7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P16. Q</a:t>
            </a:r>
            <a:r>
              <a:rPr lang="pt-BR" sz="1100" dirty="0">
                <a:solidFill>
                  <a:schemeClr val="bg1"/>
                </a:solidFill>
              </a:rPr>
              <a:t>ual o seu nível de satisfação geral com o atendimento/ site prestado pela Central de Atendimento do Sebrae?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DE58A0-1020-4A7A-877A-4A29E7AD0D55}"/>
              </a:ext>
            </a:extLst>
          </p:cNvPr>
          <p:cNvSpPr/>
          <p:nvPr/>
        </p:nvSpPr>
        <p:spPr>
          <a:xfrm>
            <a:off x="1398600" y="6148587"/>
            <a:ext cx="585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“muito insatisfeito(a)” e 10 significa “muito satisfeito(a)”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geral com o </a:t>
            </a:r>
            <a:r>
              <a:rPr lang="pt-BR" sz="3200" b="1" i="1" dirty="0">
                <a:solidFill>
                  <a:schemeClr val="accent2"/>
                </a:solidFill>
              </a:rPr>
              <a:t>atendimento prestado </a:t>
            </a:r>
            <a:r>
              <a:rPr lang="pt-BR" sz="3200" b="1" dirty="0">
                <a:solidFill>
                  <a:srgbClr val="0070C0"/>
                </a:solidFill>
              </a:rPr>
              <a:t>pela Central</a:t>
            </a: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F9175FAD-EC27-4F4D-881D-5C982A9551D7}"/>
              </a:ext>
            </a:extLst>
          </p:cNvPr>
          <p:cNvSpPr txBox="1">
            <a:spLocks/>
          </p:cNvSpPr>
          <p:nvPr/>
        </p:nvSpPr>
        <p:spPr>
          <a:xfrm>
            <a:off x="719999" y="1800000"/>
            <a:ext cx="10572115" cy="1065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independentemente do critério de segmentação adotado, as </a:t>
            </a:r>
            <a:r>
              <a:rPr lang="pt-BR" sz="1800" b="1" dirty="0"/>
              <a:t>variações</a:t>
            </a:r>
            <a:r>
              <a:rPr lang="pt-BR" sz="1800" dirty="0"/>
              <a:t> entre os extremos das avaliações da satisfação geral com o atendimento são reduzidas, confirmando se tratar de uma impressão generalizada desses entrevistados </a:t>
            </a:r>
            <a:r>
              <a:rPr lang="pt-BR" sz="1200" dirty="0"/>
              <a:t>(p15)</a:t>
            </a: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3E162FED-96D9-4E0D-A5DB-1BCBD2965C67}"/>
              </a:ext>
            </a:extLst>
          </p:cNvPr>
          <p:cNvSpPr/>
          <p:nvPr/>
        </p:nvSpPr>
        <p:spPr>
          <a:xfrm>
            <a:off x="0" y="3109673"/>
            <a:ext cx="12192000" cy="2760026"/>
          </a:xfrm>
          <a:prstGeom prst="rect">
            <a:avLst/>
          </a:prstGeom>
          <a:solidFill>
            <a:srgbClr val="DEEBF7">
              <a:alpha val="3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0" name="Gráfico 99">
            <a:extLst>
              <a:ext uri="{FF2B5EF4-FFF2-40B4-BE49-F238E27FC236}">
                <a16:creationId xmlns:a16="http://schemas.microsoft.com/office/drawing/2014/main" id="{BFE3C46C-4F9D-4195-91C8-98677C291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874898"/>
              </p:ext>
            </p:extLst>
          </p:nvPr>
        </p:nvGraphicFramePr>
        <p:xfrm>
          <a:off x="1008582" y="3251721"/>
          <a:ext cx="3631453" cy="268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1" name="Gráfico 100">
            <a:extLst>
              <a:ext uri="{FF2B5EF4-FFF2-40B4-BE49-F238E27FC236}">
                <a16:creationId xmlns:a16="http://schemas.microsoft.com/office/drawing/2014/main" id="{CD704BE5-D470-41A1-A580-7147CE389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939977"/>
              </p:ext>
            </p:extLst>
          </p:nvPr>
        </p:nvGraphicFramePr>
        <p:xfrm>
          <a:off x="5211536" y="3065026"/>
          <a:ext cx="3333749" cy="294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" name="Gráfico 101">
            <a:extLst>
              <a:ext uri="{FF2B5EF4-FFF2-40B4-BE49-F238E27FC236}">
                <a16:creationId xmlns:a16="http://schemas.microsoft.com/office/drawing/2014/main" id="{6211E85D-465E-4ACD-B24D-EA09AD2A8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86142"/>
              </p:ext>
            </p:extLst>
          </p:nvPr>
        </p:nvGraphicFramePr>
        <p:xfrm>
          <a:off x="9204992" y="2731903"/>
          <a:ext cx="2614506" cy="308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CA944A63-E860-46B8-BD40-43FB5EE381A8}"/>
              </a:ext>
            </a:extLst>
          </p:cNvPr>
          <p:cNvGrpSpPr/>
          <p:nvPr/>
        </p:nvGrpSpPr>
        <p:grpSpPr>
          <a:xfrm>
            <a:off x="980627" y="2863992"/>
            <a:ext cx="2566300" cy="468000"/>
            <a:chOff x="588742" y="2863992"/>
            <a:chExt cx="2566300" cy="468000"/>
          </a:xfrm>
        </p:grpSpPr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8F44F86E-45F9-42B0-A2E0-84D59B5F2D0E}"/>
                </a:ext>
              </a:extLst>
            </p:cNvPr>
            <p:cNvGrpSpPr/>
            <p:nvPr/>
          </p:nvGrpSpPr>
          <p:grpSpPr>
            <a:xfrm>
              <a:off x="588742" y="2863992"/>
              <a:ext cx="468000" cy="468000"/>
              <a:chOff x="8601905" y="-1401723"/>
              <a:chExt cx="468000" cy="4680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F0219CF3-D92B-4851-952E-9C45F16F6F50}"/>
                  </a:ext>
                </a:extLst>
              </p:cNvPr>
              <p:cNvSpPr/>
              <p:nvPr/>
            </p:nvSpPr>
            <p:spPr>
              <a:xfrm>
                <a:off x="8601905" y="-1401723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07" name="Agrupar 106">
                <a:extLst>
                  <a:ext uri="{FF2B5EF4-FFF2-40B4-BE49-F238E27FC236}">
                    <a16:creationId xmlns:a16="http://schemas.microsoft.com/office/drawing/2014/main" id="{4A07CB7C-791E-4590-AF40-A85EF5881D5C}"/>
                  </a:ext>
                </a:extLst>
              </p:cNvPr>
              <p:cNvGrpSpPr/>
              <p:nvPr/>
            </p:nvGrpSpPr>
            <p:grpSpPr>
              <a:xfrm>
                <a:off x="8691858" y="-1307693"/>
                <a:ext cx="265369" cy="246593"/>
                <a:chOff x="5332582" y="1544737"/>
                <a:chExt cx="595624" cy="619782"/>
              </a:xfrm>
              <a:solidFill>
                <a:schemeClr val="bg1"/>
              </a:solidFill>
            </p:grpSpPr>
            <p:pic>
              <p:nvPicPr>
                <p:cNvPr id="108" name="Gráfico 107">
                  <a:extLst>
                    <a:ext uri="{FF2B5EF4-FFF2-40B4-BE49-F238E27FC236}">
                      <a16:creationId xmlns:a16="http://schemas.microsoft.com/office/drawing/2014/main" id="{542FB0E9-FE89-4000-8D21-2AE69D3EE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2582" y="1544737"/>
                  <a:ext cx="595624" cy="595624"/>
                </a:xfrm>
                <a:prstGeom prst="rect">
                  <a:avLst/>
                </a:prstGeom>
              </p:spPr>
            </p:pic>
            <p:sp>
              <p:nvSpPr>
                <p:cNvPr id="109" name="Forma Livre: Forma 108">
                  <a:extLst>
                    <a:ext uri="{FF2B5EF4-FFF2-40B4-BE49-F238E27FC236}">
                      <a16:creationId xmlns:a16="http://schemas.microsoft.com/office/drawing/2014/main" id="{9EA76914-D996-4CB8-A358-D44D60AA0C90}"/>
                    </a:ext>
                  </a:extLst>
                </p:cNvPr>
                <p:cNvSpPr/>
                <p:nvPr/>
              </p:nvSpPr>
              <p:spPr>
                <a:xfrm rot="2391476">
                  <a:off x="5380913" y="2066118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0" name="Forma Livre: Forma 109">
                  <a:extLst>
                    <a:ext uri="{FF2B5EF4-FFF2-40B4-BE49-F238E27FC236}">
                      <a16:creationId xmlns:a16="http://schemas.microsoft.com/office/drawing/2014/main" id="{ECE92EFC-2334-4BD1-AF62-4B8BF210D9D1}"/>
                    </a:ext>
                  </a:extLst>
                </p:cNvPr>
                <p:cNvSpPr/>
                <p:nvPr/>
              </p:nvSpPr>
              <p:spPr>
                <a:xfrm rot="2391476">
                  <a:off x="5447587" y="206611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1" name="Forma Livre: Forma 110">
                  <a:extLst>
                    <a:ext uri="{FF2B5EF4-FFF2-40B4-BE49-F238E27FC236}">
                      <a16:creationId xmlns:a16="http://schemas.microsoft.com/office/drawing/2014/main" id="{0C4C0820-B854-448C-B314-5378DF9B7A4A}"/>
                    </a:ext>
                  </a:extLst>
                </p:cNvPr>
                <p:cNvSpPr/>
                <p:nvPr/>
              </p:nvSpPr>
              <p:spPr>
                <a:xfrm rot="2391476">
                  <a:off x="5533313" y="2058973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2" name="Forma Livre: Forma 111">
                  <a:extLst>
                    <a:ext uri="{FF2B5EF4-FFF2-40B4-BE49-F238E27FC236}">
                      <a16:creationId xmlns:a16="http://schemas.microsoft.com/office/drawing/2014/main" id="{561C9DFA-194F-491A-9D9A-C0BA3DFBC356}"/>
                    </a:ext>
                  </a:extLst>
                </p:cNvPr>
                <p:cNvSpPr/>
                <p:nvPr/>
              </p:nvSpPr>
              <p:spPr>
                <a:xfrm rot="2391476">
                  <a:off x="5599987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3" name="Forma Livre: Forma 112">
                  <a:extLst>
                    <a:ext uri="{FF2B5EF4-FFF2-40B4-BE49-F238E27FC236}">
                      <a16:creationId xmlns:a16="http://schemas.microsoft.com/office/drawing/2014/main" id="{95706DD5-A340-4481-B1E9-26FD25CB20B4}"/>
                    </a:ext>
                  </a:extLst>
                </p:cNvPr>
                <p:cNvSpPr/>
                <p:nvPr/>
              </p:nvSpPr>
              <p:spPr>
                <a:xfrm rot="2391476">
                  <a:off x="5601226" y="2058971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4" name="Forma Livre: Forma 113">
                  <a:extLst>
                    <a:ext uri="{FF2B5EF4-FFF2-40B4-BE49-F238E27FC236}">
                      <a16:creationId xmlns:a16="http://schemas.microsoft.com/office/drawing/2014/main" id="{B7AEED58-884C-4888-AA52-06BECB00C69F}"/>
                    </a:ext>
                  </a:extLst>
                </p:cNvPr>
                <p:cNvSpPr/>
                <p:nvPr/>
              </p:nvSpPr>
              <p:spPr>
                <a:xfrm rot="2391476">
                  <a:off x="5667900" y="2058969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5" name="Forma Livre: Forma 114">
                  <a:extLst>
                    <a:ext uri="{FF2B5EF4-FFF2-40B4-BE49-F238E27FC236}">
                      <a16:creationId xmlns:a16="http://schemas.microsoft.com/office/drawing/2014/main" id="{8DF942CC-B8E6-473A-A1DD-C93CA827FE39}"/>
                    </a:ext>
                  </a:extLst>
                </p:cNvPr>
                <p:cNvSpPr/>
                <p:nvPr/>
              </p:nvSpPr>
              <p:spPr>
                <a:xfrm rot="2391476">
                  <a:off x="5753626" y="2051826"/>
                  <a:ext cx="48693" cy="98401"/>
                </a:xfrm>
                <a:custGeom>
                  <a:avLst/>
                  <a:gdLst>
                    <a:gd name="connsiteX0" fmla="*/ 114300 w 114300"/>
                    <a:gd name="connsiteY0" fmla="*/ 0 h 230981"/>
                    <a:gd name="connsiteX1" fmla="*/ 104775 w 114300"/>
                    <a:gd name="connsiteY1" fmla="*/ 21431 h 230981"/>
                    <a:gd name="connsiteX2" fmla="*/ 97631 w 114300"/>
                    <a:gd name="connsiteY2" fmla="*/ 35718 h 230981"/>
                    <a:gd name="connsiteX3" fmla="*/ 95250 w 114300"/>
                    <a:gd name="connsiteY3" fmla="*/ 42862 h 230981"/>
                    <a:gd name="connsiteX4" fmla="*/ 90487 w 114300"/>
                    <a:gd name="connsiteY4" fmla="*/ 50006 h 230981"/>
                    <a:gd name="connsiteX5" fmla="*/ 80962 w 114300"/>
                    <a:gd name="connsiteY5" fmla="*/ 71437 h 230981"/>
                    <a:gd name="connsiteX6" fmla="*/ 78581 w 114300"/>
                    <a:gd name="connsiteY6" fmla="*/ 78581 h 230981"/>
                    <a:gd name="connsiteX7" fmla="*/ 69056 w 114300"/>
                    <a:gd name="connsiteY7" fmla="*/ 92868 h 230981"/>
                    <a:gd name="connsiteX8" fmla="*/ 64294 w 114300"/>
                    <a:gd name="connsiteY8" fmla="*/ 107156 h 230981"/>
                    <a:gd name="connsiteX9" fmla="*/ 54769 w 114300"/>
                    <a:gd name="connsiteY9" fmla="*/ 121443 h 230981"/>
                    <a:gd name="connsiteX10" fmla="*/ 50006 w 114300"/>
                    <a:gd name="connsiteY10" fmla="*/ 135731 h 230981"/>
                    <a:gd name="connsiteX11" fmla="*/ 47625 w 114300"/>
                    <a:gd name="connsiteY11" fmla="*/ 142875 h 230981"/>
                    <a:gd name="connsiteX12" fmla="*/ 42862 w 114300"/>
                    <a:gd name="connsiteY12" fmla="*/ 159543 h 230981"/>
                    <a:gd name="connsiteX13" fmla="*/ 38100 w 114300"/>
                    <a:gd name="connsiteY13" fmla="*/ 169068 h 230981"/>
                    <a:gd name="connsiteX14" fmla="*/ 23812 w 114300"/>
                    <a:gd name="connsiteY14" fmla="*/ 183356 h 230981"/>
                    <a:gd name="connsiteX15" fmla="*/ 9525 w 114300"/>
                    <a:gd name="connsiteY15" fmla="*/ 211931 h 230981"/>
                    <a:gd name="connsiteX16" fmla="*/ 4762 w 114300"/>
                    <a:gd name="connsiteY16" fmla="*/ 219075 h 230981"/>
                    <a:gd name="connsiteX17" fmla="*/ 0 w 114300"/>
                    <a:gd name="connsiteY17" fmla="*/ 226218 h 230981"/>
                    <a:gd name="connsiteX18" fmla="*/ 0 w 114300"/>
                    <a:gd name="connsiteY18" fmla="*/ 230981 h 23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300" h="230981">
                      <a:moveTo>
                        <a:pt x="114300" y="0"/>
                      </a:moveTo>
                      <a:cubicBezTo>
                        <a:pt x="111125" y="7144"/>
                        <a:pt x="107782" y="14215"/>
                        <a:pt x="104775" y="21431"/>
                      </a:cubicBezTo>
                      <a:cubicBezTo>
                        <a:pt x="99298" y="34576"/>
                        <a:pt x="106285" y="22740"/>
                        <a:pt x="97631" y="35718"/>
                      </a:cubicBezTo>
                      <a:cubicBezTo>
                        <a:pt x="96837" y="38099"/>
                        <a:pt x="96373" y="40617"/>
                        <a:pt x="95250" y="42862"/>
                      </a:cubicBezTo>
                      <a:cubicBezTo>
                        <a:pt x="93970" y="45422"/>
                        <a:pt x="91649" y="47391"/>
                        <a:pt x="90487" y="50006"/>
                      </a:cubicBezTo>
                      <a:cubicBezTo>
                        <a:pt x="79152" y="75510"/>
                        <a:pt x="91741" y="55269"/>
                        <a:pt x="80962" y="71437"/>
                      </a:cubicBezTo>
                      <a:cubicBezTo>
                        <a:pt x="80168" y="73818"/>
                        <a:pt x="79800" y="76387"/>
                        <a:pt x="78581" y="78581"/>
                      </a:cubicBezTo>
                      <a:cubicBezTo>
                        <a:pt x="75801" y="83584"/>
                        <a:pt x="69056" y="92868"/>
                        <a:pt x="69056" y="92868"/>
                      </a:cubicBezTo>
                      <a:cubicBezTo>
                        <a:pt x="67469" y="97631"/>
                        <a:pt x="67079" y="102979"/>
                        <a:pt x="64294" y="107156"/>
                      </a:cubicBezTo>
                      <a:cubicBezTo>
                        <a:pt x="61119" y="111918"/>
                        <a:pt x="56579" y="116013"/>
                        <a:pt x="54769" y="121443"/>
                      </a:cubicBezTo>
                      <a:lnTo>
                        <a:pt x="50006" y="135731"/>
                      </a:lnTo>
                      <a:cubicBezTo>
                        <a:pt x="49212" y="138112"/>
                        <a:pt x="48234" y="140440"/>
                        <a:pt x="47625" y="142875"/>
                      </a:cubicBezTo>
                      <a:cubicBezTo>
                        <a:pt x="46414" y="147719"/>
                        <a:pt x="44915" y="154753"/>
                        <a:pt x="42862" y="159543"/>
                      </a:cubicBezTo>
                      <a:cubicBezTo>
                        <a:pt x="41464" y="162806"/>
                        <a:pt x="40317" y="166296"/>
                        <a:pt x="38100" y="169068"/>
                      </a:cubicBezTo>
                      <a:cubicBezTo>
                        <a:pt x="33892" y="174328"/>
                        <a:pt x="23812" y="183356"/>
                        <a:pt x="23812" y="183356"/>
                      </a:cubicBezTo>
                      <a:cubicBezTo>
                        <a:pt x="17240" y="203072"/>
                        <a:pt x="21834" y="193467"/>
                        <a:pt x="9525" y="211931"/>
                      </a:cubicBezTo>
                      <a:lnTo>
                        <a:pt x="4762" y="219075"/>
                      </a:lnTo>
                      <a:cubicBezTo>
                        <a:pt x="3175" y="221456"/>
                        <a:pt x="0" y="223356"/>
                        <a:pt x="0" y="226218"/>
                      </a:cubicBezTo>
                      <a:lnTo>
                        <a:pt x="0" y="23098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id="{8BECCF4B-6B8F-4089-8C0C-B0D053C4B13F}"/>
                </a:ext>
              </a:extLst>
            </p:cNvPr>
            <p:cNvSpPr txBox="1"/>
            <p:nvPr/>
          </p:nvSpPr>
          <p:spPr>
            <a:xfrm>
              <a:off x="1234304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idade</a:t>
              </a:r>
            </a:p>
          </p:txBody>
        </p:sp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2D5E9402-0EC8-4AF1-8253-D16F7ABD51FE}"/>
              </a:ext>
            </a:extLst>
          </p:cNvPr>
          <p:cNvGrpSpPr/>
          <p:nvPr/>
        </p:nvGrpSpPr>
        <p:grpSpPr>
          <a:xfrm>
            <a:off x="9313726" y="2863992"/>
            <a:ext cx="2600293" cy="468000"/>
            <a:chOff x="8921841" y="2863992"/>
            <a:chExt cx="2600293" cy="468000"/>
          </a:xfrm>
        </p:grpSpPr>
        <p:grpSp>
          <p:nvGrpSpPr>
            <p:cNvPr id="117" name="Group 4">
              <a:extLst>
                <a:ext uri="{FF2B5EF4-FFF2-40B4-BE49-F238E27FC236}">
                  <a16:creationId xmlns:a16="http://schemas.microsoft.com/office/drawing/2014/main" id="{7A5E64D1-9976-41CA-BCEC-4EDA9C8A3DE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30012" y="3026926"/>
              <a:ext cx="369954" cy="184748"/>
              <a:chOff x="2893" y="1700"/>
              <a:chExt cx="1614" cy="806"/>
            </a:xfrm>
            <a:solidFill>
              <a:schemeClr val="bg1"/>
            </a:solidFill>
          </p:grpSpPr>
          <p:sp>
            <p:nvSpPr>
              <p:cNvPr id="122" name="Freeform 6">
                <a:extLst>
                  <a:ext uri="{FF2B5EF4-FFF2-40B4-BE49-F238E27FC236}">
                    <a16:creationId xmlns:a16="http://schemas.microsoft.com/office/drawing/2014/main" id="{A6D99722-0E1C-4269-93B7-938782EC4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842"/>
                <a:ext cx="154" cy="231"/>
              </a:xfrm>
              <a:custGeom>
                <a:avLst/>
                <a:gdLst>
                  <a:gd name="T0" fmla="*/ 64 w 65"/>
                  <a:gd name="T1" fmla="*/ 4 h 97"/>
                  <a:gd name="T2" fmla="*/ 62 w 65"/>
                  <a:gd name="T3" fmla="*/ 1 h 97"/>
                  <a:gd name="T4" fmla="*/ 0 w 65"/>
                  <a:gd name="T5" fmla="*/ 94 h 97"/>
                  <a:gd name="T6" fmla="*/ 4 w 65"/>
                  <a:gd name="T7" fmla="*/ 96 h 97"/>
                  <a:gd name="T8" fmla="*/ 64 w 65"/>
                  <a:gd name="T9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64" y="4"/>
                    </a:moveTo>
                    <a:cubicBezTo>
                      <a:pt x="65" y="3"/>
                      <a:pt x="64" y="0"/>
                      <a:pt x="62" y="1"/>
                    </a:cubicBezTo>
                    <a:cubicBezTo>
                      <a:pt x="28" y="20"/>
                      <a:pt x="15" y="62"/>
                      <a:pt x="0" y="94"/>
                    </a:cubicBezTo>
                    <a:cubicBezTo>
                      <a:pt x="0" y="96"/>
                      <a:pt x="2" y="97"/>
                      <a:pt x="4" y="96"/>
                    </a:cubicBezTo>
                    <a:cubicBezTo>
                      <a:pt x="31" y="69"/>
                      <a:pt x="28" y="26"/>
                      <a:pt x="6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7">
                <a:extLst>
                  <a:ext uri="{FF2B5EF4-FFF2-40B4-BE49-F238E27FC236}">
                    <a16:creationId xmlns:a16="http://schemas.microsoft.com/office/drawing/2014/main" id="{90E76703-CEA7-4346-935E-956537446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700"/>
                <a:ext cx="256" cy="468"/>
              </a:xfrm>
              <a:custGeom>
                <a:avLst/>
                <a:gdLst>
                  <a:gd name="T0" fmla="*/ 9 w 108"/>
                  <a:gd name="T1" fmla="*/ 193 h 197"/>
                  <a:gd name="T2" fmla="*/ 108 w 108"/>
                  <a:gd name="T3" fmla="*/ 2 h 197"/>
                  <a:gd name="T4" fmla="*/ 107 w 108"/>
                  <a:gd name="T5" fmla="*/ 1 h 197"/>
                  <a:gd name="T6" fmla="*/ 2 w 108"/>
                  <a:gd name="T7" fmla="*/ 189 h 197"/>
                  <a:gd name="T8" fmla="*/ 9 w 108"/>
                  <a:gd name="T9" fmla="*/ 1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7">
                    <a:moveTo>
                      <a:pt x="9" y="193"/>
                    </a:moveTo>
                    <a:cubicBezTo>
                      <a:pt x="43" y="130"/>
                      <a:pt x="54" y="54"/>
                      <a:pt x="108" y="2"/>
                    </a:cubicBezTo>
                    <a:cubicBezTo>
                      <a:pt x="108" y="1"/>
                      <a:pt x="107" y="0"/>
                      <a:pt x="107" y="1"/>
                    </a:cubicBezTo>
                    <a:cubicBezTo>
                      <a:pt x="49" y="52"/>
                      <a:pt x="37" y="126"/>
                      <a:pt x="2" y="189"/>
                    </a:cubicBezTo>
                    <a:cubicBezTo>
                      <a:pt x="0" y="193"/>
                      <a:pt x="7" y="197"/>
                      <a:pt x="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8">
                <a:extLst>
                  <a:ext uri="{FF2B5EF4-FFF2-40B4-BE49-F238E27FC236}">
                    <a16:creationId xmlns:a16="http://schemas.microsoft.com/office/drawing/2014/main" id="{C31C4DE6-DF9A-4E7E-8DDA-6F5C4CBDC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733"/>
                <a:ext cx="291" cy="564"/>
              </a:xfrm>
              <a:custGeom>
                <a:avLst/>
                <a:gdLst>
                  <a:gd name="T0" fmla="*/ 8 w 123"/>
                  <a:gd name="T1" fmla="*/ 234 h 237"/>
                  <a:gd name="T2" fmla="*/ 65 w 123"/>
                  <a:gd name="T3" fmla="*/ 126 h 237"/>
                  <a:gd name="T4" fmla="*/ 121 w 123"/>
                  <a:gd name="T5" fmla="*/ 3 h 237"/>
                  <a:gd name="T6" fmla="*/ 118 w 123"/>
                  <a:gd name="T7" fmla="*/ 2 h 237"/>
                  <a:gd name="T8" fmla="*/ 65 w 123"/>
                  <a:gd name="T9" fmla="*/ 111 h 237"/>
                  <a:gd name="T10" fmla="*/ 35 w 123"/>
                  <a:gd name="T11" fmla="*/ 174 h 237"/>
                  <a:gd name="T12" fmla="*/ 2 w 123"/>
                  <a:gd name="T13" fmla="*/ 231 h 237"/>
                  <a:gd name="T14" fmla="*/ 8 w 123"/>
                  <a:gd name="T15" fmla="*/ 2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7">
                    <a:moveTo>
                      <a:pt x="8" y="234"/>
                    </a:moveTo>
                    <a:cubicBezTo>
                      <a:pt x="33" y="202"/>
                      <a:pt x="49" y="162"/>
                      <a:pt x="65" y="126"/>
                    </a:cubicBezTo>
                    <a:cubicBezTo>
                      <a:pt x="83" y="85"/>
                      <a:pt x="100" y="43"/>
                      <a:pt x="121" y="3"/>
                    </a:cubicBezTo>
                    <a:cubicBezTo>
                      <a:pt x="123" y="1"/>
                      <a:pt x="119" y="0"/>
                      <a:pt x="118" y="2"/>
                    </a:cubicBezTo>
                    <a:cubicBezTo>
                      <a:pt x="98" y="37"/>
                      <a:pt x="82" y="74"/>
                      <a:pt x="65" y="111"/>
                    </a:cubicBezTo>
                    <a:cubicBezTo>
                      <a:pt x="55" y="132"/>
                      <a:pt x="45" y="153"/>
                      <a:pt x="35" y="174"/>
                    </a:cubicBezTo>
                    <a:cubicBezTo>
                      <a:pt x="25" y="193"/>
                      <a:pt x="12" y="212"/>
                      <a:pt x="2" y="231"/>
                    </a:cubicBezTo>
                    <a:cubicBezTo>
                      <a:pt x="0" y="234"/>
                      <a:pt x="5" y="237"/>
                      <a:pt x="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9">
                <a:extLst>
                  <a:ext uri="{FF2B5EF4-FFF2-40B4-BE49-F238E27FC236}">
                    <a16:creationId xmlns:a16="http://schemas.microsoft.com/office/drawing/2014/main" id="{2116325C-E0AE-4025-8CD0-1092F24A0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800"/>
                <a:ext cx="240" cy="442"/>
              </a:xfrm>
              <a:custGeom>
                <a:avLst/>
                <a:gdLst>
                  <a:gd name="T0" fmla="*/ 9 w 101"/>
                  <a:gd name="T1" fmla="*/ 182 h 186"/>
                  <a:gd name="T2" fmla="*/ 101 w 101"/>
                  <a:gd name="T3" fmla="*/ 3 h 186"/>
                  <a:gd name="T4" fmla="*/ 99 w 101"/>
                  <a:gd name="T5" fmla="*/ 2 h 186"/>
                  <a:gd name="T6" fmla="*/ 2 w 101"/>
                  <a:gd name="T7" fmla="*/ 178 h 186"/>
                  <a:gd name="T8" fmla="*/ 9 w 101"/>
                  <a:gd name="T9" fmla="*/ 1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6">
                    <a:moveTo>
                      <a:pt x="9" y="182"/>
                    </a:moveTo>
                    <a:cubicBezTo>
                      <a:pt x="40" y="122"/>
                      <a:pt x="71" y="63"/>
                      <a:pt x="101" y="3"/>
                    </a:cubicBezTo>
                    <a:cubicBezTo>
                      <a:pt x="101" y="1"/>
                      <a:pt x="99" y="0"/>
                      <a:pt x="99" y="2"/>
                    </a:cubicBezTo>
                    <a:cubicBezTo>
                      <a:pt x="67" y="60"/>
                      <a:pt x="33" y="119"/>
                      <a:pt x="2" y="178"/>
                    </a:cubicBezTo>
                    <a:cubicBezTo>
                      <a:pt x="0" y="182"/>
                      <a:pt x="6" y="186"/>
                      <a:pt x="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10">
                <a:extLst>
                  <a:ext uri="{FF2B5EF4-FFF2-40B4-BE49-F238E27FC236}">
                    <a16:creationId xmlns:a16="http://schemas.microsoft.com/office/drawing/2014/main" id="{FF3C654E-3FC3-4DFE-8739-016B8A99E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845"/>
                <a:ext cx="201" cy="390"/>
              </a:xfrm>
              <a:custGeom>
                <a:avLst/>
                <a:gdLst>
                  <a:gd name="T0" fmla="*/ 1 w 85"/>
                  <a:gd name="T1" fmla="*/ 160 h 164"/>
                  <a:gd name="T2" fmla="*/ 5 w 85"/>
                  <a:gd name="T3" fmla="*/ 162 h 164"/>
                  <a:gd name="T4" fmla="*/ 45 w 85"/>
                  <a:gd name="T5" fmla="*/ 92 h 164"/>
                  <a:gd name="T6" fmla="*/ 85 w 85"/>
                  <a:gd name="T7" fmla="*/ 2 h 164"/>
                  <a:gd name="T8" fmla="*/ 83 w 85"/>
                  <a:gd name="T9" fmla="*/ 1 h 164"/>
                  <a:gd name="T10" fmla="*/ 44 w 85"/>
                  <a:gd name="T11" fmla="*/ 81 h 164"/>
                  <a:gd name="T12" fmla="*/ 22 w 85"/>
                  <a:gd name="T13" fmla="*/ 124 h 164"/>
                  <a:gd name="T14" fmla="*/ 1 w 85"/>
                  <a:gd name="T15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64">
                    <a:moveTo>
                      <a:pt x="1" y="160"/>
                    </a:moveTo>
                    <a:cubicBezTo>
                      <a:pt x="0" y="162"/>
                      <a:pt x="3" y="164"/>
                      <a:pt x="5" y="162"/>
                    </a:cubicBezTo>
                    <a:cubicBezTo>
                      <a:pt x="24" y="144"/>
                      <a:pt x="35" y="115"/>
                      <a:pt x="45" y="92"/>
                    </a:cubicBezTo>
                    <a:cubicBezTo>
                      <a:pt x="58" y="62"/>
                      <a:pt x="70" y="31"/>
                      <a:pt x="85" y="2"/>
                    </a:cubicBezTo>
                    <a:cubicBezTo>
                      <a:pt x="85" y="1"/>
                      <a:pt x="84" y="0"/>
                      <a:pt x="83" y="1"/>
                    </a:cubicBezTo>
                    <a:cubicBezTo>
                      <a:pt x="69" y="27"/>
                      <a:pt x="56" y="54"/>
                      <a:pt x="44" y="81"/>
                    </a:cubicBezTo>
                    <a:cubicBezTo>
                      <a:pt x="37" y="95"/>
                      <a:pt x="29" y="110"/>
                      <a:pt x="22" y="124"/>
                    </a:cubicBezTo>
                    <a:cubicBezTo>
                      <a:pt x="15" y="136"/>
                      <a:pt x="6" y="147"/>
                      <a:pt x="1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11">
                <a:extLst>
                  <a:ext uri="{FF2B5EF4-FFF2-40B4-BE49-F238E27FC236}">
                    <a16:creationId xmlns:a16="http://schemas.microsoft.com/office/drawing/2014/main" id="{3FFF0CAD-25B2-4059-920A-059D2947C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14"/>
                <a:ext cx="95" cy="147"/>
              </a:xfrm>
              <a:custGeom>
                <a:avLst/>
                <a:gdLst>
                  <a:gd name="T0" fmla="*/ 5 w 40"/>
                  <a:gd name="T1" fmla="*/ 60 h 62"/>
                  <a:gd name="T2" fmla="*/ 21 w 40"/>
                  <a:gd name="T3" fmla="*/ 33 h 62"/>
                  <a:gd name="T4" fmla="*/ 39 w 40"/>
                  <a:gd name="T5" fmla="*/ 4 h 62"/>
                  <a:gd name="T6" fmla="*/ 36 w 40"/>
                  <a:gd name="T7" fmla="*/ 2 h 62"/>
                  <a:gd name="T8" fmla="*/ 17 w 40"/>
                  <a:gd name="T9" fmla="*/ 26 h 62"/>
                  <a:gd name="T10" fmla="*/ 1 w 40"/>
                  <a:gd name="T11" fmla="*/ 58 h 62"/>
                  <a:gd name="T12" fmla="*/ 5 w 40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5" y="60"/>
                    </a:moveTo>
                    <a:cubicBezTo>
                      <a:pt x="13" y="53"/>
                      <a:pt x="16" y="42"/>
                      <a:pt x="21" y="33"/>
                    </a:cubicBezTo>
                    <a:cubicBezTo>
                      <a:pt x="26" y="23"/>
                      <a:pt x="32" y="13"/>
                      <a:pt x="39" y="4"/>
                    </a:cubicBezTo>
                    <a:cubicBezTo>
                      <a:pt x="40" y="2"/>
                      <a:pt x="37" y="0"/>
                      <a:pt x="36" y="2"/>
                    </a:cubicBezTo>
                    <a:cubicBezTo>
                      <a:pt x="29" y="10"/>
                      <a:pt x="23" y="18"/>
                      <a:pt x="17" y="26"/>
                    </a:cubicBezTo>
                    <a:cubicBezTo>
                      <a:pt x="11" y="36"/>
                      <a:pt x="3" y="47"/>
                      <a:pt x="1" y="58"/>
                    </a:cubicBezTo>
                    <a:cubicBezTo>
                      <a:pt x="0" y="60"/>
                      <a:pt x="3" y="62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12">
                <a:extLst>
                  <a:ext uri="{FF2B5EF4-FFF2-40B4-BE49-F238E27FC236}">
                    <a16:creationId xmlns:a16="http://schemas.microsoft.com/office/drawing/2014/main" id="{715013D3-2054-457C-A602-EFBD7C09E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933"/>
                <a:ext cx="62" cy="95"/>
              </a:xfrm>
              <a:custGeom>
                <a:avLst/>
                <a:gdLst>
                  <a:gd name="T0" fmla="*/ 4 w 26"/>
                  <a:gd name="T1" fmla="*/ 40 h 40"/>
                  <a:gd name="T2" fmla="*/ 25 w 26"/>
                  <a:gd name="T3" fmla="*/ 1 h 40"/>
                  <a:gd name="T4" fmla="*/ 22 w 26"/>
                  <a:gd name="T5" fmla="*/ 1 h 40"/>
                  <a:gd name="T6" fmla="*/ 15 w 26"/>
                  <a:gd name="T7" fmla="*/ 21 h 40"/>
                  <a:gd name="T8" fmla="*/ 1 w 26"/>
                  <a:gd name="T9" fmla="*/ 37 h 40"/>
                  <a:gd name="T10" fmla="*/ 4 w 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40"/>
                    </a:moveTo>
                    <a:cubicBezTo>
                      <a:pt x="20" y="36"/>
                      <a:pt x="26" y="14"/>
                      <a:pt x="25" y="1"/>
                    </a:cubicBezTo>
                    <a:cubicBezTo>
                      <a:pt x="25" y="0"/>
                      <a:pt x="22" y="0"/>
                      <a:pt x="22" y="1"/>
                    </a:cubicBezTo>
                    <a:cubicBezTo>
                      <a:pt x="21" y="8"/>
                      <a:pt x="19" y="15"/>
                      <a:pt x="15" y="21"/>
                    </a:cubicBezTo>
                    <a:cubicBezTo>
                      <a:pt x="12" y="27"/>
                      <a:pt x="5" y="31"/>
                      <a:pt x="1" y="37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13">
                <a:extLst>
                  <a:ext uri="{FF2B5EF4-FFF2-40B4-BE49-F238E27FC236}">
                    <a16:creationId xmlns:a16="http://schemas.microsoft.com/office/drawing/2014/main" id="{E778D264-E10B-47A6-91B9-93535E79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80"/>
                <a:ext cx="635" cy="26"/>
              </a:xfrm>
              <a:custGeom>
                <a:avLst/>
                <a:gdLst>
                  <a:gd name="T0" fmla="*/ 265 w 268"/>
                  <a:gd name="T1" fmla="*/ 2 h 11"/>
                  <a:gd name="T2" fmla="*/ 199 w 268"/>
                  <a:gd name="T3" fmla="*/ 3 h 11"/>
                  <a:gd name="T4" fmla="*/ 134 w 268"/>
                  <a:gd name="T5" fmla="*/ 6 h 11"/>
                  <a:gd name="T6" fmla="*/ 2 w 268"/>
                  <a:gd name="T7" fmla="*/ 3 h 11"/>
                  <a:gd name="T8" fmla="*/ 2 w 268"/>
                  <a:gd name="T9" fmla="*/ 5 h 11"/>
                  <a:gd name="T10" fmla="*/ 134 w 268"/>
                  <a:gd name="T11" fmla="*/ 11 h 11"/>
                  <a:gd name="T12" fmla="*/ 199 w 268"/>
                  <a:gd name="T13" fmla="*/ 10 h 11"/>
                  <a:gd name="T14" fmla="*/ 266 w 268"/>
                  <a:gd name="T15" fmla="*/ 6 h 11"/>
                  <a:gd name="T16" fmla="*/ 265 w 26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11">
                    <a:moveTo>
                      <a:pt x="265" y="2"/>
                    </a:moveTo>
                    <a:cubicBezTo>
                      <a:pt x="244" y="0"/>
                      <a:pt x="221" y="3"/>
                      <a:pt x="199" y="3"/>
                    </a:cubicBezTo>
                    <a:cubicBezTo>
                      <a:pt x="177" y="4"/>
                      <a:pt x="155" y="5"/>
                      <a:pt x="134" y="6"/>
                    </a:cubicBezTo>
                    <a:cubicBezTo>
                      <a:pt x="90" y="7"/>
                      <a:pt x="46" y="6"/>
                      <a:pt x="2" y="3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46" y="10"/>
                      <a:pt x="90" y="11"/>
                      <a:pt x="134" y="11"/>
                    </a:cubicBezTo>
                    <a:cubicBezTo>
                      <a:pt x="155" y="11"/>
                      <a:pt x="177" y="10"/>
                      <a:pt x="199" y="10"/>
                    </a:cubicBezTo>
                    <a:cubicBezTo>
                      <a:pt x="221" y="9"/>
                      <a:pt x="244" y="9"/>
                      <a:pt x="266" y="6"/>
                    </a:cubicBezTo>
                    <a:cubicBezTo>
                      <a:pt x="268" y="5"/>
                      <a:pt x="267" y="2"/>
                      <a:pt x="26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14">
                <a:extLst>
                  <a:ext uri="{FF2B5EF4-FFF2-40B4-BE49-F238E27FC236}">
                    <a16:creationId xmlns:a16="http://schemas.microsoft.com/office/drawing/2014/main" id="{249F8068-D539-432E-8517-AD0BEDC7E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4" y="2033"/>
                <a:ext cx="131" cy="119"/>
              </a:xfrm>
              <a:custGeom>
                <a:avLst/>
                <a:gdLst>
                  <a:gd name="T0" fmla="*/ 23 w 55"/>
                  <a:gd name="T1" fmla="*/ 44 h 50"/>
                  <a:gd name="T2" fmla="*/ 48 w 55"/>
                  <a:gd name="T3" fmla="*/ 49 h 50"/>
                  <a:gd name="T4" fmla="*/ 53 w 55"/>
                  <a:gd name="T5" fmla="*/ 46 h 50"/>
                  <a:gd name="T6" fmla="*/ 42 w 55"/>
                  <a:gd name="T7" fmla="*/ 13 h 50"/>
                  <a:gd name="T8" fmla="*/ 30 w 55"/>
                  <a:gd name="T9" fmla="*/ 4 h 50"/>
                  <a:gd name="T10" fmla="*/ 27 w 55"/>
                  <a:gd name="T11" fmla="*/ 4 h 50"/>
                  <a:gd name="T12" fmla="*/ 28 w 55"/>
                  <a:gd name="T13" fmla="*/ 3 h 50"/>
                  <a:gd name="T14" fmla="*/ 27 w 55"/>
                  <a:gd name="T15" fmla="*/ 1 h 50"/>
                  <a:gd name="T16" fmla="*/ 21 w 55"/>
                  <a:gd name="T17" fmla="*/ 3 h 50"/>
                  <a:gd name="T18" fmla="*/ 7 w 55"/>
                  <a:gd name="T19" fmla="*/ 3 h 50"/>
                  <a:gd name="T20" fmla="*/ 2 w 55"/>
                  <a:gd name="T21" fmla="*/ 8 h 50"/>
                  <a:gd name="T22" fmla="*/ 8 w 55"/>
                  <a:gd name="T23" fmla="*/ 36 h 50"/>
                  <a:gd name="T24" fmla="*/ 23 w 55"/>
                  <a:gd name="T25" fmla="*/ 44 h 50"/>
                  <a:gd name="T26" fmla="*/ 22 w 55"/>
                  <a:gd name="T27" fmla="*/ 19 h 50"/>
                  <a:gd name="T28" fmla="*/ 27 w 55"/>
                  <a:gd name="T29" fmla="*/ 15 h 50"/>
                  <a:gd name="T30" fmla="*/ 29 w 55"/>
                  <a:gd name="T31" fmla="*/ 16 h 50"/>
                  <a:gd name="T32" fmla="*/ 29 w 55"/>
                  <a:gd name="T33" fmla="*/ 16 h 50"/>
                  <a:gd name="T34" fmla="*/ 33 w 55"/>
                  <a:gd name="T35" fmla="*/ 34 h 50"/>
                  <a:gd name="T36" fmla="*/ 17 w 55"/>
                  <a:gd name="T37" fmla="*/ 30 h 50"/>
                  <a:gd name="T38" fmla="*/ 22 w 55"/>
                  <a:gd name="T3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0">
                    <a:moveTo>
                      <a:pt x="23" y="44"/>
                    </a:moveTo>
                    <a:cubicBezTo>
                      <a:pt x="30" y="48"/>
                      <a:pt x="39" y="50"/>
                      <a:pt x="48" y="49"/>
                    </a:cubicBezTo>
                    <a:cubicBezTo>
                      <a:pt x="50" y="49"/>
                      <a:pt x="52" y="48"/>
                      <a:pt x="53" y="46"/>
                    </a:cubicBezTo>
                    <a:cubicBezTo>
                      <a:pt x="55" y="32"/>
                      <a:pt x="50" y="21"/>
                      <a:pt x="42" y="13"/>
                    </a:cubicBezTo>
                    <a:cubicBezTo>
                      <a:pt x="39" y="9"/>
                      <a:pt x="36" y="6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30" y="3"/>
                      <a:pt x="29" y="0"/>
                      <a:pt x="27" y="1"/>
                    </a:cubicBezTo>
                    <a:cubicBezTo>
                      <a:pt x="25" y="1"/>
                      <a:pt x="23" y="2"/>
                      <a:pt x="21" y="3"/>
                    </a:cubicBezTo>
                    <a:cubicBezTo>
                      <a:pt x="16" y="3"/>
                      <a:pt x="12" y="3"/>
                      <a:pt x="7" y="3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0" y="18"/>
                      <a:pt x="1" y="28"/>
                      <a:pt x="8" y="36"/>
                    </a:cubicBezTo>
                    <a:cubicBezTo>
                      <a:pt x="12" y="40"/>
                      <a:pt x="17" y="43"/>
                      <a:pt x="23" y="44"/>
                    </a:cubicBezTo>
                    <a:close/>
                    <a:moveTo>
                      <a:pt x="22" y="19"/>
                    </a:moveTo>
                    <a:cubicBezTo>
                      <a:pt x="23" y="17"/>
                      <a:pt x="24" y="15"/>
                      <a:pt x="27" y="15"/>
                    </a:cubicBezTo>
                    <a:cubicBezTo>
                      <a:pt x="28" y="15"/>
                      <a:pt x="28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8"/>
                      <a:pt x="34" y="28"/>
                      <a:pt x="33" y="34"/>
                    </a:cubicBezTo>
                    <a:cubicBezTo>
                      <a:pt x="27" y="34"/>
                      <a:pt x="21" y="33"/>
                      <a:pt x="17" y="30"/>
                    </a:cubicBezTo>
                    <a:cubicBezTo>
                      <a:pt x="19" y="26"/>
                      <a:pt x="20" y="22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15">
                <a:extLst>
                  <a:ext uri="{FF2B5EF4-FFF2-40B4-BE49-F238E27FC236}">
                    <a16:creationId xmlns:a16="http://schemas.microsoft.com/office/drawing/2014/main" id="{B58B7218-B9B1-40F2-B3A2-A7E067BD0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135"/>
                <a:ext cx="74" cy="302"/>
              </a:xfrm>
              <a:custGeom>
                <a:avLst/>
                <a:gdLst>
                  <a:gd name="T0" fmla="*/ 17 w 31"/>
                  <a:gd name="T1" fmla="*/ 62 h 127"/>
                  <a:gd name="T2" fmla="*/ 31 w 31"/>
                  <a:gd name="T3" fmla="*/ 2 h 127"/>
                  <a:gd name="T4" fmla="*/ 29 w 31"/>
                  <a:gd name="T5" fmla="*/ 2 h 127"/>
                  <a:gd name="T6" fmla="*/ 8 w 31"/>
                  <a:gd name="T7" fmla="*/ 69 h 127"/>
                  <a:gd name="T8" fmla="*/ 15 w 31"/>
                  <a:gd name="T9" fmla="*/ 126 h 127"/>
                  <a:gd name="T10" fmla="*/ 19 w 31"/>
                  <a:gd name="T11" fmla="*/ 124 h 127"/>
                  <a:gd name="T12" fmla="*/ 14 w 31"/>
                  <a:gd name="T13" fmla="*/ 99 h 127"/>
                  <a:gd name="T14" fmla="*/ 17 w 31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17" y="62"/>
                    </a:moveTo>
                    <a:cubicBezTo>
                      <a:pt x="21" y="42"/>
                      <a:pt x="26" y="22"/>
                      <a:pt x="31" y="2"/>
                    </a:cubicBezTo>
                    <a:cubicBezTo>
                      <a:pt x="31" y="1"/>
                      <a:pt x="29" y="0"/>
                      <a:pt x="29" y="2"/>
                    </a:cubicBezTo>
                    <a:cubicBezTo>
                      <a:pt x="21" y="24"/>
                      <a:pt x="12" y="46"/>
                      <a:pt x="8" y="69"/>
                    </a:cubicBezTo>
                    <a:cubicBezTo>
                      <a:pt x="5" y="84"/>
                      <a:pt x="0" y="114"/>
                      <a:pt x="15" y="126"/>
                    </a:cubicBezTo>
                    <a:cubicBezTo>
                      <a:pt x="16" y="127"/>
                      <a:pt x="19" y="126"/>
                      <a:pt x="19" y="124"/>
                    </a:cubicBezTo>
                    <a:cubicBezTo>
                      <a:pt x="19" y="116"/>
                      <a:pt x="15" y="107"/>
                      <a:pt x="14" y="99"/>
                    </a:cubicBezTo>
                    <a:cubicBezTo>
                      <a:pt x="13" y="87"/>
                      <a:pt x="15" y="74"/>
                      <a:pt x="1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id="{0E742C54-54A0-4D1C-89F7-174A496C1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154"/>
                <a:ext cx="45" cy="269"/>
              </a:xfrm>
              <a:custGeom>
                <a:avLst/>
                <a:gdLst>
                  <a:gd name="T0" fmla="*/ 5 w 19"/>
                  <a:gd name="T1" fmla="*/ 57 h 113"/>
                  <a:gd name="T2" fmla="*/ 10 w 19"/>
                  <a:gd name="T3" fmla="*/ 0 h 113"/>
                  <a:gd name="T4" fmla="*/ 9 w 19"/>
                  <a:gd name="T5" fmla="*/ 0 h 113"/>
                  <a:gd name="T6" fmla="*/ 1 w 19"/>
                  <a:gd name="T7" fmla="*/ 57 h 113"/>
                  <a:gd name="T8" fmla="*/ 14 w 19"/>
                  <a:gd name="T9" fmla="*/ 111 h 113"/>
                  <a:gd name="T10" fmla="*/ 19 w 19"/>
                  <a:gd name="T11" fmla="*/ 110 h 113"/>
                  <a:gd name="T12" fmla="*/ 5 w 19"/>
                  <a:gd name="T13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3">
                    <a:moveTo>
                      <a:pt x="5" y="57"/>
                    </a:moveTo>
                    <a:cubicBezTo>
                      <a:pt x="2" y="38"/>
                      <a:pt x="4" y="19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2" y="19"/>
                      <a:pt x="0" y="38"/>
                      <a:pt x="1" y="57"/>
                    </a:cubicBezTo>
                    <a:cubicBezTo>
                      <a:pt x="1" y="75"/>
                      <a:pt x="4" y="97"/>
                      <a:pt x="14" y="111"/>
                    </a:cubicBezTo>
                    <a:cubicBezTo>
                      <a:pt x="16" y="113"/>
                      <a:pt x="19" y="112"/>
                      <a:pt x="19" y="110"/>
                    </a:cubicBezTo>
                    <a:cubicBezTo>
                      <a:pt x="15" y="92"/>
                      <a:pt x="7" y="76"/>
                      <a:pt x="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17">
                <a:extLst>
                  <a:ext uri="{FF2B5EF4-FFF2-40B4-BE49-F238E27FC236}">
                    <a16:creationId xmlns:a16="http://schemas.microsoft.com/office/drawing/2014/main" id="{B2ADA90B-F135-4FB1-A08A-9C9320077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164"/>
                <a:ext cx="71" cy="280"/>
              </a:xfrm>
              <a:custGeom>
                <a:avLst/>
                <a:gdLst>
                  <a:gd name="T0" fmla="*/ 2 w 30"/>
                  <a:gd name="T1" fmla="*/ 2 h 118"/>
                  <a:gd name="T2" fmla="*/ 0 w 30"/>
                  <a:gd name="T3" fmla="*/ 3 h 118"/>
                  <a:gd name="T4" fmla="*/ 16 w 30"/>
                  <a:gd name="T5" fmla="*/ 65 h 118"/>
                  <a:gd name="T6" fmla="*/ 19 w 30"/>
                  <a:gd name="T7" fmla="*/ 116 h 118"/>
                  <a:gd name="T8" fmla="*/ 24 w 30"/>
                  <a:gd name="T9" fmla="*/ 116 h 118"/>
                  <a:gd name="T10" fmla="*/ 23 w 30"/>
                  <a:gd name="T11" fmla="*/ 59 h 118"/>
                  <a:gd name="T12" fmla="*/ 2 w 30"/>
                  <a:gd name="T1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8">
                    <a:moveTo>
                      <a:pt x="2" y="2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0" y="23"/>
                      <a:pt x="15" y="43"/>
                      <a:pt x="16" y="65"/>
                    </a:cubicBezTo>
                    <a:cubicBezTo>
                      <a:pt x="18" y="81"/>
                      <a:pt x="14" y="101"/>
                      <a:pt x="19" y="116"/>
                    </a:cubicBezTo>
                    <a:cubicBezTo>
                      <a:pt x="20" y="118"/>
                      <a:pt x="23" y="118"/>
                      <a:pt x="24" y="116"/>
                    </a:cubicBezTo>
                    <a:cubicBezTo>
                      <a:pt x="30" y="99"/>
                      <a:pt x="25" y="77"/>
                      <a:pt x="23" y="59"/>
                    </a:cubicBezTo>
                    <a:cubicBezTo>
                      <a:pt x="20" y="39"/>
                      <a:pt x="13" y="2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18">
                <a:extLst>
                  <a:ext uri="{FF2B5EF4-FFF2-40B4-BE49-F238E27FC236}">
                    <a16:creationId xmlns:a16="http://schemas.microsoft.com/office/drawing/2014/main" id="{448F2C9C-6821-4D39-8BF2-F966458A6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66"/>
                <a:ext cx="87" cy="259"/>
              </a:xfrm>
              <a:custGeom>
                <a:avLst/>
                <a:gdLst>
                  <a:gd name="T0" fmla="*/ 1 w 37"/>
                  <a:gd name="T1" fmla="*/ 1 h 109"/>
                  <a:gd name="T2" fmla="*/ 0 w 37"/>
                  <a:gd name="T3" fmla="*/ 1 h 109"/>
                  <a:gd name="T4" fmla="*/ 20 w 37"/>
                  <a:gd name="T5" fmla="*/ 51 h 109"/>
                  <a:gd name="T6" fmla="*/ 25 w 37"/>
                  <a:gd name="T7" fmla="*/ 106 h 109"/>
                  <a:gd name="T8" fmla="*/ 31 w 37"/>
                  <a:gd name="T9" fmla="*/ 106 h 109"/>
                  <a:gd name="T10" fmla="*/ 27 w 37"/>
                  <a:gd name="T11" fmla="*/ 49 h 109"/>
                  <a:gd name="T12" fmla="*/ 1 w 37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9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1" y="17"/>
                      <a:pt x="15" y="33"/>
                      <a:pt x="20" y="51"/>
                    </a:cubicBezTo>
                    <a:cubicBezTo>
                      <a:pt x="24" y="69"/>
                      <a:pt x="21" y="88"/>
                      <a:pt x="25" y="106"/>
                    </a:cubicBezTo>
                    <a:cubicBezTo>
                      <a:pt x="26" y="109"/>
                      <a:pt x="30" y="108"/>
                      <a:pt x="31" y="106"/>
                    </a:cubicBezTo>
                    <a:cubicBezTo>
                      <a:pt x="37" y="89"/>
                      <a:pt x="31" y="66"/>
                      <a:pt x="27" y="49"/>
                    </a:cubicBezTo>
                    <a:cubicBezTo>
                      <a:pt x="23" y="32"/>
                      <a:pt x="14" y="1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18" name="CaixaDeTexto 117">
              <a:extLst>
                <a:ext uri="{FF2B5EF4-FFF2-40B4-BE49-F238E27FC236}">
                  <a16:creationId xmlns:a16="http://schemas.microsoft.com/office/drawing/2014/main" id="{71DF3A55-F50C-4DC0-9442-D482AFE8DCA6}"/>
                </a:ext>
              </a:extLst>
            </p:cNvPr>
            <p:cNvSpPr txBox="1"/>
            <p:nvPr/>
          </p:nvSpPr>
          <p:spPr>
            <a:xfrm>
              <a:off x="9601396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porte</a:t>
              </a:r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F6CC6CE2-71B0-4BE2-A811-27930658FEFF}"/>
                </a:ext>
              </a:extLst>
            </p:cNvPr>
            <p:cNvGrpSpPr/>
            <p:nvPr/>
          </p:nvGrpSpPr>
          <p:grpSpPr>
            <a:xfrm>
              <a:off x="8921841" y="2863992"/>
              <a:ext cx="468000" cy="468000"/>
              <a:chOff x="4616541" y="2861349"/>
              <a:chExt cx="468000" cy="468000"/>
            </a:xfrm>
          </p:grpSpPr>
          <p:sp>
            <p:nvSpPr>
              <p:cNvPr id="120" name="Elipse 119">
                <a:extLst>
                  <a:ext uri="{FF2B5EF4-FFF2-40B4-BE49-F238E27FC236}">
                    <a16:creationId xmlns:a16="http://schemas.microsoft.com/office/drawing/2014/main" id="{4E0E69CF-6712-4B31-AAF0-7A00C4AF6D5B}"/>
                  </a:ext>
                </a:extLst>
              </p:cNvPr>
              <p:cNvSpPr/>
              <p:nvPr/>
            </p:nvSpPr>
            <p:spPr>
              <a:xfrm>
                <a:off x="4616541" y="2861349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1" name="Gráfico 120">
                <a:extLst>
                  <a:ext uri="{FF2B5EF4-FFF2-40B4-BE49-F238E27FC236}">
                    <a16:creationId xmlns:a16="http://schemas.microsoft.com/office/drawing/2014/main" id="{9FB4753A-E1BB-41F8-AABD-E60E2F37F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4710380" y="2943510"/>
                <a:ext cx="275047" cy="275047"/>
              </a:xfrm>
              <a:prstGeom prst="rect">
                <a:avLst/>
              </a:prstGeom>
            </p:spPr>
          </p:pic>
        </p:grpSp>
      </p:grp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DDD3CDCF-6866-4835-AB57-D9EF37E90457}"/>
              </a:ext>
            </a:extLst>
          </p:cNvPr>
          <p:cNvGrpSpPr/>
          <p:nvPr/>
        </p:nvGrpSpPr>
        <p:grpSpPr>
          <a:xfrm>
            <a:off x="5016068" y="2863992"/>
            <a:ext cx="2573286" cy="468000"/>
            <a:chOff x="4624183" y="2863992"/>
            <a:chExt cx="2573286" cy="468000"/>
          </a:xfrm>
        </p:grpSpPr>
        <p:sp>
          <p:nvSpPr>
            <p:cNvPr id="136" name="CaixaDeTexto 135">
              <a:extLst>
                <a:ext uri="{FF2B5EF4-FFF2-40B4-BE49-F238E27FC236}">
                  <a16:creationId xmlns:a16="http://schemas.microsoft.com/office/drawing/2014/main" id="{149A87D2-8BDC-4751-BEE2-F6224C1EF480}"/>
                </a:ext>
              </a:extLst>
            </p:cNvPr>
            <p:cNvSpPr txBox="1"/>
            <p:nvPr/>
          </p:nvSpPr>
          <p:spPr>
            <a:xfrm>
              <a:off x="5276731" y="2925440"/>
              <a:ext cx="192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solidFill>
                    <a:srgbClr val="0070C0"/>
                  </a:solidFill>
                </a:rPr>
                <a:t>por escolaridade</a:t>
              </a:r>
            </a:p>
          </p:txBody>
        </p:sp>
        <p:grpSp>
          <p:nvGrpSpPr>
            <p:cNvPr id="137" name="Agrupar 136">
              <a:extLst>
                <a:ext uri="{FF2B5EF4-FFF2-40B4-BE49-F238E27FC236}">
                  <a16:creationId xmlns:a16="http://schemas.microsoft.com/office/drawing/2014/main" id="{29224B87-6BF6-40B6-8039-A504989D8AF5}"/>
                </a:ext>
              </a:extLst>
            </p:cNvPr>
            <p:cNvGrpSpPr/>
            <p:nvPr/>
          </p:nvGrpSpPr>
          <p:grpSpPr>
            <a:xfrm>
              <a:off x="4624183" y="2863992"/>
              <a:ext cx="468000" cy="468000"/>
              <a:chOff x="4624183" y="2863992"/>
              <a:chExt cx="468000" cy="468000"/>
            </a:xfrm>
          </p:grpSpPr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35D5ECB8-9F58-47DB-81CB-56A431111F4E}"/>
                  </a:ext>
                </a:extLst>
              </p:cNvPr>
              <p:cNvSpPr/>
              <p:nvPr/>
            </p:nvSpPr>
            <p:spPr>
              <a:xfrm>
                <a:off x="4624183" y="2863992"/>
                <a:ext cx="468000" cy="468000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9" name="Gráfico 138">
                <a:extLst>
                  <a:ext uri="{FF2B5EF4-FFF2-40B4-BE49-F238E27FC236}">
                    <a16:creationId xmlns:a16="http://schemas.microsoft.com/office/drawing/2014/main" id="{E747175E-65D6-47A6-A91D-71010FF87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3451" y="2924833"/>
                <a:ext cx="359109" cy="359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17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3" grpId="0" animBg="1"/>
      <p:bldGraphic spid="100" grpId="0">
        <p:bldAsOne/>
      </p:bldGraphic>
      <p:bldGraphic spid="101" grpId="0">
        <p:bldAsOne/>
      </p:bldGraphic>
      <p:bldGraphic spid="10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P16. Q</a:t>
            </a:r>
            <a:r>
              <a:rPr lang="pt-BR" sz="1100" dirty="0">
                <a:solidFill>
                  <a:schemeClr val="bg1"/>
                </a:solidFill>
              </a:rPr>
              <a:t>ual o seu nível de satisfação geral com o atendimento/ site prestado pela Central de Atendimento do Sebrae? (RU)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DE58A0-1020-4A7A-877A-4A29E7AD0D55}"/>
              </a:ext>
            </a:extLst>
          </p:cNvPr>
          <p:cNvSpPr/>
          <p:nvPr/>
        </p:nvSpPr>
        <p:spPr>
          <a:xfrm>
            <a:off x="1398600" y="6127111"/>
            <a:ext cx="585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onde 0 significa “muito insatisfeito(a)” e 10 significa “muito satisfeito(a)”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satisfação geral com o </a:t>
            </a:r>
            <a:r>
              <a:rPr lang="pt-BR" sz="3200" b="1" i="1" dirty="0">
                <a:solidFill>
                  <a:schemeClr val="accent2"/>
                </a:solidFill>
              </a:rPr>
              <a:t>atendimento prestado </a:t>
            </a:r>
            <a:r>
              <a:rPr lang="pt-BR" sz="3200" b="1" dirty="0">
                <a:solidFill>
                  <a:srgbClr val="0070C0"/>
                </a:solidFill>
              </a:rPr>
              <a:t>pela Central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4015149-6B11-49EC-9C05-524B1EE67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711531"/>
              </p:ext>
            </p:extLst>
          </p:nvPr>
        </p:nvGraphicFramePr>
        <p:xfrm>
          <a:off x="715369" y="266107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+ informações">
            <a:extLst>
              <a:ext uri="{FF2B5EF4-FFF2-40B4-BE49-F238E27FC236}">
                <a16:creationId xmlns:a16="http://schemas.microsoft.com/office/drawing/2014/main" id="{E31FA73A-5ED5-4203-9A41-885E38B5BBAC}"/>
              </a:ext>
            </a:extLst>
          </p:cNvPr>
          <p:cNvGrpSpPr/>
          <p:nvPr/>
        </p:nvGrpSpPr>
        <p:grpSpPr>
          <a:xfrm>
            <a:off x="9429434" y="5609742"/>
            <a:ext cx="1402473" cy="346249"/>
            <a:chOff x="7300120" y="5125288"/>
            <a:chExt cx="1748287" cy="431624"/>
          </a:xfrm>
        </p:grpSpPr>
        <p:sp>
          <p:nvSpPr>
            <p:cNvPr id="12" name="Forma livre 52">
              <a:extLst>
                <a:ext uri="{FF2B5EF4-FFF2-40B4-BE49-F238E27FC236}">
                  <a16:creationId xmlns:a16="http://schemas.microsoft.com/office/drawing/2014/main" id="{10E50265-CEFB-40B4-A67A-7A7582DBC05F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" name="CaixaDeTexto 5">
              <a:extLst>
                <a:ext uri="{FF2B5EF4-FFF2-40B4-BE49-F238E27FC236}">
                  <a16:creationId xmlns:a16="http://schemas.microsoft.com/office/drawing/2014/main" id="{A1617BB6-5F15-459C-A156-79747142C77F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2BC79E76-7F72-4AEE-98F7-F3CC52D1F5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FACA6ACA-4A5A-4201-9355-A60BA2DC18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20FDB57-CA31-4973-857A-44B394AB2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60339E43-219B-468E-AA9E-344F21BD5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5828670B-EFB6-446F-8777-C8AF204775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0BBC60BB-E9F0-4D62-8C68-89B392393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5BBE8DFE-2906-4701-8794-B9EF0C36C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75135"/>
              </p:ext>
            </p:extLst>
          </p:nvPr>
        </p:nvGraphicFramePr>
        <p:xfrm>
          <a:off x="11232337" y="1323502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85FFF835-C88F-4AEF-BECB-BA3F45215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56748"/>
              </p:ext>
            </p:extLst>
          </p:nvPr>
        </p:nvGraphicFramePr>
        <p:xfrm>
          <a:off x="831772" y="455118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38" name="ordem decrescente">
            <a:extLst>
              <a:ext uri="{FF2B5EF4-FFF2-40B4-BE49-F238E27FC236}">
                <a16:creationId xmlns:a16="http://schemas.microsoft.com/office/drawing/2014/main" id="{6DE7B41F-804F-4740-98F0-F19F457F328E}"/>
              </a:ext>
            </a:extLst>
          </p:cNvPr>
          <p:cNvGrpSpPr/>
          <p:nvPr/>
        </p:nvGrpSpPr>
        <p:grpSpPr>
          <a:xfrm>
            <a:off x="10955001" y="448251"/>
            <a:ext cx="1175084" cy="808343"/>
            <a:chOff x="10600829" y="427055"/>
            <a:chExt cx="1175084" cy="808343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C4FE164D-D36F-4246-8EC3-EA3CA0FFF602}"/>
                </a:ext>
              </a:extLst>
            </p:cNvPr>
            <p:cNvSpPr txBox="1"/>
            <p:nvPr/>
          </p:nvSpPr>
          <p:spPr>
            <a:xfrm>
              <a:off x="10600829" y="804511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40" name="Grupo 158">
              <a:extLst>
                <a:ext uri="{FF2B5EF4-FFF2-40B4-BE49-F238E27FC236}">
                  <a16:creationId xmlns:a16="http://schemas.microsoft.com/office/drawing/2014/main" id="{E60D0A82-B4FE-4C33-869A-757E20D3C07F}"/>
                </a:ext>
              </a:extLst>
            </p:cNvPr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CDEF7B4A-78E3-4686-9E25-6E21FD3A0E25}"/>
                  </a:ext>
                </a:extLst>
              </p:cNvPr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8A9EF06F-75FD-4DC2-9924-88830CA4B93E}"/>
                  </a:ext>
                </a:extLst>
              </p:cNvPr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3" name="Seta para baixo 161">
                <a:extLst>
                  <a:ext uri="{FF2B5EF4-FFF2-40B4-BE49-F238E27FC236}">
                    <a16:creationId xmlns:a16="http://schemas.microsoft.com/office/drawing/2014/main" id="{1C8E255A-A2A5-46BF-86D0-774C00BA4B21}"/>
                  </a:ext>
                </a:extLst>
              </p:cNvPr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E1F75D4D-B735-4F14-95A1-41534AD85923}"/>
                  </a:ext>
                </a:extLst>
              </p:cNvPr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45" name="Tabela 44">
            <a:extLst>
              <a:ext uri="{FF2B5EF4-FFF2-40B4-BE49-F238E27FC236}">
                <a16:creationId xmlns:a16="http://schemas.microsoft.com/office/drawing/2014/main" id="{22AB2EC4-1A1A-43D4-9935-F7935D28E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17708"/>
              </p:ext>
            </p:extLst>
          </p:nvPr>
        </p:nvGraphicFramePr>
        <p:xfrm>
          <a:off x="832010" y="5010952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46" name="CaixaDeTexto 45">
            <a:extLst>
              <a:ext uri="{FF2B5EF4-FFF2-40B4-BE49-F238E27FC236}">
                <a16:creationId xmlns:a16="http://schemas.microsoft.com/office/drawing/2014/main" id="{1247EE94-D165-4539-970B-DA2040C29A88}"/>
              </a:ext>
            </a:extLst>
          </p:cNvPr>
          <p:cNvSpPr txBox="1"/>
          <p:nvPr/>
        </p:nvSpPr>
        <p:spPr>
          <a:xfrm>
            <a:off x="-186070" y="504251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074EAC26-1E6C-4C3D-BD38-70281AA33506}"/>
              </a:ext>
            </a:extLst>
          </p:cNvPr>
          <p:cNvSpPr txBox="1"/>
          <p:nvPr/>
        </p:nvSpPr>
        <p:spPr>
          <a:xfrm>
            <a:off x="791698" y="182491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uf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34680DA9-C92A-4A7B-B535-CEB94EBD49A7}"/>
              </a:ext>
            </a:extLst>
          </p:cNvPr>
          <p:cNvCxnSpPr/>
          <p:nvPr/>
        </p:nvCxnSpPr>
        <p:spPr>
          <a:xfrm>
            <a:off x="2061685" y="202496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502E10-B094-4C02-888C-7271C0DDF517}"/>
              </a:ext>
            </a:extLst>
          </p:cNvPr>
          <p:cNvSpPr txBox="1"/>
          <p:nvPr/>
        </p:nvSpPr>
        <p:spPr>
          <a:xfrm>
            <a:off x="180421" y="373873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</p:spTree>
    <p:extLst>
      <p:ext uri="{BB962C8B-B14F-4D97-AF65-F5344CB8AC3E}">
        <p14:creationId xmlns:p14="http://schemas.microsoft.com/office/powerpoint/2010/main" val="33893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6" grpId="0"/>
      <p:bldP spid="46" grpId="1"/>
      <p:bldP spid="63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377428" y="1436928"/>
            <a:ext cx="825356" cy="488128"/>
            <a:chOff x="2893" y="1607"/>
            <a:chExt cx="1887" cy="1116"/>
          </a:xfrm>
          <a:solidFill>
            <a:schemeClr val="accent4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986" y="1607"/>
              <a:ext cx="1794" cy="1116"/>
            </a:xfrm>
            <a:custGeom>
              <a:avLst/>
              <a:gdLst>
                <a:gd name="T0" fmla="*/ 382 w 757"/>
                <a:gd name="T1" fmla="*/ 12 h 469"/>
                <a:gd name="T2" fmla="*/ 275 w 757"/>
                <a:gd name="T3" fmla="*/ 40 h 469"/>
                <a:gd name="T4" fmla="*/ 3 w 757"/>
                <a:gd name="T5" fmla="*/ 160 h 469"/>
                <a:gd name="T6" fmla="*/ 73 w 757"/>
                <a:gd name="T7" fmla="*/ 207 h 469"/>
                <a:gd name="T8" fmla="*/ 174 w 757"/>
                <a:gd name="T9" fmla="*/ 413 h 469"/>
                <a:gd name="T10" fmla="*/ 435 w 757"/>
                <a:gd name="T11" fmla="*/ 451 h 469"/>
                <a:gd name="T12" fmla="*/ 584 w 757"/>
                <a:gd name="T13" fmla="*/ 408 h 469"/>
                <a:gd name="T14" fmla="*/ 606 w 757"/>
                <a:gd name="T15" fmla="*/ 395 h 469"/>
                <a:gd name="T16" fmla="*/ 605 w 757"/>
                <a:gd name="T17" fmla="*/ 289 h 469"/>
                <a:gd name="T18" fmla="*/ 745 w 757"/>
                <a:gd name="T19" fmla="*/ 140 h 469"/>
                <a:gd name="T20" fmla="*/ 85 w 757"/>
                <a:gd name="T21" fmla="*/ 172 h 469"/>
                <a:gd name="T22" fmla="*/ 150 w 757"/>
                <a:gd name="T23" fmla="*/ 114 h 469"/>
                <a:gd name="T24" fmla="*/ 154 w 757"/>
                <a:gd name="T25" fmla="*/ 113 h 469"/>
                <a:gd name="T26" fmla="*/ 190 w 757"/>
                <a:gd name="T27" fmla="*/ 207 h 469"/>
                <a:gd name="T28" fmla="*/ 395 w 757"/>
                <a:gd name="T29" fmla="*/ 22 h 469"/>
                <a:gd name="T30" fmla="*/ 295 w 757"/>
                <a:gd name="T31" fmla="*/ 233 h 469"/>
                <a:gd name="T32" fmla="*/ 300 w 757"/>
                <a:gd name="T33" fmla="*/ 243 h 469"/>
                <a:gd name="T34" fmla="*/ 396 w 757"/>
                <a:gd name="T35" fmla="*/ 23 h 469"/>
                <a:gd name="T36" fmla="*/ 610 w 757"/>
                <a:gd name="T37" fmla="*/ 198 h 469"/>
                <a:gd name="T38" fmla="*/ 181 w 757"/>
                <a:gd name="T39" fmla="*/ 238 h 469"/>
                <a:gd name="T40" fmla="*/ 170 w 757"/>
                <a:gd name="T41" fmla="*/ 372 h 469"/>
                <a:gd name="T42" fmla="*/ 187 w 757"/>
                <a:gd name="T43" fmla="*/ 405 h 469"/>
                <a:gd name="T44" fmla="*/ 312 w 757"/>
                <a:gd name="T45" fmla="*/ 421 h 469"/>
                <a:gd name="T46" fmla="*/ 470 w 757"/>
                <a:gd name="T47" fmla="*/ 399 h 469"/>
                <a:gd name="T48" fmla="*/ 232 w 757"/>
                <a:gd name="T49" fmla="*/ 412 h 469"/>
                <a:gd name="T50" fmla="*/ 223 w 757"/>
                <a:gd name="T51" fmla="*/ 388 h 469"/>
                <a:gd name="T52" fmla="*/ 243 w 757"/>
                <a:gd name="T53" fmla="*/ 381 h 469"/>
                <a:gd name="T54" fmla="*/ 166 w 757"/>
                <a:gd name="T55" fmla="*/ 355 h 469"/>
                <a:gd name="T56" fmla="*/ 302 w 757"/>
                <a:gd name="T57" fmla="*/ 359 h 469"/>
                <a:gd name="T58" fmla="*/ 193 w 757"/>
                <a:gd name="T59" fmla="*/ 345 h 469"/>
                <a:gd name="T60" fmla="*/ 158 w 757"/>
                <a:gd name="T61" fmla="*/ 311 h 469"/>
                <a:gd name="T62" fmla="*/ 157 w 757"/>
                <a:gd name="T63" fmla="*/ 301 h 469"/>
                <a:gd name="T64" fmla="*/ 254 w 757"/>
                <a:gd name="T65" fmla="*/ 298 h 469"/>
                <a:gd name="T66" fmla="*/ 168 w 757"/>
                <a:gd name="T67" fmla="*/ 263 h 469"/>
                <a:gd name="T68" fmla="*/ 163 w 757"/>
                <a:gd name="T69" fmla="*/ 242 h 469"/>
                <a:gd name="T70" fmla="*/ 363 w 757"/>
                <a:gd name="T71" fmla="*/ 356 h 469"/>
                <a:gd name="T72" fmla="*/ 531 w 757"/>
                <a:gd name="T73" fmla="*/ 261 h 469"/>
                <a:gd name="T74" fmla="*/ 595 w 757"/>
                <a:gd name="T75" fmla="*/ 253 h 469"/>
                <a:gd name="T76" fmla="*/ 525 w 757"/>
                <a:gd name="T77" fmla="*/ 293 h 469"/>
                <a:gd name="T78" fmla="*/ 592 w 757"/>
                <a:gd name="T79" fmla="*/ 279 h 469"/>
                <a:gd name="T80" fmla="*/ 575 w 757"/>
                <a:gd name="T81" fmla="*/ 306 h 469"/>
                <a:gd name="T82" fmla="*/ 450 w 757"/>
                <a:gd name="T83" fmla="*/ 323 h 469"/>
                <a:gd name="T84" fmla="*/ 590 w 757"/>
                <a:gd name="T85" fmla="*/ 333 h 469"/>
                <a:gd name="T86" fmla="*/ 437 w 757"/>
                <a:gd name="T87" fmla="*/ 353 h 469"/>
                <a:gd name="T88" fmla="*/ 591 w 757"/>
                <a:gd name="T89" fmla="*/ 355 h 469"/>
                <a:gd name="T90" fmla="*/ 450 w 757"/>
                <a:gd name="T91" fmla="*/ 384 h 469"/>
                <a:gd name="T92" fmla="*/ 591 w 757"/>
                <a:gd name="T93" fmla="*/ 370 h 469"/>
                <a:gd name="T94" fmla="*/ 437 w 757"/>
                <a:gd name="T95" fmla="*/ 419 h 469"/>
                <a:gd name="T96" fmla="*/ 426 w 757"/>
                <a:gd name="T97" fmla="*/ 432 h 469"/>
                <a:gd name="T98" fmla="*/ 221 w 757"/>
                <a:gd name="T99" fmla="*/ 430 h 469"/>
                <a:gd name="T100" fmla="*/ 486 w 757"/>
                <a:gd name="T101" fmla="*/ 421 h 469"/>
                <a:gd name="T102" fmla="*/ 465 w 757"/>
                <a:gd name="T103" fmla="*/ 432 h 469"/>
                <a:gd name="T104" fmla="*/ 486 w 757"/>
                <a:gd name="T105" fmla="*/ 421 h 469"/>
                <a:gd name="T106" fmla="*/ 592 w 757"/>
                <a:gd name="T107" fmla="*/ 392 h 469"/>
                <a:gd name="T108" fmla="*/ 591 w 757"/>
                <a:gd name="T109" fmla="*/ 388 h 469"/>
                <a:gd name="T110" fmla="*/ 554 w 757"/>
                <a:gd name="T111" fmla="*/ 402 h 469"/>
                <a:gd name="T112" fmla="*/ 592 w 757"/>
                <a:gd name="T113" fmla="*/ 388 h 469"/>
                <a:gd name="T114" fmla="*/ 359 w 757"/>
                <a:gd name="T115" fmla="*/ 444 h 469"/>
                <a:gd name="T116" fmla="*/ 293 w 757"/>
                <a:gd name="T117" fmla="*/ 446 h 469"/>
                <a:gd name="T118" fmla="*/ 603 w 757"/>
                <a:gd name="T119" fmla="*/ 21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7" h="469">
                  <a:moveTo>
                    <a:pt x="745" y="140"/>
                  </a:moveTo>
                  <a:cubicBezTo>
                    <a:pt x="744" y="139"/>
                    <a:pt x="743" y="139"/>
                    <a:pt x="742" y="139"/>
                  </a:cubicBezTo>
                  <a:cubicBezTo>
                    <a:pt x="614" y="119"/>
                    <a:pt x="503" y="52"/>
                    <a:pt x="382" y="12"/>
                  </a:cubicBezTo>
                  <a:cubicBezTo>
                    <a:pt x="385" y="7"/>
                    <a:pt x="379" y="0"/>
                    <a:pt x="372" y="4"/>
                  </a:cubicBezTo>
                  <a:cubicBezTo>
                    <a:pt x="339" y="22"/>
                    <a:pt x="305" y="38"/>
                    <a:pt x="270" y="53"/>
                  </a:cubicBezTo>
                  <a:cubicBezTo>
                    <a:pt x="272" y="49"/>
                    <a:pt x="274" y="45"/>
                    <a:pt x="275" y="40"/>
                  </a:cubicBezTo>
                  <a:cubicBezTo>
                    <a:pt x="275" y="40"/>
                    <a:pt x="274" y="39"/>
                    <a:pt x="274" y="40"/>
                  </a:cubicBezTo>
                  <a:cubicBezTo>
                    <a:pt x="272" y="45"/>
                    <a:pt x="270" y="49"/>
                    <a:pt x="268" y="54"/>
                  </a:cubicBezTo>
                  <a:cubicBezTo>
                    <a:pt x="181" y="91"/>
                    <a:pt x="90" y="122"/>
                    <a:pt x="3" y="160"/>
                  </a:cubicBezTo>
                  <a:cubicBezTo>
                    <a:pt x="0" y="162"/>
                    <a:pt x="2" y="166"/>
                    <a:pt x="5" y="165"/>
                  </a:cubicBezTo>
                  <a:cubicBezTo>
                    <a:pt x="7" y="165"/>
                    <a:pt x="9" y="164"/>
                    <a:pt x="11" y="163"/>
                  </a:cubicBezTo>
                  <a:cubicBezTo>
                    <a:pt x="25" y="184"/>
                    <a:pt x="49" y="197"/>
                    <a:pt x="73" y="207"/>
                  </a:cubicBezTo>
                  <a:cubicBezTo>
                    <a:pt x="98" y="219"/>
                    <a:pt x="125" y="228"/>
                    <a:pt x="151" y="238"/>
                  </a:cubicBezTo>
                  <a:cubicBezTo>
                    <a:pt x="142" y="295"/>
                    <a:pt x="153" y="353"/>
                    <a:pt x="167" y="409"/>
                  </a:cubicBezTo>
                  <a:cubicBezTo>
                    <a:pt x="168" y="412"/>
                    <a:pt x="172" y="413"/>
                    <a:pt x="174" y="413"/>
                  </a:cubicBezTo>
                  <a:cubicBezTo>
                    <a:pt x="177" y="416"/>
                    <a:pt x="180" y="419"/>
                    <a:pt x="183" y="421"/>
                  </a:cubicBezTo>
                  <a:cubicBezTo>
                    <a:pt x="196" y="435"/>
                    <a:pt x="216" y="444"/>
                    <a:pt x="235" y="450"/>
                  </a:cubicBezTo>
                  <a:cubicBezTo>
                    <a:pt x="298" y="469"/>
                    <a:pt x="371" y="462"/>
                    <a:pt x="435" y="451"/>
                  </a:cubicBezTo>
                  <a:cubicBezTo>
                    <a:pt x="440" y="450"/>
                    <a:pt x="445" y="449"/>
                    <a:pt x="450" y="448"/>
                  </a:cubicBezTo>
                  <a:cubicBezTo>
                    <a:pt x="463" y="447"/>
                    <a:pt x="477" y="445"/>
                    <a:pt x="490" y="443"/>
                  </a:cubicBezTo>
                  <a:cubicBezTo>
                    <a:pt x="523" y="438"/>
                    <a:pt x="557" y="427"/>
                    <a:pt x="584" y="408"/>
                  </a:cubicBezTo>
                  <a:cubicBezTo>
                    <a:pt x="586" y="408"/>
                    <a:pt x="587" y="407"/>
                    <a:pt x="588" y="406"/>
                  </a:cubicBezTo>
                  <a:cubicBezTo>
                    <a:pt x="591" y="404"/>
                    <a:pt x="593" y="403"/>
                    <a:pt x="595" y="401"/>
                  </a:cubicBezTo>
                  <a:cubicBezTo>
                    <a:pt x="599" y="403"/>
                    <a:pt x="606" y="401"/>
                    <a:pt x="606" y="395"/>
                  </a:cubicBezTo>
                  <a:cubicBezTo>
                    <a:pt x="606" y="363"/>
                    <a:pt x="605" y="330"/>
                    <a:pt x="605" y="297"/>
                  </a:cubicBezTo>
                  <a:cubicBezTo>
                    <a:pt x="606" y="296"/>
                    <a:pt x="607" y="294"/>
                    <a:pt x="608" y="292"/>
                  </a:cubicBezTo>
                  <a:cubicBezTo>
                    <a:pt x="609" y="291"/>
                    <a:pt x="607" y="289"/>
                    <a:pt x="605" y="289"/>
                  </a:cubicBezTo>
                  <a:cubicBezTo>
                    <a:pt x="606" y="264"/>
                    <a:pt x="607" y="238"/>
                    <a:pt x="612" y="213"/>
                  </a:cubicBezTo>
                  <a:cubicBezTo>
                    <a:pt x="658" y="191"/>
                    <a:pt x="705" y="170"/>
                    <a:pt x="751" y="149"/>
                  </a:cubicBezTo>
                  <a:cubicBezTo>
                    <a:pt x="757" y="146"/>
                    <a:pt x="751" y="137"/>
                    <a:pt x="745" y="140"/>
                  </a:cubicBezTo>
                  <a:close/>
                  <a:moveTo>
                    <a:pt x="12" y="163"/>
                  </a:moveTo>
                  <a:cubicBezTo>
                    <a:pt x="44" y="151"/>
                    <a:pt x="77" y="140"/>
                    <a:pt x="110" y="129"/>
                  </a:cubicBezTo>
                  <a:cubicBezTo>
                    <a:pt x="99" y="142"/>
                    <a:pt x="89" y="156"/>
                    <a:pt x="85" y="172"/>
                  </a:cubicBezTo>
                  <a:cubicBezTo>
                    <a:pt x="84" y="173"/>
                    <a:pt x="86" y="173"/>
                    <a:pt x="86" y="172"/>
                  </a:cubicBezTo>
                  <a:cubicBezTo>
                    <a:pt x="90" y="156"/>
                    <a:pt x="100" y="142"/>
                    <a:pt x="111" y="128"/>
                  </a:cubicBezTo>
                  <a:cubicBezTo>
                    <a:pt x="124" y="124"/>
                    <a:pt x="137" y="119"/>
                    <a:pt x="150" y="114"/>
                  </a:cubicBezTo>
                  <a:cubicBezTo>
                    <a:pt x="130" y="138"/>
                    <a:pt x="111" y="163"/>
                    <a:pt x="104" y="193"/>
                  </a:cubicBezTo>
                  <a:cubicBezTo>
                    <a:pt x="104" y="195"/>
                    <a:pt x="107" y="195"/>
                    <a:pt x="107" y="194"/>
                  </a:cubicBezTo>
                  <a:cubicBezTo>
                    <a:pt x="114" y="163"/>
                    <a:pt x="134" y="138"/>
                    <a:pt x="154" y="113"/>
                  </a:cubicBezTo>
                  <a:cubicBezTo>
                    <a:pt x="189" y="101"/>
                    <a:pt x="224" y="87"/>
                    <a:pt x="259" y="73"/>
                  </a:cubicBezTo>
                  <a:cubicBezTo>
                    <a:pt x="236" y="118"/>
                    <a:pt x="206" y="159"/>
                    <a:pt x="184" y="204"/>
                  </a:cubicBezTo>
                  <a:cubicBezTo>
                    <a:pt x="182" y="208"/>
                    <a:pt x="188" y="211"/>
                    <a:pt x="190" y="207"/>
                  </a:cubicBezTo>
                  <a:cubicBezTo>
                    <a:pt x="213" y="161"/>
                    <a:pt x="242" y="118"/>
                    <a:pt x="263" y="71"/>
                  </a:cubicBezTo>
                  <a:cubicBezTo>
                    <a:pt x="303" y="55"/>
                    <a:pt x="342" y="36"/>
                    <a:pt x="379" y="15"/>
                  </a:cubicBezTo>
                  <a:cubicBezTo>
                    <a:pt x="385" y="18"/>
                    <a:pt x="390" y="20"/>
                    <a:pt x="395" y="22"/>
                  </a:cubicBezTo>
                  <a:cubicBezTo>
                    <a:pt x="368" y="55"/>
                    <a:pt x="350" y="94"/>
                    <a:pt x="333" y="133"/>
                  </a:cubicBezTo>
                  <a:cubicBezTo>
                    <a:pt x="324" y="155"/>
                    <a:pt x="315" y="178"/>
                    <a:pt x="307" y="201"/>
                  </a:cubicBezTo>
                  <a:cubicBezTo>
                    <a:pt x="303" y="211"/>
                    <a:pt x="299" y="222"/>
                    <a:pt x="295" y="233"/>
                  </a:cubicBezTo>
                  <a:cubicBezTo>
                    <a:pt x="291" y="242"/>
                    <a:pt x="285" y="252"/>
                    <a:pt x="286" y="261"/>
                  </a:cubicBezTo>
                  <a:cubicBezTo>
                    <a:pt x="286" y="263"/>
                    <a:pt x="288" y="264"/>
                    <a:pt x="290" y="262"/>
                  </a:cubicBezTo>
                  <a:cubicBezTo>
                    <a:pt x="295" y="257"/>
                    <a:pt x="297" y="250"/>
                    <a:pt x="300" y="243"/>
                  </a:cubicBezTo>
                  <a:cubicBezTo>
                    <a:pt x="304" y="232"/>
                    <a:pt x="308" y="222"/>
                    <a:pt x="312" y="211"/>
                  </a:cubicBezTo>
                  <a:cubicBezTo>
                    <a:pt x="320" y="188"/>
                    <a:pt x="328" y="165"/>
                    <a:pt x="337" y="143"/>
                  </a:cubicBezTo>
                  <a:cubicBezTo>
                    <a:pt x="353" y="101"/>
                    <a:pt x="369" y="59"/>
                    <a:pt x="396" y="23"/>
                  </a:cubicBezTo>
                  <a:cubicBezTo>
                    <a:pt x="503" y="70"/>
                    <a:pt x="610" y="127"/>
                    <a:pt x="727" y="148"/>
                  </a:cubicBezTo>
                  <a:cubicBezTo>
                    <a:pt x="690" y="165"/>
                    <a:pt x="652" y="182"/>
                    <a:pt x="615" y="200"/>
                  </a:cubicBezTo>
                  <a:cubicBezTo>
                    <a:pt x="615" y="198"/>
                    <a:pt x="612" y="196"/>
                    <a:pt x="610" y="198"/>
                  </a:cubicBezTo>
                  <a:cubicBezTo>
                    <a:pt x="610" y="200"/>
                    <a:pt x="609" y="201"/>
                    <a:pt x="608" y="203"/>
                  </a:cubicBezTo>
                  <a:cubicBezTo>
                    <a:pt x="521" y="244"/>
                    <a:pt x="435" y="289"/>
                    <a:pt x="359" y="346"/>
                  </a:cubicBezTo>
                  <a:cubicBezTo>
                    <a:pt x="308" y="301"/>
                    <a:pt x="245" y="266"/>
                    <a:pt x="181" y="238"/>
                  </a:cubicBezTo>
                  <a:cubicBezTo>
                    <a:pt x="127" y="215"/>
                    <a:pt x="50" y="209"/>
                    <a:pt x="12" y="163"/>
                  </a:cubicBezTo>
                  <a:close/>
                  <a:moveTo>
                    <a:pt x="171" y="376"/>
                  </a:moveTo>
                  <a:cubicBezTo>
                    <a:pt x="171" y="374"/>
                    <a:pt x="170" y="373"/>
                    <a:pt x="170" y="372"/>
                  </a:cubicBezTo>
                  <a:cubicBezTo>
                    <a:pt x="171" y="373"/>
                    <a:pt x="172" y="374"/>
                    <a:pt x="174" y="375"/>
                  </a:cubicBezTo>
                  <a:cubicBezTo>
                    <a:pt x="173" y="375"/>
                    <a:pt x="172" y="375"/>
                    <a:pt x="171" y="376"/>
                  </a:cubicBezTo>
                  <a:close/>
                  <a:moveTo>
                    <a:pt x="187" y="405"/>
                  </a:moveTo>
                  <a:cubicBezTo>
                    <a:pt x="186" y="404"/>
                    <a:pt x="186" y="403"/>
                    <a:pt x="185" y="402"/>
                  </a:cubicBezTo>
                  <a:cubicBezTo>
                    <a:pt x="197" y="410"/>
                    <a:pt x="212" y="416"/>
                    <a:pt x="222" y="419"/>
                  </a:cubicBezTo>
                  <a:cubicBezTo>
                    <a:pt x="251" y="426"/>
                    <a:pt x="283" y="424"/>
                    <a:pt x="312" y="421"/>
                  </a:cubicBezTo>
                  <a:cubicBezTo>
                    <a:pt x="324" y="421"/>
                    <a:pt x="336" y="422"/>
                    <a:pt x="347" y="422"/>
                  </a:cubicBezTo>
                  <a:cubicBezTo>
                    <a:pt x="388" y="422"/>
                    <a:pt x="436" y="421"/>
                    <a:pt x="472" y="404"/>
                  </a:cubicBezTo>
                  <a:cubicBezTo>
                    <a:pt x="475" y="402"/>
                    <a:pt x="473" y="398"/>
                    <a:pt x="470" y="399"/>
                  </a:cubicBezTo>
                  <a:cubicBezTo>
                    <a:pt x="449" y="404"/>
                    <a:pt x="430" y="409"/>
                    <a:pt x="409" y="412"/>
                  </a:cubicBezTo>
                  <a:cubicBezTo>
                    <a:pt x="387" y="414"/>
                    <a:pt x="364" y="414"/>
                    <a:pt x="342" y="414"/>
                  </a:cubicBezTo>
                  <a:cubicBezTo>
                    <a:pt x="306" y="414"/>
                    <a:pt x="269" y="412"/>
                    <a:pt x="232" y="412"/>
                  </a:cubicBezTo>
                  <a:cubicBezTo>
                    <a:pt x="221" y="410"/>
                    <a:pt x="210" y="406"/>
                    <a:pt x="200" y="400"/>
                  </a:cubicBezTo>
                  <a:cubicBezTo>
                    <a:pt x="189" y="394"/>
                    <a:pt x="185" y="384"/>
                    <a:pt x="176" y="377"/>
                  </a:cubicBezTo>
                  <a:cubicBezTo>
                    <a:pt x="190" y="385"/>
                    <a:pt x="209" y="388"/>
                    <a:pt x="223" y="388"/>
                  </a:cubicBezTo>
                  <a:cubicBezTo>
                    <a:pt x="252" y="390"/>
                    <a:pt x="281" y="380"/>
                    <a:pt x="308" y="390"/>
                  </a:cubicBezTo>
                  <a:cubicBezTo>
                    <a:pt x="309" y="390"/>
                    <a:pt x="309" y="389"/>
                    <a:pt x="309" y="389"/>
                  </a:cubicBezTo>
                  <a:cubicBezTo>
                    <a:pt x="288" y="379"/>
                    <a:pt x="265" y="381"/>
                    <a:pt x="243" y="381"/>
                  </a:cubicBezTo>
                  <a:cubicBezTo>
                    <a:pt x="229" y="380"/>
                    <a:pt x="215" y="380"/>
                    <a:pt x="202" y="377"/>
                  </a:cubicBezTo>
                  <a:cubicBezTo>
                    <a:pt x="187" y="373"/>
                    <a:pt x="181" y="363"/>
                    <a:pt x="169" y="356"/>
                  </a:cubicBezTo>
                  <a:cubicBezTo>
                    <a:pt x="168" y="355"/>
                    <a:pt x="167" y="355"/>
                    <a:pt x="166" y="355"/>
                  </a:cubicBezTo>
                  <a:cubicBezTo>
                    <a:pt x="165" y="348"/>
                    <a:pt x="163" y="341"/>
                    <a:pt x="162" y="334"/>
                  </a:cubicBezTo>
                  <a:cubicBezTo>
                    <a:pt x="176" y="348"/>
                    <a:pt x="202" y="356"/>
                    <a:pt x="221" y="361"/>
                  </a:cubicBezTo>
                  <a:cubicBezTo>
                    <a:pt x="248" y="368"/>
                    <a:pt x="276" y="366"/>
                    <a:pt x="302" y="359"/>
                  </a:cubicBezTo>
                  <a:cubicBezTo>
                    <a:pt x="302" y="359"/>
                    <a:pt x="302" y="358"/>
                    <a:pt x="302" y="358"/>
                  </a:cubicBezTo>
                  <a:cubicBezTo>
                    <a:pt x="277" y="363"/>
                    <a:pt x="252" y="362"/>
                    <a:pt x="228" y="357"/>
                  </a:cubicBezTo>
                  <a:cubicBezTo>
                    <a:pt x="216" y="354"/>
                    <a:pt x="204" y="350"/>
                    <a:pt x="193" y="345"/>
                  </a:cubicBezTo>
                  <a:cubicBezTo>
                    <a:pt x="181" y="340"/>
                    <a:pt x="172" y="331"/>
                    <a:pt x="161" y="326"/>
                  </a:cubicBezTo>
                  <a:cubicBezTo>
                    <a:pt x="161" y="326"/>
                    <a:pt x="161" y="326"/>
                    <a:pt x="161" y="326"/>
                  </a:cubicBezTo>
                  <a:cubicBezTo>
                    <a:pt x="160" y="321"/>
                    <a:pt x="159" y="316"/>
                    <a:pt x="158" y="311"/>
                  </a:cubicBezTo>
                  <a:cubicBezTo>
                    <a:pt x="197" y="330"/>
                    <a:pt x="245" y="336"/>
                    <a:pt x="288" y="329"/>
                  </a:cubicBezTo>
                  <a:cubicBezTo>
                    <a:pt x="289" y="328"/>
                    <a:pt x="289" y="328"/>
                    <a:pt x="288" y="328"/>
                  </a:cubicBezTo>
                  <a:cubicBezTo>
                    <a:pt x="243" y="326"/>
                    <a:pt x="197" y="322"/>
                    <a:pt x="157" y="301"/>
                  </a:cubicBezTo>
                  <a:cubicBezTo>
                    <a:pt x="155" y="288"/>
                    <a:pt x="154" y="274"/>
                    <a:pt x="154" y="260"/>
                  </a:cubicBezTo>
                  <a:cubicBezTo>
                    <a:pt x="163" y="272"/>
                    <a:pt x="184" y="281"/>
                    <a:pt x="196" y="286"/>
                  </a:cubicBezTo>
                  <a:cubicBezTo>
                    <a:pt x="214" y="295"/>
                    <a:pt x="234" y="300"/>
                    <a:pt x="254" y="298"/>
                  </a:cubicBezTo>
                  <a:cubicBezTo>
                    <a:pt x="255" y="298"/>
                    <a:pt x="255" y="297"/>
                    <a:pt x="254" y="297"/>
                  </a:cubicBezTo>
                  <a:cubicBezTo>
                    <a:pt x="233" y="297"/>
                    <a:pt x="213" y="289"/>
                    <a:pt x="195" y="280"/>
                  </a:cubicBezTo>
                  <a:cubicBezTo>
                    <a:pt x="186" y="275"/>
                    <a:pt x="177" y="269"/>
                    <a:pt x="168" y="263"/>
                  </a:cubicBezTo>
                  <a:cubicBezTo>
                    <a:pt x="163" y="259"/>
                    <a:pt x="160" y="255"/>
                    <a:pt x="154" y="253"/>
                  </a:cubicBezTo>
                  <a:cubicBezTo>
                    <a:pt x="154" y="248"/>
                    <a:pt x="155" y="244"/>
                    <a:pt x="155" y="239"/>
                  </a:cubicBezTo>
                  <a:cubicBezTo>
                    <a:pt x="157" y="240"/>
                    <a:pt x="160" y="241"/>
                    <a:pt x="163" y="242"/>
                  </a:cubicBezTo>
                  <a:cubicBezTo>
                    <a:pt x="195" y="254"/>
                    <a:pt x="226" y="271"/>
                    <a:pt x="256" y="287"/>
                  </a:cubicBezTo>
                  <a:cubicBezTo>
                    <a:pt x="291" y="307"/>
                    <a:pt x="325" y="330"/>
                    <a:pt x="355" y="356"/>
                  </a:cubicBezTo>
                  <a:cubicBezTo>
                    <a:pt x="357" y="358"/>
                    <a:pt x="361" y="358"/>
                    <a:pt x="363" y="356"/>
                  </a:cubicBezTo>
                  <a:cubicBezTo>
                    <a:pt x="434" y="302"/>
                    <a:pt x="514" y="260"/>
                    <a:pt x="596" y="221"/>
                  </a:cubicBezTo>
                  <a:cubicBezTo>
                    <a:pt x="596" y="227"/>
                    <a:pt x="596" y="234"/>
                    <a:pt x="595" y="241"/>
                  </a:cubicBezTo>
                  <a:cubicBezTo>
                    <a:pt x="577" y="252"/>
                    <a:pt x="553" y="258"/>
                    <a:pt x="531" y="261"/>
                  </a:cubicBezTo>
                  <a:cubicBezTo>
                    <a:pt x="531" y="261"/>
                    <a:pt x="531" y="261"/>
                    <a:pt x="531" y="261"/>
                  </a:cubicBezTo>
                  <a:cubicBezTo>
                    <a:pt x="554" y="258"/>
                    <a:pt x="576" y="256"/>
                    <a:pt x="595" y="246"/>
                  </a:cubicBezTo>
                  <a:cubicBezTo>
                    <a:pt x="595" y="248"/>
                    <a:pt x="595" y="250"/>
                    <a:pt x="595" y="253"/>
                  </a:cubicBezTo>
                  <a:cubicBezTo>
                    <a:pt x="594" y="258"/>
                    <a:pt x="594" y="264"/>
                    <a:pt x="593" y="269"/>
                  </a:cubicBezTo>
                  <a:cubicBezTo>
                    <a:pt x="592" y="269"/>
                    <a:pt x="590" y="269"/>
                    <a:pt x="589" y="270"/>
                  </a:cubicBezTo>
                  <a:cubicBezTo>
                    <a:pt x="569" y="285"/>
                    <a:pt x="551" y="291"/>
                    <a:pt x="525" y="293"/>
                  </a:cubicBezTo>
                  <a:cubicBezTo>
                    <a:pt x="509" y="294"/>
                    <a:pt x="493" y="294"/>
                    <a:pt x="477" y="297"/>
                  </a:cubicBezTo>
                  <a:cubicBezTo>
                    <a:pt x="476" y="297"/>
                    <a:pt x="477" y="298"/>
                    <a:pt x="477" y="298"/>
                  </a:cubicBezTo>
                  <a:cubicBezTo>
                    <a:pt x="514" y="297"/>
                    <a:pt x="564" y="307"/>
                    <a:pt x="592" y="279"/>
                  </a:cubicBezTo>
                  <a:cubicBezTo>
                    <a:pt x="592" y="282"/>
                    <a:pt x="592" y="286"/>
                    <a:pt x="591" y="289"/>
                  </a:cubicBezTo>
                  <a:cubicBezTo>
                    <a:pt x="591" y="292"/>
                    <a:pt x="591" y="294"/>
                    <a:pt x="591" y="297"/>
                  </a:cubicBezTo>
                  <a:cubicBezTo>
                    <a:pt x="586" y="300"/>
                    <a:pt x="581" y="303"/>
                    <a:pt x="575" y="306"/>
                  </a:cubicBezTo>
                  <a:cubicBezTo>
                    <a:pt x="563" y="310"/>
                    <a:pt x="549" y="313"/>
                    <a:pt x="535" y="315"/>
                  </a:cubicBezTo>
                  <a:cubicBezTo>
                    <a:pt x="507" y="319"/>
                    <a:pt x="479" y="320"/>
                    <a:pt x="450" y="321"/>
                  </a:cubicBezTo>
                  <a:cubicBezTo>
                    <a:pt x="449" y="321"/>
                    <a:pt x="449" y="323"/>
                    <a:pt x="450" y="323"/>
                  </a:cubicBezTo>
                  <a:cubicBezTo>
                    <a:pt x="479" y="324"/>
                    <a:pt x="509" y="325"/>
                    <a:pt x="537" y="321"/>
                  </a:cubicBezTo>
                  <a:cubicBezTo>
                    <a:pt x="551" y="319"/>
                    <a:pt x="574" y="316"/>
                    <a:pt x="591" y="308"/>
                  </a:cubicBezTo>
                  <a:cubicBezTo>
                    <a:pt x="590" y="316"/>
                    <a:pt x="590" y="325"/>
                    <a:pt x="590" y="333"/>
                  </a:cubicBezTo>
                  <a:cubicBezTo>
                    <a:pt x="566" y="340"/>
                    <a:pt x="544" y="346"/>
                    <a:pt x="518" y="348"/>
                  </a:cubicBezTo>
                  <a:cubicBezTo>
                    <a:pt x="491" y="350"/>
                    <a:pt x="464" y="351"/>
                    <a:pt x="437" y="352"/>
                  </a:cubicBezTo>
                  <a:cubicBezTo>
                    <a:pt x="436" y="352"/>
                    <a:pt x="436" y="353"/>
                    <a:pt x="437" y="353"/>
                  </a:cubicBezTo>
                  <a:cubicBezTo>
                    <a:pt x="466" y="354"/>
                    <a:pt x="494" y="356"/>
                    <a:pt x="523" y="355"/>
                  </a:cubicBezTo>
                  <a:cubicBezTo>
                    <a:pt x="545" y="353"/>
                    <a:pt x="570" y="351"/>
                    <a:pt x="591" y="342"/>
                  </a:cubicBezTo>
                  <a:cubicBezTo>
                    <a:pt x="591" y="346"/>
                    <a:pt x="591" y="351"/>
                    <a:pt x="591" y="355"/>
                  </a:cubicBezTo>
                  <a:cubicBezTo>
                    <a:pt x="590" y="355"/>
                    <a:pt x="590" y="355"/>
                    <a:pt x="589" y="356"/>
                  </a:cubicBezTo>
                  <a:cubicBezTo>
                    <a:pt x="554" y="382"/>
                    <a:pt x="494" y="388"/>
                    <a:pt x="450" y="383"/>
                  </a:cubicBezTo>
                  <a:cubicBezTo>
                    <a:pt x="450" y="383"/>
                    <a:pt x="449" y="383"/>
                    <a:pt x="450" y="384"/>
                  </a:cubicBezTo>
                  <a:cubicBezTo>
                    <a:pt x="474" y="392"/>
                    <a:pt x="500" y="390"/>
                    <a:pt x="525" y="387"/>
                  </a:cubicBezTo>
                  <a:cubicBezTo>
                    <a:pt x="548" y="384"/>
                    <a:pt x="572" y="378"/>
                    <a:pt x="591" y="365"/>
                  </a:cubicBezTo>
                  <a:cubicBezTo>
                    <a:pt x="591" y="366"/>
                    <a:pt x="591" y="368"/>
                    <a:pt x="591" y="370"/>
                  </a:cubicBezTo>
                  <a:cubicBezTo>
                    <a:pt x="582" y="374"/>
                    <a:pt x="572" y="381"/>
                    <a:pt x="564" y="386"/>
                  </a:cubicBezTo>
                  <a:cubicBezTo>
                    <a:pt x="552" y="393"/>
                    <a:pt x="538" y="399"/>
                    <a:pt x="525" y="404"/>
                  </a:cubicBezTo>
                  <a:cubicBezTo>
                    <a:pt x="497" y="415"/>
                    <a:pt x="466" y="418"/>
                    <a:pt x="437" y="419"/>
                  </a:cubicBezTo>
                  <a:cubicBezTo>
                    <a:pt x="436" y="419"/>
                    <a:pt x="436" y="420"/>
                    <a:pt x="437" y="420"/>
                  </a:cubicBezTo>
                  <a:cubicBezTo>
                    <a:pt x="446" y="422"/>
                    <a:pt x="454" y="422"/>
                    <a:pt x="463" y="422"/>
                  </a:cubicBezTo>
                  <a:cubicBezTo>
                    <a:pt x="451" y="426"/>
                    <a:pt x="439" y="430"/>
                    <a:pt x="426" y="432"/>
                  </a:cubicBezTo>
                  <a:cubicBezTo>
                    <a:pt x="402" y="436"/>
                    <a:pt x="378" y="437"/>
                    <a:pt x="354" y="438"/>
                  </a:cubicBezTo>
                  <a:cubicBezTo>
                    <a:pt x="310" y="438"/>
                    <a:pt x="267" y="435"/>
                    <a:pt x="224" y="431"/>
                  </a:cubicBezTo>
                  <a:cubicBezTo>
                    <a:pt x="223" y="431"/>
                    <a:pt x="222" y="431"/>
                    <a:pt x="221" y="430"/>
                  </a:cubicBezTo>
                  <a:cubicBezTo>
                    <a:pt x="212" y="426"/>
                    <a:pt x="204" y="421"/>
                    <a:pt x="196" y="415"/>
                  </a:cubicBezTo>
                  <a:cubicBezTo>
                    <a:pt x="193" y="412"/>
                    <a:pt x="190" y="409"/>
                    <a:pt x="187" y="405"/>
                  </a:cubicBezTo>
                  <a:close/>
                  <a:moveTo>
                    <a:pt x="486" y="421"/>
                  </a:moveTo>
                  <a:cubicBezTo>
                    <a:pt x="496" y="420"/>
                    <a:pt x="505" y="419"/>
                    <a:pt x="514" y="416"/>
                  </a:cubicBezTo>
                  <a:cubicBezTo>
                    <a:pt x="514" y="418"/>
                    <a:pt x="515" y="419"/>
                    <a:pt x="517" y="420"/>
                  </a:cubicBezTo>
                  <a:cubicBezTo>
                    <a:pt x="499" y="425"/>
                    <a:pt x="481" y="428"/>
                    <a:pt x="465" y="432"/>
                  </a:cubicBezTo>
                  <a:cubicBezTo>
                    <a:pt x="463" y="432"/>
                    <a:pt x="461" y="433"/>
                    <a:pt x="459" y="433"/>
                  </a:cubicBezTo>
                  <a:cubicBezTo>
                    <a:pt x="469" y="431"/>
                    <a:pt x="479" y="427"/>
                    <a:pt x="486" y="422"/>
                  </a:cubicBezTo>
                  <a:cubicBezTo>
                    <a:pt x="486" y="421"/>
                    <a:pt x="486" y="421"/>
                    <a:pt x="486" y="421"/>
                  </a:cubicBezTo>
                  <a:close/>
                  <a:moveTo>
                    <a:pt x="592" y="395"/>
                  </a:moveTo>
                  <a:cubicBezTo>
                    <a:pt x="590" y="395"/>
                    <a:pt x="588" y="396"/>
                    <a:pt x="586" y="397"/>
                  </a:cubicBezTo>
                  <a:cubicBezTo>
                    <a:pt x="588" y="395"/>
                    <a:pt x="590" y="394"/>
                    <a:pt x="592" y="392"/>
                  </a:cubicBezTo>
                  <a:cubicBezTo>
                    <a:pt x="592" y="393"/>
                    <a:pt x="592" y="394"/>
                    <a:pt x="592" y="395"/>
                  </a:cubicBezTo>
                  <a:close/>
                  <a:moveTo>
                    <a:pt x="592" y="388"/>
                  </a:moveTo>
                  <a:cubicBezTo>
                    <a:pt x="592" y="388"/>
                    <a:pt x="591" y="388"/>
                    <a:pt x="591" y="388"/>
                  </a:cubicBezTo>
                  <a:cubicBezTo>
                    <a:pt x="584" y="393"/>
                    <a:pt x="577" y="397"/>
                    <a:pt x="569" y="400"/>
                  </a:cubicBezTo>
                  <a:cubicBezTo>
                    <a:pt x="568" y="401"/>
                    <a:pt x="567" y="401"/>
                    <a:pt x="566" y="401"/>
                  </a:cubicBezTo>
                  <a:cubicBezTo>
                    <a:pt x="562" y="402"/>
                    <a:pt x="558" y="402"/>
                    <a:pt x="554" y="402"/>
                  </a:cubicBezTo>
                  <a:cubicBezTo>
                    <a:pt x="558" y="401"/>
                    <a:pt x="562" y="399"/>
                    <a:pt x="565" y="397"/>
                  </a:cubicBezTo>
                  <a:cubicBezTo>
                    <a:pt x="573" y="393"/>
                    <a:pt x="584" y="388"/>
                    <a:pt x="592" y="383"/>
                  </a:cubicBezTo>
                  <a:cubicBezTo>
                    <a:pt x="592" y="384"/>
                    <a:pt x="592" y="386"/>
                    <a:pt x="592" y="388"/>
                  </a:cubicBezTo>
                  <a:close/>
                  <a:moveTo>
                    <a:pt x="293" y="446"/>
                  </a:moveTo>
                  <a:cubicBezTo>
                    <a:pt x="273" y="445"/>
                    <a:pt x="252" y="441"/>
                    <a:pt x="233" y="435"/>
                  </a:cubicBezTo>
                  <a:cubicBezTo>
                    <a:pt x="275" y="441"/>
                    <a:pt x="316" y="445"/>
                    <a:pt x="359" y="444"/>
                  </a:cubicBezTo>
                  <a:cubicBezTo>
                    <a:pt x="360" y="444"/>
                    <a:pt x="361" y="444"/>
                    <a:pt x="363" y="444"/>
                  </a:cubicBezTo>
                  <a:cubicBezTo>
                    <a:pt x="363" y="445"/>
                    <a:pt x="363" y="446"/>
                    <a:pt x="364" y="446"/>
                  </a:cubicBezTo>
                  <a:cubicBezTo>
                    <a:pt x="340" y="448"/>
                    <a:pt x="316" y="448"/>
                    <a:pt x="293" y="446"/>
                  </a:cubicBezTo>
                  <a:close/>
                  <a:moveTo>
                    <a:pt x="602" y="220"/>
                  </a:moveTo>
                  <a:cubicBezTo>
                    <a:pt x="602" y="219"/>
                    <a:pt x="602" y="219"/>
                    <a:pt x="602" y="218"/>
                  </a:cubicBezTo>
                  <a:cubicBezTo>
                    <a:pt x="602" y="218"/>
                    <a:pt x="603" y="217"/>
                    <a:pt x="603" y="217"/>
                  </a:cubicBezTo>
                  <a:cubicBezTo>
                    <a:pt x="603" y="218"/>
                    <a:pt x="602" y="219"/>
                    <a:pt x="602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327" y="1842"/>
              <a:ext cx="154" cy="231"/>
            </a:xfrm>
            <a:custGeom>
              <a:avLst/>
              <a:gdLst>
                <a:gd name="T0" fmla="*/ 64 w 65"/>
                <a:gd name="T1" fmla="*/ 4 h 97"/>
                <a:gd name="T2" fmla="*/ 62 w 65"/>
                <a:gd name="T3" fmla="*/ 1 h 97"/>
                <a:gd name="T4" fmla="*/ 0 w 65"/>
                <a:gd name="T5" fmla="*/ 94 h 97"/>
                <a:gd name="T6" fmla="*/ 4 w 65"/>
                <a:gd name="T7" fmla="*/ 96 h 97"/>
                <a:gd name="T8" fmla="*/ 64 w 65"/>
                <a:gd name="T9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7">
                  <a:moveTo>
                    <a:pt x="64" y="4"/>
                  </a:moveTo>
                  <a:cubicBezTo>
                    <a:pt x="65" y="3"/>
                    <a:pt x="64" y="0"/>
                    <a:pt x="62" y="1"/>
                  </a:cubicBezTo>
                  <a:cubicBezTo>
                    <a:pt x="28" y="20"/>
                    <a:pt x="15" y="62"/>
                    <a:pt x="0" y="94"/>
                  </a:cubicBezTo>
                  <a:cubicBezTo>
                    <a:pt x="0" y="96"/>
                    <a:pt x="2" y="97"/>
                    <a:pt x="4" y="96"/>
                  </a:cubicBezTo>
                  <a:cubicBezTo>
                    <a:pt x="31" y="69"/>
                    <a:pt x="28" y="26"/>
                    <a:pt x="6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542" y="1700"/>
              <a:ext cx="256" cy="468"/>
            </a:xfrm>
            <a:custGeom>
              <a:avLst/>
              <a:gdLst>
                <a:gd name="T0" fmla="*/ 9 w 108"/>
                <a:gd name="T1" fmla="*/ 193 h 197"/>
                <a:gd name="T2" fmla="*/ 108 w 108"/>
                <a:gd name="T3" fmla="*/ 2 h 197"/>
                <a:gd name="T4" fmla="*/ 107 w 108"/>
                <a:gd name="T5" fmla="*/ 1 h 197"/>
                <a:gd name="T6" fmla="*/ 2 w 108"/>
                <a:gd name="T7" fmla="*/ 189 h 197"/>
                <a:gd name="T8" fmla="*/ 9 w 108"/>
                <a:gd name="T9" fmla="*/ 19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97">
                  <a:moveTo>
                    <a:pt x="9" y="193"/>
                  </a:moveTo>
                  <a:cubicBezTo>
                    <a:pt x="43" y="130"/>
                    <a:pt x="54" y="54"/>
                    <a:pt x="108" y="2"/>
                  </a:cubicBezTo>
                  <a:cubicBezTo>
                    <a:pt x="108" y="1"/>
                    <a:pt x="107" y="0"/>
                    <a:pt x="107" y="1"/>
                  </a:cubicBezTo>
                  <a:cubicBezTo>
                    <a:pt x="49" y="52"/>
                    <a:pt x="37" y="126"/>
                    <a:pt x="2" y="189"/>
                  </a:cubicBezTo>
                  <a:cubicBezTo>
                    <a:pt x="0" y="193"/>
                    <a:pt x="7" y="197"/>
                    <a:pt x="9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37" y="1733"/>
              <a:ext cx="291" cy="564"/>
            </a:xfrm>
            <a:custGeom>
              <a:avLst/>
              <a:gdLst>
                <a:gd name="T0" fmla="*/ 8 w 123"/>
                <a:gd name="T1" fmla="*/ 234 h 237"/>
                <a:gd name="T2" fmla="*/ 65 w 123"/>
                <a:gd name="T3" fmla="*/ 126 h 237"/>
                <a:gd name="T4" fmla="*/ 121 w 123"/>
                <a:gd name="T5" fmla="*/ 3 h 237"/>
                <a:gd name="T6" fmla="*/ 118 w 123"/>
                <a:gd name="T7" fmla="*/ 2 h 237"/>
                <a:gd name="T8" fmla="*/ 65 w 123"/>
                <a:gd name="T9" fmla="*/ 111 h 237"/>
                <a:gd name="T10" fmla="*/ 35 w 123"/>
                <a:gd name="T11" fmla="*/ 174 h 237"/>
                <a:gd name="T12" fmla="*/ 2 w 123"/>
                <a:gd name="T13" fmla="*/ 231 h 237"/>
                <a:gd name="T14" fmla="*/ 8 w 123"/>
                <a:gd name="T15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237">
                  <a:moveTo>
                    <a:pt x="8" y="234"/>
                  </a:moveTo>
                  <a:cubicBezTo>
                    <a:pt x="33" y="202"/>
                    <a:pt x="49" y="162"/>
                    <a:pt x="65" y="126"/>
                  </a:cubicBezTo>
                  <a:cubicBezTo>
                    <a:pt x="83" y="85"/>
                    <a:pt x="100" y="43"/>
                    <a:pt x="121" y="3"/>
                  </a:cubicBezTo>
                  <a:cubicBezTo>
                    <a:pt x="123" y="1"/>
                    <a:pt x="119" y="0"/>
                    <a:pt x="118" y="2"/>
                  </a:cubicBezTo>
                  <a:cubicBezTo>
                    <a:pt x="98" y="37"/>
                    <a:pt x="82" y="74"/>
                    <a:pt x="65" y="111"/>
                  </a:cubicBezTo>
                  <a:cubicBezTo>
                    <a:pt x="55" y="132"/>
                    <a:pt x="45" y="153"/>
                    <a:pt x="35" y="174"/>
                  </a:cubicBezTo>
                  <a:cubicBezTo>
                    <a:pt x="25" y="193"/>
                    <a:pt x="12" y="212"/>
                    <a:pt x="2" y="231"/>
                  </a:cubicBezTo>
                  <a:cubicBezTo>
                    <a:pt x="0" y="234"/>
                    <a:pt x="5" y="237"/>
                    <a:pt x="8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912" y="1800"/>
              <a:ext cx="240" cy="442"/>
            </a:xfrm>
            <a:custGeom>
              <a:avLst/>
              <a:gdLst>
                <a:gd name="T0" fmla="*/ 9 w 101"/>
                <a:gd name="T1" fmla="*/ 182 h 186"/>
                <a:gd name="T2" fmla="*/ 101 w 101"/>
                <a:gd name="T3" fmla="*/ 3 h 186"/>
                <a:gd name="T4" fmla="*/ 99 w 101"/>
                <a:gd name="T5" fmla="*/ 2 h 186"/>
                <a:gd name="T6" fmla="*/ 2 w 101"/>
                <a:gd name="T7" fmla="*/ 178 h 186"/>
                <a:gd name="T8" fmla="*/ 9 w 101"/>
                <a:gd name="T9" fmla="*/ 1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86">
                  <a:moveTo>
                    <a:pt x="9" y="182"/>
                  </a:moveTo>
                  <a:cubicBezTo>
                    <a:pt x="40" y="122"/>
                    <a:pt x="71" y="63"/>
                    <a:pt x="101" y="3"/>
                  </a:cubicBezTo>
                  <a:cubicBezTo>
                    <a:pt x="101" y="1"/>
                    <a:pt x="99" y="0"/>
                    <a:pt x="99" y="2"/>
                  </a:cubicBezTo>
                  <a:cubicBezTo>
                    <a:pt x="67" y="60"/>
                    <a:pt x="33" y="119"/>
                    <a:pt x="2" y="178"/>
                  </a:cubicBezTo>
                  <a:cubicBezTo>
                    <a:pt x="0" y="182"/>
                    <a:pt x="6" y="186"/>
                    <a:pt x="9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062" y="1845"/>
              <a:ext cx="201" cy="390"/>
            </a:xfrm>
            <a:custGeom>
              <a:avLst/>
              <a:gdLst>
                <a:gd name="T0" fmla="*/ 1 w 85"/>
                <a:gd name="T1" fmla="*/ 160 h 164"/>
                <a:gd name="T2" fmla="*/ 5 w 85"/>
                <a:gd name="T3" fmla="*/ 162 h 164"/>
                <a:gd name="T4" fmla="*/ 45 w 85"/>
                <a:gd name="T5" fmla="*/ 92 h 164"/>
                <a:gd name="T6" fmla="*/ 85 w 85"/>
                <a:gd name="T7" fmla="*/ 2 h 164"/>
                <a:gd name="T8" fmla="*/ 83 w 85"/>
                <a:gd name="T9" fmla="*/ 1 h 164"/>
                <a:gd name="T10" fmla="*/ 44 w 85"/>
                <a:gd name="T11" fmla="*/ 81 h 164"/>
                <a:gd name="T12" fmla="*/ 22 w 85"/>
                <a:gd name="T13" fmla="*/ 124 h 164"/>
                <a:gd name="T14" fmla="*/ 1 w 85"/>
                <a:gd name="T15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64">
                  <a:moveTo>
                    <a:pt x="1" y="160"/>
                  </a:moveTo>
                  <a:cubicBezTo>
                    <a:pt x="0" y="162"/>
                    <a:pt x="3" y="164"/>
                    <a:pt x="5" y="162"/>
                  </a:cubicBezTo>
                  <a:cubicBezTo>
                    <a:pt x="24" y="144"/>
                    <a:pt x="35" y="115"/>
                    <a:pt x="45" y="92"/>
                  </a:cubicBezTo>
                  <a:cubicBezTo>
                    <a:pt x="58" y="62"/>
                    <a:pt x="70" y="31"/>
                    <a:pt x="85" y="2"/>
                  </a:cubicBezTo>
                  <a:cubicBezTo>
                    <a:pt x="85" y="1"/>
                    <a:pt x="84" y="0"/>
                    <a:pt x="83" y="1"/>
                  </a:cubicBezTo>
                  <a:cubicBezTo>
                    <a:pt x="69" y="27"/>
                    <a:pt x="56" y="54"/>
                    <a:pt x="44" y="81"/>
                  </a:cubicBezTo>
                  <a:cubicBezTo>
                    <a:pt x="37" y="95"/>
                    <a:pt x="29" y="110"/>
                    <a:pt x="22" y="124"/>
                  </a:cubicBezTo>
                  <a:cubicBezTo>
                    <a:pt x="15" y="136"/>
                    <a:pt x="6" y="147"/>
                    <a:pt x="1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301" y="1914"/>
              <a:ext cx="95" cy="147"/>
            </a:xfrm>
            <a:custGeom>
              <a:avLst/>
              <a:gdLst>
                <a:gd name="T0" fmla="*/ 5 w 40"/>
                <a:gd name="T1" fmla="*/ 60 h 62"/>
                <a:gd name="T2" fmla="*/ 21 w 40"/>
                <a:gd name="T3" fmla="*/ 33 h 62"/>
                <a:gd name="T4" fmla="*/ 39 w 40"/>
                <a:gd name="T5" fmla="*/ 4 h 62"/>
                <a:gd name="T6" fmla="*/ 36 w 40"/>
                <a:gd name="T7" fmla="*/ 2 h 62"/>
                <a:gd name="T8" fmla="*/ 17 w 40"/>
                <a:gd name="T9" fmla="*/ 26 h 62"/>
                <a:gd name="T10" fmla="*/ 1 w 40"/>
                <a:gd name="T11" fmla="*/ 58 h 62"/>
                <a:gd name="T12" fmla="*/ 5 w 40"/>
                <a:gd name="T1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2">
                  <a:moveTo>
                    <a:pt x="5" y="60"/>
                  </a:moveTo>
                  <a:cubicBezTo>
                    <a:pt x="13" y="53"/>
                    <a:pt x="16" y="42"/>
                    <a:pt x="21" y="33"/>
                  </a:cubicBezTo>
                  <a:cubicBezTo>
                    <a:pt x="26" y="23"/>
                    <a:pt x="32" y="13"/>
                    <a:pt x="39" y="4"/>
                  </a:cubicBezTo>
                  <a:cubicBezTo>
                    <a:pt x="40" y="2"/>
                    <a:pt x="37" y="0"/>
                    <a:pt x="36" y="2"/>
                  </a:cubicBezTo>
                  <a:cubicBezTo>
                    <a:pt x="29" y="10"/>
                    <a:pt x="23" y="18"/>
                    <a:pt x="17" y="26"/>
                  </a:cubicBezTo>
                  <a:cubicBezTo>
                    <a:pt x="11" y="36"/>
                    <a:pt x="3" y="47"/>
                    <a:pt x="1" y="58"/>
                  </a:cubicBezTo>
                  <a:cubicBezTo>
                    <a:pt x="0" y="60"/>
                    <a:pt x="3" y="62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445" y="1933"/>
              <a:ext cx="62" cy="95"/>
            </a:xfrm>
            <a:custGeom>
              <a:avLst/>
              <a:gdLst>
                <a:gd name="T0" fmla="*/ 4 w 26"/>
                <a:gd name="T1" fmla="*/ 40 h 40"/>
                <a:gd name="T2" fmla="*/ 25 w 26"/>
                <a:gd name="T3" fmla="*/ 1 h 40"/>
                <a:gd name="T4" fmla="*/ 22 w 26"/>
                <a:gd name="T5" fmla="*/ 1 h 40"/>
                <a:gd name="T6" fmla="*/ 15 w 26"/>
                <a:gd name="T7" fmla="*/ 21 h 40"/>
                <a:gd name="T8" fmla="*/ 1 w 26"/>
                <a:gd name="T9" fmla="*/ 37 h 40"/>
                <a:gd name="T10" fmla="*/ 4 w 26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4" y="40"/>
                  </a:moveTo>
                  <a:cubicBezTo>
                    <a:pt x="20" y="36"/>
                    <a:pt x="26" y="14"/>
                    <a:pt x="25" y="1"/>
                  </a:cubicBezTo>
                  <a:cubicBezTo>
                    <a:pt x="25" y="0"/>
                    <a:pt x="22" y="0"/>
                    <a:pt x="22" y="1"/>
                  </a:cubicBezTo>
                  <a:cubicBezTo>
                    <a:pt x="21" y="8"/>
                    <a:pt x="19" y="15"/>
                    <a:pt x="15" y="21"/>
                  </a:cubicBezTo>
                  <a:cubicBezTo>
                    <a:pt x="12" y="27"/>
                    <a:pt x="5" y="31"/>
                    <a:pt x="1" y="37"/>
                  </a:cubicBezTo>
                  <a:cubicBezTo>
                    <a:pt x="0" y="38"/>
                    <a:pt x="2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512" y="2480"/>
              <a:ext cx="635" cy="26"/>
            </a:xfrm>
            <a:custGeom>
              <a:avLst/>
              <a:gdLst>
                <a:gd name="T0" fmla="*/ 265 w 268"/>
                <a:gd name="T1" fmla="*/ 2 h 11"/>
                <a:gd name="T2" fmla="*/ 199 w 268"/>
                <a:gd name="T3" fmla="*/ 3 h 11"/>
                <a:gd name="T4" fmla="*/ 134 w 268"/>
                <a:gd name="T5" fmla="*/ 6 h 11"/>
                <a:gd name="T6" fmla="*/ 2 w 268"/>
                <a:gd name="T7" fmla="*/ 3 h 11"/>
                <a:gd name="T8" fmla="*/ 2 w 268"/>
                <a:gd name="T9" fmla="*/ 5 h 11"/>
                <a:gd name="T10" fmla="*/ 134 w 268"/>
                <a:gd name="T11" fmla="*/ 11 h 11"/>
                <a:gd name="T12" fmla="*/ 199 w 268"/>
                <a:gd name="T13" fmla="*/ 10 h 11"/>
                <a:gd name="T14" fmla="*/ 266 w 268"/>
                <a:gd name="T15" fmla="*/ 6 h 11"/>
                <a:gd name="T16" fmla="*/ 265 w 268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1">
                  <a:moveTo>
                    <a:pt x="265" y="2"/>
                  </a:moveTo>
                  <a:cubicBezTo>
                    <a:pt x="244" y="0"/>
                    <a:pt x="221" y="3"/>
                    <a:pt x="199" y="3"/>
                  </a:cubicBezTo>
                  <a:cubicBezTo>
                    <a:pt x="177" y="4"/>
                    <a:pt x="155" y="5"/>
                    <a:pt x="134" y="6"/>
                  </a:cubicBezTo>
                  <a:cubicBezTo>
                    <a:pt x="90" y="7"/>
                    <a:pt x="46" y="6"/>
                    <a:pt x="2" y="3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46" y="10"/>
                    <a:pt x="90" y="11"/>
                    <a:pt x="134" y="11"/>
                  </a:cubicBezTo>
                  <a:cubicBezTo>
                    <a:pt x="155" y="11"/>
                    <a:pt x="177" y="10"/>
                    <a:pt x="199" y="10"/>
                  </a:cubicBezTo>
                  <a:cubicBezTo>
                    <a:pt x="221" y="9"/>
                    <a:pt x="244" y="9"/>
                    <a:pt x="266" y="6"/>
                  </a:cubicBezTo>
                  <a:cubicBezTo>
                    <a:pt x="268" y="5"/>
                    <a:pt x="267" y="2"/>
                    <a:pt x="26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914" y="2033"/>
              <a:ext cx="131" cy="119"/>
            </a:xfrm>
            <a:custGeom>
              <a:avLst/>
              <a:gdLst>
                <a:gd name="T0" fmla="*/ 23 w 55"/>
                <a:gd name="T1" fmla="*/ 44 h 50"/>
                <a:gd name="T2" fmla="*/ 48 w 55"/>
                <a:gd name="T3" fmla="*/ 49 h 50"/>
                <a:gd name="T4" fmla="*/ 53 w 55"/>
                <a:gd name="T5" fmla="*/ 46 h 50"/>
                <a:gd name="T6" fmla="*/ 42 w 55"/>
                <a:gd name="T7" fmla="*/ 13 h 50"/>
                <a:gd name="T8" fmla="*/ 30 w 55"/>
                <a:gd name="T9" fmla="*/ 4 h 50"/>
                <a:gd name="T10" fmla="*/ 27 w 55"/>
                <a:gd name="T11" fmla="*/ 4 h 50"/>
                <a:gd name="T12" fmla="*/ 28 w 55"/>
                <a:gd name="T13" fmla="*/ 3 h 50"/>
                <a:gd name="T14" fmla="*/ 27 w 55"/>
                <a:gd name="T15" fmla="*/ 1 h 50"/>
                <a:gd name="T16" fmla="*/ 21 w 55"/>
                <a:gd name="T17" fmla="*/ 3 h 50"/>
                <a:gd name="T18" fmla="*/ 7 w 55"/>
                <a:gd name="T19" fmla="*/ 3 h 50"/>
                <a:gd name="T20" fmla="*/ 2 w 55"/>
                <a:gd name="T21" fmla="*/ 8 h 50"/>
                <a:gd name="T22" fmla="*/ 8 w 55"/>
                <a:gd name="T23" fmla="*/ 36 h 50"/>
                <a:gd name="T24" fmla="*/ 23 w 55"/>
                <a:gd name="T25" fmla="*/ 44 h 50"/>
                <a:gd name="T26" fmla="*/ 22 w 55"/>
                <a:gd name="T27" fmla="*/ 19 h 50"/>
                <a:gd name="T28" fmla="*/ 27 w 55"/>
                <a:gd name="T29" fmla="*/ 15 h 50"/>
                <a:gd name="T30" fmla="*/ 29 w 55"/>
                <a:gd name="T31" fmla="*/ 16 h 50"/>
                <a:gd name="T32" fmla="*/ 29 w 55"/>
                <a:gd name="T33" fmla="*/ 16 h 50"/>
                <a:gd name="T34" fmla="*/ 33 w 55"/>
                <a:gd name="T35" fmla="*/ 34 h 50"/>
                <a:gd name="T36" fmla="*/ 17 w 55"/>
                <a:gd name="T37" fmla="*/ 30 h 50"/>
                <a:gd name="T38" fmla="*/ 22 w 55"/>
                <a:gd name="T3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50">
                  <a:moveTo>
                    <a:pt x="23" y="44"/>
                  </a:moveTo>
                  <a:cubicBezTo>
                    <a:pt x="30" y="48"/>
                    <a:pt x="39" y="50"/>
                    <a:pt x="48" y="49"/>
                  </a:cubicBezTo>
                  <a:cubicBezTo>
                    <a:pt x="50" y="49"/>
                    <a:pt x="52" y="48"/>
                    <a:pt x="53" y="46"/>
                  </a:cubicBezTo>
                  <a:cubicBezTo>
                    <a:pt x="55" y="32"/>
                    <a:pt x="50" y="21"/>
                    <a:pt x="42" y="13"/>
                  </a:cubicBezTo>
                  <a:cubicBezTo>
                    <a:pt x="39" y="9"/>
                    <a:pt x="36" y="6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8" y="4"/>
                    <a:pt x="28" y="4"/>
                    <a:pt x="28" y="3"/>
                  </a:cubicBezTo>
                  <a:cubicBezTo>
                    <a:pt x="30" y="3"/>
                    <a:pt x="29" y="0"/>
                    <a:pt x="27" y="1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6" y="3"/>
                    <a:pt x="12" y="3"/>
                    <a:pt x="7" y="3"/>
                  </a:cubicBezTo>
                  <a:cubicBezTo>
                    <a:pt x="4" y="3"/>
                    <a:pt x="2" y="5"/>
                    <a:pt x="2" y="8"/>
                  </a:cubicBezTo>
                  <a:cubicBezTo>
                    <a:pt x="0" y="18"/>
                    <a:pt x="1" y="28"/>
                    <a:pt x="8" y="36"/>
                  </a:cubicBezTo>
                  <a:cubicBezTo>
                    <a:pt x="12" y="40"/>
                    <a:pt x="17" y="43"/>
                    <a:pt x="23" y="44"/>
                  </a:cubicBezTo>
                  <a:close/>
                  <a:moveTo>
                    <a:pt x="22" y="19"/>
                  </a:moveTo>
                  <a:cubicBezTo>
                    <a:pt x="23" y="17"/>
                    <a:pt x="24" y="15"/>
                    <a:pt x="27" y="15"/>
                  </a:cubicBezTo>
                  <a:cubicBezTo>
                    <a:pt x="28" y="15"/>
                    <a:pt x="28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4" y="18"/>
                    <a:pt x="34" y="28"/>
                    <a:pt x="33" y="34"/>
                  </a:cubicBezTo>
                  <a:cubicBezTo>
                    <a:pt x="27" y="34"/>
                    <a:pt x="21" y="33"/>
                    <a:pt x="17" y="30"/>
                  </a:cubicBezTo>
                  <a:cubicBezTo>
                    <a:pt x="19" y="26"/>
                    <a:pt x="20" y="22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893" y="2135"/>
              <a:ext cx="74" cy="302"/>
            </a:xfrm>
            <a:custGeom>
              <a:avLst/>
              <a:gdLst>
                <a:gd name="T0" fmla="*/ 17 w 31"/>
                <a:gd name="T1" fmla="*/ 62 h 127"/>
                <a:gd name="T2" fmla="*/ 31 w 31"/>
                <a:gd name="T3" fmla="*/ 2 h 127"/>
                <a:gd name="T4" fmla="*/ 29 w 31"/>
                <a:gd name="T5" fmla="*/ 2 h 127"/>
                <a:gd name="T6" fmla="*/ 8 w 31"/>
                <a:gd name="T7" fmla="*/ 69 h 127"/>
                <a:gd name="T8" fmla="*/ 15 w 31"/>
                <a:gd name="T9" fmla="*/ 126 h 127"/>
                <a:gd name="T10" fmla="*/ 19 w 31"/>
                <a:gd name="T11" fmla="*/ 124 h 127"/>
                <a:gd name="T12" fmla="*/ 14 w 31"/>
                <a:gd name="T13" fmla="*/ 99 h 127"/>
                <a:gd name="T14" fmla="*/ 17 w 31"/>
                <a:gd name="T15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7">
                  <a:moveTo>
                    <a:pt x="17" y="62"/>
                  </a:moveTo>
                  <a:cubicBezTo>
                    <a:pt x="21" y="42"/>
                    <a:pt x="26" y="22"/>
                    <a:pt x="31" y="2"/>
                  </a:cubicBezTo>
                  <a:cubicBezTo>
                    <a:pt x="31" y="1"/>
                    <a:pt x="29" y="0"/>
                    <a:pt x="29" y="2"/>
                  </a:cubicBezTo>
                  <a:cubicBezTo>
                    <a:pt x="21" y="24"/>
                    <a:pt x="12" y="46"/>
                    <a:pt x="8" y="69"/>
                  </a:cubicBezTo>
                  <a:cubicBezTo>
                    <a:pt x="5" y="84"/>
                    <a:pt x="0" y="114"/>
                    <a:pt x="15" y="126"/>
                  </a:cubicBezTo>
                  <a:cubicBezTo>
                    <a:pt x="16" y="127"/>
                    <a:pt x="19" y="126"/>
                    <a:pt x="19" y="124"/>
                  </a:cubicBezTo>
                  <a:cubicBezTo>
                    <a:pt x="19" y="116"/>
                    <a:pt x="15" y="107"/>
                    <a:pt x="14" y="99"/>
                  </a:cubicBezTo>
                  <a:cubicBezTo>
                    <a:pt x="13" y="87"/>
                    <a:pt x="15" y="74"/>
                    <a:pt x="1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957" y="2154"/>
              <a:ext cx="45" cy="269"/>
            </a:xfrm>
            <a:custGeom>
              <a:avLst/>
              <a:gdLst>
                <a:gd name="T0" fmla="*/ 5 w 19"/>
                <a:gd name="T1" fmla="*/ 57 h 113"/>
                <a:gd name="T2" fmla="*/ 10 w 19"/>
                <a:gd name="T3" fmla="*/ 0 h 113"/>
                <a:gd name="T4" fmla="*/ 9 w 19"/>
                <a:gd name="T5" fmla="*/ 0 h 113"/>
                <a:gd name="T6" fmla="*/ 1 w 19"/>
                <a:gd name="T7" fmla="*/ 57 h 113"/>
                <a:gd name="T8" fmla="*/ 14 w 19"/>
                <a:gd name="T9" fmla="*/ 111 h 113"/>
                <a:gd name="T10" fmla="*/ 19 w 19"/>
                <a:gd name="T11" fmla="*/ 110 h 113"/>
                <a:gd name="T12" fmla="*/ 5 w 19"/>
                <a:gd name="T13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3">
                  <a:moveTo>
                    <a:pt x="5" y="57"/>
                  </a:moveTo>
                  <a:cubicBezTo>
                    <a:pt x="2" y="38"/>
                    <a:pt x="4" y="19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2" y="19"/>
                    <a:pt x="0" y="38"/>
                    <a:pt x="1" y="57"/>
                  </a:cubicBezTo>
                  <a:cubicBezTo>
                    <a:pt x="1" y="75"/>
                    <a:pt x="4" y="97"/>
                    <a:pt x="14" y="111"/>
                  </a:cubicBezTo>
                  <a:cubicBezTo>
                    <a:pt x="16" y="113"/>
                    <a:pt x="19" y="112"/>
                    <a:pt x="19" y="110"/>
                  </a:cubicBezTo>
                  <a:cubicBezTo>
                    <a:pt x="15" y="92"/>
                    <a:pt x="7" y="76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993" y="2164"/>
              <a:ext cx="71" cy="280"/>
            </a:xfrm>
            <a:custGeom>
              <a:avLst/>
              <a:gdLst>
                <a:gd name="T0" fmla="*/ 2 w 30"/>
                <a:gd name="T1" fmla="*/ 2 h 118"/>
                <a:gd name="T2" fmla="*/ 0 w 30"/>
                <a:gd name="T3" fmla="*/ 3 h 118"/>
                <a:gd name="T4" fmla="*/ 16 w 30"/>
                <a:gd name="T5" fmla="*/ 65 h 118"/>
                <a:gd name="T6" fmla="*/ 19 w 30"/>
                <a:gd name="T7" fmla="*/ 116 h 118"/>
                <a:gd name="T8" fmla="*/ 24 w 30"/>
                <a:gd name="T9" fmla="*/ 116 h 118"/>
                <a:gd name="T10" fmla="*/ 23 w 30"/>
                <a:gd name="T11" fmla="*/ 59 h 118"/>
                <a:gd name="T12" fmla="*/ 2 w 30"/>
                <a:gd name="T13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8">
                  <a:moveTo>
                    <a:pt x="2" y="2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10" y="23"/>
                    <a:pt x="15" y="43"/>
                    <a:pt x="16" y="65"/>
                  </a:cubicBezTo>
                  <a:cubicBezTo>
                    <a:pt x="18" y="81"/>
                    <a:pt x="14" y="101"/>
                    <a:pt x="19" y="116"/>
                  </a:cubicBezTo>
                  <a:cubicBezTo>
                    <a:pt x="20" y="118"/>
                    <a:pt x="23" y="118"/>
                    <a:pt x="24" y="116"/>
                  </a:cubicBezTo>
                  <a:cubicBezTo>
                    <a:pt x="30" y="99"/>
                    <a:pt x="25" y="77"/>
                    <a:pt x="23" y="59"/>
                  </a:cubicBezTo>
                  <a:cubicBezTo>
                    <a:pt x="20" y="39"/>
                    <a:pt x="13" y="2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026" y="2166"/>
              <a:ext cx="87" cy="259"/>
            </a:xfrm>
            <a:custGeom>
              <a:avLst/>
              <a:gdLst>
                <a:gd name="T0" fmla="*/ 1 w 37"/>
                <a:gd name="T1" fmla="*/ 1 h 109"/>
                <a:gd name="T2" fmla="*/ 0 w 37"/>
                <a:gd name="T3" fmla="*/ 1 h 109"/>
                <a:gd name="T4" fmla="*/ 20 w 37"/>
                <a:gd name="T5" fmla="*/ 51 h 109"/>
                <a:gd name="T6" fmla="*/ 25 w 37"/>
                <a:gd name="T7" fmla="*/ 106 h 109"/>
                <a:gd name="T8" fmla="*/ 31 w 37"/>
                <a:gd name="T9" fmla="*/ 106 h 109"/>
                <a:gd name="T10" fmla="*/ 27 w 37"/>
                <a:gd name="T11" fmla="*/ 49 h 109"/>
                <a:gd name="T12" fmla="*/ 1 w 37"/>
                <a:gd name="T13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9">
                  <a:moveTo>
                    <a:pt x="1" y="1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1" y="17"/>
                    <a:pt x="15" y="33"/>
                    <a:pt x="20" y="51"/>
                  </a:cubicBezTo>
                  <a:cubicBezTo>
                    <a:pt x="24" y="69"/>
                    <a:pt x="21" y="88"/>
                    <a:pt x="25" y="106"/>
                  </a:cubicBezTo>
                  <a:cubicBezTo>
                    <a:pt x="26" y="109"/>
                    <a:pt x="30" y="108"/>
                    <a:pt x="31" y="106"/>
                  </a:cubicBezTo>
                  <a:cubicBezTo>
                    <a:pt x="37" y="89"/>
                    <a:pt x="31" y="66"/>
                    <a:pt x="27" y="49"/>
                  </a:cubicBezTo>
                  <a:cubicBezTo>
                    <a:pt x="23" y="32"/>
                    <a:pt x="14" y="1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42" name="Group 35"/>
          <p:cNvGrpSpPr>
            <a:grpSpLocks noChangeAspect="1"/>
          </p:cNvGrpSpPr>
          <p:nvPr/>
        </p:nvGrpSpPr>
        <p:grpSpPr bwMode="auto">
          <a:xfrm>
            <a:off x="11654824" y="-527677"/>
            <a:ext cx="537176" cy="426490"/>
            <a:chOff x="3488" y="1882"/>
            <a:chExt cx="694" cy="551"/>
          </a:xfrm>
          <a:solidFill>
            <a:schemeClr val="accent4"/>
          </a:solidFill>
        </p:grpSpPr>
        <p:sp>
          <p:nvSpPr>
            <p:cNvPr id="144" name="Freeform 36"/>
            <p:cNvSpPr>
              <a:spLocks noEditPoints="1"/>
            </p:cNvSpPr>
            <p:nvPr/>
          </p:nvSpPr>
          <p:spPr bwMode="auto">
            <a:xfrm>
              <a:off x="3488" y="1882"/>
              <a:ext cx="694" cy="551"/>
            </a:xfrm>
            <a:custGeom>
              <a:avLst/>
              <a:gdLst>
                <a:gd name="T0" fmla="*/ 108 w 291"/>
                <a:gd name="T1" fmla="*/ 229 h 230"/>
                <a:gd name="T2" fmla="*/ 7 w 291"/>
                <a:gd name="T3" fmla="*/ 220 h 230"/>
                <a:gd name="T4" fmla="*/ 5 w 291"/>
                <a:gd name="T5" fmla="*/ 217 h 230"/>
                <a:gd name="T6" fmla="*/ 27 w 291"/>
                <a:gd name="T7" fmla="*/ 154 h 230"/>
                <a:gd name="T8" fmla="*/ 52 w 291"/>
                <a:gd name="T9" fmla="*/ 140 h 230"/>
                <a:gd name="T10" fmla="*/ 78 w 291"/>
                <a:gd name="T11" fmla="*/ 122 h 230"/>
                <a:gd name="T12" fmla="*/ 75 w 291"/>
                <a:gd name="T13" fmla="*/ 34 h 230"/>
                <a:gd name="T14" fmla="*/ 142 w 291"/>
                <a:gd name="T15" fmla="*/ 2 h 230"/>
                <a:gd name="T16" fmla="*/ 208 w 291"/>
                <a:gd name="T17" fmla="*/ 26 h 230"/>
                <a:gd name="T18" fmla="*/ 206 w 291"/>
                <a:gd name="T19" fmla="*/ 121 h 230"/>
                <a:gd name="T20" fmla="*/ 251 w 291"/>
                <a:gd name="T21" fmla="*/ 139 h 230"/>
                <a:gd name="T22" fmla="*/ 252 w 291"/>
                <a:gd name="T23" fmla="*/ 139 h 230"/>
                <a:gd name="T24" fmla="*/ 290 w 291"/>
                <a:gd name="T25" fmla="*/ 217 h 230"/>
                <a:gd name="T26" fmla="*/ 287 w 291"/>
                <a:gd name="T27" fmla="*/ 221 h 230"/>
                <a:gd name="T28" fmla="*/ 108 w 291"/>
                <a:gd name="T29" fmla="*/ 229 h 230"/>
                <a:gd name="T30" fmla="*/ 12 w 291"/>
                <a:gd name="T31" fmla="*/ 214 h 230"/>
                <a:gd name="T32" fmla="*/ 283 w 291"/>
                <a:gd name="T33" fmla="*/ 214 h 230"/>
                <a:gd name="T34" fmla="*/ 250 w 291"/>
                <a:gd name="T35" fmla="*/ 146 h 230"/>
                <a:gd name="T36" fmla="*/ 249 w 291"/>
                <a:gd name="T37" fmla="*/ 146 h 230"/>
                <a:gd name="T38" fmla="*/ 200 w 291"/>
                <a:gd name="T39" fmla="*/ 126 h 230"/>
                <a:gd name="T40" fmla="*/ 198 w 291"/>
                <a:gd name="T41" fmla="*/ 124 h 230"/>
                <a:gd name="T42" fmla="*/ 198 w 291"/>
                <a:gd name="T43" fmla="*/ 121 h 230"/>
                <a:gd name="T44" fmla="*/ 202 w 291"/>
                <a:gd name="T45" fmla="*/ 30 h 230"/>
                <a:gd name="T46" fmla="*/ 142 w 291"/>
                <a:gd name="T47" fmla="*/ 9 h 230"/>
                <a:gd name="T48" fmla="*/ 81 w 291"/>
                <a:gd name="T49" fmla="*/ 37 h 230"/>
                <a:gd name="T50" fmla="*/ 86 w 291"/>
                <a:gd name="T51" fmla="*/ 121 h 230"/>
                <a:gd name="T52" fmla="*/ 85 w 291"/>
                <a:gd name="T53" fmla="*/ 125 h 230"/>
                <a:gd name="T54" fmla="*/ 55 w 291"/>
                <a:gd name="T55" fmla="*/ 147 h 230"/>
                <a:gd name="T56" fmla="*/ 31 w 291"/>
                <a:gd name="T57" fmla="*/ 161 h 230"/>
                <a:gd name="T58" fmla="*/ 12 w 291"/>
                <a:gd name="T59" fmla="*/ 214 h 230"/>
                <a:gd name="T60" fmla="*/ 286 w 291"/>
                <a:gd name="T61" fmla="*/ 217 h 230"/>
                <a:gd name="T62" fmla="*/ 286 w 291"/>
                <a:gd name="T63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30">
                  <a:moveTo>
                    <a:pt x="108" y="229"/>
                  </a:moveTo>
                  <a:cubicBezTo>
                    <a:pt x="67" y="229"/>
                    <a:pt x="28" y="227"/>
                    <a:pt x="7" y="220"/>
                  </a:cubicBezTo>
                  <a:cubicBezTo>
                    <a:pt x="6" y="220"/>
                    <a:pt x="5" y="219"/>
                    <a:pt x="5" y="217"/>
                  </a:cubicBezTo>
                  <a:cubicBezTo>
                    <a:pt x="4" y="215"/>
                    <a:pt x="0" y="171"/>
                    <a:pt x="27" y="154"/>
                  </a:cubicBezTo>
                  <a:cubicBezTo>
                    <a:pt x="36" y="148"/>
                    <a:pt x="44" y="144"/>
                    <a:pt x="52" y="140"/>
                  </a:cubicBezTo>
                  <a:cubicBezTo>
                    <a:pt x="64" y="134"/>
                    <a:pt x="72" y="130"/>
                    <a:pt x="78" y="122"/>
                  </a:cubicBezTo>
                  <a:cubicBezTo>
                    <a:pt x="74" y="112"/>
                    <a:pt x="55" y="66"/>
                    <a:pt x="75" y="34"/>
                  </a:cubicBezTo>
                  <a:cubicBezTo>
                    <a:pt x="86" y="14"/>
                    <a:pt x="109" y="3"/>
                    <a:pt x="142" y="2"/>
                  </a:cubicBezTo>
                  <a:cubicBezTo>
                    <a:pt x="173" y="0"/>
                    <a:pt x="196" y="8"/>
                    <a:pt x="208" y="26"/>
                  </a:cubicBezTo>
                  <a:cubicBezTo>
                    <a:pt x="229" y="57"/>
                    <a:pt x="211" y="107"/>
                    <a:pt x="206" y="121"/>
                  </a:cubicBezTo>
                  <a:cubicBezTo>
                    <a:pt x="221" y="127"/>
                    <a:pt x="246" y="137"/>
                    <a:pt x="251" y="139"/>
                  </a:cubicBezTo>
                  <a:cubicBezTo>
                    <a:pt x="252" y="139"/>
                    <a:pt x="252" y="139"/>
                    <a:pt x="252" y="139"/>
                  </a:cubicBezTo>
                  <a:cubicBezTo>
                    <a:pt x="278" y="146"/>
                    <a:pt x="291" y="173"/>
                    <a:pt x="290" y="217"/>
                  </a:cubicBezTo>
                  <a:cubicBezTo>
                    <a:pt x="290" y="219"/>
                    <a:pt x="288" y="220"/>
                    <a:pt x="287" y="221"/>
                  </a:cubicBezTo>
                  <a:cubicBezTo>
                    <a:pt x="281" y="221"/>
                    <a:pt x="188" y="229"/>
                    <a:pt x="108" y="229"/>
                  </a:cubicBezTo>
                  <a:close/>
                  <a:moveTo>
                    <a:pt x="12" y="214"/>
                  </a:moveTo>
                  <a:cubicBezTo>
                    <a:pt x="71" y="230"/>
                    <a:pt x="256" y="216"/>
                    <a:pt x="283" y="214"/>
                  </a:cubicBezTo>
                  <a:cubicBezTo>
                    <a:pt x="283" y="155"/>
                    <a:pt x="259" y="148"/>
                    <a:pt x="250" y="146"/>
                  </a:cubicBezTo>
                  <a:cubicBezTo>
                    <a:pt x="249" y="146"/>
                    <a:pt x="249" y="146"/>
                    <a:pt x="249" y="146"/>
                  </a:cubicBezTo>
                  <a:cubicBezTo>
                    <a:pt x="242" y="144"/>
                    <a:pt x="201" y="127"/>
                    <a:pt x="200" y="126"/>
                  </a:cubicBezTo>
                  <a:cubicBezTo>
                    <a:pt x="199" y="126"/>
                    <a:pt x="198" y="125"/>
                    <a:pt x="198" y="124"/>
                  </a:cubicBezTo>
                  <a:cubicBezTo>
                    <a:pt x="197" y="123"/>
                    <a:pt x="197" y="122"/>
                    <a:pt x="198" y="121"/>
                  </a:cubicBezTo>
                  <a:cubicBezTo>
                    <a:pt x="198" y="120"/>
                    <a:pt x="224" y="62"/>
                    <a:pt x="202" y="30"/>
                  </a:cubicBezTo>
                  <a:cubicBezTo>
                    <a:pt x="191" y="15"/>
                    <a:pt x="171" y="8"/>
                    <a:pt x="142" y="9"/>
                  </a:cubicBezTo>
                  <a:cubicBezTo>
                    <a:pt x="112" y="11"/>
                    <a:pt x="91" y="20"/>
                    <a:pt x="81" y="37"/>
                  </a:cubicBezTo>
                  <a:cubicBezTo>
                    <a:pt x="62" y="70"/>
                    <a:pt x="85" y="120"/>
                    <a:pt x="86" y="121"/>
                  </a:cubicBezTo>
                  <a:cubicBezTo>
                    <a:pt x="86" y="122"/>
                    <a:pt x="86" y="123"/>
                    <a:pt x="85" y="125"/>
                  </a:cubicBezTo>
                  <a:cubicBezTo>
                    <a:pt x="79" y="135"/>
                    <a:pt x="68" y="140"/>
                    <a:pt x="55" y="147"/>
                  </a:cubicBezTo>
                  <a:cubicBezTo>
                    <a:pt x="48" y="151"/>
                    <a:pt x="40" y="155"/>
                    <a:pt x="31" y="161"/>
                  </a:cubicBezTo>
                  <a:cubicBezTo>
                    <a:pt x="11" y="173"/>
                    <a:pt x="11" y="205"/>
                    <a:pt x="12" y="214"/>
                  </a:cubicBezTo>
                  <a:close/>
                  <a:moveTo>
                    <a:pt x="286" y="217"/>
                  </a:moveTo>
                  <a:cubicBezTo>
                    <a:pt x="286" y="217"/>
                    <a:pt x="286" y="217"/>
                    <a:pt x="286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37"/>
            <p:cNvSpPr>
              <a:spLocks/>
            </p:cNvSpPr>
            <p:nvPr/>
          </p:nvSpPr>
          <p:spPr bwMode="auto">
            <a:xfrm>
              <a:off x="3801" y="1894"/>
              <a:ext cx="43" cy="79"/>
            </a:xfrm>
            <a:custGeom>
              <a:avLst/>
              <a:gdLst>
                <a:gd name="T0" fmla="*/ 2 w 18"/>
                <a:gd name="T1" fmla="*/ 33 h 33"/>
                <a:gd name="T2" fmla="*/ 2 w 18"/>
                <a:gd name="T3" fmla="*/ 33 h 33"/>
                <a:gd name="T4" fmla="*/ 1 w 18"/>
                <a:gd name="T5" fmla="*/ 30 h 33"/>
                <a:gd name="T6" fmla="*/ 15 w 18"/>
                <a:gd name="T7" fmla="*/ 2 h 33"/>
                <a:gd name="T8" fmla="*/ 17 w 18"/>
                <a:gd name="T9" fmla="*/ 1 h 33"/>
                <a:gd name="T10" fmla="*/ 18 w 18"/>
                <a:gd name="T11" fmla="*/ 3 h 33"/>
                <a:gd name="T12" fmla="*/ 4 w 18"/>
                <a:gd name="T13" fmla="*/ 32 h 33"/>
                <a:gd name="T14" fmla="*/ 2 w 1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2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2"/>
                    <a:pt x="0" y="31"/>
                    <a:pt x="1" y="3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3"/>
                    <a:pt x="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38"/>
            <p:cNvSpPr>
              <a:spLocks/>
            </p:cNvSpPr>
            <p:nvPr/>
          </p:nvSpPr>
          <p:spPr bwMode="auto">
            <a:xfrm>
              <a:off x="3841" y="1899"/>
              <a:ext cx="55" cy="88"/>
            </a:xfrm>
            <a:custGeom>
              <a:avLst/>
              <a:gdLst>
                <a:gd name="T0" fmla="*/ 2 w 23"/>
                <a:gd name="T1" fmla="*/ 37 h 37"/>
                <a:gd name="T2" fmla="*/ 1 w 23"/>
                <a:gd name="T3" fmla="*/ 37 h 37"/>
                <a:gd name="T4" fmla="*/ 1 w 23"/>
                <a:gd name="T5" fmla="*/ 35 h 37"/>
                <a:gd name="T6" fmla="*/ 19 w 23"/>
                <a:gd name="T7" fmla="*/ 1 h 37"/>
                <a:gd name="T8" fmla="*/ 22 w 23"/>
                <a:gd name="T9" fmla="*/ 0 h 37"/>
                <a:gd name="T10" fmla="*/ 22 w 23"/>
                <a:gd name="T11" fmla="*/ 3 h 37"/>
                <a:gd name="T12" fmla="*/ 4 w 23"/>
                <a:gd name="T13" fmla="*/ 37 h 37"/>
                <a:gd name="T14" fmla="*/ 2 w 23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7">
                  <a:moveTo>
                    <a:pt x="2" y="37"/>
                  </a:moveTo>
                  <a:cubicBezTo>
                    <a:pt x="2" y="37"/>
                    <a:pt x="2" y="37"/>
                    <a:pt x="1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1"/>
                    <a:pt x="23" y="2"/>
                    <a:pt x="22" y="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39"/>
            <p:cNvSpPr>
              <a:spLocks/>
            </p:cNvSpPr>
            <p:nvPr/>
          </p:nvSpPr>
          <p:spPr bwMode="auto">
            <a:xfrm>
              <a:off x="3872" y="1918"/>
              <a:ext cx="74" cy="110"/>
            </a:xfrm>
            <a:custGeom>
              <a:avLst/>
              <a:gdLst>
                <a:gd name="T0" fmla="*/ 2 w 31"/>
                <a:gd name="T1" fmla="*/ 46 h 46"/>
                <a:gd name="T2" fmla="*/ 1 w 31"/>
                <a:gd name="T3" fmla="*/ 46 h 46"/>
                <a:gd name="T4" fmla="*/ 0 w 31"/>
                <a:gd name="T5" fmla="*/ 43 h 46"/>
                <a:gd name="T6" fmla="*/ 27 w 31"/>
                <a:gd name="T7" fmla="*/ 1 h 46"/>
                <a:gd name="T8" fmla="*/ 30 w 31"/>
                <a:gd name="T9" fmla="*/ 0 h 46"/>
                <a:gd name="T10" fmla="*/ 30 w 31"/>
                <a:gd name="T11" fmla="*/ 3 h 46"/>
                <a:gd name="T12" fmla="*/ 3 w 31"/>
                <a:gd name="T13" fmla="*/ 45 h 46"/>
                <a:gd name="T14" fmla="*/ 2 w 31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2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2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Freeform 40"/>
            <p:cNvSpPr>
              <a:spLocks/>
            </p:cNvSpPr>
            <p:nvPr/>
          </p:nvSpPr>
          <p:spPr bwMode="auto">
            <a:xfrm>
              <a:off x="3903" y="1954"/>
              <a:ext cx="77" cy="101"/>
            </a:xfrm>
            <a:custGeom>
              <a:avLst/>
              <a:gdLst>
                <a:gd name="T0" fmla="*/ 2 w 32"/>
                <a:gd name="T1" fmla="*/ 42 h 42"/>
                <a:gd name="T2" fmla="*/ 1 w 32"/>
                <a:gd name="T3" fmla="*/ 42 h 42"/>
                <a:gd name="T4" fmla="*/ 1 w 32"/>
                <a:gd name="T5" fmla="*/ 39 h 42"/>
                <a:gd name="T6" fmla="*/ 29 w 32"/>
                <a:gd name="T7" fmla="*/ 1 h 42"/>
                <a:gd name="T8" fmla="*/ 31 w 32"/>
                <a:gd name="T9" fmla="*/ 1 h 42"/>
                <a:gd name="T10" fmla="*/ 32 w 32"/>
                <a:gd name="T11" fmla="*/ 3 h 42"/>
                <a:gd name="T12" fmla="*/ 4 w 32"/>
                <a:gd name="T13" fmla="*/ 41 h 42"/>
                <a:gd name="T14" fmla="*/ 2 w 3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" y="42"/>
                  </a:moveTo>
                  <a:cubicBezTo>
                    <a:pt x="2" y="42"/>
                    <a:pt x="2" y="42"/>
                    <a:pt x="1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31" y="0"/>
                    <a:pt x="31" y="1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3" y="42"/>
                    <a:pt x="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41"/>
            <p:cNvSpPr>
              <a:spLocks/>
            </p:cNvSpPr>
            <p:nvPr/>
          </p:nvSpPr>
          <p:spPr bwMode="auto">
            <a:xfrm>
              <a:off x="3896" y="2004"/>
              <a:ext cx="103" cy="122"/>
            </a:xfrm>
            <a:custGeom>
              <a:avLst/>
              <a:gdLst>
                <a:gd name="T0" fmla="*/ 2 w 43"/>
                <a:gd name="T1" fmla="*/ 51 h 51"/>
                <a:gd name="T2" fmla="*/ 1 w 43"/>
                <a:gd name="T3" fmla="*/ 51 h 51"/>
                <a:gd name="T4" fmla="*/ 0 w 43"/>
                <a:gd name="T5" fmla="*/ 48 h 51"/>
                <a:gd name="T6" fmla="*/ 40 w 43"/>
                <a:gd name="T7" fmla="*/ 1 h 51"/>
                <a:gd name="T8" fmla="*/ 42 w 43"/>
                <a:gd name="T9" fmla="*/ 1 h 51"/>
                <a:gd name="T10" fmla="*/ 42 w 43"/>
                <a:gd name="T11" fmla="*/ 3 h 51"/>
                <a:gd name="T12" fmla="*/ 3 w 43"/>
                <a:gd name="T13" fmla="*/ 50 h 51"/>
                <a:gd name="T14" fmla="*/ 2 w 43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1">
                  <a:moveTo>
                    <a:pt x="2" y="51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1"/>
                    <a:pt x="43" y="2"/>
                    <a:pt x="42" y="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2" y="51"/>
                    <a:pt x="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Freeform 42"/>
            <p:cNvSpPr>
              <a:spLocks/>
            </p:cNvSpPr>
            <p:nvPr/>
          </p:nvSpPr>
          <p:spPr bwMode="auto">
            <a:xfrm>
              <a:off x="3896" y="2098"/>
              <a:ext cx="95" cy="95"/>
            </a:xfrm>
            <a:custGeom>
              <a:avLst/>
              <a:gdLst>
                <a:gd name="T0" fmla="*/ 2 w 40"/>
                <a:gd name="T1" fmla="*/ 40 h 40"/>
                <a:gd name="T2" fmla="*/ 0 w 40"/>
                <a:gd name="T3" fmla="*/ 39 h 40"/>
                <a:gd name="T4" fmla="*/ 0 w 40"/>
                <a:gd name="T5" fmla="*/ 37 h 40"/>
                <a:gd name="T6" fmla="*/ 37 w 40"/>
                <a:gd name="T7" fmla="*/ 1 h 40"/>
                <a:gd name="T8" fmla="*/ 40 w 40"/>
                <a:gd name="T9" fmla="*/ 1 h 40"/>
                <a:gd name="T10" fmla="*/ 40 w 40"/>
                <a:gd name="T11" fmla="*/ 3 h 40"/>
                <a:gd name="T12" fmla="*/ 3 w 40"/>
                <a:gd name="T13" fmla="*/ 39 h 40"/>
                <a:gd name="T14" fmla="*/ 2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" y="40"/>
                  </a:moveTo>
                  <a:cubicBezTo>
                    <a:pt x="1" y="40"/>
                    <a:pt x="1" y="40"/>
                    <a:pt x="0" y="39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0"/>
                    <a:pt x="39" y="0"/>
                    <a:pt x="40" y="1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2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Freeform 43"/>
            <p:cNvSpPr>
              <a:spLocks/>
            </p:cNvSpPr>
            <p:nvPr/>
          </p:nvSpPr>
          <p:spPr bwMode="auto">
            <a:xfrm>
              <a:off x="3908" y="2184"/>
              <a:ext cx="79" cy="88"/>
            </a:xfrm>
            <a:custGeom>
              <a:avLst/>
              <a:gdLst>
                <a:gd name="T0" fmla="*/ 2 w 33"/>
                <a:gd name="T1" fmla="*/ 37 h 37"/>
                <a:gd name="T2" fmla="*/ 1 w 33"/>
                <a:gd name="T3" fmla="*/ 37 h 37"/>
                <a:gd name="T4" fmla="*/ 1 w 33"/>
                <a:gd name="T5" fmla="*/ 35 h 37"/>
                <a:gd name="T6" fmla="*/ 30 w 33"/>
                <a:gd name="T7" fmla="*/ 1 h 37"/>
                <a:gd name="T8" fmla="*/ 32 w 33"/>
                <a:gd name="T9" fmla="*/ 1 h 37"/>
                <a:gd name="T10" fmla="*/ 32 w 33"/>
                <a:gd name="T11" fmla="*/ 3 h 37"/>
                <a:gd name="T12" fmla="*/ 3 w 33"/>
                <a:gd name="T13" fmla="*/ 37 h 37"/>
                <a:gd name="T14" fmla="*/ 2 w 33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7">
                  <a:moveTo>
                    <a:pt x="2" y="37"/>
                  </a:moveTo>
                  <a:cubicBezTo>
                    <a:pt x="2" y="37"/>
                    <a:pt x="1" y="37"/>
                    <a:pt x="1" y="37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3" y="3"/>
                    <a:pt x="32" y="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Freeform 44"/>
            <p:cNvSpPr>
              <a:spLocks/>
            </p:cNvSpPr>
            <p:nvPr/>
          </p:nvSpPr>
          <p:spPr bwMode="auto">
            <a:xfrm>
              <a:off x="3951" y="2203"/>
              <a:ext cx="86" cy="103"/>
            </a:xfrm>
            <a:custGeom>
              <a:avLst/>
              <a:gdLst>
                <a:gd name="T0" fmla="*/ 2 w 36"/>
                <a:gd name="T1" fmla="*/ 43 h 43"/>
                <a:gd name="T2" fmla="*/ 1 w 36"/>
                <a:gd name="T3" fmla="*/ 42 h 43"/>
                <a:gd name="T4" fmla="*/ 2 w 36"/>
                <a:gd name="T5" fmla="*/ 39 h 43"/>
                <a:gd name="T6" fmla="*/ 33 w 36"/>
                <a:gd name="T7" fmla="*/ 1 h 43"/>
                <a:gd name="T8" fmla="*/ 36 w 36"/>
                <a:gd name="T9" fmla="*/ 0 h 43"/>
                <a:gd name="T10" fmla="*/ 36 w 36"/>
                <a:gd name="T11" fmla="*/ 3 h 43"/>
                <a:gd name="T12" fmla="*/ 3 w 36"/>
                <a:gd name="T13" fmla="*/ 42 h 43"/>
                <a:gd name="T14" fmla="*/ 2 w 3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3">
                  <a:moveTo>
                    <a:pt x="2" y="43"/>
                  </a:moveTo>
                  <a:cubicBezTo>
                    <a:pt x="2" y="43"/>
                    <a:pt x="1" y="42"/>
                    <a:pt x="1" y="42"/>
                  </a:cubicBezTo>
                  <a:cubicBezTo>
                    <a:pt x="0" y="41"/>
                    <a:pt x="1" y="40"/>
                    <a:pt x="2" y="39"/>
                  </a:cubicBezTo>
                  <a:cubicBezTo>
                    <a:pt x="5" y="37"/>
                    <a:pt x="23" y="15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1" y="9"/>
                    <a:pt x="8" y="40"/>
                    <a:pt x="3" y="42"/>
                  </a:cubicBezTo>
                  <a:cubicBezTo>
                    <a:pt x="3" y="42"/>
                    <a:pt x="3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45"/>
            <p:cNvSpPr>
              <a:spLocks/>
            </p:cNvSpPr>
            <p:nvPr/>
          </p:nvSpPr>
          <p:spPr bwMode="auto">
            <a:xfrm>
              <a:off x="3991" y="2215"/>
              <a:ext cx="86" cy="108"/>
            </a:xfrm>
            <a:custGeom>
              <a:avLst/>
              <a:gdLst>
                <a:gd name="T0" fmla="*/ 1 w 36"/>
                <a:gd name="T1" fmla="*/ 45 h 45"/>
                <a:gd name="T2" fmla="*/ 0 w 36"/>
                <a:gd name="T3" fmla="*/ 45 h 45"/>
                <a:gd name="T4" fmla="*/ 0 w 36"/>
                <a:gd name="T5" fmla="*/ 42 h 45"/>
                <a:gd name="T6" fmla="*/ 32 w 36"/>
                <a:gd name="T7" fmla="*/ 1 h 45"/>
                <a:gd name="T8" fmla="*/ 35 w 36"/>
                <a:gd name="T9" fmla="*/ 1 h 45"/>
                <a:gd name="T10" fmla="*/ 35 w 36"/>
                <a:gd name="T11" fmla="*/ 4 h 45"/>
                <a:gd name="T12" fmla="*/ 3 w 36"/>
                <a:gd name="T13" fmla="*/ 44 h 45"/>
                <a:gd name="T14" fmla="*/ 1 w 36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5">
                  <a:moveTo>
                    <a:pt x="1" y="45"/>
                  </a:moveTo>
                  <a:cubicBezTo>
                    <a:pt x="1" y="45"/>
                    <a:pt x="1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4" y="0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2" y="45"/>
                    <a:pt x="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46"/>
            <p:cNvSpPr>
              <a:spLocks/>
            </p:cNvSpPr>
            <p:nvPr/>
          </p:nvSpPr>
          <p:spPr bwMode="auto">
            <a:xfrm>
              <a:off x="4022" y="2232"/>
              <a:ext cx="89" cy="110"/>
            </a:xfrm>
            <a:custGeom>
              <a:avLst/>
              <a:gdLst>
                <a:gd name="T0" fmla="*/ 2 w 37"/>
                <a:gd name="T1" fmla="*/ 46 h 46"/>
                <a:gd name="T2" fmla="*/ 1 w 37"/>
                <a:gd name="T3" fmla="*/ 46 h 46"/>
                <a:gd name="T4" fmla="*/ 1 w 37"/>
                <a:gd name="T5" fmla="*/ 43 h 46"/>
                <a:gd name="T6" fmla="*/ 34 w 37"/>
                <a:gd name="T7" fmla="*/ 1 h 46"/>
                <a:gd name="T8" fmla="*/ 36 w 37"/>
                <a:gd name="T9" fmla="*/ 0 h 46"/>
                <a:gd name="T10" fmla="*/ 36 w 37"/>
                <a:gd name="T11" fmla="*/ 3 h 46"/>
                <a:gd name="T12" fmla="*/ 4 w 37"/>
                <a:gd name="T13" fmla="*/ 46 h 46"/>
                <a:gd name="T14" fmla="*/ 2 w 3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6">
                  <a:moveTo>
                    <a:pt x="2" y="46"/>
                  </a:moveTo>
                  <a:cubicBezTo>
                    <a:pt x="2" y="46"/>
                    <a:pt x="1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7" y="1"/>
                    <a:pt x="37" y="2"/>
                    <a:pt x="36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3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Freeform 47"/>
            <p:cNvSpPr>
              <a:spLocks/>
            </p:cNvSpPr>
            <p:nvPr/>
          </p:nvSpPr>
          <p:spPr bwMode="auto">
            <a:xfrm>
              <a:off x="4061" y="2253"/>
              <a:ext cx="78" cy="101"/>
            </a:xfrm>
            <a:custGeom>
              <a:avLst/>
              <a:gdLst>
                <a:gd name="T0" fmla="*/ 2 w 33"/>
                <a:gd name="T1" fmla="*/ 42 h 42"/>
                <a:gd name="T2" fmla="*/ 1 w 33"/>
                <a:gd name="T3" fmla="*/ 42 h 42"/>
                <a:gd name="T4" fmla="*/ 0 w 33"/>
                <a:gd name="T5" fmla="*/ 39 h 42"/>
                <a:gd name="T6" fmla="*/ 29 w 33"/>
                <a:gd name="T7" fmla="*/ 1 h 42"/>
                <a:gd name="T8" fmla="*/ 32 w 33"/>
                <a:gd name="T9" fmla="*/ 1 h 42"/>
                <a:gd name="T10" fmla="*/ 32 w 33"/>
                <a:gd name="T11" fmla="*/ 3 h 42"/>
                <a:gd name="T12" fmla="*/ 3 w 33"/>
                <a:gd name="T13" fmla="*/ 41 h 42"/>
                <a:gd name="T14" fmla="*/ 2 w 3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2">
                  <a:moveTo>
                    <a:pt x="2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2" y="1"/>
                    <a:pt x="33" y="3"/>
                    <a:pt x="32" y="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2" y="42"/>
                    <a:pt x="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Freeform 48"/>
            <p:cNvSpPr>
              <a:spLocks/>
            </p:cNvSpPr>
            <p:nvPr/>
          </p:nvSpPr>
          <p:spPr bwMode="auto">
            <a:xfrm>
              <a:off x="4089" y="2296"/>
              <a:ext cx="72" cy="82"/>
            </a:xfrm>
            <a:custGeom>
              <a:avLst/>
              <a:gdLst>
                <a:gd name="T0" fmla="*/ 2 w 30"/>
                <a:gd name="T1" fmla="*/ 34 h 34"/>
                <a:gd name="T2" fmla="*/ 0 w 30"/>
                <a:gd name="T3" fmla="*/ 33 h 34"/>
                <a:gd name="T4" fmla="*/ 0 w 30"/>
                <a:gd name="T5" fmla="*/ 31 h 34"/>
                <a:gd name="T6" fmla="*/ 27 w 30"/>
                <a:gd name="T7" fmla="*/ 1 h 34"/>
                <a:gd name="T8" fmla="*/ 29 w 30"/>
                <a:gd name="T9" fmla="*/ 0 h 34"/>
                <a:gd name="T10" fmla="*/ 29 w 30"/>
                <a:gd name="T11" fmla="*/ 3 h 34"/>
                <a:gd name="T12" fmla="*/ 3 w 30"/>
                <a:gd name="T13" fmla="*/ 33 h 34"/>
                <a:gd name="T14" fmla="*/ 2 w 30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2" y="34"/>
                  </a:moveTo>
                  <a:cubicBezTo>
                    <a:pt x="1" y="34"/>
                    <a:pt x="1" y="34"/>
                    <a:pt x="0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1" name="Forma livre 160"/>
          <p:cNvSpPr/>
          <p:nvPr/>
        </p:nvSpPr>
        <p:spPr>
          <a:xfrm>
            <a:off x="0" y="517278"/>
            <a:ext cx="402327" cy="282822"/>
          </a:xfrm>
          <a:custGeom>
            <a:avLst/>
            <a:gdLst>
              <a:gd name="connsiteX0" fmla="*/ 0 w 590945"/>
              <a:gd name="connsiteY0" fmla="*/ 0 h 287584"/>
              <a:gd name="connsiteX1" fmla="*/ 368245 w 590945"/>
              <a:gd name="connsiteY1" fmla="*/ 0 h 287584"/>
              <a:gd name="connsiteX2" fmla="*/ 368245 w 590945"/>
              <a:gd name="connsiteY2" fmla="*/ 2 h 287584"/>
              <a:gd name="connsiteX3" fmla="*/ 447154 w 590945"/>
              <a:gd name="connsiteY3" fmla="*/ 2 h 287584"/>
              <a:gd name="connsiteX4" fmla="*/ 590945 w 590945"/>
              <a:gd name="connsiteY4" fmla="*/ 143793 h 287584"/>
              <a:gd name="connsiteX5" fmla="*/ 447154 w 590945"/>
              <a:gd name="connsiteY5" fmla="*/ 287584 h 287584"/>
              <a:gd name="connsiteX6" fmla="*/ 303363 w 590945"/>
              <a:gd name="connsiteY6" fmla="*/ 287583 h 287584"/>
              <a:gd name="connsiteX7" fmla="*/ 303363 w 590945"/>
              <a:gd name="connsiteY7" fmla="*/ 287581 h 287584"/>
              <a:gd name="connsiteX8" fmla="*/ 0 w 590945"/>
              <a:gd name="connsiteY8" fmla="*/ 287581 h 2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945" h="287584">
                <a:moveTo>
                  <a:pt x="0" y="0"/>
                </a:moveTo>
                <a:lnTo>
                  <a:pt x="368245" y="0"/>
                </a:lnTo>
                <a:lnTo>
                  <a:pt x="368245" y="2"/>
                </a:lnTo>
                <a:lnTo>
                  <a:pt x="447154" y="2"/>
                </a:lnTo>
                <a:cubicBezTo>
                  <a:pt x="526568" y="2"/>
                  <a:pt x="590945" y="64379"/>
                  <a:pt x="590945" y="143793"/>
                </a:cubicBezTo>
                <a:cubicBezTo>
                  <a:pt x="590945" y="223207"/>
                  <a:pt x="526568" y="287584"/>
                  <a:pt x="447154" y="287584"/>
                </a:cubicBezTo>
                <a:lnTo>
                  <a:pt x="303363" y="287583"/>
                </a:lnTo>
                <a:lnTo>
                  <a:pt x="303363" y="287581"/>
                </a:lnTo>
                <a:lnTo>
                  <a:pt x="0" y="287581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grpSp>
        <p:nvGrpSpPr>
          <p:cNvPr id="35" name="+ informações">
            <a:extLst>
              <a:ext uri="{FF2B5EF4-FFF2-40B4-BE49-F238E27FC236}">
                <a16:creationId xmlns:a16="http://schemas.microsoft.com/office/drawing/2014/main" id="{A39D3B9B-F8D3-44EF-A676-6D479DB7E87A}"/>
              </a:ext>
            </a:extLst>
          </p:cNvPr>
          <p:cNvGrpSpPr/>
          <p:nvPr/>
        </p:nvGrpSpPr>
        <p:grpSpPr>
          <a:xfrm>
            <a:off x="10544577" y="312437"/>
            <a:ext cx="1402473" cy="320024"/>
            <a:chOff x="7300120" y="5125288"/>
            <a:chExt cx="1748287" cy="398933"/>
          </a:xfrm>
        </p:grpSpPr>
        <p:sp>
          <p:nvSpPr>
            <p:cNvPr id="36" name="Forma livre 52">
              <a:extLst>
                <a:ext uri="{FF2B5EF4-FFF2-40B4-BE49-F238E27FC236}">
                  <a16:creationId xmlns:a16="http://schemas.microsoft.com/office/drawing/2014/main" id="{E4AF82E9-BC00-4667-B690-3AB0CB31861F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" name="CaixaDeTexto 5">
              <a:extLst>
                <a:ext uri="{FF2B5EF4-FFF2-40B4-BE49-F238E27FC236}">
                  <a16:creationId xmlns:a16="http://schemas.microsoft.com/office/drawing/2014/main" id="{AE82E51E-4113-4AA2-9349-F6A30A62802B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39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chemeClr val="bg1">
                      <a:lumMod val="95000"/>
                    </a:schemeClr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DCB0E5A5-FDDB-4F45-B814-AEF0923014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7036A11A-0872-4463-9072-75B154DA07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CDA5C1A4-E6F3-4CDF-824F-A15E79FCBA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B4090432-5432-411D-B265-7E532B60B3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431C5B1E-5FF3-465A-BB3C-E9AF471067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B6F29106-120B-4AE7-AB0A-0D448C62A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2C59DF9C-B3F4-4A94-A24E-ECC846CA1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352552"/>
              </p:ext>
            </p:extLst>
          </p:nvPr>
        </p:nvGraphicFramePr>
        <p:xfrm>
          <a:off x="720000" y="1890443"/>
          <a:ext cx="3132136" cy="34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9FA07743-B669-4FD1-A8BD-85EEA5FE4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07496"/>
              </p:ext>
            </p:extLst>
          </p:nvPr>
        </p:nvGraphicFramePr>
        <p:xfrm>
          <a:off x="4753836" y="2112220"/>
          <a:ext cx="3937000" cy="327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Forma livre 51">
            <a:extLst>
              <a:ext uri="{FF2B5EF4-FFF2-40B4-BE49-F238E27FC236}">
                <a16:creationId xmlns:a16="http://schemas.microsoft.com/office/drawing/2014/main" id="{FE64D2B8-79CB-49D2-AD01-78845636F100}"/>
              </a:ext>
            </a:extLst>
          </p:cNvPr>
          <p:cNvSpPr/>
          <p:nvPr/>
        </p:nvSpPr>
        <p:spPr>
          <a:xfrm rot="18937360">
            <a:off x="10681291" y="1614898"/>
            <a:ext cx="679486" cy="668092"/>
          </a:xfrm>
          <a:custGeom>
            <a:avLst/>
            <a:gdLst>
              <a:gd name="connsiteX0" fmla="*/ 679486 w 679486"/>
              <a:gd name="connsiteY0" fmla="*/ 330415 h 668092"/>
              <a:gd name="connsiteX1" fmla="*/ 349071 w 679486"/>
              <a:gd name="connsiteY1" fmla="*/ 668092 h 668092"/>
              <a:gd name="connsiteX2" fmla="*/ 224536 w 679486"/>
              <a:gd name="connsiteY2" fmla="*/ 546234 h 668092"/>
              <a:gd name="connsiteX3" fmla="*/ 359738 w 679486"/>
              <a:gd name="connsiteY3" fmla="*/ 408061 h 668092"/>
              <a:gd name="connsiteX4" fmla="*/ 33927 w 679486"/>
              <a:gd name="connsiteY4" fmla="*/ 408061 h 668092"/>
              <a:gd name="connsiteX5" fmla="*/ 22430 w 679486"/>
              <a:gd name="connsiteY5" fmla="*/ 300436 h 668092"/>
              <a:gd name="connsiteX6" fmla="*/ 0 w 679486"/>
              <a:gd name="connsiteY6" fmla="*/ 227662 h 668092"/>
              <a:gd name="connsiteX7" fmla="*/ 324036 w 679486"/>
              <a:gd name="connsiteY7" fmla="*/ 227662 h 668092"/>
              <a:gd name="connsiteX8" fmla="*/ 219312 w 679486"/>
              <a:gd name="connsiteY8" fmla="*/ 125190 h 668092"/>
              <a:gd name="connsiteX9" fmla="*/ 341810 w 679486"/>
              <a:gd name="connsiteY9" fmla="*/ 0 h 66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486" h="668092">
                <a:moveTo>
                  <a:pt x="679486" y="330415"/>
                </a:moveTo>
                <a:lnTo>
                  <a:pt x="349071" y="668092"/>
                </a:lnTo>
                <a:lnTo>
                  <a:pt x="224536" y="546234"/>
                </a:lnTo>
                <a:lnTo>
                  <a:pt x="359738" y="408061"/>
                </a:lnTo>
                <a:lnTo>
                  <a:pt x="33927" y="408061"/>
                </a:lnTo>
                <a:lnTo>
                  <a:pt x="22430" y="300436"/>
                </a:lnTo>
                <a:lnTo>
                  <a:pt x="0" y="227662"/>
                </a:lnTo>
                <a:lnTo>
                  <a:pt x="324036" y="227662"/>
                </a:lnTo>
                <a:lnTo>
                  <a:pt x="219312" y="125190"/>
                </a:lnTo>
                <a:lnTo>
                  <a:pt x="341810" y="0"/>
                </a:lnTo>
                <a:close/>
              </a:path>
            </a:pathLst>
          </a:cu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A903E384-29C6-4B83-A406-BF02C199750E}"/>
              </a:ext>
            </a:extLst>
          </p:cNvPr>
          <p:cNvSpPr/>
          <p:nvPr/>
        </p:nvSpPr>
        <p:spPr>
          <a:xfrm>
            <a:off x="9799439" y="3890714"/>
            <a:ext cx="113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pt-BR" sz="2000" b="1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eminino</a:t>
            </a:r>
            <a:endParaRPr lang="pt-BR" sz="2000" b="1" i="0" u="none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Forma livre 53">
            <a:extLst>
              <a:ext uri="{FF2B5EF4-FFF2-40B4-BE49-F238E27FC236}">
                <a16:creationId xmlns:a16="http://schemas.microsoft.com/office/drawing/2014/main" id="{FA81B55F-3BAC-4AC2-8E22-1844636E764F}"/>
              </a:ext>
            </a:extLst>
          </p:cNvPr>
          <p:cNvSpPr>
            <a:spLocks/>
          </p:cNvSpPr>
          <p:nvPr/>
        </p:nvSpPr>
        <p:spPr bwMode="auto">
          <a:xfrm>
            <a:off x="10057634" y="5687451"/>
            <a:ext cx="622387" cy="670941"/>
          </a:xfrm>
          <a:custGeom>
            <a:avLst/>
            <a:gdLst>
              <a:gd name="connsiteX0" fmla="*/ 354908 w 622387"/>
              <a:gd name="connsiteY0" fmla="*/ 81870 h 670941"/>
              <a:gd name="connsiteX1" fmla="*/ 354908 w 622387"/>
              <a:gd name="connsiteY1" fmla="*/ 317082 h 670941"/>
              <a:gd name="connsiteX2" fmla="*/ 560928 w 622387"/>
              <a:gd name="connsiteY2" fmla="*/ 317082 h 670941"/>
              <a:gd name="connsiteX3" fmla="*/ 560928 w 622387"/>
              <a:gd name="connsiteY3" fmla="*/ 465893 h 670941"/>
              <a:gd name="connsiteX4" fmla="*/ 354908 w 622387"/>
              <a:gd name="connsiteY4" fmla="*/ 465893 h 670941"/>
              <a:gd name="connsiteX5" fmla="*/ 354908 w 622387"/>
              <a:gd name="connsiteY5" fmla="*/ 670941 h 670941"/>
              <a:gd name="connsiteX6" fmla="*/ 206020 w 622387"/>
              <a:gd name="connsiteY6" fmla="*/ 670941 h 670941"/>
              <a:gd name="connsiteX7" fmla="*/ 206020 w 622387"/>
              <a:gd name="connsiteY7" fmla="*/ 465028 h 670941"/>
              <a:gd name="connsiteX8" fmla="*/ 0 w 622387"/>
              <a:gd name="connsiteY8" fmla="*/ 465028 h 670941"/>
              <a:gd name="connsiteX9" fmla="*/ 0 w 622387"/>
              <a:gd name="connsiteY9" fmla="*/ 317082 h 670941"/>
              <a:gd name="connsiteX10" fmla="*/ 206020 w 622387"/>
              <a:gd name="connsiteY10" fmla="*/ 317082 h 670941"/>
              <a:gd name="connsiteX11" fmla="*/ 206020 w 622387"/>
              <a:gd name="connsiteY11" fmla="*/ 158850 h 670941"/>
              <a:gd name="connsiteX12" fmla="*/ 206020 w 622387"/>
              <a:gd name="connsiteY12" fmla="*/ 82677 h 670941"/>
              <a:gd name="connsiteX13" fmla="*/ 276463 w 622387"/>
              <a:gd name="connsiteY13" fmla="*/ 89778 h 670941"/>
              <a:gd name="connsiteX14" fmla="*/ 622042 w 622387"/>
              <a:gd name="connsiteY14" fmla="*/ 0 h 670941"/>
              <a:gd name="connsiteX15" fmla="*/ 622387 w 622387"/>
              <a:gd name="connsiteY15" fmla="*/ 425 h 670941"/>
              <a:gd name="connsiteX16" fmla="*/ 617814 w 622387"/>
              <a:gd name="connsiteY16" fmla="*/ 2295 h 6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2387" h="670941">
                <a:moveTo>
                  <a:pt x="354908" y="81870"/>
                </a:moveTo>
                <a:lnTo>
                  <a:pt x="354908" y="317082"/>
                </a:lnTo>
                <a:cubicBezTo>
                  <a:pt x="354908" y="317082"/>
                  <a:pt x="354908" y="317082"/>
                  <a:pt x="560928" y="317082"/>
                </a:cubicBezTo>
                <a:cubicBezTo>
                  <a:pt x="560928" y="317082"/>
                  <a:pt x="560928" y="317082"/>
                  <a:pt x="560928" y="465893"/>
                </a:cubicBezTo>
                <a:cubicBezTo>
                  <a:pt x="560928" y="465893"/>
                  <a:pt x="560928" y="465893"/>
                  <a:pt x="354908" y="465893"/>
                </a:cubicBezTo>
                <a:cubicBezTo>
                  <a:pt x="354908" y="465893"/>
                  <a:pt x="354908" y="465893"/>
                  <a:pt x="354908" y="670941"/>
                </a:cubicBezTo>
                <a:cubicBezTo>
                  <a:pt x="354908" y="670941"/>
                  <a:pt x="354908" y="670941"/>
                  <a:pt x="206020" y="670941"/>
                </a:cubicBezTo>
                <a:cubicBezTo>
                  <a:pt x="206020" y="670941"/>
                  <a:pt x="206020" y="670941"/>
                  <a:pt x="206020" y="465028"/>
                </a:cubicBezTo>
                <a:cubicBezTo>
                  <a:pt x="206020" y="465028"/>
                  <a:pt x="206020" y="465028"/>
                  <a:pt x="0" y="465028"/>
                </a:cubicBezTo>
                <a:cubicBezTo>
                  <a:pt x="0" y="465028"/>
                  <a:pt x="0" y="465028"/>
                  <a:pt x="0" y="317082"/>
                </a:cubicBezTo>
                <a:cubicBezTo>
                  <a:pt x="0" y="317082"/>
                  <a:pt x="0" y="317082"/>
                  <a:pt x="206020" y="317082"/>
                </a:cubicBezTo>
                <a:cubicBezTo>
                  <a:pt x="206020" y="317082"/>
                  <a:pt x="206020" y="317082"/>
                  <a:pt x="206020" y="158850"/>
                </a:cubicBezTo>
                <a:lnTo>
                  <a:pt x="206020" y="82677"/>
                </a:lnTo>
                <a:lnTo>
                  <a:pt x="276463" y="89778"/>
                </a:lnTo>
                <a:close/>
                <a:moveTo>
                  <a:pt x="622042" y="0"/>
                </a:moveTo>
                <a:lnTo>
                  <a:pt x="622387" y="425"/>
                </a:lnTo>
                <a:lnTo>
                  <a:pt x="617814" y="2295"/>
                </a:lnTo>
                <a:close/>
              </a:path>
            </a:pathLst>
          </a:custGeom>
          <a:noFill/>
          <a:ln w="19050">
            <a:solidFill>
              <a:srgbClr val="FF99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pt-BR"/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B4BBB293-1C07-47D0-93C4-8303A683B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453238"/>
              </p:ext>
            </p:extLst>
          </p:nvPr>
        </p:nvGraphicFramePr>
        <p:xfrm>
          <a:off x="9485985" y="4212966"/>
          <a:ext cx="176568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Retângulo 50">
            <a:extLst>
              <a:ext uri="{FF2B5EF4-FFF2-40B4-BE49-F238E27FC236}">
                <a16:creationId xmlns:a16="http://schemas.microsoft.com/office/drawing/2014/main" id="{A44E07C1-7D7C-4C23-BA58-B89D5182EDA4}"/>
              </a:ext>
            </a:extLst>
          </p:cNvPr>
          <p:cNvSpPr/>
          <p:nvPr/>
        </p:nvSpPr>
        <p:spPr>
          <a:xfrm>
            <a:off x="9923030" y="4685976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dirty="0">
                <a:solidFill>
                  <a:schemeClr val="bg1">
                    <a:lumMod val="95000"/>
                  </a:schemeClr>
                </a:solidFill>
                <a:effectLst/>
              </a:rPr>
              <a:t>53</a:t>
            </a:r>
            <a:r>
              <a:rPr lang="pt-BR" sz="2000" b="1" u="none" dirty="0">
                <a:solidFill>
                  <a:schemeClr val="bg1">
                    <a:lumMod val="95000"/>
                  </a:schemeClr>
                </a:solidFill>
                <a:effectLst/>
              </a:rPr>
              <a:t>%</a:t>
            </a:r>
            <a:endParaRPr lang="pt-BR" sz="4000" b="1" i="0" u="non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498D1E5B-90B6-45B3-A9D6-B9FF92D188F7}"/>
              </a:ext>
            </a:extLst>
          </p:cNvPr>
          <p:cNvSpPr/>
          <p:nvPr/>
        </p:nvSpPr>
        <p:spPr>
          <a:xfrm>
            <a:off x="9789047" y="1203356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pt-BR" sz="2000" b="1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asculino</a:t>
            </a:r>
            <a:endParaRPr lang="pt-BR" sz="2000" b="1" i="0" u="none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7663A773-E1D7-4FE6-B3E0-0DBC4DFCB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697240"/>
              </p:ext>
            </p:extLst>
          </p:nvPr>
        </p:nvGraphicFramePr>
        <p:xfrm>
          <a:off x="9484979" y="1889061"/>
          <a:ext cx="176568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Retângulo 53">
            <a:extLst>
              <a:ext uri="{FF2B5EF4-FFF2-40B4-BE49-F238E27FC236}">
                <a16:creationId xmlns:a16="http://schemas.microsoft.com/office/drawing/2014/main" id="{3E57FFAA-2387-47C6-96E4-C02B2D6E4153}"/>
              </a:ext>
            </a:extLst>
          </p:cNvPr>
          <p:cNvSpPr/>
          <p:nvPr/>
        </p:nvSpPr>
        <p:spPr>
          <a:xfrm>
            <a:off x="9922024" y="2362071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dirty="0">
                <a:solidFill>
                  <a:schemeClr val="bg1">
                    <a:lumMod val="95000"/>
                  </a:schemeClr>
                </a:solidFill>
                <a:effectLst/>
              </a:rPr>
              <a:t>47</a:t>
            </a:r>
            <a:r>
              <a:rPr lang="pt-BR" sz="2000" b="1" u="none" dirty="0">
                <a:solidFill>
                  <a:schemeClr val="bg1">
                    <a:lumMod val="95000"/>
                  </a:schemeClr>
                </a:solidFill>
                <a:effectLst/>
              </a:rPr>
              <a:t>%</a:t>
            </a:r>
            <a:endParaRPr lang="pt-BR" sz="4000" b="1" i="0" u="non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5" name="Tabela 54">
            <a:extLst>
              <a:ext uri="{FF2B5EF4-FFF2-40B4-BE49-F238E27FC236}">
                <a16:creationId xmlns:a16="http://schemas.microsoft.com/office/drawing/2014/main" id="{ED1F2A51-8615-4F6D-BBD9-E5AD6E7CD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47290"/>
              </p:ext>
            </p:extLst>
          </p:nvPr>
        </p:nvGraphicFramePr>
        <p:xfrm>
          <a:off x="1348559" y="615338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58" name="Título 1">
            <a:extLst>
              <a:ext uri="{FF2B5EF4-FFF2-40B4-BE49-F238E27FC236}">
                <a16:creationId xmlns:a16="http://schemas.microsoft.com/office/drawing/2014/main" id="{EA50A947-B922-4B6D-8CE0-35D7D461E75F}"/>
              </a:ext>
            </a:extLst>
          </p:cNvPr>
          <p:cNvSpPr txBox="1">
            <a:spLocks/>
          </p:cNvSpPr>
          <p:nvPr/>
        </p:nvSpPr>
        <p:spPr>
          <a:xfrm>
            <a:off x="609600" y="513856"/>
            <a:ext cx="9309100" cy="4984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>
                <a:solidFill>
                  <a:schemeClr val="bg1"/>
                </a:solidFill>
                <a:latin typeface="+mn-lt"/>
              </a:rPr>
              <a:t>perfil dos entrevistados</a:t>
            </a:r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10B1DA59-3E98-4DBF-B10E-B2A4ADD99BEC}"/>
              </a:ext>
            </a:extLst>
          </p:cNvPr>
          <p:cNvGrpSpPr/>
          <p:nvPr/>
        </p:nvGrpSpPr>
        <p:grpSpPr>
          <a:xfrm>
            <a:off x="485707" y="1431332"/>
            <a:ext cx="469102" cy="488128"/>
            <a:chOff x="5332582" y="1544737"/>
            <a:chExt cx="595624" cy="619782"/>
          </a:xfrm>
        </p:grpSpPr>
        <p:pic>
          <p:nvPicPr>
            <p:cNvPr id="75" name="Gráfico 74">
              <a:extLst>
                <a:ext uri="{FF2B5EF4-FFF2-40B4-BE49-F238E27FC236}">
                  <a16:creationId xmlns:a16="http://schemas.microsoft.com/office/drawing/2014/main" id="{7B1B6A99-E858-4C4A-8A71-A7AB0D1D2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32582" y="1544737"/>
              <a:ext cx="595624" cy="595624"/>
            </a:xfrm>
            <a:prstGeom prst="rect">
              <a:avLst/>
            </a:prstGeom>
          </p:spPr>
        </p:pic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52EEB316-6EEA-4790-BD78-ADAF92FE778D}"/>
                </a:ext>
              </a:extLst>
            </p:cNvPr>
            <p:cNvSpPr/>
            <p:nvPr/>
          </p:nvSpPr>
          <p:spPr>
            <a:xfrm rot="2391476">
              <a:off x="5380913" y="2066118"/>
              <a:ext cx="48693" cy="98401"/>
            </a:xfrm>
            <a:custGeom>
              <a:avLst/>
              <a:gdLst>
                <a:gd name="connsiteX0" fmla="*/ 114300 w 114300"/>
                <a:gd name="connsiteY0" fmla="*/ 0 h 230981"/>
                <a:gd name="connsiteX1" fmla="*/ 104775 w 114300"/>
                <a:gd name="connsiteY1" fmla="*/ 21431 h 230981"/>
                <a:gd name="connsiteX2" fmla="*/ 97631 w 114300"/>
                <a:gd name="connsiteY2" fmla="*/ 35718 h 230981"/>
                <a:gd name="connsiteX3" fmla="*/ 95250 w 114300"/>
                <a:gd name="connsiteY3" fmla="*/ 42862 h 230981"/>
                <a:gd name="connsiteX4" fmla="*/ 90487 w 114300"/>
                <a:gd name="connsiteY4" fmla="*/ 50006 h 230981"/>
                <a:gd name="connsiteX5" fmla="*/ 80962 w 114300"/>
                <a:gd name="connsiteY5" fmla="*/ 71437 h 230981"/>
                <a:gd name="connsiteX6" fmla="*/ 78581 w 114300"/>
                <a:gd name="connsiteY6" fmla="*/ 78581 h 230981"/>
                <a:gd name="connsiteX7" fmla="*/ 69056 w 114300"/>
                <a:gd name="connsiteY7" fmla="*/ 92868 h 230981"/>
                <a:gd name="connsiteX8" fmla="*/ 64294 w 114300"/>
                <a:gd name="connsiteY8" fmla="*/ 107156 h 230981"/>
                <a:gd name="connsiteX9" fmla="*/ 54769 w 114300"/>
                <a:gd name="connsiteY9" fmla="*/ 121443 h 230981"/>
                <a:gd name="connsiteX10" fmla="*/ 50006 w 114300"/>
                <a:gd name="connsiteY10" fmla="*/ 135731 h 230981"/>
                <a:gd name="connsiteX11" fmla="*/ 47625 w 114300"/>
                <a:gd name="connsiteY11" fmla="*/ 142875 h 230981"/>
                <a:gd name="connsiteX12" fmla="*/ 42862 w 114300"/>
                <a:gd name="connsiteY12" fmla="*/ 159543 h 230981"/>
                <a:gd name="connsiteX13" fmla="*/ 38100 w 114300"/>
                <a:gd name="connsiteY13" fmla="*/ 169068 h 230981"/>
                <a:gd name="connsiteX14" fmla="*/ 23812 w 114300"/>
                <a:gd name="connsiteY14" fmla="*/ 183356 h 230981"/>
                <a:gd name="connsiteX15" fmla="*/ 9525 w 114300"/>
                <a:gd name="connsiteY15" fmla="*/ 211931 h 230981"/>
                <a:gd name="connsiteX16" fmla="*/ 4762 w 114300"/>
                <a:gd name="connsiteY16" fmla="*/ 219075 h 230981"/>
                <a:gd name="connsiteX17" fmla="*/ 0 w 114300"/>
                <a:gd name="connsiteY17" fmla="*/ 226218 h 230981"/>
                <a:gd name="connsiteX18" fmla="*/ 0 w 114300"/>
                <a:gd name="connsiteY18" fmla="*/ 230981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230981">
                  <a:moveTo>
                    <a:pt x="114300" y="0"/>
                  </a:moveTo>
                  <a:cubicBezTo>
                    <a:pt x="111125" y="7144"/>
                    <a:pt x="107782" y="14215"/>
                    <a:pt x="104775" y="21431"/>
                  </a:cubicBezTo>
                  <a:cubicBezTo>
                    <a:pt x="99298" y="34576"/>
                    <a:pt x="106285" y="22740"/>
                    <a:pt x="97631" y="35718"/>
                  </a:cubicBezTo>
                  <a:cubicBezTo>
                    <a:pt x="96837" y="38099"/>
                    <a:pt x="96373" y="40617"/>
                    <a:pt x="95250" y="42862"/>
                  </a:cubicBezTo>
                  <a:cubicBezTo>
                    <a:pt x="93970" y="45422"/>
                    <a:pt x="91649" y="47391"/>
                    <a:pt x="90487" y="50006"/>
                  </a:cubicBezTo>
                  <a:cubicBezTo>
                    <a:pt x="79152" y="75510"/>
                    <a:pt x="91741" y="55269"/>
                    <a:pt x="80962" y="71437"/>
                  </a:cubicBezTo>
                  <a:cubicBezTo>
                    <a:pt x="80168" y="73818"/>
                    <a:pt x="79800" y="76387"/>
                    <a:pt x="78581" y="78581"/>
                  </a:cubicBezTo>
                  <a:cubicBezTo>
                    <a:pt x="75801" y="83584"/>
                    <a:pt x="69056" y="92868"/>
                    <a:pt x="69056" y="92868"/>
                  </a:cubicBezTo>
                  <a:cubicBezTo>
                    <a:pt x="67469" y="97631"/>
                    <a:pt x="67079" y="102979"/>
                    <a:pt x="64294" y="107156"/>
                  </a:cubicBezTo>
                  <a:cubicBezTo>
                    <a:pt x="61119" y="111918"/>
                    <a:pt x="56579" y="116013"/>
                    <a:pt x="54769" y="121443"/>
                  </a:cubicBezTo>
                  <a:lnTo>
                    <a:pt x="50006" y="135731"/>
                  </a:lnTo>
                  <a:cubicBezTo>
                    <a:pt x="49212" y="138112"/>
                    <a:pt x="48234" y="140440"/>
                    <a:pt x="47625" y="142875"/>
                  </a:cubicBezTo>
                  <a:cubicBezTo>
                    <a:pt x="46414" y="147719"/>
                    <a:pt x="44915" y="154753"/>
                    <a:pt x="42862" y="159543"/>
                  </a:cubicBezTo>
                  <a:cubicBezTo>
                    <a:pt x="41464" y="162806"/>
                    <a:pt x="40317" y="166296"/>
                    <a:pt x="38100" y="169068"/>
                  </a:cubicBezTo>
                  <a:cubicBezTo>
                    <a:pt x="33892" y="174328"/>
                    <a:pt x="23812" y="183356"/>
                    <a:pt x="23812" y="183356"/>
                  </a:cubicBezTo>
                  <a:cubicBezTo>
                    <a:pt x="17240" y="203072"/>
                    <a:pt x="21834" y="193467"/>
                    <a:pt x="9525" y="211931"/>
                  </a:cubicBezTo>
                  <a:lnTo>
                    <a:pt x="4762" y="219075"/>
                  </a:lnTo>
                  <a:cubicBezTo>
                    <a:pt x="3175" y="221456"/>
                    <a:pt x="0" y="223356"/>
                    <a:pt x="0" y="226218"/>
                  </a:cubicBezTo>
                  <a:lnTo>
                    <a:pt x="0" y="230981"/>
                  </a:lnTo>
                </a:path>
              </a:pathLst>
            </a:cu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06746613-CE1E-402F-A8C1-2DD932E5B4BA}"/>
                </a:ext>
              </a:extLst>
            </p:cNvPr>
            <p:cNvSpPr/>
            <p:nvPr/>
          </p:nvSpPr>
          <p:spPr>
            <a:xfrm rot="2391476">
              <a:off x="5447587" y="2066116"/>
              <a:ext cx="48693" cy="98401"/>
            </a:xfrm>
            <a:custGeom>
              <a:avLst/>
              <a:gdLst>
                <a:gd name="connsiteX0" fmla="*/ 114300 w 114300"/>
                <a:gd name="connsiteY0" fmla="*/ 0 h 230981"/>
                <a:gd name="connsiteX1" fmla="*/ 104775 w 114300"/>
                <a:gd name="connsiteY1" fmla="*/ 21431 h 230981"/>
                <a:gd name="connsiteX2" fmla="*/ 97631 w 114300"/>
                <a:gd name="connsiteY2" fmla="*/ 35718 h 230981"/>
                <a:gd name="connsiteX3" fmla="*/ 95250 w 114300"/>
                <a:gd name="connsiteY3" fmla="*/ 42862 h 230981"/>
                <a:gd name="connsiteX4" fmla="*/ 90487 w 114300"/>
                <a:gd name="connsiteY4" fmla="*/ 50006 h 230981"/>
                <a:gd name="connsiteX5" fmla="*/ 80962 w 114300"/>
                <a:gd name="connsiteY5" fmla="*/ 71437 h 230981"/>
                <a:gd name="connsiteX6" fmla="*/ 78581 w 114300"/>
                <a:gd name="connsiteY6" fmla="*/ 78581 h 230981"/>
                <a:gd name="connsiteX7" fmla="*/ 69056 w 114300"/>
                <a:gd name="connsiteY7" fmla="*/ 92868 h 230981"/>
                <a:gd name="connsiteX8" fmla="*/ 64294 w 114300"/>
                <a:gd name="connsiteY8" fmla="*/ 107156 h 230981"/>
                <a:gd name="connsiteX9" fmla="*/ 54769 w 114300"/>
                <a:gd name="connsiteY9" fmla="*/ 121443 h 230981"/>
                <a:gd name="connsiteX10" fmla="*/ 50006 w 114300"/>
                <a:gd name="connsiteY10" fmla="*/ 135731 h 230981"/>
                <a:gd name="connsiteX11" fmla="*/ 47625 w 114300"/>
                <a:gd name="connsiteY11" fmla="*/ 142875 h 230981"/>
                <a:gd name="connsiteX12" fmla="*/ 42862 w 114300"/>
                <a:gd name="connsiteY12" fmla="*/ 159543 h 230981"/>
                <a:gd name="connsiteX13" fmla="*/ 38100 w 114300"/>
                <a:gd name="connsiteY13" fmla="*/ 169068 h 230981"/>
                <a:gd name="connsiteX14" fmla="*/ 23812 w 114300"/>
                <a:gd name="connsiteY14" fmla="*/ 183356 h 230981"/>
                <a:gd name="connsiteX15" fmla="*/ 9525 w 114300"/>
                <a:gd name="connsiteY15" fmla="*/ 211931 h 230981"/>
                <a:gd name="connsiteX16" fmla="*/ 4762 w 114300"/>
                <a:gd name="connsiteY16" fmla="*/ 219075 h 230981"/>
                <a:gd name="connsiteX17" fmla="*/ 0 w 114300"/>
                <a:gd name="connsiteY17" fmla="*/ 226218 h 230981"/>
                <a:gd name="connsiteX18" fmla="*/ 0 w 114300"/>
                <a:gd name="connsiteY18" fmla="*/ 230981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230981">
                  <a:moveTo>
                    <a:pt x="114300" y="0"/>
                  </a:moveTo>
                  <a:cubicBezTo>
                    <a:pt x="111125" y="7144"/>
                    <a:pt x="107782" y="14215"/>
                    <a:pt x="104775" y="21431"/>
                  </a:cubicBezTo>
                  <a:cubicBezTo>
                    <a:pt x="99298" y="34576"/>
                    <a:pt x="106285" y="22740"/>
                    <a:pt x="97631" y="35718"/>
                  </a:cubicBezTo>
                  <a:cubicBezTo>
                    <a:pt x="96837" y="38099"/>
                    <a:pt x="96373" y="40617"/>
                    <a:pt x="95250" y="42862"/>
                  </a:cubicBezTo>
                  <a:cubicBezTo>
                    <a:pt x="93970" y="45422"/>
                    <a:pt x="91649" y="47391"/>
                    <a:pt x="90487" y="50006"/>
                  </a:cubicBezTo>
                  <a:cubicBezTo>
                    <a:pt x="79152" y="75510"/>
                    <a:pt x="91741" y="55269"/>
                    <a:pt x="80962" y="71437"/>
                  </a:cubicBezTo>
                  <a:cubicBezTo>
                    <a:pt x="80168" y="73818"/>
                    <a:pt x="79800" y="76387"/>
                    <a:pt x="78581" y="78581"/>
                  </a:cubicBezTo>
                  <a:cubicBezTo>
                    <a:pt x="75801" y="83584"/>
                    <a:pt x="69056" y="92868"/>
                    <a:pt x="69056" y="92868"/>
                  </a:cubicBezTo>
                  <a:cubicBezTo>
                    <a:pt x="67469" y="97631"/>
                    <a:pt x="67079" y="102979"/>
                    <a:pt x="64294" y="107156"/>
                  </a:cubicBezTo>
                  <a:cubicBezTo>
                    <a:pt x="61119" y="111918"/>
                    <a:pt x="56579" y="116013"/>
                    <a:pt x="54769" y="121443"/>
                  </a:cubicBezTo>
                  <a:lnTo>
                    <a:pt x="50006" y="135731"/>
                  </a:lnTo>
                  <a:cubicBezTo>
                    <a:pt x="49212" y="138112"/>
                    <a:pt x="48234" y="140440"/>
                    <a:pt x="47625" y="142875"/>
                  </a:cubicBezTo>
                  <a:cubicBezTo>
                    <a:pt x="46414" y="147719"/>
                    <a:pt x="44915" y="154753"/>
                    <a:pt x="42862" y="159543"/>
                  </a:cubicBezTo>
                  <a:cubicBezTo>
                    <a:pt x="41464" y="162806"/>
                    <a:pt x="40317" y="166296"/>
                    <a:pt x="38100" y="169068"/>
                  </a:cubicBezTo>
                  <a:cubicBezTo>
                    <a:pt x="33892" y="174328"/>
                    <a:pt x="23812" y="183356"/>
                    <a:pt x="23812" y="183356"/>
                  </a:cubicBezTo>
                  <a:cubicBezTo>
                    <a:pt x="17240" y="203072"/>
                    <a:pt x="21834" y="193467"/>
                    <a:pt x="9525" y="211931"/>
                  </a:cubicBezTo>
                  <a:lnTo>
                    <a:pt x="4762" y="219075"/>
                  </a:lnTo>
                  <a:cubicBezTo>
                    <a:pt x="3175" y="221456"/>
                    <a:pt x="0" y="223356"/>
                    <a:pt x="0" y="226218"/>
                  </a:cubicBezTo>
                  <a:lnTo>
                    <a:pt x="0" y="230981"/>
                  </a:lnTo>
                </a:path>
              </a:pathLst>
            </a:cu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B1B3A023-C769-4A29-829A-96C297909C6A}"/>
                </a:ext>
              </a:extLst>
            </p:cNvPr>
            <p:cNvSpPr/>
            <p:nvPr/>
          </p:nvSpPr>
          <p:spPr>
            <a:xfrm rot="2391476">
              <a:off x="5533313" y="2058973"/>
              <a:ext cx="48693" cy="98401"/>
            </a:xfrm>
            <a:custGeom>
              <a:avLst/>
              <a:gdLst>
                <a:gd name="connsiteX0" fmla="*/ 114300 w 114300"/>
                <a:gd name="connsiteY0" fmla="*/ 0 h 230981"/>
                <a:gd name="connsiteX1" fmla="*/ 104775 w 114300"/>
                <a:gd name="connsiteY1" fmla="*/ 21431 h 230981"/>
                <a:gd name="connsiteX2" fmla="*/ 97631 w 114300"/>
                <a:gd name="connsiteY2" fmla="*/ 35718 h 230981"/>
                <a:gd name="connsiteX3" fmla="*/ 95250 w 114300"/>
                <a:gd name="connsiteY3" fmla="*/ 42862 h 230981"/>
                <a:gd name="connsiteX4" fmla="*/ 90487 w 114300"/>
                <a:gd name="connsiteY4" fmla="*/ 50006 h 230981"/>
                <a:gd name="connsiteX5" fmla="*/ 80962 w 114300"/>
                <a:gd name="connsiteY5" fmla="*/ 71437 h 230981"/>
                <a:gd name="connsiteX6" fmla="*/ 78581 w 114300"/>
                <a:gd name="connsiteY6" fmla="*/ 78581 h 230981"/>
                <a:gd name="connsiteX7" fmla="*/ 69056 w 114300"/>
                <a:gd name="connsiteY7" fmla="*/ 92868 h 230981"/>
                <a:gd name="connsiteX8" fmla="*/ 64294 w 114300"/>
                <a:gd name="connsiteY8" fmla="*/ 107156 h 230981"/>
                <a:gd name="connsiteX9" fmla="*/ 54769 w 114300"/>
                <a:gd name="connsiteY9" fmla="*/ 121443 h 230981"/>
                <a:gd name="connsiteX10" fmla="*/ 50006 w 114300"/>
                <a:gd name="connsiteY10" fmla="*/ 135731 h 230981"/>
                <a:gd name="connsiteX11" fmla="*/ 47625 w 114300"/>
                <a:gd name="connsiteY11" fmla="*/ 142875 h 230981"/>
                <a:gd name="connsiteX12" fmla="*/ 42862 w 114300"/>
                <a:gd name="connsiteY12" fmla="*/ 159543 h 230981"/>
                <a:gd name="connsiteX13" fmla="*/ 38100 w 114300"/>
                <a:gd name="connsiteY13" fmla="*/ 169068 h 230981"/>
                <a:gd name="connsiteX14" fmla="*/ 23812 w 114300"/>
                <a:gd name="connsiteY14" fmla="*/ 183356 h 230981"/>
                <a:gd name="connsiteX15" fmla="*/ 9525 w 114300"/>
                <a:gd name="connsiteY15" fmla="*/ 211931 h 230981"/>
                <a:gd name="connsiteX16" fmla="*/ 4762 w 114300"/>
                <a:gd name="connsiteY16" fmla="*/ 219075 h 230981"/>
                <a:gd name="connsiteX17" fmla="*/ 0 w 114300"/>
                <a:gd name="connsiteY17" fmla="*/ 226218 h 230981"/>
                <a:gd name="connsiteX18" fmla="*/ 0 w 114300"/>
                <a:gd name="connsiteY18" fmla="*/ 230981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230981">
                  <a:moveTo>
                    <a:pt x="114300" y="0"/>
                  </a:moveTo>
                  <a:cubicBezTo>
                    <a:pt x="111125" y="7144"/>
                    <a:pt x="107782" y="14215"/>
                    <a:pt x="104775" y="21431"/>
                  </a:cubicBezTo>
                  <a:cubicBezTo>
                    <a:pt x="99298" y="34576"/>
                    <a:pt x="106285" y="22740"/>
                    <a:pt x="97631" y="35718"/>
                  </a:cubicBezTo>
                  <a:cubicBezTo>
                    <a:pt x="96837" y="38099"/>
                    <a:pt x="96373" y="40617"/>
                    <a:pt x="95250" y="42862"/>
                  </a:cubicBezTo>
                  <a:cubicBezTo>
                    <a:pt x="93970" y="45422"/>
                    <a:pt x="91649" y="47391"/>
                    <a:pt x="90487" y="50006"/>
                  </a:cubicBezTo>
                  <a:cubicBezTo>
                    <a:pt x="79152" y="75510"/>
                    <a:pt x="91741" y="55269"/>
                    <a:pt x="80962" y="71437"/>
                  </a:cubicBezTo>
                  <a:cubicBezTo>
                    <a:pt x="80168" y="73818"/>
                    <a:pt x="79800" y="76387"/>
                    <a:pt x="78581" y="78581"/>
                  </a:cubicBezTo>
                  <a:cubicBezTo>
                    <a:pt x="75801" y="83584"/>
                    <a:pt x="69056" y="92868"/>
                    <a:pt x="69056" y="92868"/>
                  </a:cubicBezTo>
                  <a:cubicBezTo>
                    <a:pt x="67469" y="97631"/>
                    <a:pt x="67079" y="102979"/>
                    <a:pt x="64294" y="107156"/>
                  </a:cubicBezTo>
                  <a:cubicBezTo>
                    <a:pt x="61119" y="111918"/>
                    <a:pt x="56579" y="116013"/>
                    <a:pt x="54769" y="121443"/>
                  </a:cubicBezTo>
                  <a:lnTo>
                    <a:pt x="50006" y="135731"/>
                  </a:lnTo>
                  <a:cubicBezTo>
                    <a:pt x="49212" y="138112"/>
                    <a:pt x="48234" y="140440"/>
                    <a:pt x="47625" y="142875"/>
                  </a:cubicBezTo>
                  <a:cubicBezTo>
                    <a:pt x="46414" y="147719"/>
                    <a:pt x="44915" y="154753"/>
                    <a:pt x="42862" y="159543"/>
                  </a:cubicBezTo>
                  <a:cubicBezTo>
                    <a:pt x="41464" y="162806"/>
                    <a:pt x="40317" y="166296"/>
                    <a:pt x="38100" y="169068"/>
                  </a:cubicBezTo>
                  <a:cubicBezTo>
                    <a:pt x="33892" y="174328"/>
                    <a:pt x="23812" y="183356"/>
                    <a:pt x="23812" y="183356"/>
                  </a:cubicBezTo>
                  <a:cubicBezTo>
                    <a:pt x="17240" y="203072"/>
                    <a:pt x="21834" y="193467"/>
                    <a:pt x="9525" y="211931"/>
                  </a:cubicBezTo>
                  <a:lnTo>
                    <a:pt x="4762" y="219075"/>
                  </a:lnTo>
                  <a:cubicBezTo>
                    <a:pt x="3175" y="221456"/>
                    <a:pt x="0" y="223356"/>
                    <a:pt x="0" y="226218"/>
                  </a:cubicBezTo>
                  <a:lnTo>
                    <a:pt x="0" y="230981"/>
                  </a:lnTo>
                </a:path>
              </a:pathLst>
            </a:cu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DBF17F2F-B004-422D-81A6-5253D2813AE1}"/>
                </a:ext>
              </a:extLst>
            </p:cNvPr>
            <p:cNvSpPr/>
            <p:nvPr/>
          </p:nvSpPr>
          <p:spPr>
            <a:xfrm rot="2391476">
              <a:off x="5599987" y="2058971"/>
              <a:ext cx="48693" cy="98401"/>
            </a:xfrm>
            <a:custGeom>
              <a:avLst/>
              <a:gdLst>
                <a:gd name="connsiteX0" fmla="*/ 114300 w 114300"/>
                <a:gd name="connsiteY0" fmla="*/ 0 h 230981"/>
                <a:gd name="connsiteX1" fmla="*/ 104775 w 114300"/>
                <a:gd name="connsiteY1" fmla="*/ 21431 h 230981"/>
                <a:gd name="connsiteX2" fmla="*/ 97631 w 114300"/>
                <a:gd name="connsiteY2" fmla="*/ 35718 h 230981"/>
                <a:gd name="connsiteX3" fmla="*/ 95250 w 114300"/>
                <a:gd name="connsiteY3" fmla="*/ 42862 h 230981"/>
                <a:gd name="connsiteX4" fmla="*/ 90487 w 114300"/>
                <a:gd name="connsiteY4" fmla="*/ 50006 h 230981"/>
                <a:gd name="connsiteX5" fmla="*/ 80962 w 114300"/>
                <a:gd name="connsiteY5" fmla="*/ 71437 h 230981"/>
                <a:gd name="connsiteX6" fmla="*/ 78581 w 114300"/>
                <a:gd name="connsiteY6" fmla="*/ 78581 h 230981"/>
                <a:gd name="connsiteX7" fmla="*/ 69056 w 114300"/>
                <a:gd name="connsiteY7" fmla="*/ 92868 h 230981"/>
                <a:gd name="connsiteX8" fmla="*/ 64294 w 114300"/>
                <a:gd name="connsiteY8" fmla="*/ 107156 h 230981"/>
                <a:gd name="connsiteX9" fmla="*/ 54769 w 114300"/>
                <a:gd name="connsiteY9" fmla="*/ 121443 h 230981"/>
                <a:gd name="connsiteX10" fmla="*/ 50006 w 114300"/>
                <a:gd name="connsiteY10" fmla="*/ 135731 h 230981"/>
                <a:gd name="connsiteX11" fmla="*/ 47625 w 114300"/>
                <a:gd name="connsiteY11" fmla="*/ 142875 h 230981"/>
                <a:gd name="connsiteX12" fmla="*/ 42862 w 114300"/>
                <a:gd name="connsiteY12" fmla="*/ 159543 h 230981"/>
                <a:gd name="connsiteX13" fmla="*/ 38100 w 114300"/>
                <a:gd name="connsiteY13" fmla="*/ 169068 h 230981"/>
                <a:gd name="connsiteX14" fmla="*/ 23812 w 114300"/>
                <a:gd name="connsiteY14" fmla="*/ 183356 h 230981"/>
                <a:gd name="connsiteX15" fmla="*/ 9525 w 114300"/>
                <a:gd name="connsiteY15" fmla="*/ 211931 h 230981"/>
                <a:gd name="connsiteX16" fmla="*/ 4762 w 114300"/>
                <a:gd name="connsiteY16" fmla="*/ 219075 h 230981"/>
                <a:gd name="connsiteX17" fmla="*/ 0 w 114300"/>
                <a:gd name="connsiteY17" fmla="*/ 226218 h 230981"/>
                <a:gd name="connsiteX18" fmla="*/ 0 w 114300"/>
                <a:gd name="connsiteY18" fmla="*/ 230981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230981">
                  <a:moveTo>
                    <a:pt x="114300" y="0"/>
                  </a:moveTo>
                  <a:cubicBezTo>
                    <a:pt x="111125" y="7144"/>
                    <a:pt x="107782" y="14215"/>
                    <a:pt x="104775" y="21431"/>
                  </a:cubicBezTo>
                  <a:cubicBezTo>
                    <a:pt x="99298" y="34576"/>
                    <a:pt x="106285" y="22740"/>
                    <a:pt x="97631" y="35718"/>
                  </a:cubicBezTo>
                  <a:cubicBezTo>
                    <a:pt x="96837" y="38099"/>
                    <a:pt x="96373" y="40617"/>
                    <a:pt x="95250" y="42862"/>
                  </a:cubicBezTo>
                  <a:cubicBezTo>
                    <a:pt x="93970" y="45422"/>
                    <a:pt x="91649" y="47391"/>
                    <a:pt x="90487" y="50006"/>
                  </a:cubicBezTo>
                  <a:cubicBezTo>
                    <a:pt x="79152" y="75510"/>
                    <a:pt x="91741" y="55269"/>
                    <a:pt x="80962" y="71437"/>
                  </a:cubicBezTo>
                  <a:cubicBezTo>
                    <a:pt x="80168" y="73818"/>
                    <a:pt x="79800" y="76387"/>
                    <a:pt x="78581" y="78581"/>
                  </a:cubicBezTo>
                  <a:cubicBezTo>
                    <a:pt x="75801" y="83584"/>
                    <a:pt x="69056" y="92868"/>
                    <a:pt x="69056" y="92868"/>
                  </a:cubicBezTo>
                  <a:cubicBezTo>
                    <a:pt x="67469" y="97631"/>
                    <a:pt x="67079" y="102979"/>
                    <a:pt x="64294" y="107156"/>
                  </a:cubicBezTo>
                  <a:cubicBezTo>
                    <a:pt x="61119" y="111918"/>
                    <a:pt x="56579" y="116013"/>
                    <a:pt x="54769" y="121443"/>
                  </a:cubicBezTo>
                  <a:lnTo>
                    <a:pt x="50006" y="135731"/>
                  </a:lnTo>
                  <a:cubicBezTo>
                    <a:pt x="49212" y="138112"/>
                    <a:pt x="48234" y="140440"/>
                    <a:pt x="47625" y="142875"/>
                  </a:cubicBezTo>
                  <a:cubicBezTo>
                    <a:pt x="46414" y="147719"/>
                    <a:pt x="44915" y="154753"/>
                    <a:pt x="42862" y="159543"/>
                  </a:cubicBezTo>
                  <a:cubicBezTo>
                    <a:pt x="41464" y="162806"/>
                    <a:pt x="40317" y="166296"/>
                    <a:pt x="38100" y="169068"/>
                  </a:cubicBezTo>
                  <a:cubicBezTo>
                    <a:pt x="33892" y="174328"/>
                    <a:pt x="23812" y="183356"/>
                    <a:pt x="23812" y="183356"/>
                  </a:cubicBezTo>
                  <a:cubicBezTo>
                    <a:pt x="17240" y="203072"/>
                    <a:pt x="21834" y="193467"/>
                    <a:pt x="9525" y="211931"/>
                  </a:cubicBezTo>
                  <a:lnTo>
                    <a:pt x="4762" y="219075"/>
                  </a:lnTo>
                  <a:cubicBezTo>
                    <a:pt x="3175" y="221456"/>
                    <a:pt x="0" y="223356"/>
                    <a:pt x="0" y="226218"/>
                  </a:cubicBezTo>
                  <a:lnTo>
                    <a:pt x="0" y="230981"/>
                  </a:lnTo>
                </a:path>
              </a:pathLst>
            </a:cu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6F4CD187-DB5E-46CC-8BD2-26881E34694E}"/>
                </a:ext>
              </a:extLst>
            </p:cNvPr>
            <p:cNvSpPr/>
            <p:nvPr/>
          </p:nvSpPr>
          <p:spPr>
            <a:xfrm rot="2391476">
              <a:off x="5601226" y="2058971"/>
              <a:ext cx="48693" cy="98401"/>
            </a:xfrm>
            <a:custGeom>
              <a:avLst/>
              <a:gdLst>
                <a:gd name="connsiteX0" fmla="*/ 114300 w 114300"/>
                <a:gd name="connsiteY0" fmla="*/ 0 h 230981"/>
                <a:gd name="connsiteX1" fmla="*/ 104775 w 114300"/>
                <a:gd name="connsiteY1" fmla="*/ 21431 h 230981"/>
                <a:gd name="connsiteX2" fmla="*/ 97631 w 114300"/>
                <a:gd name="connsiteY2" fmla="*/ 35718 h 230981"/>
                <a:gd name="connsiteX3" fmla="*/ 95250 w 114300"/>
                <a:gd name="connsiteY3" fmla="*/ 42862 h 230981"/>
                <a:gd name="connsiteX4" fmla="*/ 90487 w 114300"/>
                <a:gd name="connsiteY4" fmla="*/ 50006 h 230981"/>
                <a:gd name="connsiteX5" fmla="*/ 80962 w 114300"/>
                <a:gd name="connsiteY5" fmla="*/ 71437 h 230981"/>
                <a:gd name="connsiteX6" fmla="*/ 78581 w 114300"/>
                <a:gd name="connsiteY6" fmla="*/ 78581 h 230981"/>
                <a:gd name="connsiteX7" fmla="*/ 69056 w 114300"/>
                <a:gd name="connsiteY7" fmla="*/ 92868 h 230981"/>
                <a:gd name="connsiteX8" fmla="*/ 64294 w 114300"/>
                <a:gd name="connsiteY8" fmla="*/ 107156 h 230981"/>
                <a:gd name="connsiteX9" fmla="*/ 54769 w 114300"/>
                <a:gd name="connsiteY9" fmla="*/ 121443 h 230981"/>
                <a:gd name="connsiteX10" fmla="*/ 50006 w 114300"/>
                <a:gd name="connsiteY10" fmla="*/ 135731 h 230981"/>
                <a:gd name="connsiteX11" fmla="*/ 47625 w 114300"/>
                <a:gd name="connsiteY11" fmla="*/ 142875 h 230981"/>
                <a:gd name="connsiteX12" fmla="*/ 42862 w 114300"/>
                <a:gd name="connsiteY12" fmla="*/ 159543 h 230981"/>
                <a:gd name="connsiteX13" fmla="*/ 38100 w 114300"/>
                <a:gd name="connsiteY13" fmla="*/ 169068 h 230981"/>
                <a:gd name="connsiteX14" fmla="*/ 23812 w 114300"/>
                <a:gd name="connsiteY14" fmla="*/ 183356 h 230981"/>
                <a:gd name="connsiteX15" fmla="*/ 9525 w 114300"/>
                <a:gd name="connsiteY15" fmla="*/ 211931 h 230981"/>
                <a:gd name="connsiteX16" fmla="*/ 4762 w 114300"/>
                <a:gd name="connsiteY16" fmla="*/ 219075 h 230981"/>
                <a:gd name="connsiteX17" fmla="*/ 0 w 114300"/>
                <a:gd name="connsiteY17" fmla="*/ 226218 h 230981"/>
                <a:gd name="connsiteX18" fmla="*/ 0 w 114300"/>
                <a:gd name="connsiteY18" fmla="*/ 230981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230981">
                  <a:moveTo>
                    <a:pt x="114300" y="0"/>
                  </a:moveTo>
                  <a:cubicBezTo>
                    <a:pt x="111125" y="7144"/>
                    <a:pt x="107782" y="14215"/>
                    <a:pt x="104775" y="21431"/>
                  </a:cubicBezTo>
                  <a:cubicBezTo>
                    <a:pt x="99298" y="34576"/>
                    <a:pt x="106285" y="22740"/>
                    <a:pt x="97631" y="35718"/>
                  </a:cubicBezTo>
                  <a:cubicBezTo>
                    <a:pt x="96837" y="38099"/>
                    <a:pt x="96373" y="40617"/>
                    <a:pt x="95250" y="42862"/>
                  </a:cubicBezTo>
                  <a:cubicBezTo>
                    <a:pt x="93970" y="45422"/>
                    <a:pt x="91649" y="47391"/>
                    <a:pt x="90487" y="50006"/>
                  </a:cubicBezTo>
                  <a:cubicBezTo>
                    <a:pt x="79152" y="75510"/>
                    <a:pt x="91741" y="55269"/>
                    <a:pt x="80962" y="71437"/>
                  </a:cubicBezTo>
                  <a:cubicBezTo>
                    <a:pt x="80168" y="73818"/>
                    <a:pt x="79800" y="76387"/>
                    <a:pt x="78581" y="78581"/>
                  </a:cubicBezTo>
                  <a:cubicBezTo>
                    <a:pt x="75801" y="83584"/>
                    <a:pt x="69056" y="92868"/>
                    <a:pt x="69056" y="92868"/>
                  </a:cubicBezTo>
                  <a:cubicBezTo>
                    <a:pt x="67469" y="97631"/>
                    <a:pt x="67079" y="102979"/>
                    <a:pt x="64294" y="107156"/>
                  </a:cubicBezTo>
                  <a:cubicBezTo>
                    <a:pt x="61119" y="111918"/>
                    <a:pt x="56579" y="116013"/>
                    <a:pt x="54769" y="121443"/>
                  </a:cubicBezTo>
                  <a:lnTo>
                    <a:pt x="50006" y="135731"/>
                  </a:lnTo>
                  <a:cubicBezTo>
                    <a:pt x="49212" y="138112"/>
                    <a:pt x="48234" y="140440"/>
                    <a:pt x="47625" y="142875"/>
                  </a:cubicBezTo>
                  <a:cubicBezTo>
                    <a:pt x="46414" y="147719"/>
                    <a:pt x="44915" y="154753"/>
                    <a:pt x="42862" y="159543"/>
                  </a:cubicBezTo>
                  <a:cubicBezTo>
                    <a:pt x="41464" y="162806"/>
                    <a:pt x="40317" y="166296"/>
                    <a:pt x="38100" y="169068"/>
                  </a:cubicBezTo>
                  <a:cubicBezTo>
                    <a:pt x="33892" y="174328"/>
                    <a:pt x="23812" y="183356"/>
                    <a:pt x="23812" y="183356"/>
                  </a:cubicBezTo>
                  <a:cubicBezTo>
                    <a:pt x="17240" y="203072"/>
                    <a:pt x="21834" y="193467"/>
                    <a:pt x="9525" y="211931"/>
                  </a:cubicBezTo>
                  <a:lnTo>
                    <a:pt x="4762" y="219075"/>
                  </a:lnTo>
                  <a:cubicBezTo>
                    <a:pt x="3175" y="221456"/>
                    <a:pt x="0" y="223356"/>
                    <a:pt x="0" y="226218"/>
                  </a:cubicBezTo>
                  <a:lnTo>
                    <a:pt x="0" y="230981"/>
                  </a:lnTo>
                </a:path>
              </a:pathLst>
            </a:cu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BD9E8267-E57B-42D7-835C-BED21B339D0F}"/>
                </a:ext>
              </a:extLst>
            </p:cNvPr>
            <p:cNvSpPr/>
            <p:nvPr/>
          </p:nvSpPr>
          <p:spPr>
            <a:xfrm rot="2391476">
              <a:off x="5667900" y="2058969"/>
              <a:ext cx="48693" cy="98401"/>
            </a:xfrm>
            <a:custGeom>
              <a:avLst/>
              <a:gdLst>
                <a:gd name="connsiteX0" fmla="*/ 114300 w 114300"/>
                <a:gd name="connsiteY0" fmla="*/ 0 h 230981"/>
                <a:gd name="connsiteX1" fmla="*/ 104775 w 114300"/>
                <a:gd name="connsiteY1" fmla="*/ 21431 h 230981"/>
                <a:gd name="connsiteX2" fmla="*/ 97631 w 114300"/>
                <a:gd name="connsiteY2" fmla="*/ 35718 h 230981"/>
                <a:gd name="connsiteX3" fmla="*/ 95250 w 114300"/>
                <a:gd name="connsiteY3" fmla="*/ 42862 h 230981"/>
                <a:gd name="connsiteX4" fmla="*/ 90487 w 114300"/>
                <a:gd name="connsiteY4" fmla="*/ 50006 h 230981"/>
                <a:gd name="connsiteX5" fmla="*/ 80962 w 114300"/>
                <a:gd name="connsiteY5" fmla="*/ 71437 h 230981"/>
                <a:gd name="connsiteX6" fmla="*/ 78581 w 114300"/>
                <a:gd name="connsiteY6" fmla="*/ 78581 h 230981"/>
                <a:gd name="connsiteX7" fmla="*/ 69056 w 114300"/>
                <a:gd name="connsiteY7" fmla="*/ 92868 h 230981"/>
                <a:gd name="connsiteX8" fmla="*/ 64294 w 114300"/>
                <a:gd name="connsiteY8" fmla="*/ 107156 h 230981"/>
                <a:gd name="connsiteX9" fmla="*/ 54769 w 114300"/>
                <a:gd name="connsiteY9" fmla="*/ 121443 h 230981"/>
                <a:gd name="connsiteX10" fmla="*/ 50006 w 114300"/>
                <a:gd name="connsiteY10" fmla="*/ 135731 h 230981"/>
                <a:gd name="connsiteX11" fmla="*/ 47625 w 114300"/>
                <a:gd name="connsiteY11" fmla="*/ 142875 h 230981"/>
                <a:gd name="connsiteX12" fmla="*/ 42862 w 114300"/>
                <a:gd name="connsiteY12" fmla="*/ 159543 h 230981"/>
                <a:gd name="connsiteX13" fmla="*/ 38100 w 114300"/>
                <a:gd name="connsiteY13" fmla="*/ 169068 h 230981"/>
                <a:gd name="connsiteX14" fmla="*/ 23812 w 114300"/>
                <a:gd name="connsiteY14" fmla="*/ 183356 h 230981"/>
                <a:gd name="connsiteX15" fmla="*/ 9525 w 114300"/>
                <a:gd name="connsiteY15" fmla="*/ 211931 h 230981"/>
                <a:gd name="connsiteX16" fmla="*/ 4762 w 114300"/>
                <a:gd name="connsiteY16" fmla="*/ 219075 h 230981"/>
                <a:gd name="connsiteX17" fmla="*/ 0 w 114300"/>
                <a:gd name="connsiteY17" fmla="*/ 226218 h 230981"/>
                <a:gd name="connsiteX18" fmla="*/ 0 w 114300"/>
                <a:gd name="connsiteY18" fmla="*/ 230981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230981">
                  <a:moveTo>
                    <a:pt x="114300" y="0"/>
                  </a:moveTo>
                  <a:cubicBezTo>
                    <a:pt x="111125" y="7144"/>
                    <a:pt x="107782" y="14215"/>
                    <a:pt x="104775" y="21431"/>
                  </a:cubicBezTo>
                  <a:cubicBezTo>
                    <a:pt x="99298" y="34576"/>
                    <a:pt x="106285" y="22740"/>
                    <a:pt x="97631" y="35718"/>
                  </a:cubicBezTo>
                  <a:cubicBezTo>
                    <a:pt x="96837" y="38099"/>
                    <a:pt x="96373" y="40617"/>
                    <a:pt x="95250" y="42862"/>
                  </a:cubicBezTo>
                  <a:cubicBezTo>
                    <a:pt x="93970" y="45422"/>
                    <a:pt x="91649" y="47391"/>
                    <a:pt x="90487" y="50006"/>
                  </a:cubicBezTo>
                  <a:cubicBezTo>
                    <a:pt x="79152" y="75510"/>
                    <a:pt x="91741" y="55269"/>
                    <a:pt x="80962" y="71437"/>
                  </a:cubicBezTo>
                  <a:cubicBezTo>
                    <a:pt x="80168" y="73818"/>
                    <a:pt x="79800" y="76387"/>
                    <a:pt x="78581" y="78581"/>
                  </a:cubicBezTo>
                  <a:cubicBezTo>
                    <a:pt x="75801" y="83584"/>
                    <a:pt x="69056" y="92868"/>
                    <a:pt x="69056" y="92868"/>
                  </a:cubicBezTo>
                  <a:cubicBezTo>
                    <a:pt x="67469" y="97631"/>
                    <a:pt x="67079" y="102979"/>
                    <a:pt x="64294" y="107156"/>
                  </a:cubicBezTo>
                  <a:cubicBezTo>
                    <a:pt x="61119" y="111918"/>
                    <a:pt x="56579" y="116013"/>
                    <a:pt x="54769" y="121443"/>
                  </a:cubicBezTo>
                  <a:lnTo>
                    <a:pt x="50006" y="135731"/>
                  </a:lnTo>
                  <a:cubicBezTo>
                    <a:pt x="49212" y="138112"/>
                    <a:pt x="48234" y="140440"/>
                    <a:pt x="47625" y="142875"/>
                  </a:cubicBezTo>
                  <a:cubicBezTo>
                    <a:pt x="46414" y="147719"/>
                    <a:pt x="44915" y="154753"/>
                    <a:pt x="42862" y="159543"/>
                  </a:cubicBezTo>
                  <a:cubicBezTo>
                    <a:pt x="41464" y="162806"/>
                    <a:pt x="40317" y="166296"/>
                    <a:pt x="38100" y="169068"/>
                  </a:cubicBezTo>
                  <a:cubicBezTo>
                    <a:pt x="33892" y="174328"/>
                    <a:pt x="23812" y="183356"/>
                    <a:pt x="23812" y="183356"/>
                  </a:cubicBezTo>
                  <a:cubicBezTo>
                    <a:pt x="17240" y="203072"/>
                    <a:pt x="21834" y="193467"/>
                    <a:pt x="9525" y="211931"/>
                  </a:cubicBezTo>
                  <a:lnTo>
                    <a:pt x="4762" y="219075"/>
                  </a:lnTo>
                  <a:cubicBezTo>
                    <a:pt x="3175" y="221456"/>
                    <a:pt x="0" y="223356"/>
                    <a:pt x="0" y="226218"/>
                  </a:cubicBezTo>
                  <a:lnTo>
                    <a:pt x="0" y="230981"/>
                  </a:lnTo>
                </a:path>
              </a:pathLst>
            </a:cu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05DACB67-0F7F-4B90-9335-63B092928633}"/>
                </a:ext>
              </a:extLst>
            </p:cNvPr>
            <p:cNvSpPr/>
            <p:nvPr/>
          </p:nvSpPr>
          <p:spPr>
            <a:xfrm rot="2391476">
              <a:off x="5753626" y="2051826"/>
              <a:ext cx="48693" cy="98401"/>
            </a:xfrm>
            <a:custGeom>
              <a:avLst/>
              <a:gdLst>
                <a:gd name="connsiteX0" fmla="*/ 114300 w 114300"/>
                <a:gd name="connsiteY0" fmla="*/ 0 h 230981"/>
                <a:gd name="connsiteX1" fmla="*/ 104775 w 114300"/>
                <a:gd name="connsiteY1" fmla="*/ 21431 h 230981"/>
                <a:gd name="connsiteX2" fmla="*/ 97631 w 114300"/>
                <a:gd name="connsiteY2" fmla="*/ 35718 h 230981"/>
                <a:gd name="connsiteX3" fmla="*/ 95250 w 114300"/>
                <a:gd name="connsiteY3" fmla="*/ 42862 h 230981"/>
                <a:gd name="connsiteX4" fmla="*/ 90487 w 114300"/>
                <a:gd name="connsiteY4" fmla="*/ 50006 h 230981"/>
                <a:gd name="connsiteX5" fmla="*/ 80962 w 114300"/>
                <a:gd name="connsiteY5" fmla="*/ 71437 h 230981"/>
                <a:gd name="connsiteX6" fmla="*/ 78581 w 114300"/>
                <a:gd name="connsiteY6" fmla="*/ 78581 h 230981"/>
                <a:gd name="connsiteX7" fmla="*/ 69056 w 114300"/>
                <a:gd name="connsiteY7" fmla="*/ 92868 h 230981"/>
                <a:gd name="connsiteX8" fmla="*/ 64294 w 114300"/>
                <a:gd name="connsiteY8" fmla="*/ 107156 h 230981"/>
                <a:gd name="connsiteX9" fmla="*/ 54769 w 114300"/>
                <a:gd name="connsiteY9" fmla="*/ 121443 h 230981"/>
                <a:gd name="connsiteX10" fmla="*/ 50006 w 114300"/>
                <a:gd name="connsiteY10" fmla="*/ 135731 h 230981"/>
                <a:gd name="connsiteX11" fmla="*/ 47625 w 114300"/>
                <a:gd name="connsiteY11" fmla="*/ 142875 h 230981"/>
                <a:gd name="connsiteX12" fmla="*/ 42862 w 114300"/>
                <a:gd name="connsiteY12" fmla="*/ 159543 h 230981"/>
                <a:gd name="connsiteX13" fmla="*/ 38100 w 114300"/>
                <a:gd name="connsiteY13" fmla="*/ 169068 h 230981"/>
                <a:gd name="connsiteX14" fmla="*/ 23812 w 114300"/>
                <a:gd name="connsiteY14" fmla="*/ 183356 h 230981"/>
                <a:gd name="connsiteX15" fmla="*/ 9525 w 114300"/>
                <a:gd name="connsiteY15" fmla="*/ 211931 h 230981"/>
                <a:gd name="connsiteX16" fmla="*/ 4762 w 114300"/>
                <a:gd name="connsiteY16" fmla="*/ 219075 h 230981"/>
                <a:gd name="connsiteX17" fmla="*/ 0 w 114300"/>
                <a:gd name="connsiteY17" fmla="*/ 226218 h 230981"/>
                <a:gd name="connsiteX18" fmla="*/ 0 w 114300"/>
                <a:gd name="connsiteY18" fmla="*/ 230981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230981">
                  <a:moveTo>
                    <a:pt x="114300" y="0"/>
                  </a:moveTo>
                  <a:cubicBezTo>
                    <a:pt x="111125" y="7144"/>
                    <a:pt x="107782" y="14215"/>
                    <a:pt x="104775" y="21431"/>
                  </a:cubicBezTo>
                  <a:cubicBezTo>
                    <a:pt x="99298" y="34576"/>
                    <a:pt x="106285" y="22740"/>
                    <a:pt x="97631" y="35718"/>
                  </a:cubicBezTo>
                  <a:cubicBezTo>
                    <a:pt x="96837" y="38099"/>
                    <a:pt x="96373" y="40617"/>
                    <a:pt x="95250" y="42862"/>
                  </a:cubicBezTo>
                  <a:cubicBezTo>
                    <a:pt x="93970" y="45422"/>
                    <a:pt x="91649" y="47391"/>
                    <a:pt x="90487" y="50006"/>
                  </a:cubicBezTo>
                  <a:cubicBezTo>
                    <a:pt x="79152" y="75510"/>
                    <a:pt x="91741" y="55269"/>
                    <a:pt x="80962" y="71437"/>
                  </a:cubicBezTo>
                  <a:cubicBezTo>
                    <a:pt x="80168" y="73818"/>
                    <a:pt x="79800" y="76387"/>
                    <a:pt x="78581" y="78581"/>
                  </a:cubicBezTo>
                  <a:cubicBezTo>
                    <a:pt x="75801" y="83584"/>
                    <a:pt x="69056" y="92868"/>
                    <a:pt x="69056" y="92868"/>
                  </a:cubicBezTo>
                  <a:cubicBezTo>
                    <a:pt x="67469" y="97631"/>
                    <a:pt x="67079" y="102979"/>
                    <a:pt x="64294" y="107156"/>
                  </a:cubicBezTo>
                  <a:cubicBezTo>
                    <a:pt x="61119" y="111918"/>
                    <a:pt x="56579" y="116013"/>
                    <a:pt x="54769" y="121443"/>
                  </a:cubicBezTo>
                  <a:lnTo>
                    <a:pt x="50006" y="135731"/>
                  </a:lnTo>
                  <a:cubicBezTo>
                    <a:pt x="49212" y="138112"/>
                    <a:pt x="48234" y="140440"/>
                    <a:pt x="47625" y="142875"/>
                  </a:cubicBezTo>
                  <a:cubicBezTo>
                    <a:pt x="46414" y="147719"/>
                    <a:pt x="44915" y="154753"/>
                    <a:pt x="42862" y="159543"/>
                  </a:cubicBezTo>
                  <a:cubicBezTo>
                    <a:pt x="41464" y="162806"/>
                    <a:pt x="40317" y="166296"/>
                    <a:pt x="38100" y="169068"/>
                  </a:cubicBezTo>
                  <a:cubicBezTo>
                    <a:pt x="33892" y="174328"/>
                    <a:pt x="23812" y="183356"/>
                    <a:pt x="23812" y="183356"/>
                  </a:cubicBezTo>
                  <a:cubicBezTo>
                    <a:pt x="17240" y="203072"/>
                    <a:pt x="21834" y="193467"/>
                    <a:pt x="9525" y="211931"/>
                  </a:cubicBezTo>
                  <a:lnTo>
                    <a:pt x="4762" y="219075"/>
                  </a:lnTo>
                  <a:cubicBezTo>
                    <a:pt x="3175" y="221456"/>
                    <a:pt x="0" y="223356"/>
                    <a:pt x="0" y="226218"/>
                  </a:cubicBezTo>
                  <a:lnTo>
                    <a:pt x="0" y="230981"/>
                  </a:lnTo>
                </a:path>
              </a:pathLst>
            </a:cu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209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Graphic spid="46" grpId="0">
        <p:bldAsOne/>
      </p:bldGraphic>
      <p:bldP spid="47" grpId="0" animBg="1"/>
      <p:bldP spid="48" grpId="0"/>
      <p:bldP spid="49" grpId="0" animBg="1"/>
      <p:bldGraphic spid="50" grpId="0">
        <p:bldAsOne/>
      </p:bldGraphic>
      <p:bldGraphic spid="50" grpId="1">
        <p:bldAsOne/>
      </p:bldGraphic>
      <p:bldP spid="51" grpId="0"/>
      <p:bldP spid="52" grpId="0"/>
      <p:bldGraphic spid="53" grpId="0">
        <p:bldAsOne/>
      </p:bldGraphic>
      <p:bldGraphic spid="53" grpId="1">
        <p:bldAsOne/>
      </p:bldGraphic>
      <p:bldP spid="5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P17. Qual a probabilidade de o (a) Sr.(a) recomendar entrar em contato com o Sebrae pela central de atendimento/ site para um amigo ou conhecido? (RU)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recomendação </a:t>
            </a:r>
            <a:r>
              <a:rPr lang="pt-BR" sz="3200" b="1" i="1" dirty="0">
                <a:solidFill>
                  <a:schemeClr val="accent2"/>
                </a:solidFill>
              </a:rPr>
              <a:t>Central de Relacionamento</a:t>
            </a:r>
            <a:endParaRPr lang="pt-BR" sz="3200" b="1" dirty="0">
              <a:solidFill>
                <a:srgbClr val="0070C0"/>
              </a:solidFill>
            </a:endParaRPr>
          </a:p>
        </p:txBody>
      </p:sp>
      <p:grpSp>
        <p:nvGrpSpPr>
          <p:cNvPr id="7" name="+ informações">
            <a:extLst>
              <a:ext uri="{FF2B5EF4-FFF2-40B4-BE49-F238E27FC236}">
                <a16:creationId xmlns:a16="http://schemas.microsoft.com/office/drawing/2014/main" id="{B1FD2E2E-7A54-4C46-86EB-CEF0AA0AD1C1}"/>
              </a:ext>
            </a:extLst>
          </p:cNvPr>
          <p:cNvGrpSpPr/>
          <p:nvPr/>
        </p:nvGrpSpPr>
        <p:grpSpPr>
          <a:xfrm>
            <a:off x="1728813" y="5752664"/>
            <a:ext cx="1402473" cy="346249"/>
            <a:chOff x="7300120" y="5125288"/>
            <a:chExt cx="1748287" cy="431624"/>
          </a:xfrm>
        </p:grpSpPr>
        <p:sp>
          <p:nvSpPr>
            <p:cNvPr id="8" name="Forma livre 52">
              <a:extLst>
                <a:ext uri="{FF2B5EF4-FFF2-40B4-BE49-F238E27FC236}">
                  <a16:creationId xmlns:a16="http://schemas.microsoft.com/office/drawing/2014/main" id="{F0B3BB74-9B46-4E5B-9781-B11ABE018C3C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" name="CaixaDeTexto 5">
              <a:extLst>
                <a:ext uri="{FF2B5EF4-FFF2-40B4-BE49-F238E27FC236}">
                  <a16:creationId xmlns:a16="http://schemas.microsoft.com/office/drawing/2014/main" id="{B1DA8DDF-A268-424C-8ACF-DF23429BD483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B20E379A-6F00-4C9A-970B-CCC1A73345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37D2A2DD-C669-4A51-9086-AD4A08E41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CE234ADE-2082-48A2-9EB7-FBA8F4AADB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42C4B657-EE47-4B66-9A33-8EFD0858F3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CADB3285-491C-499A-A3E3-50E208E66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4662C42B-3925-4906-AF1C-F96FE712D9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6C39A95-F18F-4FD9-94EA-BBD7D119D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52838"/>
              </p:ext>
            </p:extLst>
          </p:nvPr>
        </p:nvGraphicFramePr>
        <p:xfrm>
          <a:off x="7963454" y="1551551"/>
          <a:ext cx="3216367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E3146D56-548D-45D9-A1D0-3A45AEFC6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8600"/>
              </p:ext>
            </p:extLst>
          </p:nvPr>
        </p:nvGraphicFramePr>
        <p:xfrm>
          <a:off x="11189817" y="1672410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Forma livre 61">
            <a:extLst>
              <a:ext uri="{FF2B5EF4-FFF2-40B4-BE49-F238E27FC236}">
                <a16:creationId xmlns:a16="http://schemas.microsoft.com/office/drawing/2014/main" id="{921C81CC-C1F8-4526-A2A6-8692DEC42906}"/>
              </a:ext>
            </a:extLst>
          </p:cNvPr>
          <p:cNvSpPr/>
          <p:nvPr/>
        </p:nvSpPr>
        <p:spPr>
          <a:xfrm flipH="1">
            <a:off x="7894999" y="1649449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63">
            <a:extLst>
              <a:ext uri="{FF2B5EF4-FFF2-40B4-BE49-F238E27FC236}">
                <a16:creationId xmlns:a16="http://schemas.microsoft.com/office/drawing/2014/main" id="{EF8BF739-F011-4241-B930-459CEA070E0C}"/>
              </a:ext>
            </a:extLst>
          </p:cNvPr>
          <p:cNvSpPr/>
          <p:nvPr/>
        </p:nvSpPr>
        <p:spPr>
          <a:xfrm flipH="1">
            <a:off x="7963453" y="3280873"/>
            <a:ext cx="251117" cy="241851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203F883-BE1C-4805-9956-AD71BE33D8A5}"/>
              </a:ext>
            </a:extLst>
          </p:cNvPr>
          <p:cNvSpPr/>
          <p:nvPr/>
        </p:nvSpPr>
        <p:spPr>
          <a:xfrm>
            <a:off x="6531947" y="1751014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~83%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8E79886-A8C4-43D3-A8D0-73137B153E8B}"/>
              </a:ext>
            </a:extLst>
          </p:cNvPr>
          <p:cNvSpPr/>
          <p:nvPr/>
        </p:nvSpPr>
        <p:spPr>
          <a:xfrm>
            <a:off x="6531947" y="5102886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</a:rPr>
              <a:t>5%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3C7D441-2F97-41F2-94A4-EAED569AFF5D}"/>
              </a:ext>
            </a:extLst>
          </p:cNvPr>
          <p:cNvSpPr/>
          <p:nvPr/>
        </p:nvSpPr>
        <p:spPr>
          <a:xfrm>
            <a:off x="9085944" y="1242636"/>
            <a:ext cx="2323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com certeza recomendaria</a:t>
            </a:r>
            <a:endParaRPr lang="pt-BR" sz="1400" b="1" i="1" dirty="0">
              <a:solidFill>
                <a:srgbClr val="00CC9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6DB46D6-2C7F-416E-86B2-C0BC1914CB31}"/>
              </a:ext>
            </a:extLst>
          </p:cNvPr>
          <p:cNvSpPr/>
          <p:nvPr/>
        </p:nvSpPr>
        <p:spPr>
          <a:xfrm>
            <a:off x="8476343" y="5812552"/>
            <a:ext cx="2932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não recomendaria de forma alguma</a:t>
            </a:r>
          </a:p>
        </p:txBody>
      </p:sp>
      <p:grpSp>
        <p:nvGrpSpPr>
          <p:cNvPr id="25" name="disparo historico">
            <a:extLst>
              <a:ext uri="{FF2B5EF4-FFF2-40B4-BE49-F238E27FC236}">
                <a16:creationId xmlns:a16="http://schemas.microsoft.com/office/drawing/2014/main" id="{E7D8E22B-60AB-4F45-8B9B-88535AC686C2}"/>
              </a:ext>
            </a:extLst>
          </p:cNvPr>
          <p:cNvGrpSpPr/>
          <p:nvPr/>
        </p:nvGrpSpPr>
        <p:grpSpPr>
          <a:xfrm>
            <a:off x="3420672" y="5696918"/>
            <a:ext cx="1135097" cy="430887"/>
            <a:chOff x="8256588" y="5575012"/>
            <a:chExt cx="1481911" cy="562539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FF40093-414A-471C-AD72-5922341064C5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27" name="Group 22">
              <a:extLst>
                <a:ext uri="{FF2B5EF4-FFF2-40B4-BE49-F238E27FC236}">
                  <a16:creationId xmlns:a16="http://schemas.microsoft.com/office/drawing/2014/main" id="{0FB68468-83FA-409A-81B7-B707422EA7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47251D2D-4ECA-4E69-8D76-C26941F79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66689763-8A96-48DF-8894-37B3365F8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33D5A002-9959-4D66-8AF0-D973DB5B2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DED24C4A-F05B-42B1-A844-B87183EA1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10F54B82-4724-478C-8950-FCEACF79B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AE4110EE-2597-48B4-A79E-B3345135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935D38E9-50E0-42A3-B9CA-28E82844C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55D498D0-038C-4632-8976-4CE292696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37B29C95-EA6F-4E95-A078-6BCC7EBF5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4BF59363-1FF2-4C12-A274-D79A035AB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1388DB5E-549E-4E87-8A8D-3755D503E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7C50A70C-A7F7-49C8-B214-274EF89A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A83DA158-1747-4548-B6BF-1ACD07B03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033D59F6-18DA-4D60-8F4C-D6DD3D74B02A}"/>
              </a:ext>
            </a:extLst>
          </p:cNvPr>
          <p:cNvSpPr/>
          <p:nvPr/>
        </p:nvSpPr>
        <p:spPr>
          <a:xfrm>
            <a:off x="4282875" y="2425748"/>
            <a:ext cx="1434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77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9B7E30A-41AD-4E60-8270-693E3F5DA657}"/>
              </a:ext>
            </a:extLst>
          </p:cNvPr>
          <p:cNvSpPr/>
          <p:nvPr/>
        </p:nvSpPr>
        <p:spPr>
          <a:xfrm>
            <a:off x="4262620" y="2824476"/>
            <a:ext cx="1434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80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2DEF88F-B96C-45A4-AB9D-B3635E717440}"/>
              </a:ext>
            </a:extLst>
          </p:cNvPr>
          <p:cNvSpPr/>
          <p:nvPr/>
        </p:nvSpPr>
        <p:spPr>
          <a:xfrm>
            <a:off x="2203224" y="1957434"/>
            <a:ext cx="2152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0" b="1" dirty="0">
                <a:solidFill>
                  <a:srgbClr val="00CC99"/>
                </a:solidFill>
              </a:rPr>
              <a:t>78</a:t>
            </a:r>
            <a:endParaRPr lang="pt-BR" sz="8000" b="1" i="1" dirty="0">
              <a:solidFill>
                <a:srgbClr val="00CC99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CABECD7E-5873-460F-B16E-9FBB822FCEA3}"/>
              </a:ext>
            </a:extLst>
          </p:cNvPr>
          <p:cNvSpPr/>
          <p:nvPr/>
        </p:nvSpPr>
        <p:spPr>
          <a:xfrm>
            <a:off x="2462783" y="1861965"/>
            <a:ext cx="1619205" cy="1619205"/>
          </a:xfrm>
          <a:prstGeom prst="ellipse">
            <a:avLst/>
          </a:prstGeom>
          <a:noFill/>
          <a:ln w="571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spaço Reservado para Conteúdo 3">
            <a:extLst>
              <a:ext uri="{FF2B5EF4-FFF2-40B4-BE49-F238E27FC236}">
                <a16:creationId xmlns:a16="http://schemas.microsoft.com/office/drawing/2014/main" id="{0A9C35AD-32D2-4C34-B60A-5AF0180412D1}"/>
              </a:ext>
            </a:extLst>
          </p:cNvPr>
          <p:cNvSpPr txBox="1">
            <a:spLocks/>
          </p:cNvSpPr>
          <p:nvPr/>
        </p:nvSpPr>
        <p:spPr>
          <a:xfrm>
            <a:off x="882154" y="4140000"/>
            <a:ext cx="4422460" cy="13982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o índice de recomendação da Central foi de 78, com 83% de promotores e 5% de detratores, resultado superior a 2015 (77), mas inferior a 2017 (80) </a:t>
            </a:r>
            <a:r>
              <a:rPr lang="pt-BR" sz="1200" dirty="0"/>
              <a:t>(P17)</a:t>
            </a:r>
            <a:endParaRPr lang="pt-BR" sz="1200" u="sng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4B60174-940A-4F71-BB63-B011EB56640D}"/>
              </a:ext>
            </a:extLst>
          </p:cNvPr>
          <p:cNvSpPr/>
          <p:nvPr/>
        </p:nvSpPr>
        <p:spPr>
          <a:xfrm>
            <a:off x="6437764" y="4828222"/>
            <a:ext cx="1345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detratores</a:t>
            </a:r>
            <a:endParaRPr lang="pt-BR" sz="2000" b="1" i="1" dirty="0">
              <a:solidFill>
                <a:srgbClr val="FF0000"/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0EAE5FEC-F299-452B-A3B4-AD18033B2C53}"/>
              </a:ext>
            </a:extLst>
          </p:cNvPr>
          <p:cNvSpPr/>
          <p:nvPr/>
        </p:nvSpPr>
        <p:spPr>
          <a:xfrm>
            <a:off x="6295300" y="1469688"/>
            <a:ext cx="148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CC99"/>
                </a:solidFill>
              </a:rPr>
              <a:t>promotores</a:t>
            </a:r>
            <a:endParaRPr lang="pt-BR" sz="2000" b="1" i="1" dirty="0">
              <a:solidFill>
                <a:srgbClr val="00CC99"/>
              </a:solidFill>
            </a:endParaRPr>
          </a:p>
        </p:txBody>
      </p:sp>
      <p:grpSp>
        <p:nvGrpSpPr>
          <p:cNvPr id="48" name="Grupo 113">
            <a:extLst>
              <a:ext uri="{FF2B5EF4-FFF2-40B4-BE49-F238E27FC236}">
                <a16:creationId xmlns:a16="http://schemas.microsoft.com/office/drawing/2014/main" id="{9E34F1FB-5CBE-428F-9A9B-936AE93ADDB8}"/>
              </a:ext>
            </a:extLst>
          </p:cNvPr>
          <p:cNvGrpSpPr/>
          <p:nvPr/>
        </p:nvGrpSpPr>
        <p:grpSpPr>
          <a:xfrm>
            <a:off x="636207" y="1757837"/>
            <a:ext cx="1524786" cy="1563121"/>
            <a:chOff x="-2474914" y="787400"/>
            <a:chExt cx="1957388" cy="2006600"/>
          </a:xfrm>
          <a:solidFill>
            <a:schemeClr val="accent1">
              <a:lumMod val="75000"/>
            </a:schemeClr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F92372EC-3C94-4927-B1AF-A2545EA30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474914" y="787400"/>
              <a:ext cx="1957388" cy="2006600"/>
            </a:xfrm>
            <a:custGeom>
              <a:avLst/>
              <a:gdLst>
                <a:gd name="T0" fmla="*/ 498 w 519"/>
                <a:gd name="T1" fmla="*/ 206 h 532"/>
                <a:gd name="T2" fmla="*/ 409 w 519"/>
                <a:gd name="T3" fmla="*/ 65 h 532"/>
                <a:gd name="T4" fmla="*/ 14 w 519"/>
                <a:gd name="T5" fmla="*/ 200 h 532"/>
                <a:gd name="T6" fmla="*/ 31 w 519"/>
                <a:gd name="T7" fmla="*/ 374 h 532"/>
                <a:gd name="T8" fmla="*/ 115 w 519"/>
                <a:gd name="T9" fmla="*/ 490 h 532"/>
                <a:gd name="T10" fmla="*/ 364 w 519"/>
                <a:gd name="T11" fmla="*/ 515 h 532"/>
                <a:gd name="T12" fmla="*/ 463 w 519"/>
                <a:gd name="T13" fmla="*/ 456 h 532"/>
                <a:gd name="T14" fmla="*/ 515 w 519"/>
                <a:gd name="T15" fmla="*/ 291 h 532"/>
                <a:gd name="T16" fmla="*/ 31 w 519"/>
                <a:gd name="T17" fmla="*/ 369 h 532"/>
                <a:gd name="T18" fmla="*/ 33 w 519"/>
                <a:gd name="T19" fmla="*/ 372 h 532"/>
                <a:gd name="T20" fmla="*/ 135 w 519"/>
                <a:gd name="T21" fmla="*/ 493 h 532"/>
                <a:gd name="T22" fmla="*/ 36 w 519"/>
                <a:gd name="T23" fmla="*/ 371 h 532"/>
                <a:gd name="T24" fmla="*/ 23 w 519"/>
                <a:gd name="T25" fmla="*/ 328 h 532"/>
                <a:gd name="T26" fmla="*/ 63 w 519"/>
                <a:gd name="T27" fmla="*/ 391 h 532"/>
                <a:gd name="T28" fmla="*/ 192 w 519"/>
                <a:gd name="T29" fmla="*/ 505 h 532"/>
                <a:gd name="T30" fmla="*/ 263 w 519"/>
                <a:gd name="T31" fmla="*/ 519 h 532"/>
                <a:gd name="T32" fmla="*/ 38 w 519"/>
                <a:gd name="T33" fmla="*/ 249 h 532"/>
                <a:gd name="T34" fmla="*/ 390 w 519"/>
                <a:gd name="T35" fmla="*/ 116 h 532"/>
                <a:gd name="T36" fmla="*/ 442 w 519"/>
                <a:gd name="T37" fmla="*/ 431 h 532"/>
                <a:gd name="T38" fmla="*/ 238 w 519"/>
                <a:gd name="T39" fmla="*/ 493 h 532"/>
                <a:gd name="T40" fmla="*/ 35 w 519"/>
                <a:gd name="T41" fmla="*/ 313 h 532"/>
                <a:gd name="T42" fmla="*/ 49 w 519"/>
                <a:gd name="T43" fmla="*/ 361 h 532"/>
                <a:gd name="T44" fmla="*/ 38 w 519"/>
                <a:gd name="T45" fmla="*/ 249 h 532"/>
                <a:gd name="T46" fmla="*/ 160 w 519"/>
                <a:gd name="T47" fmla="*/ 477 h 532"/>
                <a:gd name="T48" fmla="*/ 386 w 519"/>
                <a:gd name="T49" fmla="*/ 482 h 532"/>
                <a:gd name="T50" fmla="*/ 496 w 519"/>
                <a:gd name="T51" fmla="*/ 292 h 532"/>
                <a:gd name="T52" fmla="*/ 383 w 519"/>
                <a:gd name="T53" fmla="*/ 488 h 532"/>
                <a:gd name="T54" fmla="*/ 448 w 519"/>
                <a:gd name="T55" fmla="*/ 463 h 532"/>
                <a:gd name="T56" fmla="*/ 487 w 519"/>
                <a:gd name="T57" fmla="*/ 401 h 532"/>
                <a:gd name="T58" fmla="*/ 494 w 519"/>
                <a:gd name="T59" fmla="*/ 387 h 532"/>
                <a:gd name="T60" fmla="*/ 499 w 519"/>
                <a:gd name="T61" fmla="*/ 272 h 532"/>
                <a:gd name="T62" fmla="*/ 484 w 519"/>
                <a:gd name="T63" fmla="*/ 229 h 532"/>
                <a:gd name="T64" fmla="*/ 479 w 519"/>
                <a:gd name="T65" fmla="*/ 207 h 532"/>
                <a:gd name="T66" fmla="*/ 471 w 519"/>
                <a:gd name="T67" fmla="*/ 185 h 532"/>
                <a:gd name="T68" fmla="*/ 434 w 519"/>
                <a:gd name="T69" fmla="*/ 111 h 532"/>
                <a:gd name="T70" fmla="*/ 270 w 519"/>
                <a:gd name="T71" fmla="*/ 40 h 532"/>
                <a:gd name="T72" fmla="*/ 161 w 519"/>
                <a:gd name="T73" fmla="*/ 56 h 532"/>
                <a:gd name="T74" fmla="*/ 378 w 519"/>
                <a:gd name="T75" fmla="*/ 80 h 532"/>
                <a:gd name="T76" fmla="*/ 432 w 519"/>
                <a:gd name="T77" fmla="*/ 124 h 532"/>
                <a:gd name="T78" fmla="*/ 430 w 519"/>
                <a:gd name="T79" fmla="*/ 138 h 532"/>
                <a:gd name="T80" fmla="*/ 83 w 519"/>
                <a:gd name="T81" fmla="*/ 133 h 532"/>
                <a:gd name="T82" fmla="*/ 17 w 519"/>
                <a:gd name="T83" fmla="*/ 316 h 532"/>
                <a:gd name="T84" fmla="*/ 53 w 519"/>
                <a:gd name="T85" fmla="*/ 126 h 532"/>
                <a:gd name="T86" fmla="*/ 154 w 519"/>
                <a:gd name="T87" fmla="*/ 44 h 532"/>
                <a:gd name="T88" fmla="*/ 450 w 519"/>
                <a:gd name="T89" fmla="*/ 120 h 532"/>
                <a:gd name="T90" fmla="*/ 494 w 519"/>
                <a:gd name="T91" fmla="*/ 38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9" h="532">
                  <a:moveTo>
                    <a:pt x="515" y="291"/>
                  </a:moveTo>
                  <a:cubicBezTo>
                    <a:pt x="512" y="263"/>
                    <a:pt x="504" y="234"/>
                    <a:pt x="498" y="206"/>
                  </a:cubicBezTo>
                  <a:cubicBezTo>
                    <a:pt x="491" y="178"/>
                    <a:pt x="482" y="151"/>
                    <a:pt x="466" y="127"/>
                  </a:cubicBezTo>
                  <a:cubicBezTo>
                    <a:pt x="451" y="103"/>
                    <a:pt x="431" y="82"/>
                    <a:pt x="409" y="65"/>
                  </a:cubicBezTo>
                  <a:cubicBezTo>
                    <a:pt x="326" y="0"/>
                    <a:pt x="213" y="8"/>
                    <a:pt x="120" y="48"/>
                  </a:cubicBezTo>
                  <a:cubicBezTo>
                    <a:pt x="61" y="73"/>
                    <a:pt x="28" y="141"/>
                    <a:pt x="14" y="200"/>
                  </a:cubicBezTo>
                  <a:cubicBezTo>
                    <a:pt x="2" y="248"/>
                    <a:pt x="0" y="305"/>
                    <a:pt x="21" y="351"/>
                  </a:cubicBezTo>
                  <a:cubicBezTo>
                    <a:pt x="23" y="359"/>
                    <a:pt x="27" y="367"/>
                    <a:pt x="31" y="374"/>
                  </a:cubicBezTo>
                  <a:cubicBezTo>
                    <a:pt x="31" y="375"/>
                    <a:pt x="31" y="376"/>
                    <a:pt x="32" y="377"/>
                  </a:cubicBezTo>
                  <a:cubicBezTo>
                    <a:pt x="58" y="415"/>
                    <a:pt x="77" y="460"/>
                    <a:pt x="115" y="490"/>
                  </a:cubicBezTo>
                  <a:cubicBezTo>
                    <a:pt x="161" y="527"/>
                    <a:pt x="221" y="532"/>
                    <a:pt x="278" y="525"/>
                  </a:cubicBezTo>
                  <a:cubicBezTo>
                    <a:pt x="307" y="521"/>
                    <a:pt x="336" y="519"/>
                    <a:pt x="364" y="515"/>
                  </a:cubicBezTo>
                  <a:cubicBezTo>
                    <a:pt x="384" y="512"/>
                    <a:pt x="403" y="507"/>
                    <a:pt x="420" y="497"/>
                  </a:cubicBezTo>
                  <a:cubicBezTo>
                    <a:pt x="438" y="488"/>
                    <a:pt x="451" y="472"/>
                    <a:pt x="463" y="456"/>
                  </a:cubicBezTo>
                  <a:cubicBezTo>
                    <a:pt x="480" y="432"/>
                    <a:pt x="494" y="406"/>
                    <a:pt x="504" y="378"/>
                  </a:cubicBezTo>
                  <a:cubicBezTo>
                    <a:pt x="514" y="350"/>
                    <a:pt x="519" y="320"/>
                    <a:pt x="515" y="291"/>
                  </a:cubicBezTo>
                  <a:close/>
                  <a:moveTo>
                    <a:pt x="33" y="372"/>
                  </a:moveTo>
                  <a:cubicBezTo>
                    <a:pt x="32" y="371"/>
                    <a:pt x="32" y="370"/>
                    <a:pt x="31" y="369"/>
                  </a:cubicBezTo>
                  <a:cubicBezTo>
                    <a:pt x="32" y="370"/>
                    <a:pt x="32" y="371"/>
                    <a:pt x="33" y="371"/>
                  </a:cubicBezTo>
                  <a:cubicBezTo>
                    <a:pt x="33" y="372"/>
                    <a:pt x="33" y="372"/>
                    <a:pt x="33" y="372"/>
                  </a:cubicBezTo>
                  <a:close/>
                  <a:moveTo>
                    <a:pt x="231" y="520"/>
                  </a:moveTo>
                  <a:cubicBezTo>
                    <a:pt x="197" y="520"/>
                    <a:pt x="164" y="510"/>
                    <a:pt x="135" y="493"/>
                  </a:cubicBezTo>
                  <a:cubicBezTo>
                    <a:pt x="89" y="466"/>
                    <a:pt x="68" y="415"/>
                    <a:pt x="39" y="373"/>
                  </a:cubicBezTo>
                  <a:cubicBezTo>
                    <a:pt x="38" y="372"/>
                    <a:pt x="37" y="371"/>
                    <a:pt x="36" y="371"/>
                  </a:cubicBezTo>
                  <a:cubicBezTo>
                    <a:pt x="31" y="362"/>
                    <a:pt x="27" y="352"/>
                    <a:pt x="24" y="342"/>
                  </a:cubicBezTo>
                  <a:cubicBezTo>
                    <a:pt x="23" y="338"/>
                    <a:pt x="23" y="333"/>
                    <a:pt x="23" y="328"/>
                  </a:cubicBezTo>
                  <a:cubicBezTo>
                    <a:pt x="31" y="336"/>
                    <a:pt x="36" y="348"/>
                    <a:pt x="42" y="357"/>
                  </a:cubicBezTo>
                  <a:cubicBezTo>
                    <a:pt x="48" y="369"/>
                    <a:pt x="54" y="381"/>
                    <a:pt x="63" y="391"/>
                  </a:cubicBezTo>
                  <a:cubicBezTo>
                    <a:pt x="84" y="417"/>
                    <a:pt x="107" y="442"/>
                    <a:pt x="132" y="464"/>
                  </a:cubicBezTo>
                  <a:cubicBezTo>
                    <a:pt x="150" y="481"/>
                    <a:pt x="170" y="495"/>
                    <a:pt x="192" y="505"/>
                  </a:cubicBezTo>
                  <a:cubicBezTo>
                    <a:pt x="214" y="515"/>
                    <a:pt x="237" y="518"/>
                    <a:pt x="260" y="519"/>
                  </a:cubicBezTo>
                  <a:cubicBezTo>
                    <a:pt x="261" y="519"/>
                    <a:pt x="262" y="519"/>
                    <a:pt x="263" y="519"/>
                  </a:cubicBezTo>
                  <a:cubicBezTo>
                    <a:pt x="252" y="520"/>
                    <a:pt x="242" y="520"/>
                    <a:pt x="231" y="520"/>
                  </a:cubicBezTo>
                  <a:close/>
                  <a:moveTo>
                    <a:pt x="38" y="249"/>
                  </a:moveTo>
                  <a:cubicBezTo>
                    <a:pt x="51" y="205"/>
                    <a:pt x="69" y="156"/>
                    <a:pt x="104" y="124"/>
                  </a:cubicBezTo>
                  <a:cubicBezTo>
                    <a:pt x="180" y="53"/>
                    <a:pt x="308" y="59"/>
                    <a:pt x="390" y="116"/>
                  </a:cubicBezTo>
                  <a:cubicBezTo>
                    <a:pt x="468" y="172"/>
                    <a:pt x="504" y="275"/>
                    <a:pt x="477" y="367"/>
                  </a:cubicBezTo>
                  <a:cubicBezTo>
                    <a:pt x="470" y="390"/>
                    <a:pt x="459" y="413"/>
                    <a:pt x="442" y="431"/>
                  </a:cubicBezTo>
                  <a:cubicBezTo>
                    <a:pt x="426" y="449"/>
                    <a:pt x="405" y="462"/>
                    <a:pt x="383" y="472"/>
                  </a:cubicBezTo>
                  <a:cubicBezTo>
                    <a:pt x="339" y="492"/>
                    <a:pt x="286" y="501"/>
                    <a:pt x="238" y="493"/>
                  </a:cubicBezTo>
                  <a:cubicBezTo>
                    <a:pt x="143" y="477"/>
                    <a:pt x="66" y="403"/>
                    <a:pt x="45" y="310"/>
                  </a:cubicBezTo>
                  <a:cubicBezTo>
                    <a:pt x="44" y="304"/>
                    <a:pt x="33" y="307"/>
                    <a:pt x="35" y="313"/>
                  </a:cubicBezTo>
                  <a:cubicBezTo>
                    <a:pt x="40" y="335"/>
                    <a:pt x="47" y="355"/>
                    <a:pt x="57" y="374"/>
                  </a:cubicBezTo>
                  <a:cubicBezTo>
                    <a:pt x="54" y="369"/>
                    <a:pt x="52" y="365"/>
                    <a:pt x="49" y="361"/>
                  </a:cubicBezTo>
                  <a:cubicBezTo>
                    <a:pt x="42" y="349"/>
                    <a:pt x="34" y="337"/>
                    <a:pt x="23" y="328"/>
                  </a:cubicBezTo>
                  <a:cubicBezTo>
                    <a:pt x="23" y="301"/>
                    <a:pt x="30" y="273"/>
                    <a:pt x="38" y="249"/>
                  </a:cubicBezTo>
                  <a:close/>
                  <a:moveTo>
                    <a:pt x="224" y="507"/>
                  </a:moveTo>
                  <a:cubicBezTo>
                    <a:pt x="200" y="503"/>
                    <a:pt x="179" y="492"/>
                    <a:pt x="160" y="477"/>
                  </a:cubicBezTo>
                  <a:cubicBezTo>
                    <a:pt x="186" y="492"/>
                    <a:pt x="215" y="501"/>
                    <a:pt x="246" y="505"/>
                  </a:cubicBezTo>
                  <a:cubicBezTo>
                    <a:pt x="293" y="511"/>
                    <a:pt x="343" y="501"/>
                    <a:pt x="386" y="482"/>
                  </a:cubicBezTo>
                  <a:cubicBezTo>
                    <a:pt x="429" y="463"/>
                    <a:pt x="462" y="432"/>
                    <a:pt x="480" y="388"/>
                  </a:cubicBezTo>
                  <a:cubicBezTo>
                    <a:pt x="493" y="357"/>
                    <a:pt x="498" y="325"/>
                    <a:pt x="496" y="292"/>
                  </a:cubicBezTo>
                  <a:cubicBezTo>
                    <a:pt x="500" y="326"/>
                    <a:pt x="499" y="360"/>
                    <a:pt x="485" y="392"/>
                  </a:cubicBezTo>
                  <a:cubicBezTo>
                    <a:pt x="466" y="436"/>
                    <a:pt x="427" y="468"/>
                    <a:pt x="383" y="488"/>
                  </a:cubicBezTo>
                  <a:cubicBezTo>
                    <a:pt x="335" y="510"/>
                    <a:pt x="276" y="518"/>
                    <a:pt x="224" y="507"/>
                  </a:cubicBezTo>
                  <a:close/>
                  <a:moveTo>
                    <a:pt x="448" y="463"/>
                  </a:moveTo>
                  <a:cubicBezTo>
                    <a:pt x="420" y="499"/>
                    <a:pt x="379" y="508"/>
                    <a:pt x="335" y="511"/>
                  </a:cubicBezTo>
                  <a:cubicBezTo>
                    <a:pt x="399" y="496"/>
                    <a:pt x="459" y="460"/>
                    <a:pt x="487" y="401"/>
                  </a:cubicBezTo>
                  <a:cubicBezTo>
                    <a:pt x="477" y="424"/>
                    <a:pt x="463" y="445"/>
                    <a:pt x="448" y="463"/>
                  </a:cubicBezTo>
                  <a:close/>
                  <a:moveTo>
                    <a:pt x="494" y="387"/>
                  </a:moveTo>
                  <a:cubicBezTo>
                    <a:pt x="503" y="363"/>
                    <a:pt x="505" y="338"/>
                    <a:pt x="504" y="313"/>
                  </a:cubicBezTo>
                  <a:cubicBezTo>
                    <a:pt x="503" y="299"/>
                    <a:pt x="501" y="285"/>
                    <a:pt x="499" y="272"/>
                  </a:cubicBezTo>
                  <a:cubicBezTo>
                    <a:pt x="497" y="257"/>
                    <a:pt x="495" y="241"/>
                    <a:pt x="486" y="229"/>
                  </a:cubicBezTo>
                  <a:cubicBezTo>
                    <a:pt x="486" y="228"/>
                    <a:pt x="485" y="228"/>
                    <a:pt x="484" y="229"/>
                  </a:cubicBezTo>
                  <a:cubicBezTo>
                    <a:pt x="481" y="220"/>
                    <a:pt x="478" y="211"/>
                    <a:pt x="474" y="203"/>
                  </a:cubicBezTo>
                  <a:cubicBezTo>
                    <a:pt x="475" y="204"/>
                    <a:pt x="477" y="206"/>
                    <a:pt x="479" y="207"/>
                  </a:cubicBezTo>
                  <a:cubicBezTo>
                    <a:pt x="481" y="208"/>
                    <a:pt x="483" y="207"/>
                    <a:pt x="482" y="205"/>
                  </a:cubicBezTo>
                  <a:cubicBezTo>
                    <a:pt x="480" y="198"/>
                    <a:pt x="475" y="192"/>
                    <a:pt x="471" y="185"/>
                  </a:cubicBezTo>
                  <a:cubicBezTo>
                    <a:pt x="466" y="177"/>
                    <a:pt x="462" y="168"/>
                    <a:pt x="457" y="159"/>
                  </a:cubicBezTo>
                  <a:cubicBezTo>
                    <a:pt x="450" y="142"/>
                    <a:pt x="442" y="127"/>
                    <a:pt x="434" y="111"/>
                  </a:cubicBezTo>
                  <a:cubicBezTo>
                    <a:pt x="421" y="88"/>
                    <a:pt x="404" y="80"/>
                    <a:pt x="380" y="73"/>
                  </a:cubicBezTo>
                  <a:cubicBezTo>
                    <a:pt x="343" y="61"/>
                    <a:pt x="309" y="45"/>
                    <a:pt x="270" y="40"/>
                  </a:cubicBezTo>
                  <a:cubicBezTo>
                    <a:pt x="233" y="34"/>
                    <a:pt x="195" y="40"/>
                    <a:pt x="161" y="55"/>
                  </a:cubicBezTo>
                  <a:cubicBezTo>
                    <a:pt x="161" y="55"/>
                    <a:pt x="161" y="56"/>
                    <a:pt x="161" y="56"/>
                  </a:cubicBezTo>
                  <a:cubicBezTo>
                    <a:pt x="198" y="42"/>
                    <a:pt x="237" y="40"/>
                    <a:pt x="276" y="47"/>
                  </a:cubicBezTo>
                  <a:cubicBezTo>
                    <a:pt x="312" y="53"/>
                    <a:pt x="344" y="68"/>
                    <a:pt x="378" y="80"/>
                  </a:cubicBezTo>
                  <a:cubicBezTo>
                    <a:pt x="388" y="83"/>
                    <a:pt x="398" y="85"/>
                    <a:pt x="407" y="91"/>
                  </a:cubicBezTo>
                  <a:cubicBezTo>
                    <a:pt x="419" y="98"/>
                    <a:pt x="425" y="112"/>
                    <a:pt x="432" y="124"/>
                  </a:cubicBezTo>
                  <a:cubicBezTo>
                    <a:pt x="440" y="137"/>
                    <a:pt x="446" y="152"/>
                    <a:pt x="453" y="167"/>
                  </a:cubicBezTo>
                  <a:cubicBezTo>
                    <a:pt x="446" y="157"/>
                    <a:pt x="438" y="147"/>
                    <a:pt x="430" y="138"/>
                  </a:cubicBezTo>
                  <a:cubicBezTo>
                    <a:pt x="362" y="67"/>
                    <a:pt x="254" y="45"/>
                    <a:pt x="163" y="78"/>
                  </a:cubicBezTo>
                  <a:cubicBezTo>
                    <a:pt x="132" y="89"/>
                    <a:pt x="105" y="108"/>
                    <a:pt x="83" y="133"/>
                  </a:cubicBezTo>
                  <a:cubicBezTo>
                    <a:pt x="64" y="156"/>
                    <a:pt x="53" y="186"/>
                    <a:pt x="42" y="214"/>
                  </a:cubicBezTo>
                  <a:cubicBezTo>
                    <a:pt x="31" y="242"/>
                    <a:pt x="18" y="281"/>
                    <a:pt x="17" y="316"/>
                  </a:cubicBezTo>
                  <a:cubicBezTo>
                    <a:pt x="14" y="297"/>
                    <a:pt x="13" y="277"/>
                    <a:pt x="14" y="258"/>
                  </a:cubicBezTo>
                  <a:cubicBezTo>
                    <a:pt x="17" y="212"/>
                    <a:pt x="30" y="166"/>
                    <a:pt x="53" y="126"/>
                  </a:cubicBezTo>
                  <a:cubicBezTo>
                    <a:pt x="63" y="107"/>
                    <a:pt x="76" y="90"/>
                    <a:pt x="93" y="76"/>
                  </a:cubicBezTo>
                  <a:cubicBezTo>
                    <a:pt x="110" y="60"/>
                    <a:pt x="132" y="52"/>
                    <a:pt x="154" y="44"/>
                  </a:cubicBezTo>
                  <a:cubicBezTo>
                    <a:pt x="205" y="27"/>
                    <a:pt x="259" y="20"/>
                    <a:pt x="312" y="30"/>
                  </a:cubicBezTo>
                  <a:cubicBezTo>
                    <a:pt x="369" y="41"/>
                    <a:pt x="416" y="75"/>
                    <a:pt x="450" y="120"/>
                  </a:cubicBezTo>
                  <a:cubicBezTo>
                    <a:pt x="486" y="168"/>
                    <a:pt x="496" y="231"/>
                    <a:pt x="507" y="288"/>
                  </a:cubicBezTo>
                  <a:cubicBezTo>
                    <a:pt x="513" y="320"/>
                    <a:pt x="507" y="355"/>
                    <a:pt x="494" y="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8B3E2E64-B9E4-4DF2-943D-D6141A756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3476" y="1609725"/>
              <a:ext cx="19050" cy="188913"/>
            </a:xfrm>
            <a:custGeom>
              <a:avLst/>
              <a:gdLst>
                <a:gd name="T0" fmla="*/ 1 w 5"/>
                <a:gd name="T1" fmla="*/ 50 h 50"/>
                <a:gd name="T2" fmla="*/ 5 w 5"/>
                <a:gd name="T3" fmla="*/ 0 h 50"/>
                <a:gd name="T4" fmla="*/ 1 w 5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0">
                  <a:moveTo>
                    <a:pt x="1" y="50"/>
                  </a:moveTo>
                  <a:cubicBezTo>
                    <a:pt x="1" y="33"/>
                    <a:pt x="2" y="16"/>
                    <a:pt x="5" y="0"/>
                  </a:cubicBezTo>
                  <a:cubicBezTo>
                    <a:pt x="1" y="16"/>
                    <a:pt x="0" y="33"/>
                    <a:pt x="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C7F7981-7000-4F6C-A01D-F5C6F630D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0301" y="1798638"/>
              <a:ext cx="4763" cy="17463"/>
            </a:xfrm>
            <a:custGeom>
              <a:avLst/>
              <a:gdLst>
                <a:gd name="T0" fmla="*/ 1 w 1"/>
                <a:gd name="T1" fmla="*/ 5 h 5"/>
                <a:gd name="T2" fmla="*/ 0 w 1"/>
                <a:gd name="T3" fmla="*/ 0 h 5"/>
                <a:gd name="T4" fmla="*/ 1 w 1"/>
                <a:gd name="T5" fmla="*/ 5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F9F00128-5FF5-4349-9D1C-0A19F5858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4426" y="960438"/>
              <a:ext cx="1255713" cy="649288"/>
            </a:xfrm>
            <a:custGeom>
              <a:avLst/>
              <a:gdLst>
                <a:gd name="T0" fmla="*/ 26 w 333"/>
                <a:gd name="T1" fmla="*/ 92 h 172"/>
                <a:gd name="T2" fmla="*/ 26 w 333"/>
                <a:gd name="T3" fmla="*/ 92 h 172"/>
                <a:gd name="T4" fmla="*/ 108 w 333"/>
                <a:gd name="T5" fmla="*/ 33 h 172"/>
                <a:gd name="T6" fmla="*/ 59 w 333"/>
                <a:gd name="T7" fmla="*/ 68 h 172"/>
                <a:gd name="T8" fmla="*/ 0 w 333"/>
                <a:gd name="T9" fmla="*/ 172 h 172"/>
                <a:gd name="T10" fmla="*/ 62 w 333"/>
                <a:gd name="T11" fmla="*/ 70 h 172"/>
                <a:gd name="T12" fmla="*/ 136 w 333"/>
                <a:gd name="T13" fmla="*/ 27 h 172"/>
                <a:gd name="T14" fmla="*/ 176 w 333"/>
                <a:gd name="T15" fmla="*/ 16 h 172"/>
                <a:gd name="T16" fmla="*/ 204 w 333"/>
                <a:gd name="T17" fmla="*/ 13 h 172"/>
                <a:gd name="T18" fmla="*/ 248 w 333"/>
                <a:gd name="T19" fmla="*/ 15 h 172"/>
                <a:gd name="T20" fmla="*/ 330 w 333"/>
                <a:gd name="T21" fmla="*/ 35 h 172"/>
                <a:gd name="T22" fmla="*/ 331 w 333"/>
                <a:gd name="T23" fmla="*/ 32 h 172"/>
                <a:gd name="T24" fmla="*/ 170 w 333"/>
                <a:gd name="T25" fmla="*/ 8 h 172"/>
                <a:gd name="T26" fmla="*/ 91 w 333"/>
                <a:gd name="T27" fmla="*/ 34 h 172"/>
                <a:gd name="T28" fmla="*/ 26 w 333"/>
                <a:gd name="T29" fmla="*/ 9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172">
                  <a:moveTo>
                    <a:pt x="26" y="92"/>
                  </a:moveTo>
                  <a:cubicBezTo>
                    <a:pt x="26" y="92"/>
                    <a:pt x="26" y="92"/>
                    <a:pt x="26" y="92"/>
                  </a:cubicBezTo>
                  <a:cubicBezTo>
                    <a:pt x="48" y="66"/>
                    <a:pt x="76" y="47"/>
                    <a:pt x="108" y="33"/>
                  </a:cubicBezTo>
                  <a:cubicBezTo>
                    <a:pt x="90" y="43"/>
                    <a:pt x="74" y="55"/>
                    <a:pt x="59" y="68"/>
                  </a:cubicBezTo>
                  <a:cubicBezTo>
                    <a:pt x="28" y="97"/>
                    <a:pt x="8" y="133"/>
                    <a:pt x="0" y="172"/>
                  </a:cubicBezTo>
                  <a:cubicBezTo>
                    <a:pt x="9" y="133"/>
                    <a:pt x="32" y="97"/>
                    <a:pt x="62" y="70"/>
                  </a:cubicBezTo>
                  <a:cubicBezTo>
                    <a:pt x="83" y="51"/>
                    <a:pt x="109" y="37"/>
                    <a:pt x="136" y="27"/>
                  </a:cubicBezTo>
                  <a:cubicBezTo>
                    <a:pt x="149" y="22"/>
                    <a:pt x="162" y="18"/>
                    <a:pt x="176" y="16"/>
                  </a:cubicBezTo>
                  <a:cubicBezTo>
                    <a:pt x="185" y="14"/>
                    <a:pt x="194" y="13"/>
                    <a:pt x="204" y="13"/>
                  </a:cubicBezTo>
                  <a:cubicBezTo>
                    <a:pt x="219" y="12"/>
                    <a:pt x="233" y="13"/>
                    <a:pt x="248" y="15"/>
                  </a:cubicBezTo>
                  <a:cubicBezTo>
                    <a:pt x="276" y="18"/>
                    <a:pt x="303" y="27"/>
                    <a:pt x="330" y="35"/>
                  </a:cubicBezTo>
                  <a:cubicBezTo>
                    <a:pt x="332" y="36"/>
                    <a:pt x="333" y="33"/>
                    <a:pt x="331" y="32"/>
                  </a:cubicBezTo>
                  <a:cubicBezTo>
                    <a:pt x="284" y="6"/>
                    <a:pt x="223" y="0"/>
                    <a:pt x="170" y="8"/>
                  </a:cubicBezTo>
                  <a:cubicBezTo>
                    <a:pt x="143" y="12"/>
                    <a:pt x="116" y="21"/>
                    <a:pt x="91" y="34"/>
                  </a:cubicBezTo>
                  <a:cubicBezTo>
                    <a:pt x="65" y="48"/>
                    <a:pt x="44" y="69"/>
                    <a:pt x="2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E75684BB-A109-4478-A65E-363F2BEE1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95514" y="1876425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D70719E-5C4B-49E7-9812-B585C865F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95514" y="1870075"/>
              <a:ext cx="0" cy="6350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55" name="Group 18">
              <a:extLst>
                <a:ext uri="{FF2B5EF4-FFF2-40B4-BE49-F238E27FC236}">
                  <a16:creationId xmlns:a16="http://schemas.microsoft.com/office/drawing/2014/main" id="{BD15B94F-3B04-456A-B258-F4E994EAFC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-2042064" y="1409922"/>
              <a:ext cx="1020763" cy="918720"/>
              <a:chOff x="-1265" y="808"/>
              <a:chExt cx="643" cy="806"/>
            </a:xfrm>
            <a:grpFill/>
          </p:grpSpPr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7F160ACA-7E6D-49A6-BF03-1E9F7020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0" y="889"/>
                <a:ext cx="56" cy="140"/>
              </a:xfrm>
              <a:custGeom>
                <a:avLst/>
                <a:gdLst>
                  <a:gd name="T0" fmla="*/ 43 w 45"/>
                  <a:gd name="T1" fmla="*/ 1 h 71"/>
                  <a:gd name="T2" fmla="*/ 11 w 45"/>
                  <a:gd name="T3" fmla="*/ 70 h 71"/>
                  <a:gd name="T4" fmla="*/ 14 w 45"/>
                  <a:gd name="T5" fmla="*/ 69 h 71"/>
                  <a:gd name="T6" fmla="*/ 20 w 45"/>
                  <a:gd name="T7" fmla="*/ 31 h 71"/>
                  <a:gd name="T8" fmla="*/ 44 w 45"/>
                  <a:gd name="T9" fmla="*/ 2 h 71"/>
                  <a:gd name="T10" fmla="*/ 43 w 45"/>
                  <a:gd name="T11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1">
                    <a:moveTo>
                      <a:pt x="43" y="1"/>
                    </a:moveTo>
                    <a:cubicBezTo>
                      <a:pt x="23" y="15"/>
                      <a:pt x="0" y="44"/>
                      <a:pt x="11" y="70"/>
                    </a:cubicBezTo>
                    <a:cubicBezTo>
                      <a:pt x="12" y="71"/>
                      <a:pt x="15" y="71"/>
                      <a:pt x="14" y="69"/>
                    </a:cubicBezTo>
                    <a:cubicBezTo>
                      <a:pt x="14" y="55"/>
                      <a:pt x="14" y="44"/>
                      <a:pt x="20" y="31"/>
                    </a:cubicBezTo>
                    <a:cubicBezTo>
                      <a:pt x="26" y="20"/>
                      <a:pt x="35" y="10"/>
                      <a:pt x="44" y="2"/>
                    </a:cubicBezTo>
                    <a:cubicBezTo>
                      <a:pt x="45" y="2"/>
                      <a:pt x="44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8E867CFC-473D-4C9F-B951-CAD7C0463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65" y="808"/>
                <a:ext cx="643" cy="806"/>
              </a:xfrm>
              <a:custGeom>
                <a:avLst/>
                <a:gdLst>
                  <a:gd name="T0" fmla="*/ 382 w 522"/>
                  <a:gd name="T1" fmla="*/ 161 h 409"/>
                  <a:gd name="T2" fmla="*/ 372 w 522"/>
                  <a:gd name="T3" fmla="*/ 141 h 409"/>
                  <a:gd name="T4" fmla="*/ 333 w 522"/>
                  <a:gd name="T5" fmla="*/ 7 h 409"/>
                  <a:gd name="T6" fmla="*/ 264 w 522"/>
                  <a:gd name="T7" fmla="*/ 20 h 409"/>
                  <a:gd name="T8" fmla="*/ 2 w 522"/>
                  <a:gd name="T9" fmla="*/ 329 h 409"/>
                  <a:gd name="T10" fmla="*/ 162 w 522"/>
                  <a:gd name="T11" fmla="*/ 282 h 409"/>
                  <a:gd name="T12" fmla="*/ 324 w 522"/>
                  <a:gd name="T13" fmla="*/ 179 h 409"/>
                  <a:gd name="T14" fmla="*/ 337 w 522"/>
                  <a:gd name="T15" fmla="*/ 312 h 409"/>
                  <a:gd name="T16" fmla="*/ 356 w 522"/>
                  <a:gd name="T17" fmla="*/ 373 h 409"/>
                  <a:gd name="T18" fmla="*/ 499 w 522"/>
                  <a:gd name="T19" fmla="*/ 366 h 409"/>
                  <a:gd name="T20" fmla="*/ 369 w 522"/>
                  <a:gd name="T21" fmla="*/ 235 h 409"/>
                  <a:gd name="T22" fmla="*/ 239 w 522"/>
                  <a:gd name="T23" fmla="*/ 78 h 409"/>
                  <a:gd name="T24" fmla="*/ 240 w 522"/>
                  <a:gd name="T25" fmla="*/ 124 h 409"/>
                  <a:gd name="T26" fmla="*/ 140 w 522"/>
                  <a:gd name="T27" fmla="*/ 253 h 409"/>
                  <a:gd name="T28" fmla="*/ 128 w 522"/>
                  <a:gd name="T29" fmla="*/ 373 h 409"/>
                  <a:gd name="T30" fmla="*/ 122 w 522"/>
                  <a:gd name="T31" fmla="*/ 356 h 409"/>
                  <a:gd name="T32" fmla="*/ 138 w 522"/>
                  <a:gd name="T33" fmla="*/ 320 h 409"/>
                  <a:gd name="T34" fmla="*/ 84 w 522"/>
                  <a:gd name="T35" fmla="*/ 388 h 409"/>
                  <a:gd name="T36" fmla="*/ 122 w 522"/>
                  <a:gd name="T37" fmla="*/ 303 h 409"/>
                  <a:gd name="T38" fmla="*/ 44 w 522"/>
                  <a:gd name="T39" fmla="*/ 374 h 409"/>
                  <a:gd name="T40" fmla="*/ 91 w 522"/>
                  <a:gd name="T41" fmla="*/ 287 h 409"/>
                  <a:gd name="T42" fmla="*/ 48 w 522"/>
                  <a:gd name="T43" fmla="*/ 298 h 409"/>
                  <a:gd name="T44" fmla="*/ 18 w 522"/>
                  <a:gd name="T45" fmla="*/ 341 h 409"/>
                  <a:gd name="T46" fmla="*/ 15 w 522"/>
                  <a:gd name="T47" fmla="*/ 333 h 409"/>
                  <a:gd name="T48" fmla="*/ 151 w 522"/>
                  <a:gd name="T49" fmla="*/ 290 h 409"/>
                  <a:gd name="T50" fmla="*/ 181 w 522"/>
                  <a:gd name="T51" fmla="*/ 249 h 409"/>
                  <a:gd name="T52" fmla="*/ 147 w 522"/>
                  <a:gd name="T53" fmla="*/ 243 h 409"/>
                  <a:gd name="T54" fmla="*/ 183 w 522"/>
                  <a:gd name="T55" fmla="*/ 240 h 409"/>
                  <a:gd name="T56" fmla="*/ 202 w 522"/>
                  <a:gd name="T57" fmla="*/ 210 h 409"/>
                  <a:gd name="T58" fmla="*/ 235 w 522"/>
                  <a:gd name="T59" fmla="*/ 142 h 409"/>
                  <a:gd name="T60" fmla="*/ 272 w 522"/>
                  <a:gd name="T61" fmla="*/ 165 h 409"/>
                  <a:gd name="T62" fmla="*/ 246 w 522"/>
                  <a:gd name="T63" fmla="*/ 138 h 409"/>
                  <a:gd name="T64" fmla="*/ 268 w 522"/>
                  <a:gd name="T65" fmla="*/ 153 h 409"/>
                  <a:gd name="T66" fmla="*/ 331 w 522"/>
                  <a:gd name="T67" fmla="*/ 156 h 409"/>
                  <a:gd name="T68" fmla="*/ 301 w 522"/>
                  <a:gd name="T69" fmla="*/ 158 h 409"/>
                  <a:gd name="T70" fmla="*/ 270 w 522"/>
                  <a:gd name="T71" fmla="*/ 145 h 409"/>
                  <a:gd name="T72" fmla="*/ 263 w 522"/>
                  <a:gd name="T73" fmla="*/ 137 h 409"/>
                  <a:gd name="T74" fmla="*/ 347 w 522"/>
                  <a:gd name="T75" fmla="*/ 150 h 409"/>
                  <a:gd name="T76" fmla="*/ 373 w 522"/>
                  <a:gd name="T77" fmla="*/ 167 h 409"/>
                  <a:gd name="T78" fmla="*/ 374 w 522"/>
                  <a:gd name="T79" fmla="*/ 172 h 409"/>
                  <a:gd name="T80" fmla="*/ 361 w 522"/>
                  <a:gd name="T81" fmla="*/ 151 h 409"/>
                  <a:gd name="T82" fmla="*/ 381 w 522"/>
                  <a:gd name="T83" fmla="*/ 343 h 409"/>
                  <a:gd name="T84" fmla="*/ 470 w 522"/>
                  <a:gd name="T85" fmla="*/ 379 h 409"/>
                  <a:gd name="T86" fmla="*/ 465 w 522"/>
                  <a:gd name="T87" fmla="*/ 358 h 409"/>
                  <a:gd name="T88" fmla="*/ 400 w 522"/>
                  <a:gd name="T89" fmla="*/ 386 h 409"/>
                  <a:gd name="T90" fmla="*/ 443 w 522"/>
                  <a:gd name="T91" fmla="*/ 292 h 409"/>
                  <a:gd name="T92" fmla="*/ 389 w 522"/>
                  <a:gd name="T93" fmla="*/ 337 h 409"/>
                  <a:gd name="T94" fmla="*/ 404 w 522"/>
                  <a:gd name="T95" fmla="*/ 309 h 409"/>
                  <a:gd name="T96" fmla="*/ 361 w 522"/>
                  <a:gd name="T97" fmla="*/ 327 h 409"/>
                  <a:gd name="T98" fmla="*/ 364 w 522"/>
                  <a:gd name="T99" fmla="*/ 306 h 409"/>
                  <a:gd name="T100" fmla="*/ 412 w 522"/>
                  <a:gd name="T101" fmla="*/ 269 h 409"/>
                  <a:gd name="T102" fmla="*/ 470 w 522"/>
                  <a:gd name="T103" fmla="*/ 37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2" h="409">
                    <a:moveTo>
                      <a:pt x="502" y="273"/>
                    </a:moveTo>
                    <a:cubicBezTo>
                      <a:pt x="483" y="247"/>
                      <a:pt x="446" y="245"/>
                      <a:pt x="415" y="252"/>
                    </a:cubicBezTo>
                    <a:cubicBezTo>
                      <a:pt x="400" y="225"/>
                      <a:pt x="388" y="194"/>
                      <a:pt x="379" y="164"/>
                    </a:cubicBezTo>
                    <a:cubicBezTo>
                      <a:pt x="380" y="163"/>
                      <a:pt x="381" y="162"/>
                      <a:pt x="382" y="161"/>
                    </a:cubicBezTo>
                    <a:cubicBezTo>
                      <a:pt x="383" y="159"/>
                      <a:pt x="381" y="157"/>
                      <a:pt x="379" y="159"/>
                    </a:cubicBezTo>
                    <a:cubicBezTo>
                      <a:pt x="379" y="159"/>
                      <a:pt x="379" y="159"/>
                      <a:pt x="378" y="160"/>
                    </a:cubicBezTo>
                    <a:cubicBezTo>
                      <a:pt x="377" y="154"/>
                      <a:pt x="375" y="149"/>
                      <a:pt x="373" y="143"/>
                    </a:cubicBezTo>
                    <a:cubicBezTo>
                      <a:pt x="373" y="142"/>
                      <a:pt x="373" y="141"/>
                      <a:pt x="372" y="141"/>
                    </a:cubicBezTo>
                    <a:cubicBezTo>
                      <a:pt x="379" y="134"/>
                      <a:pt x="383" y="125"/>
                      <a:pt x="387" y="116"/>
                    </a:cubicBezTo>
                    <a:cubicBezTo>
                      <a:pt x="390" y="110"/>
                      <a:pt x="393" y="105"/>
                      <a:pt x="396" y="99"/>
                    </a:cubicBezTo>
                    <a:cubicBezTo>
                      <a:pt x="397" y="96"/>
                      <a:pt x="393" y="93"/>
                      <a:pt x="391" y="96"/>
                    </a:cubicBezTo>
                    <a:cubicBezTo>
                      <a:pt x="394" y="58"/>
                      <a:pt x="374" y="18"/>
                      <a:pt x="333" y="7"/>
                    </a:cubicBezTo>
                    <a:cubicBezTo>
                      <a:pt x="307" y="0"/>
                      <a:pt x="284" y="6"/>
                      <a:pt x="266" y="18"/>
                    </a:cubicBezTo>
                    <a:cubicBezTo>
                      <a:pt x="268" y="16"/>
                      <a:pt x="269" y="14"/>
                      <a:pt x="271" y="12"/>
                    </a:cubicBezTo>
                    <a:cubicBezTo>
                      <a:pt x="271" y="12"/>
                      <a:pt x="271" y="12"/>
                      <a:pt x="271" y="12"/>
                    </a:cubicBezTo>
                    <a:cubicBezTo>
                      <a:pt x="268" y="15"/>
                      <a:pt x="266" y="17"/>
                      <a:pt x="264" y="20"/>
                    </a:cubicBezTo>
                    <a:cubicBezTo>
                      <a:pt x="232" y="45"/>
                      <a:pt x="216" y="92"/>
                      <a:pt x="231" y="132"/>
                    </a:cubicBezTo>
                    <a:cubicBezTo>
                      <a:pt x="194" y="168"/>
                      <a:pt x="158" y="203"/>
                      <a:pt x="129" y="245"/>
                    </a:cubicBezTo>
                    <a:cubicBezTo>
                      <a:pt x="94" y="225"/>
                      <a:pt x="49" y="236"/>
                      <a:pt x="23" y="266"/>
                    </a:cubicBezTo>
                    <a:cubicBezTo>
                      <a:pt x="8" y="283"/>
                      <a:pt x="0" y="306"/>
                      <a:pt x="2" y="329"/>
                    </a:cubicBezTo>
                    <a:cubicBezTo>
                      <a:pt x="3" y="352"/>
                      <a:pt x="16" y="370"/>
                      <a:pt x="34" y="384"/>
                    </a:cubicBezTo>
                    <a:cubicBezTo>
                      <a:pt x="44" y="390"/>
                      <a:pt x="56" y="395"/>
                      <a:pt x="68" y="398"/>
                    </a:cubicBezTo>
                    <a:cubicBezTo>
                      <a:pt x="106" y="409"/>
                      <a:pt x="148" y="391"/>
                      <a:pt x="163" y="353"/>
                    </a:cubicBezTo>
                    <a:cubicBezTo>
                      <a:pt x="172" y="330"/>
                      <a:pt x="172" y="304"/>
                      <a:pt x="162" y="282"/>
                    </a:cubicBezTo>
                    <a:cubicBezTo>
                      <a:pt x="169" y="276"/>
                      <a:pt x="175" y="269"/>
                      <a:pt x="181" y="263"/>
                    </a:cubicBezTo>
                    <a:cubicBezTo>
                      <a:pt x="191" y="251"/>
                      <a:pt x="201" y="239"/>
                      <a:pt x="212" y="227"/>
                    </a:cubicBezTo>
                    <a:cubicBezTo>
                      <a:pt x="228" y="208"/>
                      <a:pt x="244" y="189"/>
                      <a:pt x="263" y="173"/>
                    </a:cubicBezTo>
                    <a:cubicBezTo>
                      <a:pt x="281" y="184"/>
                      <a:pt x="303" y="188"/>
                      <a:pt x="324" y="179"/>
                    </a:cubicBezTo>
                    <a:cubicBezTo>
                      <a:pt x="329" y="177"/>
                      <a:pt x="333" y="174"/>
                      <a:pt x="338" y="171"/>
                    </a:cubicBezTo>
                    <a:cubicBezTo>
                      <a:pt x="342" y="205"/>
                      <a:pt x="356" y="239"/>
                      <a:pt x="370" y="270"/>
                    </a:cubicBezTo>
                    <a:cubicBezTo>
                      <a:pt x="358" y="277"/>
                      <a:pt x="349" y="286"/>
                      <a:pt x="342" y="298"/>
                    </a:cubicBezTo>
                    <a:cubicBezTo>
                      <a:pt x="339" y="302"/>
                      <a:pt x="338" y="307"/>
                      <a:pt x="337" y="312"/>
                    </a:cubicBezTo>
                    <a:cubicBezTo>
                      <a:pt x="330" y="323"/>
                      <a:pt x="330" y="337"/>
                      <a:pt x="339" y="351"/>
                    </a:cubicBezTo>
                    <a:cubicBezTo>
                      <a:pt x="342" y="356"/>
                      <a:pt x="347" y="362"/>
                      <a:pt x="353" y="367"/>
                    </a:cubicBezTo>
                    <a:cubicBezTo>
                      <a:pt x="353" y="368"/>
                      <a:pt x="353" y="368"/>
                      <a:pt x="353" y="368"/>
                    </a:cubicBezTo>
                    <a:cubicBezTo>
                      <a:pt x="354" y="370"/>
                      <a:pt x="355" y="372"/>
                      <a:pt x="356" y="373"/>
                    </a:cubicBezTo>
                    <a:cubicBezTo>
                      <a:pt x="356" y="374"/>
                      <a:pt x="358" y="374"/>
                      <a:pt x="358" y="374"/>
                    </a:cubicBezTo>
                    <a:cubicBezTo>
                      <a:pt x="360" y="375"/>
                      <a:pt x="361" y="376"/>
                      <a:pt x="363" y="378"/>
                    </a:cubicBezTo>
                    <a:cubicBezTo>
                      <a:pt x="378" y="396"/>
                      <a:pt x="402" y="406"/>
                      <a:pt x="426" y="407"/>
                    </a:cubicBezTo>
                    <a:cubicBezTo>
                      <a:pt x="456" y="408"/>
                      <a:pt x="484" y="392"/>
                      <a:pt x="499" y="366"/>
                    </a:cubicBezTo>
                    <a:cubicBezTo>
                      <a:pt x="515" y="340"/>
                      <a:pt x="522" y="299"/>
                      <a:pt x="502" y="273"/>
                    </a:cubicBezTo>
                    <a:close/>
                    <a:moveTo>
                      <a:pt x="387" y="261"/>
                    </a:moveTo>
                    <a:cubicBezTo>
                      <a:pt x="385" y="262"/>
                      <a:pt x="383" y="263"/>
                      <a:pt x="380" y="264"/>
                    </a:cubicBezTo>
                    <a:cubicBezTo>
                      <a:pt x="376" y="255"/>
                      <a:pt x="373" y="245"/>
                      <a:pt x="369" y="235"/>
                    </a:cubicBezTo>
                    <a:cubicBezTo>
                      <a:pt x="371" y="223"/>
                      <a:pt x="374" y="210"/>
                      <a:pt x="383" y="203"/>
                    </a:cubicBezTo>
                    <a:cubicBezTo>
                      <a:pt x="389" y="221"/>
                      <a:pt x="395" y="238"/>
                      <a:pt x="404" y="255"/>
                    </a:cubicBezTo>
                    <a:cubicBezTo>
                      <a:pt x="398" y="257"/>
                      <a:pt x="392" y="259"/>
                      <a:pt x="387" y="261"/>
                    </a:cubicBezTo>
                    <a:close/>
                    <a:moveTo>
                      <a:pt x="239" y="78"/>
                    </a:moveTo>
                    <a:cubicBezTo>
                      <a:pt x="240" y="73"/>
                      <a:pt x="242" y="68"/>
                      <a:pt x="244" y="63"/>
                    </a:cubicBezTo>
                    <a:cubicBezTo>
                      <a:pt x="240" y="81"/>
                      <a:pt x="241" y="99"/>
                      <a:pt x="246" y="117"/>
                    </a:cubicBezTo>
                    <a:cubicBezTo>
                      <a:pt x="246" y="117"/>
                      <a:pt x="246" y="118"/>
                      <a:pt x="246" y="118"/>
                    </a:cubicBezTo>
                    <a:cubicBezTo>
                      <a:pt x="244" y="120"/>
                      <a:pt x="242" y="122"/>
                      <a:pt x="240" y="124"/>
                    </a:cubicBezTo>
                    <a:cubicBezTo>
                      <a:pt x="235" y="109"/>
                      <a:pt x="236" y="93"/>
                      <a:pt x="239" y="78"/>
                    </a:cubicBezTo>
                    <a:close/>
                    <a:moveTo>
                      <a:pt x="146" y="244"/>
                    </a:moveTo>
                    <a:cubicBezTo>
                      <a:pt x="147" y="250"/>
                      <a:pt x="147" y="255"/>
                      <a:pt x="147" y="260"/>
                    </a:cubicBezTo>
                    <a:cubicBezTo>
                      <a:pt x="145" y="257"/>
                      <a:pt x="143" y="255"/>
                      <a:pt x="140" y="253"/>
                    </a:cubicBezTo>
                    <a:cubicBezTo>
                      <a:pt x="142" y="250"/>
                      <a:pt x="144" y="247"/>
                      <a:pt x="146" y="244"/>
                    </a:cubicBezTo>
                    <a:close/>
                    <a:moveTo>
                      <a:pt x="143" y="364"/>
                    </a:moveTo>
                    <a:cubicBezTo>
                      <a:pt x="142" y="362"/>
                      <a:pt x="139" y="362"/>
                      <a:pt x="138" y="363"/>
                    </a:cubicBezTo>
                    <a:cubicBezTo>
                      <a:pt x="135" y="367"/>
                      <a:pt x="131" y="370"/>
                      <a:pt x="128" y="373"/>
                    </a:cubicBezTo>
                    <a:cubicBezTo>
                      <a:pt x="126" y="367"/>
                      <a:pt x="125" y="362"/>
                      <a:pt x="127" y="357"/>
                    </a:cubicBezTo>
                    <a:cubicBezTo>
                      <a:pt x="130" y="349"/>
                      <a:pt x="140" y="344"/>
                      <a:pt x="147" y="341"/>
                    </a:cubicBezTo>
                    <a:cubicBezTo>
                      <a:pt x="149" y="341"/>
                      <a:pt x="148" y="337"/>
                      <a:pt x="146" y="338"/>
                    </a:cubicBezTo>
                    <a:cubicBezTo>
                      <a:pt x="136" y="341"/>
                      <a:pt x="127" y="346"/>
                      <a:pt x="122" y="356"/>
                    </a:cubicBezTo>
                    <a:cubicBezTo>
                      <a:pt x="119" y="363"/>
                      <a:pt x="121" y="370"/>
                      <a:pt x="124" y="375"/>
                    </a:cubicBezTo>
                    <a:cubicBezTo>
                      <a:pt x="116" y="381"/>
                      <a:pt x="108" y="385"/>
                      <a:pt x="98" y="387"/>
                    </a:cubicBezTo>
                    <a:cubicBezTo>
                      <a:pt x="92" y="374"/>
                      <a:pt x="94" y="364"/>
                      <a:pt x="102" y="352"/>
                    </a:cubicBezTo>
                    <a:cubicBezTo>
                      <a:pt x="110" y="338"/>
                      <a:pt x="124" y="327"/>
                      <a:pt x="138" y="320"/>
                    </a:cubicBezTo>
                    <a:cubicBezTo>
                      <a:pt x="138" y="320"/>
                      <a:pt x="138" y="320"/>
                      <a:pt x="138" y="320"/>
                    </a:cubicBezTo>
                    <a:cubicBezTo>
                      <a:pt x="120" y="326"/>
                      <a:pt x="105" y="338"/>
                      <a:pt x="95" y="354"/>
                    </a:cubicBezTo>
                    <a:cubicBezTo>
                      <a:pt x="88" y="363"/>
                      <a:pt x="85" y="378"/>
                      <a:pt x="92" y="388"/>
                    </a:cubicBezTo>
                    <a:cubicBezTo>
                      <a:pt x="89" y="388"/>
                      <a:pt x="87" y="388"/>
                      <a:pt x="84" y="388"/>
                    </a:cubicBezTo>
                    <a:cubicBezTo>
                      <a:pt x="76" y="388"/>
                      <a:pt x="69" y="386"/>
                      <a:pt x="62" y="383"/>
                    </a:cubicBezTo>
                    <a:cubicBezTo>
                      <a:pt x="57" y="377"/>
                      <a:pt x="54" y="371"/>
                      <a:pt x="56" y="363"/>
                    </a:cubicBezTo>
                    <a:cubicBezTo>
                      <a:pt x="58" y="353"/>
                      <a:pt x="66" y="345"/>
                      <a:pt x="72" y="338"/>
                    </a:cubicBezTo>
                    <a:cubicBezTo>
                      <a:pt x="87" y="324"/>
                      <a:pt x="104" y="313"/>
                      <a:pt x="122" y="303"/>
                    </a:cubicBezTo>
                    <a:cubicBezTo>
                      <a:pt x="123" y="303"/>
                      <a:pt x="122" y="302"/>
                      <a:pt x="121" y="302"/>
                    </a:cubicBezTo>
                    <a:cubicBezTo>
                      <a:pt x="99" y="312"/>
                      <a:pt x="76" y="325"/>
                      <a:pt x="60" y="343"/>
                    </a:cubicBezTo>
                    <a:cubicBezTo>
                      <a:pt x="51" y="354"/>
                      <a:pt x="47" y="367"/>
                      <a:pt x="51" y="378"/>
                    </a:cubicBezTo>
                    <a:cubicBezTo>
                      <a:pt x="49" y="377"/>
                      <a:pt x="46" y="376"/>
                      <a:pt x="44" y="374"/>
                    </a:cubicBezTo>
                    <a:cubicBezTo>
                      <a:pt x="40" y="371"/>
                      <a:pt x="37" y="367"/>
                      <a:pt x="34" y="362"/>
                    </a:cubicBezTo>
                    <a:cubicBezTo>
                      <a:pt x="35" y="352"/>
                      <a:pt x="41" y="343"/>
                      <a:pt x="45" y="335"/>
                    </a:cubicBezTo>
                    <a:cubicBezTo>
                      <a:pt x="56" y="317"/>
                      <a:pt x="73" y="299"/>
                      <a:pt x="92" y="288"/>
                    </a:cubicBezTo>
                    <a:cubicBezTo>
                      <a:pt x="92" y="288"/>
                      <a:pt x="92" y="287"/>
                      <a:pt x="91" y="287"/>
                    </a:cubicBezTo>
                    <a:cubicBezTo>
                      <a:pt x="68" y="298"/>
                      <a:pt x="48" y="320"/>
                      <a:pt x="35" y="342"/>
                    </a:cubicBezTo>
                    <a:cubicBezTo>
                      <a:pt x="33" y="346"/>
                      <a:pt x="32" y="349"/>
                      <a:pt x="31" y="353"/>
                    </a:cubicBezTo>
                    <a:cubicBezTo>
                      <a:pt x="30" y="353"/>
                      <a:pt x="30" y="353"/>
                      <a:pt x="30" y="352"/>
                    </a:cubicBezTo>
                    <a:cubicBezTo>
                      <a:pt x="24" y="333"/>
                      <a:pt x="35" y="312"/>
                      <a:pt x="48" y="298"/>
                    </a:cubicBezTo>
                    <a:cubicBezTo>
                      <a:pt x="48" y="297"/>
                      <a:pt x="48" y="297"/>
                      <a:pt x="47" y="297"/>
                    </a:cubicBezTo>
                    <a:cubicBezTo>
                      <a:pt x="32" y="311"/>
                      <a:pt x="20" y="331"/>
                      <a:pt x="22" y="353"/>
                    </a:cubicBezTo>
                    <a:cubicBezTo>
                      <a:pt x="20" y="349"/>
                      <a:pt x="19" y="346"/>
                      <a:pt x="17" y="342"/>
                    </a:cubicBezTo>
                    <a:cubicBezTo>
                      <a:pt x="18" y="342"/>
                      <a:pt x="18" y="342"/>
                      <a:pt x="18" y="341"/>
                    </a:cubicBezTo>
                    <a:cubicBezTo>
                      <a:pt x="22" y="322"/>
                      <a:pt x="28" y="306"/>
                      <a:pt x="41" y="291"/>
                    </a:cubicBezTo>
                    <a:cubicBezTo>
                      <a:pt x="55" y="276"/>
                      <a:pt x="72" y="267"/>
                      <a:pt x="91" y="261"/>
                    </a:cubicBezTo>
                    <a:cubicBezTo>
                      <a:pt x="92" y="261"/>
                      <a:pt x="92" y="260"/>
                      <a:pt x="91" y="260"/>
                    </a:cubicBezTo>
                    <a:cubicBezTo>
                      <a:pt x="55" y="269"/>
                      <a:pt x="19" y="294"/>
                      <a:pt x="15" y="333"/>
                    </a:cubicBezTo>
                    <a:cubicBezTo>
                      <a:pt x="9" y="298"/>
                      <a:pt x="38" y="261"/>
                      <a:pt x="72" y="251"/>
                    </a:cubicBezTo>
                    <a:cubicBezTo>
                      <a:pt x="104" y="241"/>
                      <a:pt x="132" y="257"/>
                      <a:pt x="147" y="283"/>
                    </a:cubicBezTo>
                    <a:cubicBezTo>
                      <a:pt x="147" y="283"/>
                      <a:pt x="147" y="283"/>
                      <a:pt x="147" y="283"/>
                    </a:cubicBezTo>
                    <a:cubicBezTo>
                      <a:pt x="144" y="286"/>
                      <a:pt x="147" y="291"/>
                      <a:pt x="151" y="290"/>
                    </a:cubicBezTo>
                    <a:cubicBezTo>
                      <a:pt x="155" y="299"/>
                      <a:pt x="157" y="309"/>
                      <a:pt x="157" y="320"/>
                    </a:cubicBezTo>
                    <a:cubicBezTo>
                      <a:pt x="157" y="337"/>
                      <a:pt x="152" y="352"/>
                      <a:pt x="143" y="364"/>
                    </a:cubicBezTo>
                    <a:close/>
                    <a:moveTo>
                      <a:pt x="212" y="214"/>
                    </a:moveTo>
                    <a:cubicBezTo>
                      <a:pt x="202" y="225"/>
                      <a:pt x="192" y="238"/>
                      <a:pt x="181" y="249"/>
                    </a:cubicBezTo>
                    <a:cubicBezTo>
                      <a:pt x="173" y="258"/>
                      <a:pt x="165" y="265"/>
                      <a:pt x="157" y="273"/>
                    </a:cubicBezTo>
                    <a:cubicBezTo>
                      <a:pt x="155" y="269"/>
                      <a:pt x="153" y="266"/>
                      <a:pt x="150" y="263"/>
                    </a:cubicBezTo>
                    <a:cubicBezTo>
                      <a:pt x="152" y="257"/>
                      <a:pt x="149" y="249"/>
                      <a:pt x="148" y="244"/>
                    </a:cubicBezTo>
                    <a:cubicBezTo>
                      <a:pt x="148" y="243"/>
                      <a:pt x="148" y="243"/>
                      <a:pt x="147" y="243"/>
                    </a:cubicBezTo>
                    <a:cubicBezTo>
                      <a:pt x="160" y="226"/>
                      <a:pt x="173" y="210"/>
                      <a:pt x="186" y="194"/>
                    </a:cubicBezTo>
                    <a:cubicBezTo>
                      <a:pt x="185" y="200"/>
                      <a:pt x="185" y="206"/>
                      <a:pt x="184" y="212"/>
                    </a:cubicBezTo>
                    <a:cubicBezTo>
                      <a:pt x="184" y="221"/>
                      <a:pt x="181" y="230"/>
                      <a:pt x="181" y="239"/>
                    </a:cubicBezTo>
                    <a:cubicBezTo>
                      <a:pt x="181" y="240"/>
                      <a:pt x="183" y="241"/>
                      <a:pt x="183" y="240"/>
                    </a:cubicBezTo>
                    <a:cubicBezTo>
                      <a:pt x="190" y="227"/>
                      <a:pt x="191" y="206"/>
                      <a:pt x="188" y="192"/>
                    </a:cubicBezTo>
                    <a:cubicBezTo>
                      <a:pt x="188" y="192"/>
                      <a:pt x="188" y="192"/>
                      <a:pt x="188" y="192"/>
                    </a:cubicBezTo>
                    <a:cubicBezTo>
                      <a:pt x="192" y="187"/>
                      <a:pt x="197" y="181"/>
                      <a:pt x="201" y="176"/>
                    </a:cubicBezTo>
                    <a:cubicBezTo>
                      <a:pt x="204" y="188"/>
                      <a:pt x="203" y="198"/>
                      <a:pt x="202" y="210"/>
                    </a:cubicBezTo>
                    <a:cubicBezTo>
                      <a:pt x="202" y="212"/>
                      <a:pt x="204" y="212"/>
                      <a:pt x="205" y="211"/>
                    </a:cubicBezTo>
                    <a:cubicBezTo>
                      <a:pt x="209" y="199"/>
                      <a:pt x="207" y="186"/>
                      <a:pt x="203" y="174"/>
                    </a:cubicBezTo>
                    <a:cubicBezTo>
                      <a:pt x="213" y="162"/>
                      <a:pt x="223" y="150"/>
                      <a:pt x="233" y="138"/>
                    </a:cubicBezTo>
                    <a:cubicBezTo>
                      <a:pt x="234" y="140"/>
                      <a:pt x="234" y="141"/>
                      <a:pt x="235" y="142"/>
                    </a:cubicBezTo>
                    <a:cubicBezTo>
                      <a:pt x="240" y="153"/>
                      <a:pt x="249" y="163"/>
                      <a:pt x="259" y="170"/>
                    </a:cubicBezTo>
                    <a:cubicBezTo>
                      <a:pt x="241" y="181"/>
                      <a:pt x="226" y="198"/>
                      <a:pt x="212" y="214"/>
                    </a:cubicBezTo>
                    <a:close/>
                    <a:moveTo>
                      <a:pt x="301" y="173"/>
                    </a:moveTo>
                    <a:cubicBezTo>
                      <a:pt x="291" y="174"/>
                      <a:pt x="281" y="171"/>
                      <a:pt x="272" y="165"/>
                    </a:cubicBezTo>
                    <a:cubicBezTo>
                      <a:pt x="274" y="164"/>
                      <a:pt x="276" y="162"/>
                      <a:pt x="278" y="161"/>
                    </a:cubicBezTo>
                    <a:cubicBezTo>
                      <a:pt x="278" y="161"/>
                      <a:pt x="278" y="161"/>
                      <a:pt x="278" y="161"/>
                    </a:cubicBezTo>
                    <a:cubicBezTo>
                      <a:pt x="275" y="162"/>
                      <a:pt x="272" y="163"/>
                      <a:pt x="270" y="164"/>
                    </a:cubicBezTo>
                    <a:cubicBezTo>
                      <a:pt x="260" y="157"/>
                      <a:pt x="251" y="148"/>
                      <a:pt x="246" y="138"/>
                    </a:cubicBezTo>
                    <a:cubicBezTo>
                      <a:pt x="244" y="135"/>
                      <a:pt x="243" y="132"/>
                      <a:pt x="241" y="129"/>
                    </a:cubicBezTo>
                    <a:cubicBezTo>
                      <a:pt x="243" y="126"/>
                      <a:pt x="245" y="124"/>
                      <a:pt x="247" y="122"/>
                    </a:cubicBezTo>
                    <a:cubicBezTo>
                      <a:pt x="251" y="134"/>
                      <a:pt x="258" y="143"/>
                      <a:pt x="267" y="151"/>
                    </a:cubicBezTo>
                    <a:cubicBezTo>
                      <a:pt x="267" y="151"/>
                      <a:pt x="268" y="152"/>
                      <a:pt x="268" y="153"/>
                    </a:cubicBezTo>
                    <a:cubicBezTo>
                      <a:pt x="269" y="154"/>
                      <a:pt x="270" y="154"/>
                      <a:pt x="271" y="153"/>
                    </a:cubicBezTo>
                    <a:cubicBezTo>
                      <a:pt x="286" y="165"/>
                      <a:pt x="307" y="168"/>
                      <a:pt x="328" y="165"/>
                    </a:cubicBezTo>
                    <a:cubicBezTo>
                      <a:pt x="320" y="169"/>
                      <a:pt x="311" y="173"/>
                      <a:pt x="301" y="173"/>
                    </a:cubicBezTo>
                    <a:close/>
                    <a:moveTo>
                      <a:pt x="331" y="156"/>
                    </a:moveTo>
                    <a:cubicBezTo>
                      <a:pt x="329" y="134"/>
                      <a:pt x="337" y="114"/>
                      <a:pt x="358" y="104"/>
                    </a:cubicBezTo>
                    <a:cubicBezTo>
                      <a:pt x="360" y="103"/>
                      <a:pt x="359" y="101"/>
                      <a:pt x="357" y="101"/>
                    </a:cubicBezTo>
                    <a:cubicBezTo>
                      <a:pt x="337" y="107"/>
                      <a:pt x="313" y="136"/>
                      <a:pt x="328" y="157"/>
                    </a:cubicBezTo>
                    <a:cubicBezTo>
                      <a:pt x="319" y="159"/>
                      <a:pt x="310" y="160"/>
                      <a:pt x="301" y="158"/>
                    </a:cubicBezTo>
                    <a:cubicBezTo>
                      <a:pt x="292" y="129"/>
                      <a:pt x="306" y="95"/>
                      <a:pt x="335" y="84"/>
                    </a:cubicBezTo>
                    <a:cubicBezTo>
                      <a:pt x="337" y="84"/>
                      <a:pt x="336" y="81"/>
                      <a:pt x="335" y="82"/>
                    </a:cubicBezTo>
                    <a:cubicBezTo>
                      <a:pt x="307" y="91"/>
                      <a:pt x="282" y="129"/>
                      <a:pt x="295" y="157"/>
                    </a:cubicBezTo>
                    <a:cubicBezTo>
                      <a:pt x="286" y="155"/>
                      <a:pt x="278" y="151"/>
                      <a:pt x="270" y="145"/>
                    </a:cubicBezTo>
                    <a:cubicBezTo>
                      <a:pt x="268" y="128"/>
                      <a:pt x="267" y="113"/>
                      <a:pt x="276" y="97"/>
                    </a:cubicBezTo>
                    <a:cubicBezTo>
                      <a:pt x="284" y="82"/>
                      <a:pt x="300" y="69"/>
                      <a:pt x="315" y="58"/>
                    </a:cubicBezTo>
                    <a:cubicBezTo>
                      <a:pt x="315" y="57"/>
                      <a:pt x="315" y="56"/>
                      <a:pt x="314" y="57"/>
                    </a:cubicBezTo>
                    <a:cubicBezTo>
                      <a:pt x="285" y="74"/>
                      <a:pt x="256" y="103"/>
                      <a:pt x="263" y="137"/>
                    </a:cubicBezTo>
                    <a:cubicBezTo>
                      <a:pt x="244" y="114"/>
                      <a:pt x="241" y="81"/>
                      <a:pt x="250" y="52"/>
                    </a:cubicBezTo>
                    <a:cubicBezTo>
                      <a:pt x="267" y="24"/>
                      <a:pt x="299" y="9"/>
                      <a:pt x="332" y="18"/>
                    </a:cubicBezTo>
                    <a:cubicBezTo>
                      <a:pt x="372" y="28"/>
                      <a:pt x="390" y="73"/>
                      <a:pt x="380" y="110"/>
                    </a:cubicBezTo>
                    <a:cubicBezTo>
                      <a:pt x="370" y="123"/>
                      <a:pt x="359" y="138"/>
                      <a:pt x="347" y="150"/>
                    </a:cubicBezTo>
                    <a:cubicBezTo>
                      <a:pt x="342" y="153"/>
                      <a:pt x="337" y="155"/>
                      <a:pt x="331" y="156"/>
                    </a:cubicBezTo>
                    <a:close/>
                    <a:moveTo>
                      <a:pt x="361" y="151"/>
                    </a:moveTo>
                    <a:cubicBezTo>
                      <a:pt x="364" y="149"/>
                      <a:pt x="366" y="147"/>
                      <a:pt x="368" y="145"/>
                    </a:cubicBezTo>
                    <a:cubicBezTo>
                      <a:pt x="370" y="152"/>
                      <a:pt x="371" y="159"/>
                      <a:pt x="373" y="167"/>
                    </a:cubicBezTo>
                    <a:cubicBezTo>
                      <a:pt x="365" y="178"/>
                      <a:pt x="359" y="191"/>
                      <a:pt x="361" y="203"/>
                    </a:cubicBezTo>
                    <a:cubicBezTo>
                      <a:pt x="361" y="205"/>
                      <a:pt x="364" y="205"/>
                      <a:pt x="364" y="203"/>
                    </a:cubicBezTo>
                    <a:cubicBezTo>
                      <a:pt x="366" y="197"/>
                      <a:pt x="367" y="191"/>
                      <a:pt x="369" y="184"/>
                    </a:cubicBezTo>
                    <a:cubicBezTo>
                      <a:pt x="370" y="180"/>
                      <a:pt x="372" y="176"/>
                      <a:pt x="374" y="172"/>
                    </a:cubicBezTo>
                    <a:cubicBezTo>
                      <a:pt x="377" y="182"/>
                      <a:pt x="379" y="192"/>
                      <a:pt x="382" y="202"/>
                    </a:cubicBezTo>
                    <a:cubicBezTo>
                      <a:pt x="374" y="207"/>
                      <a:pt x="369" y="218"/>
                      <a:pt x="366" y="228"/>
                    </a:cubicBezTo>
                    <a:cubicBezTo>
                      <a:pt x="359" y="208"/>
                      <a:pt x="352" y="187"/>
                      <a:pt x="343" y="168"/>
                    </a:cubicBezTo>
                    <a:cubicBezTo>
                      <a:pt x="349" y="163"/>
                      <a:pt x="355" y="157"/>
                      <a:pt x="361" y="151"/>
                    </a:cubicBezTo>
                    <a:close/>
                    <a:moveTo>
                      <a:pt x="377" y="367"/>
                    </a:moveTo>
                    <a:cubicBezTo>
                      <a:pt x="377" y="357"/>
                      <a:pt x="376" y="347"/>
                      <a:pt x="381" y="337"/>
                    </a:cubicBezTo>
                    <a:cubicBezTo>
                      <a:pt x="385" y="328"/>
                      <a:pt x="393" y="319"/>
                      <a:pt x="401" y="313"/>
                    </a:cubicBezTo>
                    <a:cubicBezTo>
                      <a:pt x="393" y="322"/>
                      <a:pt x="386" y="332"/>
                      <a:pt x="381" y="343"/>
                    </a:cubicBezTo>
                    <a:cubicBezTo>
                      <a:pt x="377" y="351"/>
                      <a:pt x="377" y="361"/>
                      <a:pt x="379" y="370"/>
                    </a:cubicBezTo>
                    <a:cubicBezTo>
                      <a:pt x="378" y="370"/>
                      <a:pt x="377" y="369"/>
                      <a:pt x="376" y="369"/>
                    </a:cubicBezTo>
                    <a:cubicBezTo>
                      <a:pt x="377" y="369"/>
                      <a:pt x="378" y="368"/>
                      <a:pt x="377" y="367"/>
                    </a:cubicBezTo>
                    <a:close/>
                    <a:moveTo>
                      <a:pt x="470" y="379"/>
                    </a:moveTo>
                    <a:cubicBezTo>
                      <a:pt x="470" y="373"/>
                      <a:pt x="468" y="368"/>
                      <a:pt x="469" y="362"/>
                    </a:cubicBezTo>
                    <a:cubicBezTo>
                      <a:pt x="471" y="354"/>
                      <a:pt x="478" y="348"/>
                      <a:pt x="485" y="344"/>
                    </a:cubicBezTo>
                    <a:cubicBezTo>
                      <a:pt x="485" y="344"/>
                      <a:pt x="485" y="343"/>
                      <a:pt x="484" y="343"/>
                    </a:cubicBezTo>
                    <a:cubicBezTo>
                      <a:pt x="476" y="346"/>
                      <a:pt x="469" y="350"/>
                      <a:pt x="465" y="358"/>
                    </a:cubicBezTo>
                    <a:cubicBezTo>
                      <a:pt x="462" y="365"/>
                      <a:pt x="461" y="376"/>
                      <a:pt x="466" y="381"/>
                    </a:cubicBezTo>
                    <a:cubicBezTo>
                      <a:pt x="459" y="386"/>
                      <a:pt x="451" y="390"/>
                      <a:pt x="442" y="392"/>
                    </a:cubicBezTo>
                    <a:cubicBezTo>
                      <a:pt x="427" y="396"/>
                      <a:pt x="410" y="394"/>
                      <a:pt x="396" y="388"/>
                    </a:cubicBezTo>
                    <a:cubicBezTo>
                      <a:pt x="397" y="387"/>
                      <a:pt x="399" y="387"/>
                      <a:pt x="400" y="386"/>
                    </a:cubicBezTo>
                    <a:cubicBezTo>
                      <a:pt x="402" y="385"/>
                      <a:pt x="402" y="384"/>
                      <a:pt x="402" y="383"/>
                    </a:cubicBezTo>
                    <a:cubicBezTo>
                      <a:pt x="402" y="383"/>
                      <a:pt x="402" y="382"/>
                      <a:pt x="401" y="382"/>
                    </a:cubicBezTo>
                    <a:cubicBezTo>
                      <a:pt x="385" y="346"/>
                      <a:pt x="408" y="307"/>
                      <a:pt x="443" y="292"/>
                    </a:cubicBezTo>
                    <a:cubicBezTo>
                      <a:pt x="443" y="292"/>
                      <a:pt x="443" y="292"/>
                      <a:pt x="443" y="292"/>
                    </a:cubicBezTo>
                    <a:cubicBezTo>
                      <a:pt x="409" y="302"/>
                      <a:pt x="378" y="341"/>
                      <a:pt x="392" y="376"/>
                    </a:cubicBezTo>
                    <a:cubicBezTo>
                      <a:pt x="390" y="375"/>
                      <a:pt x="389" y="375"/>
                      <a:pt x="388" y="374"/>
                    </a:cubicBezTo>
                    <a:cubicBezTo>
                      <a:pt x="386" y="370"/>
                      <a:pt x="385" y="366"/>
                      <a:pt x="384" y="362"/>
                    </a:cubicBezTo>
                    <a:cubicBezTo>
                      <a:pt x="383" y="353"/>
                      <a:pt x="386" y="345"/>
                      <a:pt x="389" y="337"/>
                    </a:cubicBezTo>
                    <a:cubicBezTo>
                      <a:pt x="395" y="323"/>
                      <a:pt x="406" y="311"/>
                      <a:pt x="414" y="298"/>
                    </a:cubicBezTo>
                    <a:cubicBezTo>
                      <a:pt x="415" y="298"/>
                      <a:pt x="414" y="297"/>
                      <a:pt x="413" y="298"/>
                    </a:cubicBezTo>
                    <a:cubicBezTo>
                      <a:pt x="410" y="301"/>
                      <a:pt x="407" y="305"/>
                      <a:pt x="404" y="309"/>
                    </a:cubicBezTo>
                    <a:cubicBezTo>
                      <a:pt x="404" y="309"/>
                      <a:pt x="404" y="309"/>
                      <a:pt x="404" y="309"/>
                    </a:cubicBezTo>
                    <a:cubicBezTo>
                      <a:pt x="384" y="319"/>
                      <a:pt x="361" y="344"/>
                      <a:pt x="374" y="367"/>
                    </a:cubicBezTo>
                    <a:cubicBezTo>
                      <a:pt x="373" y="367"/>
                      <a:pt x="373" y="367"/>
                      <a:pt x="372" y="366"/>
                    </a:cubicBezTo>
                    <a:cubicBezTo>
                      <a:pt x="365" y="356"/>
                      <a:pt x="362" y="342"/>
                      <a:pt x="361" y="330"/>
                    </a:cubicBezTo>
                    <a:cubicBezTo>
                      <a:pt x="361" y="329"/>
                      <a:pt x="361" y="328"/>
                      <a:pt x="361" y="327"/>
                    </a:cubicBezTo>
                    <a:cubicBezTo>
                      <a:pt x="373" y="299"/>
                      <a:pt x="403" y="281"/>
                      <a:pt x="435" y="280"/>
                    </a:cubicBezTo>
                    <a:cubicBezTo>
                      <a:pt x="436" y="280"/>
                      <a:pt x="436" y="279"/>
                      <a:pt x="436" y="279"/>
                    </a:cubicBezTo>
                    <a:cubicBezTo>
                      <a:pt x="410" y="274"/>
                      <a:pt x="380" y="288"/>
                      <a:pt x="363" y="309"/>
                    </a:cubicBezTo>
                    <a:cubicBezTo>
                      <a:pt x="363" y="308"/>
                      <a:pt x="363" y="307"/>
                      <a:pt x="364" y="306"/>
                    </a:cubicBezTo>
                    <a:cubicBezTo>
                      <a:pt x="365" y="304"/>
                      <a:pt x="364" y="302"/>
                      <a:pt x="363" y="300"/>
                    </a:cubicBezTo>
                    <a:cubicBezTo>
                      <a:pt x="363" y="298"/>
                      <a:pt x="364" y="296"/>
                      <a:pt x="364" y="294"/>
                    </a:cubicBezTo>
                    <a:cubicBezTo>
                      <a:pt x="368" y="291"/>
                      <a:pt x="372" y="288"/>
                      <a:pt x="376" y="285"/>
                    </a:cubicBezTo>
                    <a:cubicBezTo>
                      <a:pt x="387" y="278"/>
                      <a:pt x="399" y="273"/>
                      <a:pt x="412" y="269"/>
                    </a:cubicBezTo>
                    <a:cubicBezTo>
                      <a:pt x="415" y="271"/>
                      <a:pt x="418" y="270"/>
                      <a:pt x="420" y="267"/>
                    </a:cubicBezTo>
                    <a:cubicBezTo>
                      <a:pt x="432" y="265"/>
                      <a:pt x="445" y="264"/>
                      <a:pt x="456" y="266"/>
                    </a:cubicBezTo>
                    <a:cubicBezTo>
                      <a:pt x="486" y="269"/>
                      <a:pt x="501" y="290"/>
                      <a:pt x="499" y="320"/>
                    </a:cubicBezTo>
                    <a:cubicBezTo>
                      <a:pt x="497" y="343"/>
                      <a:pt x="487" y="365"/>
                      <a:pt x="470" y="3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0AE0C096-E83C-42AB-A89B-D9DC162C3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3" y="1445"/>
                <a:ext cx="53" cy="130"/>
              </a:xfrm>
              <a:custGeom>
                <a:avLst/>
                <a:gdLst>
                  <a:gd name="T0" fmla="*/ 41 w 43"/>
                  <a:gd name="T1" fmla="*/ 1 h 66"/>
                  <a:gd name="T2" fmla="*/ 6 w 43"/>
                  <a:gd name="T3" fmla="*/ 30 h 66"/>
                  <a:gd name="T4" fmla="*/ 14 w 43"/>
                  <a:gd name="T5" fmla="*/ 66 h 66"/>
                  <a:gd name="T6" fmla="*/ 17 w 43"/>
                  <a:gd name="T7" fmla="*/ 63 h 66"/>
                  <a:gd name="T8" fmla="*/ 9 w 43"/>
                  <a:gd name="T9" fmla="*/ 46 h 66"/>
                  <a:gd name="T10" fmla="*/ 13 w 43"/>
                  <a:gd name="T11" fmla="*/ 28 h 66"/>
                  <a:gd name="T12" fmla="*/ 42 w 43"/>
                  <a:gd name="T13" fmla="*/ 3 h 66"/>
                  <a:gd name="T14" fmla="*/ 41 w 43"/>
                  <a:gd name="T15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6">
                    <a:moveTo>
                      <a:pt x="41" y="1"/>
                    </a:moveTo>
                    <a:cubicBezTo>
                      <a:pt x="26" y="6"/>
                      <a:pt x="13" y="16"/>
                      <a:pt x="6" y="30"/>
                    </a:cubicBezTo>
                    <a:cubicBezTo>
                      <a:pt x="0" y="42"/>
                      <a:pt x="1" y="60"/>
                      <a:pt x="14" y="66"/>
                    </a:cubicBezTo>
                    <a:cubicBezTo>
                      <a:pt x="16" y="66"/>
                      <a:pt x="18" y="65"/>
                      <a:pt x="17" y="63"/>
                    </a:cubicBezTo>
                    <a:cubicBezTo>
                      <a:pt x="14" y="57"/>
                      <a:pt x="10" y="53"/>
                      <a:pt x="9" y="46"/>
                    </a:cubicBezTo>
                    <a:cubicBezTo>
                      <a:pt x="8" y="40"/>
                      <a:pt x="10" y="34"/>
                      <a:pt x="13" y="28"/>
                    </a:cubicBezTo>
                    <a:cubicBezTo>
                      <a:pt x="19" y="17"/>
                      <a:pt x="30" y="8"/>
                      <a:pt x="42" y="3"/>
                    </a:cubicBezTo>
                    <a:cubicBezTo>
                      <a:pt x="43" y="2"/>
                      <a:pt x="42" y="0"/>
                      <a:pt x="4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56C1B1EC-4809-41D2-8202-F4342F9DB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5" y="1259"/>
                <a:ext cx="11" cy="58"/>
              </a:xfrm>
              <a:custGeom>
                <a:avLst/>
                <a:gdLst>
                  <a:gd name="T0" fmla="*/ 9 w 9"/>
                  <a:gd name="T1" fmla="*/ 2 h 29"/>
                  <a:gd name="T2" fmla="*/ 7 w 9"/>
                  <a:gd name="T3" fmla="*/ 1 h 29"/>
                  <a:gd name="T4" fmla="*/ 3 w 9"/>
                  <a:gd name="T5" fmla="*/ 15 h 29"/>
                  <a:gd name="T6" fmla="*/ 0 w 9"/>
                  <a:gd name="T7" fmla="*/ 27 h 29"/>
                  <a:gd name="T8" fmla="*/ 3 w 9"/>
                  <a:gd name="T9" fmla="*/ 28 h 29"/>
                  <a:gd name="T10" fmla="*/ 6 w 9"/>
                  <a:gd name="T11" fmla="*/ 16 h 29"/>
                  <a:gd name="T12" fmla="*/ 9 w 9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9">
                    <a:moveTo>
                      <a:pt x="9" y="2"/>
                    </a:moveTo>
                    <a:cubicBezTo>
                      <a:pt x="9" y="1"/>
                      <a:pt x="7" y="0"/>
                      <a:pt x="7" y="1"/>
                    </a:cubicBezTo>
                    <a:cubicBezTo>
                      <a:pt x="5" y="6"/>
                      <a:pt x="4" y="10"/>
                      <a:pt x="3" y="15"/>
                    </a:cubicBezTo>
                    <a:cubicBezTo>
                      <a:pt x="1" y="19"/>
                      <a:pt x="0" y="23"/>
                      <a:pt x="0" y="27"/>
                    </a:cubicBezTo>
                    <a:cubicBezTo>
                      <a:pt x="0" y="29"/>
                      <a:pt x="2" y="29"/>
                      <a:pt x="3" y="28"/>
                    </a:cubicBezTo>
                    <a:cubicBezTo>
                      <a:pt x="5" y="24"/>
                      <a:pt x="5" y="20"/>
                      <a:pt x="6" y="16"/>
                    </a:cubicBezTo>
                    <a:cubicBezTo>
                      <a:pt x="7" y="11"/>
                      <a:pt x="8" y="6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FEE37E26-2297-4F72-9A76-A181E44B6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86" y="1088"/>
                <a:ext cx="10" cy="85"/>
              </a:xfrm>
              <a:custGeom>
                <a:avLst/>
                <a:gdLst>
                  <a:gd name="T0" fmla="*/ 8 w 8"/>
                  <a:gd name="T1" fmla="*/ 1 h 43"/>
                  <a:gd name="T2" fmla="*/ 6 w 8"/>
                  <a:gd name="T3" fmla="*/ 1 h 43"/>
                  <a:gd name="T4" fmla="*/ 2 w 8"/>
                  <a:gd name="T5" fmla="*/ 42 h 43"/>
                  <a:gd name="T6" fmla="*/ 5 w 8"/>
                  <a:gd name="T7" fmla="*/ 42 h 43"/>
                  <a:gd name="T8" fmla="*/ 6 w 8"/>
                  <a:gd name="T9" fmla="*/ 25 h 43"/>
                  <a:gd name="T10" fmla="*/ 8 w 8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3">
                    <a:moveTo>
                      <a:pt x="8" y="1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3" y="13"/>
                      <a:pt x="0" y="29"/>
                      <a:pt x="2" y="42"/>
                    </a:cubicBezTo>
                    <a:cubicBezTo>
                      <a:pt x="3" y="43"/>
                      <a:pt x="5" y="43"/>
                      <a:pt x="5" y="42"/>
                    </a:cubicBezTo>
                    <a:cubicBezTo>
                      <a:pt x="6" y="36"/>
                      <a:pt x="6" y="31"/>
                      <a:pt x="6" y="25"/>
                    </a:cubicBezTo>
                    <a:cubicBezTo>
                      <a:pt x="6" y="17"/>
                      <a:pt x="6" y="9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24CADACD-D20F-49ED-8C60-C57788EB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67" y="1242"/>
                <a:ext cx="10" cy="86"/>
              </a:xfrm>
              <a:custGeom>
                <a:avLst/>
                <a:gdLst>
                  <a:gd name="T0" fmla="*/ 4 w 8"/>
                  <a:gd name="T1" fmla="*/ 2 h 44"/>
                  <a:gd name="T2" fmla="*/ 3 w 8"/>
                  <a:gd name="T3" fmla="*/ 20 h 44"/>
                  <a:gd name="T4" fmla="*/ 0 w 8"/>
                  <a:gd name="T5" fmla="*/ 42 h 44"/>
                  <a:gd name="T6" fmla="*/ 3 w 8"/>
                  <a:gd name="T7" fmla="*/ 42 h 44"/>
                  <a:gd name="T8" fmla="*/ 6 w 8"/>
                  <a:gd name="T9" fmla="*/ 1 h 44"/>
                  <a:gd name="T10" fmla="*/ 4 w 8"/>
                  <a:gd name="T11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4">
                    <a:moveTo>
                      <a:pt x="4" y="2"/>
                    </a:moveTo>
                    <a:cubicBezTo>
                      <a:pt x="4" y="8"/>
                      <a:pt x="4" y="14"/>
                      <a:pt x="3" y="20"/>
                    </a:cubicBezTo>
                    <a:cubicBezTo>
                      <a:pt x="3" y="28"/>
                      <a:pt x="1" y="35"/>
                      <a:pt x="0" y="42"/>
                    </a:cubicBezTo>
                    <a:cubicBezTo>
                      <a:pt x="0" y="43"/>
                      <a:pt x="3" y="44"/>
                      <a:pt x="3" y="42"/>
                    </a:cubicBezTo>
                    <a:cubicBezTo>
                      <a:pt x="8" y="30"/>
                      <a:pt x="7" y="14"/>
                      <a:pt x="6" y="1"/>
                    </a:cubicBezTo>
                    <a:cubicBezTo>
                      <a:pt x="6" y="0"/>
                      <a:pt x="4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aphicFrame>
        <p:nvGraphicFramePr>
          <p:cNvPr id="62" name="Tabela 61">
            <a:extLst>
              <a:ext uri="{FF2B5EF4-FFF2-40B4-BE49-F238E27FC236}">
                <a16:creationId xmlns:a16="http://schemas.microsoft.com/office/drawing/2014/main" id="{4BE3A710-BDF0-454E-BF70-0B34452FA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35827"/>
              </p:ext>
            </p:extLst>
          </p:nvPr>
        </p:nvGraphicFramePr>
        <p:xfrm>
          <a:off x="616539" y="3527894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6.573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9" grpId="0" animBg="1"/>
      <p:bldP spid="20" grpId="0" animBg="1"/>
      <p:bldP spid="21" grpId="0"/>
      <p:bldP spid="22" grpId="0"/>
      <p:bldP spid="23" grpId="0"/>
      <p:bldP spid="24" grpId="0"/>
      <p:bldP spid="41" grpId="0"/>
      <p:bldP spid="41" grpId="1"/>
      <p:bldP spid="42" grpId="0"/>
      <p:bldP spid="42" grpId="1"/>
      <p:bldP spid="43" grpId="0"/>
      <p:bldP spid="44" grpId="0" animBg="1"/>
      <p:bldP spid="45" grpId="0"/>
      <p:bldP spid="46" grpId="0"/>
      <p:bldP spid="4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P17. Qual a probabilidade de o (a) Sr.(a) recomendar entrar em contato com o Sebrae pela central de atendimento/ site para um amigo ou conhecido? (RU)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recomendação </a:t>
            </a:r>
            <a:r>
              <a:rPr lang="pt-BR" sz="3200" b="1" i="1" dirty="0">
                <a:solidFill>
                  <a:schemeClr val="accent2"/>
                </a:solidFill>
              </a:rPr>
              <a:t>Central de Relacionamento</a:t>
            </a:r>
            <a:endParaRPr lang="pt-BR" sz="3200" b="1" dirty="0">
              <a:solidFill>
                <a:srgbClr val="0070C0"/>
              </a:solidFill>
            </a:endParaRPr>
          </a:p>
        </p:txBody>
      </p:sp>
      <p:grpSp>
        <p:nvGrpSpPr>
          <p:cNvPr id="63" name="+ informações">
            <a:extLst>
              <a:ext uri="{FF2B5EF4-FFF2-40B4-BE49-F238E27FC236}">
                <a16:creationId xmlns:a16="http://schemas.microsoft.com/office/drawing/2014/main" id="{0C935286-6E38-4758-8949-369B160863D1}"/>
              </a:ext>
            </a:extLst>
          </p:cNvPr>
          <p:cNvGrpSpPr/>
          <p:nvPr/>
        </p:nvGrpSpPr>
        <p:grpSpPr>
          <a:xfrm>
            <a:off x="10044907" y="5703170"/>
            <a:ext cx="1402473" cy="346249"/>
            <a:chOff x="7300120" y="5125288"/>
            <a:chExt cx="1748287" cy="431624"/>
          </a:xfrm>
        </p:grpSpPr>
        <p:sp>
          <p:nvSpPr>
            <p:cNvPr id="64" name="Forma livre 52">
              <a:extLst>
                <a:ext uri="{FF2B5EF4-FFF2-40B4-BE49-F238E27FC236}">
                  <a16:creationId xmlns:a16="http://schemas.microsoft.com/office/drawing/2014/main" id="{26A16377-348C-4B0C-8F41-22897D8FA6D2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5" name="CaixaDeTexto 5">
              <a:extLst>
                <a:ext uri="{FF2B5EF4-FFF2-40B4-BE49-F238E27FC236}">
                  <a16:creationId xmlns:a16="http://schemas.microsoft.com/office/drawing/2014/main" id="{DBB7A272-5A81-4A47-B525-A3B2E79EB56A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6" name="Group 4">
              <a:extLst>
                <a:ext uri="{FF2B5EF4-FFF2-40B4-BE49-F238E27FC236}">
                  <a16:creationId xmlns:a16="http://schemas.microsoft.com/office/drawing/2014/main" id="{764CA360-2E75-41B2-9F9B-0E0CE8C597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67" name="Freeform 5">
                <a:extLst>
                  <a:ext uri="{FF2B5EF4-FFF2-40B4-BE49-F238E27FC236}">
                    <a16:creationId xmlns:a16="http://schemas.microsoft.com/office/drawing/2014/main" id="{025DF434-8BE4-407A-A45B-E36B2EAA82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8" name="Freeform 6">
                <a:extLst>
                  <a:ext uri="{FF2B5EF4-FFF2-40B4-BE49-F238E27FC236}">
                    <a16:creationId xmlns:a16="http://schemas.microsoft.com/office/drawing/2014/main" id="{7EF0D412-64A0-465E-B47B-EFF474F69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id="{E7D30896-EB7B-4126-ABCF-B5FB10B27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8">
                <a:extLst>
                  <a:ext uri="{FF2B5EF4-FFF2-40B4-BE49-F238E27FC236}">
                    <a16:creationId xmlns:a16="http://schemas.microsoft.com/office/drawing/2014/main" id="{5E6984CB-280D-4D56-B2BB-DAC0A61AD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BC400E3C-213F-44BA-B081-85E6DD154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72" name="Tabela 71">
            <a:extLst>
              <a:ext uri="{FF2B5EF4-FFF2-40B4-BE49-F238E27FC236}">
                <a16:creationId xmlns:a16="http://schemas.microsoft.com/office/drawing/2014/main" id="{14DC2992-B13C-4D91-B3BF-479A0E5B3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15576"/>
              </p:ext>
            </p:extLst>
          </p:nvPr>
        </p:nvGraphicFramePr>
        <p:xfrm>
          <a:off x="419070" y="4904740"/>
          <a:ext cx="11510773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9955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1956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dirty="0">
                          <a:solidFill>
                            <a:schemeClr val="tx1"/>
                          </a:solidFill>
                        </a:rPr>
                        <a:t>base: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Tabela 72">
            <a:extLst>
              <a:ext uri="{FF2B5EF4-FFF2-40B4-BE49-F238E27FC236}">
                <a16:creationId xmlns:a16="http://schemas.microsoft.com/office/drawing/2014/main" id="{906806B4-F5EF-482F-B8C5-5544C6921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62468"/>
              </p:ext>
            </p:extLst>
          </p:nvPr>
        </p:nvGraphicFramePr>
        <p:xfrm>
          <a:off x="298765" y="2699417"/>
          <a:ext cx="11645586" cy="2120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308">
                  <a:extLst>
                    <a:ext uri="{9D8B030D-6E8A-4147-A177-3AD203B41FA5}">
                      <a16:colId xmlns:a16="http://schemas.microsoft.com/office/drawing/2014/main" val="2967788946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863908178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3408997165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2033363681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4194528664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693938644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1590663915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4191679763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1000032045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954290601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4248334348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2721041749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787410686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1554034878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1527551705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197947758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465639919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2039021808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3642477221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3315337541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2228764157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3670712132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3310715064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1521597348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2425143359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3617727202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2054832326"/>
                    </a:ext>
                  </a:extLst>
                </a:gridCol>
                <a:gridCol w="400714">
                  <a:extLst>
                    <a:ext uri="{9D8B030D-6E8A-4147-A177-3AD203B41FA5}">
                      <a16:colId xmlns:a16="http://schemas.microsoft.com/office/drawing/2014/main" val="716146289"/>
                    </a:ext>
                  </a:extLst>
                </a:gridCol>
              </a:tblGrid>
              <a:tr h="561421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detratores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8" marR="72000" marT="5868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2383"/>
                  </a:ext>
                </a:extLst>
              </a:tr>
              <a:tr h="49884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neutros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8" marR="72000" marT="5868" marB="0"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28397"/>
                  </a:ext>
                </a:extLst>
              </a:tr>
              <a:tr h="561421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promotores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8" marR="72000" marT="5868" marB="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41677"/>
                  </a:ext>
                </a:extLst>
              </a:tr>
              <a:tr h="49884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NPS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8" marR="72000" marT="5868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rgbClr val="E5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49148"/>
                  </a:ext>
                </a:extLst>
              </a:tr>
            </a:tbl>
          </a:graphicData>
        </a:graphic>
      </p:graphicFrame>
      <p:graphicFrame>
        <p:nvGraphicFramePr>
          <p:cNvPr id="74" name="Tabela 73">
            <a:extLst>
              <a:ext uri="{FF2B5EF4-FFF2-40B4-BE49-F238E27FC236}">
                <a16:creationId xmlns:a16="http://schemas.microsoft.com/office/drawing/2014/main" id="{A5E93F63-D1E3-4A7E-A10D-CB540850F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84276"/>
              </p:ext>
            </p:extLst>
          </p:nvPr>
        </p:nvGraphicFramePr>
        <p:xfrm>
          <a:off x="1100346" y="2187268"/>
          <a:ext cx="10844010" cy="323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630">
                  <a:extLst>
                    <a:ext uri="{9D8B030D-6E8A-4147-A177-3AD203B41FA5}">
                      <a16:colId xmlns:a16="http://schemas.microsoft.com/office/drawing/2014/main" val="2350211990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1186694589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3314390463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2486187777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1910451335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1371065955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1838797415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390381067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2095478133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46965947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546105694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991316015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3139447416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3387604232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825910070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308453110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2883136614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4153106457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21342047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1982747066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1886226533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3082320281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2263540589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3572505438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1879801089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49121906"/>
                    </a:ext>
                  </a:extLst>
                </a:gridCol>
                <a:gridCol w="401630">
                  <a:extLst>
                    <a:ext uri="{9D8B030D-6E8A-4147-A177-3AD203B41FA5}">
                      <a16:colId xmlns:a16="http://schemas.microsoft.com/office/drawing/2014/main" val="2069995898"/>
                    </a:ext>
                  </a:extLst>
                </a:gridCol>
              </a:tblGrid>
              <a:tr h="3230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kern="1200" dirty="0">
                          <a:solidFill>
                            <a:srgbClr val="2654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81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576974" y="1800000"/>
            <a:ext cx="4818386" cy="162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ainda que o percentual dos entrevistados que preferem entrar em contato com o Sebrae por telefone (0800) (56%) seja similar ao resultado apurado em 2017 (54%), existem diferenças expressivas em outros canais </a:t>
            </a:r>
            <a:r>
              <a:rPr lang="pt-BR" sz="1200" dirty="0"/>
              <a:t>(p18)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P18. </a:t>
            </a:r>
            <a:r>
              <a:rPr lang="pt-BR" sz="1100" dirty="0">
                <a:solidFill>
                  <a:schemeClr val="bg1"/>
                </a:solidFill>
              </a:rPr>
              <a:t>Qual(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a(s) forma(s) que o(a) Sr.(a) prefere entrar em contato com o Sebrae? (RM – EST)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formas </a:t>
            </a:r>
            <a:r>
              <a:rPr lang="pt-BR" sz="3200" b="1" i="1" dirty="0">
                <a:solidFill>
                  <a:schemeClr val="accent2"/>
                </a:solidFill>
              </a:rPr>
              <a:t>como preferem entrar em contato </a:t>
            </a:r>
            <a:r>
              <a:rPr lang="pt-BR" sz="3200" b="1" dirty="0">
                <a:solidFill>
                  <a:srgbClr val="0070C0"/>
                </a:solidFill>
              </a:rPr>
              <a:t>com o Sebrae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C12DD9E-883C-42E7-A855-187C56E55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448997"/>
              </p:ext>
            </p:extLst>
          </p:nvPr>
        </p:nvGraphicFramePr>
        <p:xfrm>
          <a:off x="5457373" y="1843545"/>
          <a:ext cx="4992000" cy="335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6B2924A-2E4A-492B-A664-6873A58BD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34893"/>
              </p:ext>
            </p:extLst>
          </p:nvPr>
        </p:nvGraphicFramePr>
        <p:xfrm>
          <a:off x="10584568" y="2000254"/>
          <a:ext cx="563984" cy="304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984">
                  <a:extLst>
                    <a:ext uri="{9D8B030D-6E8A-4147-A177-3AD203B41FA5}">
                      <a16:colId xmlns:a16="http://schemas.microsoft.com/office/drawing/2014/main" val="1394031480"/>
                    </a:ext>
                  </a:extLst>
                </a:gridCol>
              </a:tblGrid>
              <a:tr h="434589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accent2"/>
                          </a:solidFill>
                        </a:rPr>
                        <a:t>54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89770"/>
                  </a:ext>
                </a:extLst>
              </a:tr>
              <a:tr h="434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64078"/>
                  </a:ext>
                </a:extLst>
              </a:tr>
              <a:tr h="434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717"/>
                  </a:ext>
                </a:extLst>
              </a:tr>
              <a:tr h="434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94104"/>
                  </a:ext>
                </a:extLst>
              </a:tr>
              <a:tr h="434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14360"/>
                  </a:ext>
                </a:extLst>
              </a:tr>
              <a:tr h="434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042138"/>
                  </a:ext>
                </a:extLst>
              </a:tr>
              <a:tr h="434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pt-BR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766266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F24F6F0-C6AC-42E9-9343-338B7AE8A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85641"/>
              </p:ext>
            </p:extLst>
          </p:nvPr>
        </p:nvGraphicFramePr>
        <p:xfrm>
          <a:off x="10584567" y="1466580"/>
          <a:ext cx="707547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47">
                  <a:extLst>
                    <a:ext uri="{9D8B030D-6E8A-4147-A177-3AD203B41FA5}">
                      <a16:colId xmlns:a16="http://schemas.microsoft.com/office/drawing/2014/main" val="30385498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2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22966"/>
                  </a:ext>
                </a:extLst>
              </a:tr>
            </a:tbl>
          </a:graphicData>
        </a:graphic>
      </p:graphicFrame>
      <p:grpSp>
        <p:nvGrpSpPr>
          <p:cNvPr id="12" name="disparo historico">
            <a:extLst>
              <a:ext uri="{FF2B5EF4-FFF2-40B4-BE49-F238E27FC236}">
                <a16:creationId xmlns:a16="http://schemas.microsoft.com/office/drawing/2014/main" id="{EFC1BC10-276B-49A7-886C-3C8123D70B6D}"/>
              </a:ext>
            </a:extLst>
          </p:cNvPr>
          <p:cNvGrpSpPr/>
          <p:nvPr/>
        </p:nvGrpSpPr>
        <p:grpSpPr>
          <a:xfrm>
            <a:off x="6027165" y="5411334"/>
            <a:ext cx="1135097" cy="430887"/>
            <a:chOff x="8256588" y="5575012"/>
            <a:chExt cx="1481911" cy="56253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5BE5D3F-D4B3-4BA6-8AFF-3917ECA1E403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010AC46B-CDC3-4D02-93B8-3472A14A723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52DA72EC-999B-43E8-82A9-410DFAE7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4AAA64E0-4DB6-4158-A56F-8E37A69F6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850B68E1-9CCE-442C-B60D-AE2604DF1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3B116550-7F76-4548-BA6C-C77055965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3ABD5F35-F6B8-48B3-A559-1441BDCF9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DA912545-820E-4564-BD19-92D7F03D9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id="{8EFFAC96-86BA-413A-84C4-869064D5E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30">
                <a:extLst>
                  <a:ext uri="{FF2B5EF4-FFF2-40B4-BE49-F238E27FC236}">
                    <a16:creationId xmlns:a16="http://schemas.microsoft.com/office/drawing/2014/main" id="{1FC79771-82C1-4965-A592-A924AA549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3" name="Freeform 31">
                <a:extLst>
                  <a:ext uri="{FF2B5EF4-FFF2-40B4-BE49-F238E27FC236}">
                    <a16:creationId xmlns:a16="http://schemas.microsoft.com/office/drawing/2014/main" id="{360FA330-38D9-4DA0-9836-6A61FA343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348E4AB5-CFFD-4EA9-8BFC-365721455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742A2A43-B30E-4C83-9FC2-ACA89ABCD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3D491CCA-E965-4E7C-95E5-97E5911E4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8EC6AD9A-E8D6-4A1B-B277-7A78801A3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8DCBA5B0-17D3-463B-8565-73521580A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12889"/>
              </p:ext>
            </p:extLst>
          </p:nvPr>
        </p:nvGraphicFramePr>
        <p:xfrm>
          <a:off x="8467788" y="516676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28" name="+ informações">
            <a:extLst>
              <a:ext uri="{FF2B5EF4-FFF2-40B4-BE49-F238E27FC236}">
                <a16:creationId xmlns:a16="http://schemas.microsoft.com/office/drawing/2014/main" id="{8502111B-BD99-4A62-9F76-8945421578C0}"/>
              </a:ext>
            </a:extLst>
          </p:cNvPr>
          <p:cNvGrpSpPr/>
          <p:nvPr/>
        </p:nvGrpSpPr>
        <p:grpSpPr>
          <a:xfrm>
            <a:off x="7461584" y="5499123"/>
            <a:ext cx="1402473" cy="346249"/>
            <a:chOff x="7300120" y="5125288"/>
            <a:chExt cx="1748287" cy="431624"/>
          </a:xfrm>
        </p:grpSpPr>
        <p:sp>
          <p:nvSpPr>
            <p:cNvPr id="30" name="Forma livre 52">
              <a:extLst>
                <a:ext uri="{FF2B5EF4-FFF2-40B4-BE49-F238E27FC236}">
                  <a16:creationId xmlns:a16="http://schemas.microsoft.com/office/drawing/2014/main" id="{DC621F93-7A82-4905-9383-0D785086D707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" name="CaixaDeTexto 5">
              <a:extLst>
                <a:ext uri="{FF2B5EF4-FFF2-40B4-BE49-F238E27FC236}">
                  <a16:creationId xmlns:a16="http://schemas.microsoft.com/office/drawing/2014/main" id="{190C9368-AF60-4A42-ABAB-624DF76E5DA8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19187F7-EBA6-4958-B11E-599D116FF9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5846C5F0-FF74-4648-A79F-40C25BBFC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11D6D9FA-4BF3-451C-AEC5-0BCD7A07F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A3B1748C-9D4B-46ED-BDC1-5316877472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278A1A73-C670-4FB6-B48A-468506826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8866D1C3-3EFF-4B44-8832-DAF9EE3A27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3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Graphic spid="8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7199999" y="1800001"/>
            <a:ext cx="4213827" cy="213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O perfil com no mínimo o ensino médio completo até aqueles com o ensino superior concluído representa 80% dos clientes da Central de Atendimento </a:t>
            </a:r>
            <a:r>
              <a:rPr lang="pt-BR" sz="1200" dirty="0"/>
              <a:t>(p19)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P19. Qual o seu grau de escolaridade?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escolaridade</a:t>
            </a:r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F224C09F-3E95-49F1-8909-B4BDD02E07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000" y="1517757"/>
            <a:ext cx="825356" cy="488128"/>
            <a:chOff x="2893" y="1607"/>
            <a:chExt cx="1887" cy="1116"/>
          </a:xfrm>
          <a:solidFill>
            <a:schemeClr val="accent4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40EA88B2-8018-4B3F-BBAF-94BA5DB16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607"/>
              <a:ext cx="1794" cy="1116"/>
            </a:xfrm>
            <a:custGeom>
              <a:avLst/>
              <a:gdLst>
                <a:gd name="T0" fmla="*/ 382 w 757"/>
                <a:gd name="T1" fmla="*/ 12 h 469"/>
                <a:gd name="T2" fmla="*/ 275 w 757"/>
                <a:gd name="T3" fmla="*/ 40 h 469"/>
                <a:gd name="T4" fmla="*/ 3 w 757"/>
                <a:gd name="T5" fmla="*/ 160 h 469"/>
                <a:gd name="T6" fmla="*/ 73 w 757"/>
                <a:gd name="T7" fmla="*/ 207 h 469"/>
                <a:gd name="T8" fmla="*/ 174 w 757"/>
                <a:gd name="T9" fmla="*/ 413 h 469"/>
                <a:gd name="T10" fmla="*/ 435 w 757"/>
                <a:gd name="T11" fmla="*/ 451 h 469"/>
                <a:gd name="T12" fmla="*/ 584 w 757"/>
                <a:gd name="T13" fmla="*/ 408 h 469"/>
                <a:gd name="T14" fmla="*/ 606 w 757"/>
                <a:gd name="T15" fmla="*/ 395 h 469"/>
                <a:gd name="T16" fmla="*/ 605 w 757"/>
                <a:gd name="T17" fmla="*/ 289 h 469"/>
                <a:gd name="T18" fmla="*/ 745 w 757"/>
                <a:gd name="T19" fmla="*/ 140 h 469"/>
                <a:gd name="T20" fmla="*/ 85 w 757"/>
                <a:gd name="T21" fmla="*/ 172 h 469"/>
                <a:gd name="T22" fmla="*/ 150 w 757"/>
                <a:gd name="T23" fmla="*/ 114 h 469"/>
                <a:gd name="T24" fmla="*/ 154 w 757"/>
                <a:gd name="T25" fmla="*/ 113 h 469"/>
                <a:gd name="T26" fmla="*/ 190 w 757"/>
                <a:gd name="T27" fmla="*/ 207 h 469"/>
                <a:gd name="T28" fmla="*/ 395 w 757"/>
                <a:gd name="T29" fmla="*/ 22 h 469"/>
                <a:gd name="T30" fmla="*/ 295 w 757"/>
                <a:gd name="T31" fmla="*/ 233 h 469"/>
                <a:gd name="T32" fmla="*/ 300 w 757"/>
                <a:gd name="T33" fmla="*/ 243 h 469"/>
                <a:gd name="T34" fmla="*/ 396 w 757"/>
                <a:gd name="T35" fmla="*/ 23 h 469"/>
                <a:gd name="T36" fmla="*/ 610 w 757"/>
                <a:gd name="T37" fmla="*/ 198 h 469"/>
                <a:gd name="T38" fmla="*/ 181 w 757"/>
                <a:gd name="T39" fmla="*/ 238 h 469"/>
                <a:gd name="T40" fmla="*/ 170 w 757"/>
                <a:gd name="T41" fmla="*/ 372 h 469"/>
                <a:gd name="T42" fmla="*/ 187 w 757"/>
                <a:gd name="T43" fmla="*/ 405 h 469"/>
                <a:gd name="T44" fmla="*/ 312 w 757"/>
                <a:gd name="T45" fmla="*/ 421 h 469"/>
                <a:gd name="T46" fmla="*/ 470 w 757"/>
                <a:gd name="T47" fmla="*/ 399 h 469"/>
                <a:gd name="T48" fmla="*/ 232 w 757"/>
                <a:gd name="T49" fmla="*/ 412 h 469"/>
                <a:gd name="T50" fmla="*/ 223 w 757"/>
                <a:gd name="T51" fmla="*/ 388 h 469"/>
                <a:gd name="T52" fmla="*/ 243 w 757"/>
                <a:gd name="T53" fmla="*/ 381 h 469"/>
                <a:gd name="T54" fmla="*/ 166 w 757"/>
                <a:gd name="T55" fmla="*/ 355 h 469"/>
                <a:gd name="T56" fmla="*/ 302 w 757"/>
                <a:gd name="T57" fmla="*/ 359 h 469"/>
                <a:gd name="T58" fmla="*/ 193 w 757"/>
                <a:gd name="T59" fmla="*/ 345 h 469"/>
                <a:gd name="T60" fmla="*/ 158 w 757"/>
                <a:gd name="T61" fmla="*/ 311 h 469"/>
                <a:gd name="T62" fmla="*/ 157 w 757"/>
                <a:gd name="T63" fmla="*/ 301 h 469"/>
                <a:gd name="T64" fmla="*/ 254 w 757"/>
                <a:gd name="T65" fmla="*/ 298 h 469"/>
                <a:gd name="T66" fmla="*/ 168 w 757"/>
                <a:gd name="T67" fmla="*/ 263 h 469"/>
                <a:gd name="T68" fmla="*/ 163 w 757"/>
                <a:gd name="T69" fmla="*/ 242 h 469"/>
                <a:gd name="T70" fmla="*/ 363 w 757"/>
                <a:gd name="T71" fmla="*/ 356 h 469"/>
                <a:gd name="T72" fmla="*/ 531 w 757"/>
                <a:gd name="T73" fmla="*/ 261 h 469"/>
                <a:gd name="T74" fmla="*/ 595 w 757"/>
                <a:gd name="T75" fmla="*/ 253 h 469"/>
                <a:gd name="T76" fmla="*/ 525 w 757"/>
                <a:gd name="T77" fmla="*/ 293 h 469"/>
                <a:gd name="T78" fmla="*/ 592 w 757"/>
                <a:gd name="T79" fmla="*/ 279 h 469"/>
                <a:gd name="T80" fmla="*/ 575 w 757"/>
                <a:gd name="T81" fmla="*/ 306 h 469"/>
                <a:gd name="T82" fmla="*/ 450 w 757"/>
                <a:gd name="T83" fmla="*/ 323 h 469"/>
                <a:gd name="T84" fmla="*/ 590 w 757"/>
                <a:gd name="T85" fmla="*/ 333 h 469"/>
                <a:gd name="T86" fmla="*/ 437 w 757"/>
                <a:gd name="T87" fmla="*/ 353 h 469"/>
                <a:gd name="T88" fmla="*/ 591 w 757"/>
                <a:gd name="T89" fmla="*/ 355 h 469"/>
                <a:gd name="T90" fmla="*/ 450 w 757"/>
                <a:gd name="T91" fmla="*/ 384 h 469"/>
                <a:gd name="T92" fmla="*/ 591 w 757"/>
                <a:gd name="T93" fmla="*/ 370 h 469"/>
                <a:gd name="T94" fmla="*/ 437 w 757"/>
                <a:gd name="T95" fmla="*/ 419 h 469"/>
                <a:gd name="T96" fmla="*/ 426 w 757"/>
                <a:gd name="T97" fmla="*/ 432 h 469"/>
                <a:gd name="T98" fmla="*/ 221 w 757"/>
                <a:gd name="T99" fmla="*/ 430 h 469"/>
                <a:gd name="T100" fmla="*/ 486 w 757"/>
                <a:gd name="T101" fmla="*/ 421 h 469"/>
                <a:gd name="T102" fmla="*/ 465 w 757"/>
                <a:gd name="T103" fmla="*/ 432 h 469"/>
                <a:gd name="T104" fmla="*/ 486 w 757"/>
                <a:gd name="T105" fmla="*/ 421 h 469"/>
                <a:gd name="T106" fmla="*/ 592 w 757"/>
                <a:gd name="T107" fmla="*/ 392 h 469"/>
                <a:gd name="T108" fmla="*/ 591 w 757"/>
                <a:gd name="T109" fmla="*/ 388 h 469"/>
                <a:gd name="T110" fmla="*/ 554 w 757"/>
                <a:gd name="T111" fmla="*/ 402 h 469"/>
                <a:gd name="T112" fmla="*/ 592 w 757"/>
                <a:gd name="T113" fmla="*/ 388 h 469"/>
                <a:gd name="T114" fmla="*/ 359 w 757"/>
                <a:gd name="T115" fmla="*/ 444 h 469"/>
                <a:gd name="T116" fmla="*/ 293 w 757"/>
                <a:gd name="T117" fmla="*/ 446 h 469"/>
                <a:gd name="T118" fmla="*/ 603 w 757"/>
                <a:gd name="T119" fmla="*/ 21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7" h="469">
                  <a:moveTo>
                    <a:pt x="745" y="140"/>
                  </a:moveTo>
                  <a:cubicBezTo>
                    <a:pt x="744" y="139"/>
                    <a:pt x="743" y="139"/>
                    <a:pt x="742" y="139"/>
                  </a:cubicBezTo>
                  <a:cubicBezTo>
                    <a:pt x="614" y="119"/>
                    <a:pt x="503" y="52"/>
                    <a:pt x="382" y="12"/>
                  </a:cubicBezTo>
                  <a:cubicBezTo>
                    <a:pt x="385" y="7"/>
                    <a:pt x="379" y="0"/>
                    <a:pt x="372" y="4"/>
                  </a:cubicBezTo>
                  <a:cubicBezTo>
                    <a:pt x="339" y="22"/>
                    <a:pt x="305" y="38"/>
                    <a:pt x="270" y="53"/>
                  </a:cubicBezTo>
                  <a:cubicBezTo>
                    <a:pt x="272" y="49"/>
                    <a:pt x="274" y="45"/>
                    <a:pt x="275" y="40"/>
                  </a:cubicBezTo>
                  <a:cubicBezTo>
                    <a:pt x="275" y="40"/>
                    <a:pt x="274" y="39"/>
                    <a:pt x="274" y="40"/>
                  </a:cubicBezTo>
                  <a:cubicBezTo>
                    <a:pt x="272" y="45"/>
                    <a:pt x="270" y="49"/>
                    <a:pt x="268" y="54"/>
                  </a:cubicBezTo>
                  <a:cubicBezTo>
                    <a:pt x="181" y="91"/>
                    <a:pt x="90" y="122"/>
                    <a:pt x="3" y="160"/>
                  </a:cubicBezTo>
                  <a:cubicBezTo>
                    <a:pt x="0" y="162"/>
                    <a:pt x="2" y="166"/>
                    <a:pt x="5" y="165"/>
                  </a:cubicBezTo>
                  <a:cubicBezTo>
                    <a:pt x="7" y="165"/>
                    <a:pt x="9" y="164"/>
                    <a:pt x="11" y="163"/>
                  </a:cubicBezTo>
                  <a:cubicBezTo>
                    <a:pt x="25" y="184"/>
                    <a:pt x="49" y="197"/>
                    <a:pt x="73" y="207"/>
                  </a:cubicBezTo>
                  <a:cubicBezTo>
                    <a:pt x="98" y="219"/>
                    <a:pt x="125" y="228"/>
                    <a:pt x="151" y="238"/>
                  </a:cubicBezTo>
                  <a:cubicBezTo>
                    <a:pt x="142" y="295"/>
                    <a:pt x="153" y="353"/>
                    <a:pt x="167" y="409"/>
                  </a:cubicBezTo>
                  <a:cubicBezTo>
                    <a:pt x="168" y="412"/>
                    <a:pt x="172" y="413"/>
                    <a:pt x="174" y="413"/>
                  </a:cubicBezTo>
                  <a:cubicBezTo>
                    <a:pt x="177" y="416"/>
                    <a:pt x="180" y="419"/>
                    <a:pt x="183" y="421"/>
                  </a:cubicBezTo>
                  <a:cubicBezTo>
                    <a:pt x="196" y="435"/>
                    <a:pt x="216" y="444"/>
                    <a:pt x="235" y="450"/>
                  </a:cubicBezTo>
                  <a:cubicBezTo>
                    <a:pt x="298" y="469"/>
                    <a:pt x="371" y="462"/>
                    <a:pt x="435" y="451"/>
                  </a:cubicBezTo>
                  <a:cubicBezTo>
                    <a:pt x="440" y="450"/>
                    <a:pt x="445" y="449"/>
                    <a:pt x="450" y="448"/>
                  </a:cubicBezTo>
                  <a:cubicBezTo>
                    <a:pt x="463" y="447"/>
                    <a:pt x="477" y="445"/>
                    <a:pt x="490" y="443"/>
                  </a:cubicBezTo>
                  <a:cubicBezTo>
                    <a:pt x="523" y="438"/>
                    <a:pt x="557" y="427"/>
                    <a:pt x="584" y="408"/>
                  </a:cubicBezTo>
                  <a:cubicBezTo>
                    <a:pt x="586" y="408"/>
                    <a:pt x="587" y="407"/>
                    <a:pt x="588" y="406"/>
                  </a:cubicBezTo>
                  <a:cubicBezTo>
                    <a:pt x="591" y="404"/>
                    <a:pt x="593" y="403"/>
                    <a:pt x="595" y="401"/>
                  </a:cubicBezTo>
                  <a:cubicBezTo>
                    <a:pt x="599" y="403"/>
                    <a:pt x="606" y="401"/>
                    <a:pt x="606" y="395"/>
                  </a:cubicBezTo>
                  <a:cubicBezTo>
                    <a:pt x="606" y="363"/>
                    <a:pt x="605" y="330"/>
                    <a:pt x="605" y="297"/>
                  </a:cubicBezTo>
                  <a:cubicBezTo>
                    <a:pt x="606" y="296"/>
                    <a:pt x="607" y="294"/>
                    <a:pt x="608" y="292"/>
                  </a:cubicBezTo>
                  <a:cubicBezTo>
                    <a:pt x="609" y="291"/>
                    <a:pt x="607" y="289"/>
                    <a:pt x="605" y="289"/>
                  </a:cubicBezTo>
                  <a:cubicBezTo>
                    <a:pt x="606" y="264"/>
                    <a:pt x="607" y="238"/>
                    <a:pt x="612" y="213"/>
                  </a:cubicBezTo>
                  <a:cubicBezTo>
                    <a:pt x="658" y="191"/>
                    <a:pt x="705" y="170"/>
                    <a:pt x="751" y="149"/>
                  </a:cubicBezTo>
                  <a:cubicBezTo>
                    <a:pt x="757" y="146"/>
                    <a:pt x="751" y="137"/>
                    <a:pt x="745" y="140"/>
                  </a:cubicBezTo>
                  <a:close/>
                  <a:moveTo>
                    <a:pt x="12" y="163"/>
                  </a:moveTo>
                  <a:cubicBezTo>
                    <a:pt x="44" y="151"/>
                    <a:pt x="77" y="140"/>
                    <a:pt x="110" y="129"/>
                  </a:cubicBezTo>
                  <a:cubicBezTo>
                    <a:pt x="99" y="142"/>
                    <a:pt x="89" y="156"/>
                    <a:pt x="85" y="172"/>
                  </a:cubicBezTo>
                  <a:cubicBezTo>
                    <a:pt x="84" y="173"/>
                    <a:pt x="86" y="173"/>
                    <a:pt x="86" y="172"/>
                  </a:cubicBezTo>
                  <a:cubicBezTo>
                    <a:pt x="90" y="156"/>
                    <a:pt x="100" y="142"/>
                    <a:pt x="111" y="128"/>
                  </a:cubicBezTo>
                  <a:cubicBezTo>
                    <a:pt x="124" y="124"/>
                    <a:pt x="137" y="119"/>
                    <a:pt x="150" y="114"/>
                  </a:cubicBezTo>
                  <a:cubicBezTo>
                    <a:pt x="130" y="138"/>
                    <a:pt x="111" y="163"/>
                    <a:pt x="104" y="193"/>
                  </a:cubicBezTo>
                  <a:cubicBezTo>
                    <a:pt x="104" y="195"/>
                    <a:pt x="107" y="195"/>
                    <a:pt x="107" y="194"/>
                  </a:cubicBezTo>
                  <a:cubicBezTo>
                    <a:pt x="114" y="163"/>
                    <a:pt x="134" y="138"/>
                    <a:pt x="154" y="113"/>
                  </a:cubicBezTo>
                  <a:cubicBezTo>
                    <a:pt x="189" y="101"/>
                    <a:pt x="224" y="87"/>
                    <a:pt x="259" y="73"/>
                  </a:cubicBezTo>
                  <a:cubicBezTo>
                    <a:pt x="236" y="118"/>
                    <a:pt x="206" y="159"/>
                    <a:pt x="184" y="204"/>
                  </a:cubicBezTo>
                  <a:cubicBezTo>
                    <a:pt x="182" y="208"/>
                    <a:pt x="188" y="211"/>
                    <a:pt x="190" y="207"/>
                  </a:cubicBezTo>
                  <a:cubicBezTo>
                    <a:pt x="213" y="161"/>
                    <a:pt x="242" y="118"/>
                    <a:pt x="263" y="71"/>
                  </a:cubicBezTo>
                  <a:cubicBezTo>
                    <a:pt x="303" y="55"/>
                    <a:pt x="342" y="36"/>
                    <a:pt x="379" y="15"/>
                  </a:cubicBezTo>
                  <a:cubicBezTo>
                    <a:pt x="385" y="18"/>
                    <a:pt x="390" y="20"/>
                    <a:pt x="395" y="22"/>
                  </a:cubicBezTo>
                  <a:cubicBezTo>
                    <a:pt x="368" y="55"/>
                    <a:pt x="350" y="94"/>
                    <a:pt x="333" y="133"/>
                  </a:cubicBezTo>
                  <a:cubicBezTo>
                    <a:pt x="324" y="155"/>
                    <a:pt x="315" y="178"/>
                    <a:pt x="307" y="201"/>
                  </a:cubicBezTo>
                  <a:cubicBezTo>
                    <a:pt x="303" y="211"/>
                    <a:pt x="299" y="222"/>
                    <a:pt x="295" y="233"/>
                  </a:cubicBezTo>
                  <a:cubicBezTo>
                    <a:pt x="291" y="242"/>
                    <a:pt x="285" y="252"/>
                    <a:pt x="286" y="261"/>
                  </a:cubicBezTo>
                  <a:cubicBezTo>
                    <a:pt x="286" y="263"/>
                    <a:pt x="288" y="264"/>
                    <a:pt x="290" y="262"/>
                  </a:cubicBezTo>
                  <a:cubicBezTo>
                    <a:pt x="295" y="257"/>
                    <a:pt x="297" y="250"/>
                    <a:pt x="300" y="243"/>
                  </a:cubicBezTo>
                  <a:cubicBezTo>
                    <a:pt x="304" y="232"/>
                    <a:pt x="308" y="222"/>
                    <a:pt x="312" y="211"/>
                  </a:cubicBezTo>
                  <a:cubicBezTo>
                    <a:pt x="320" y="188"/>
                    <a:pt x="328" y="165"/>
                    <a:pt x="337" y="143"/>
                  </a:cubicBezTo>
                  <a:cubicBezTo>
                    <a:pt x="353" y="101"/>
                    <a:pt x="369" y="59"/>
                    <a:pt x="396" y="23"/>
                  </a:cubicBezTo>
                  <a:cubicBezTo>
                    <a:pt x="503" y="70"/>
                    <a:pt x="610" y="127"/>
                    <a:pt x="727" y="148"/>
                  </a:cubicBezTo>
                  <a:cubicBezTo>
                    <a:pt x="690" y="165"/>
                    <a:pt x="652" y="182"/>
                    <a:pt x="615" y="200"/>
                  </a:cubicBezTo>
                  <a:cubicBezTo>
                    <a:pt x="615" y="198"/>
                    <a:pt x="612" y="196"/>
                    <a:pt x="610" y="198"/>
                  </a:cubicBezTo>
                  <a:cubicBezTo>
                    <a:pt x="610" y="200"/>
                    <a:pt x="609" y="201"/>
                    <a:pt x="608" y="203"/>
                  </a:cubicBezTo>
                  <a:cubicBezTo>
                    <a:pt x="521" y="244"/>
                    <a:pt x="435" y="289"/>
                    <a:pt x="359" y="346"/>
                  </a:cubicBezTo>
                  <a:cubicBezTo>
                    <a:pt x="308" y="301"/>
                    <a:pt x="245" y="266"/>
                    <a:pt x="181" y="238"/>
                  </a:cubicBezTo>
                  <a:cubicBezTo>
                    <a:pt x="127" y="215"/>
                    <a:pt x="50" y="209"/>
                    <a:pt x="12" y="163"/>
                  </a:cubicBezTo>
                  <a:close/>
                  <a:moveTo>
                    <a:pt x="171" y="376"/>
                  </a:moveTo>
                  <a:cubicBezTo>
                    <a:pt x="171" y="374"/>
                    <a:pt x="170" y="373"/>
                    <a:pt x="170" y="372"/>
                  </a:cubicBezTo>
                  <a:cubicBezTo>
                    <a:pt x="171" y="373"/>
                    <a:pt x="172" y="374"/>
                    <a:pt x="174" y="375"/>
                  </a:cubicBezTo>
                  <a:cubicBezTo>
                    <a:pt x="173" y="375"/>
                    <a:pt x="172" y="375"/>
                    <a:pt x="171" y="376"/>
                  </a:cubicBezTo>
                  <a:close/>
                  <a:moveTo>
                    <a:pt x="187" y="405"/>
                  </a:moveTo>
                  <a:cubicBezTo>
                    <a:pt x="186" y="404"/>
                    <a:pt x="186" y="403"/>
                    <a:pt x="185" y="402"/>
                  </a:cubicBezTo>
                  <a:cubicBezTo>
                    <a:pt x="197" y="410"/>
                    <a:pt x="212" y="416"/>
                    <a:pt x="222" y="419"/>
                  </a:cubicBezTo>
                  <a:cubicBezTo>
                    <a:pt x="251" y="426"/>
                    <a:pt x="283" y="424"/>
                    <a:pt x="312" y="421"/>
                  </a:cubicBezTo>
                  <a:cubicBezTo>
                    <a:pt x="324" y="421"/>
                    <a:pt x="336" y="422"/>
                    <a:pt x="347" y="422"/>
                  </a:cubicBezTo>
                  <a:cubicBezTo>
                    <a:pt x="388" y="422"/>
                    <a:pt x="436" y="421"/>
                    <a:pt x="472" y="404"/>
                  </a:cubicBezTo>
                  <a:cubicBezTo>
                    <a:pt x="475" y="402"/>
                    <a:pt x="473" y="398"/>
                    <a:pt x="470" y="399"/>
                  </a:cubicBezTo>
                  <a:cubicBezTo>
                    <a:pt x="449" y="404"/>
                    <a:pt x="430" y="409"/>
                    <a:pt x="409" y="412"/>
                  </a:cubicBezTo>
                  <a:cubicBezTo>
                    <a:pt x="387" y="414"/>
                    <a:pt x="364" y="414"/>
                    <a:pt x="342" y="414"/>
                  </a:cubicBezTo>
                  <a:cubicBezTo>
                    <a:pt x="306" y="414"/>
                    <a:pt x="269" y="412"/>
                    <a:pt x="232" y="412"/>
                  </a:cubicBezTo>
                  <a:cubicBezTo>
                    <a:pt x="221" y="410"/>
                    <a:pt x="210" y="406"/>
                    <a:pt x="200" y="400"/>
                  </a:cubicBezTo>
                  <a:cubicBezTo>
                    <a:pt x="189" y="394"/>
                    <a:pt x="185" y="384"/>
                    <a:pt x="176" y="377"/>
                  </a:cubicBezTo>
                  <a:cubicBezTo>
                    <a:pt x="190" y="385"/>
                    <a:pt x="209" y="388"/>
                    <a:pt x="223" y="388"/>
                  </a:cubicBezTo>
                  <a:cubicBezTo>
                    <a:pt x="252" y="390"/>
                    <a:pt x="281" y="380"/>
                    <a:pt x="308" y="390"/>
                  </a:cubicBezTo>
                  <a:cubicBezTo>
                    <a:pt x="309" y="390"/>
                    <a:pt x="309" y="389"/>
                    <a:pt x="309" y="389"/>
                  </a:cubicBezTo>
                  <a:cubicBezTo>
                    <a:pt x="288" y="379"/>
                    <a:pt x="265" y="381"/>
                    <a:pt x="243" y="381"/>
                  </a:cubicBezTo>
                  <a:cubicBezTo>
                    <a:pt x="229" y="380"/>
                    <a:pt x="215" y="380"/>
                    <a:pt x="202" y="377"/>
                  </a:cubicBezTo>
                  <a:cubicBezTo>
                    <a:pt x="187" y="373"/>
                    <a:pt x="181" y="363"/>
                    <a:pt x="169" y="356"/>
                  </a:cubicBezTo>
                  <a:cubicBezTo>
                    <a:pt x="168" y="355"/>
                    <a:pt x="167" y="355"/>
                    <a:pt x="166" y="355"/>
                  </a:cubicBezTo>
                  <a:cubicBezTo>
                    <a:pt x="165" y="348"/>
                    <a:pt x="163" y="341"/>
                    <a:pt x="162" y="334"/>
                  </a:cubicBezTo>
                  <a:cubicBezTo>
                    <a:pt x="176" y="348"/>
                    <a:pt x="202" y="356"/>
                    <a:pt x="221" y="361"/>
                  </a:cubicBezTo>
                  <a:cubicBezTo>
                    <a:pt x="248" y="368"/>
                    <a:pt x="276" y="366"/>
                    <a:pt x="302" y="359"/>
                  </a:cubicBezTo>
                  <a:cubicBezTo>
                    <a:pt x="302" y="359"/>
                    <a:pt x="302" y="358"/>
                    <a:pt x="302" y="358"/>
                  </a:cubicBezTo>
                  <a:cubicBezTo>
                    <a:pt x="277" y="363"/>
                    <a:pt x="252" y="362"/>
                    <a:pt x="228" y="357"/>
                  </a:cubicBezTo>
                  <a:cubicBezTo>
                    <a:pt x="216" y="354"/>
                    <a:pt x="204" y="350"/>
                    <a:pt x="193" y="345"/>
                  </a:cubicBezTo>
                  <a:cubicBezTo>
                    <a:pt x="181" y="340"/>
                    <a:pt x="172" y="331"/>
                    <a:pt x="161" y="326"/>
                  </a:cubicBezTo>
                  <a:cubicBezTo>
                    <a:pt x="161" y="326"/>
                    <a:pt x="161" y="326"/>
                    <a:pt x="161" y="326"/>
                  </a:cubicBezTo>
                  <a:cubicBezTo>
                    <a:pt x="160" y="321"/>
                    <a:pt x="159" y="316"/>
                    <a:pt x="158" y="311"/>
                  </a:cubicBezTo>
                  <a:cubicBezTo>
                    <a:pt x="197" y="330"/>
                    <a:pt x="245" y="336"/>
                    <a:pt x="288" y="329"/>
                  </a:cubicBezTo>
                  <a:cubicBezTo>
                    <a:pt x="289" y="328"/>
                    <a:pt x="289" y="328"/>
                    <a:pt x="288" y="328"/>
                  </a:cubicBezTo>
                  <a:cubicBezTo>
                    <a:pt x="243" y="326"/>
                    <a:pt x="197" y="322"/>
                    <a:pt x="157" y="301"/>
                  </a:cubicBezTo>
                  <a:cubicBezTo>
                    <a:pt x="155" y="288"/>
                    <a:pt x="154" y="274"/>
                    <a:pt x="154" y="260"/>
                  </a:cubicBezTo>
                  <a:cubicBezTo>
                    <a:pt x="163" y="272"/>
                    <a:pt x="184" y="281"/>
                    <a:pt x="196" y="286"/>
                  </a:cubicBezTo>
                  <a:cubicBezTo>
                    <a:pt x="214" y="295"/>
                    <a:pt x="234" y="300"/>
                    <a:pt x="254" y="298"/>
                  </a:cubicBezTo>
                  <a:cubicBezTo>
                    <a:pt x="255" y="298"/>
                    <a:pt x="255" y="297"/>
                    <a:pt x="254" y="297"/>
                  </a:cubicBezTo>
                  <a:cubicBezTo>
                    <a:pt x="233" y="297"/>
                    <a:pt x="213" y="289"/>
                    <a:pt x="195" y="280"/>
                  </a:cubicBezTo>
                  <a:cubicBezTo>
                    <a:pt x="186" y="275"/>
                    <a:pt x="177" y="269"/>
                    <a:pt x="168" y="263"/>
                  </a:cubicBezTo>
                  <a:cubicBezTo>
                    <a:pt x="163" y="259"/>
                    <a:pt x="160" y="255"/>
                    <a:pt x="154" y="253"/>
                  </a:cubicBezTo>
                  <a:cubicBezTo>
                    <a:pt x="154" y="248"/>
                    <a:pt x="155" y="244"/>
                    <a:pt x="155" y="239"/>
                  </a:cubicBezTo>
                  <a:cubicBezTo>
                    <a:pt x="157" y="240"/>
                    <a:pt x="160" y="241"/>
                    <a:pt x="163" y="242"/>
                  </a:cubicBezTo>
                  <a:cubicBezTo>
                    <a:pt x="195" y="254"/>
                    <a:pt x="226" y="271"/>
                    <a:pt x="256" y="287"/>
                  </a:cubicBezTo>
                  <a:cubicBezTo>
                    <a:pt x="291" y="307"/>
                    <a:pt x="325" y="330"/>
                    <a:pt x="355" y="356"/>
                  </a:cubicBezTo>
                  <a:cubicBezTo>
                    <a:pt x="357" y="358"/>
                    <a:pt x="361" y="358"/>
                    <a:pt x="363" y="356"/>
                  </a:cubicBezTo>
                  <a:cubicBezTo>
                    <a:pt x="434" y="302"/>
                    <a:pt x="514" y="260"/>
                    <a:pt x="596" y="221"/>
                  </a:cubicBezTo>
                  <a:cubicBezTo>
                    <a:pt x="596" y="227"/>
                    <a:pt x="596" y="234"/>
                    <a:pt x="595" y="241"/>
                  </a:cubicBezTo>
                  <a:cubicBezTo>
                    <a:pt x="577" y="252"/>
                    <a:pt x="553" y="258"/>
                    <a:pt x="531" y="261"/>
                  </a:cubicBezTo>
                  <a:cubicBezTo>
                    <a:pt x="531" y="261"/>
                    <a:pt x="531" y="261"/>
                    <a:pt x="531" y="261"/>
                  </a:cubicBezTo>
                  <a:cubicBezTo>
                    <a:pt x="554" y="258"/>
                    <a:pt x="576" y="256"/>
                    <a:pt x="595" y="246"/>
                  </a:cubicBezTo>
                  <a:cubicBezTo>
                    <a:pt x="595" y="248"/>
                    <a:pt x="595" y="250"/>
                    <a:pt x="595" y="253"/>
                  </a:cubicBezTo>
                  <a:cubicBezTo>
                    <a:pt x="594" y="258"/>
                    <a:pt x="594" y="264"/>
                    <a:pt x="593" y="269"/>
                  </a:cubicBezTo>
                  <a:cubicBezTo>
                    <a:pt x="592" y="269"/>
                    <a:pt x="590" y="269"/>
                    <a:pt x="589" y="270"/>
                  </a:cubicBezTo>
                  <a:cubicBezTo>
                    <a:pt x="569" y="285"/>
                    <a:pt x="551" y="291"/>
                    <a:pt x="525" y="293"/>
                  </a:cubicBezTo>
                  <a:cubicBezTo>
                    <a:pt x="509" y="294"/>
                    <a:pt x="493" y="294"/>
                    <a:pt x="477" y="297"/>
                  </a:cubicBezTo>
                  <a:cubicBezTo>
                    <a:pt x="476" y="297"/>
                    <a:pt x="477" y="298"/>
                    <a:pt x="477" y="298"/>
                  </a:cubicBezTo>
                  <a:cubicBezTo>
                    <a:pt x="514" y="297"/>
                    <a:pt x="564" y="307"/>
                    <a:pt x="592" y="279"/>
                  </a:cubicBezTo>
                  <a:cubicBezTo>
                    <a:pt x="592" y="282"/>
                    <a:pt x="592" y="286"/>
                    <a:pt x="591" y="289"/>
                  </a:cubicBezTo>
                  <a:cubicBezTo>
                    <a:pt x="591" y="292"/>
                    <a:pt x="591" y="294"/>
                    <a:pt x="591" y="297"/>
                  </a:cubicBezTo>
                  <a:cubicBezTo>
                    <a:pt x="586" y="300"/>
                    <a:pt x="581" y="303"/>
                    <a:pt x="575" y="306"/>
                  </a:cubicBezTo>
                  <a:cubicBezTo>
                    <a:pt x="563" y="310"/>
                    <a:pt x="549" y="313"/>
                    <a:pt x="535" y="315"/>
                  </a:cubicBezTo>
                  <a:cubicBezTo>
                    <a:pt x="507" y="319"/>
                    <a:pt x="479" y="320"/>
                    <a:pt x="450" y="321"/>
                  </a:cubicBezTo>
                  <a:cubicBezTo>
                    <a:pt x="449" y="321"/>
                    <a:pt x="449" y="323"/>
                    <a:pt x="450" y="323"/>
                  </a:cubicBezTo>
                  <a:cubicBezTo>
                    <a:pt x="479" y="324"/>
                    <a:pt x="509" y="325"/>
                    <a:pt x="537" y="321"/>
                  </a:cubicBezTo>
                  <a:cubicBezTo>
                    <a:pt x="551" y="319"/>
                    <a:pt x="574" y="316"/>
                    <a:pt x="591" y="308"/>
                  </a:cubicBezTo>
                  <a:cubicBezTo>
                    <a:pt x="590" y="316"/>
                    <a:pt x="590" y="325"/>
                    <a:pt x="590" y="333"/>
                  </a:cubicBezTo>
                  <a:cubicBezTo>
                    <a:pt x="566" y="340"/>
                    <a:pt x="544" y="346"/>
                    <a:pt x="518" y="348"/>
                  </a:cubicBezTo>
                  <a:cubicBezTo>
                    <a:pt x="491" y="350"/>
                    <a:pt x="464" y="351"/>
                    <a:pt x="437" y="352"/>
                  </a:cubicBezTo>
                  <a:cubicBezTo>
                    <a:pt x="436" y="352"/>
                    <a:pt x="436" y="353"/>
                    <a:pt x="437" y="353"/>
                  </a:cubicBezTo>
                  <a:cubicBezTo>
                    <a:pt x="466" y="354"/>
                    <a:pt x="494" y="356"/>
                    <a:pt x="523" y="355"/>
                  </a:cubicBezTo>
                  <a:cubicBezTo>
                    <a:pt x="545" y="353"/>
                    <a:pt x="570" y="351"/>
                    <a:pt x="591" y="342"/>
                  </a:cubicBezTo>
                  <a:cubicBezTo>
                    <a:pt x="591" y="346"/>
                    <a:pt x="591" y="351"/>
                    <a:pt x="591" y="355"/>
                  </a:cubicBezTo>
                  <a:cubicBezTo>
                    <a:pt x="590" y="355"/>
                    <a:pt x="590" y="355"/>
                    <a:pt x="589" y="356"/>
                  </a:cubicBezTo>
                  <a:cubicBezTo>
                    <a:pt x="554" y="382"/>
                    <a:pt x="494" y="388"/>
                    <a:pt x="450" y="383"/>
                  </a:cubicBezTo>
                  <a:cubicBezTo>
                    <a:pt x="450" y="383"/>
                    <a:pt x="449" y="383"/>
                    <a:pt x="450" y="384"/>
                  </a:cubicBezTo>
                  <a:cubicBezTo>
                    <a:pt x="474" y="392"/>
                    <a:pt x="500" y="390"/>
                    <a:pt x="525" y="387"/>
                  </a:cubicBezTo>
                  <a:cubicBezTo>
                    <a:pt x="548" y="384"/>
                    <a:pt x="572" y="378"/>
                    <a:pt x="591" y="365"/>
                  </a:cubicBezTo>
                  <a:cubicBezTo>
                    <a:pt x="591" y="366"/>
                    <a:pt x="591" y="368"/>
                    <a:pt x="591" y="370"/>
                  </a:cubicBezTo>
                  <a:cubicBezTo>
                    <a:pt x="582" y="374"/>
                    <a:pt x="572" y="381"/>
                    <a:pt x="564" y="386"/>
                  </a:cubicBezTo>
                  <a:cubicBezTo>
                    <a:pt x="552" y="393"/>
                    <a:pt x="538" y="399"/>
                    <a:pt x="525" y="404"/>
                  </a:cubicBezTo>
                  <a:cubicBezTo>
                    <a:pt x="497" y="415"/>
                    <a:pt x="466" y="418"/>
                    <a:pt x="437" y="419"/>
                  </a:cubicBezTo>
                  <a:cubicBezTo>
                    <a:pt x="436" y="419"/>
                    <a:pt x="436" y="420"/>
                    <a:pt x="437" y="420"/>
                  </a:cubicBezTo>
                  <a:cubicBezTo>
                    <a:pt x="446" y="422"/>
                    <a:pt x="454" y="422"/>
                    <a:pt x="463" y="422"/>
                  </a:cubicBezTo>
                  <a:cubicBezTo>
                    <a:pt x="451" y="426"/>
                    <a:pt x="439" y="430"/>
                    <a:pt x="426" y="432"/>
                  </a:cubicBezTo>
                  <a:cubicBezTo>
                    <a:pt x="402" y="436"/>
                    <a:pt x="378" y="437"/>
                    <a:pt x="354" y="438"/>
                  </a:cubicBezTo>
                  <a:cubicBezTo>
                    <a:pt x="310" y="438"/>
                    <a:pt x="267" y="435"/>
                    <a:pt x="224" y="431"/>
                  </a:cubicBezTo>
                  <a:cubicBezTo>
                    <a:pt x="223" y="431"/>
                    <a:pt x="222" y="431"/>
                    <a:pt x="221" y="430"/>
                  </a:cubicBezTo>
                  <a:cubicBezTo>
                    <a:pt x="212" y="426"/>
                    <a:pt x="204" y="421"/>
                    <a:pt x="196" y="415"/>
                  </a:cubicBezTo>
                  <a:cubicBezTo>
                    <a:pt x="193" y="412"/>
                    <a:pt x="190" y="409"/>
                    <a:pt x="187" y="405"/>
                  </a:cubicBezTo>
                  <a:close/>
                  <a:moveTo>
                    <a:pt x="486" y="421"/>
                  </a:moveTo>
                  <a:cubicBezTo>
                    <a:pt x="496" y="420"/>
                    <a:pt x="505" y="419"/>
                    <a:pt x="514" y="416"/>
                  </a:cubicBezTo>
                  <a:cubicBezTo>
                    <a:pt x="514" y="418"/>
                    <a:pt x="515" y="419"/>
                    <a:pt x="517" y="420"/>
                  </a:cubicBezTo>
                  <a:cubicBezTo>
                    <a:pt x="499" y="425"/>
                    <a:pt x="481" y="428"/>
                    <a:pt x="465" y="432"/>
                  </a:cubicBezTo>
                  <a:cubicBezTo>
                    <a:pt x="463" y="432"/>
                    <a:pt x="461" y="433"/>
                    <a:pt x="459" y="433"/>
                  </a:cubicBezTo>
                  <a:cubicBezTo>
                    <a:pt x="469" y="431"/>
                    <a:pt x="479" y="427"/>
                    <a:pt x="486" y="422"/>
                  </a:cubicBezTo>
                  <a:cubicBezTo>
                    <a:pt x="486" y="421"/>
                    <a:pt x="486" y="421"/>
                    <a:pt x="486" y="421"/>
                  </a:cubicBezTo>
                  <a:close/>
                  <a:moveTo>
                    <a:pt x="592" y="395"/>
                  </a:moveTo>
                  <a:cubicBezTo>
                    <a:pt x="590" y="395"/>
                    <a:pt x="588" y="396"/>
                    <a:pt x="586" y="397"/>
                  </a:cubicBezTo>
                  <a:cubicBezTo>
                    <a:pt x="588" y="395"/>
                    <a:pt x="590" y="394"/>
                    <a:pt x="592" y="392"/>
                  </a:cubicBezTo>
                  <a:cubicBezTo>
                    <a:pt x="592" y="393"/>
                    <a:pt x="592" y="394"/>
                    <a:pt x="592" y="395"/>
                  </a:cubicBezTo>
                  <a:close/>
                  <a:moveTo>
                    <a:pt x="592" y="388"/>
                  </a:moveTo>
                  <a:cubicBezTo>
                    <a:pt x="592" y="388"/>
                    <a:pt x="591" y="388"/>
                    <a:pt x="591" y="388"/>
                  </a:cubicBezTo>
                  <a:cubicBezTo>
                    <a:pt x="584" y="393"/>
                    <a:pt x="577" y="397"/>
                    <a:pt x="569" y="400"/>
                  </a:cubicBezTo>
                  <a:cubicBezTo>
                    <a:pt x="568" y="401"/>
                    <a:pt x="567" y="401"/>
                    <a:pt x="566" y="401"/>
                  </a:cubicBezTo>
                  <a:cubicBezTo>
                    <a:pt x="562" y="402"/>
                    <a:pt x="558" y="402"/>
                    <a:pt x="554" y="402"/>
                  </a:cubicBezTo>
                  <a:cubicBezTo>
                    <a:pt x="558" y="401"/>
                    <a:pt x="562" y="399"/>
                    <a:pt x="565" y="397"/>
                  </a:cubicBezTo>
                  <a:cubicBezTo>
                    <a:pt x="573" y="393"/>
                    <a:pt x="584" y="388"/>
                    <a:pt x="592" y="383"/>
                  </a:cubicBezTo>
                  <a:cubicBezTo>
                    <a:pt x="592" y="384"/>
                    <a:pt x="592" y="386"/>
                    <a:pt x="592" y="388"/>
                  </a:cubicBezTo>
                  <a:close/>
                  <a:moveTo>
                    <a:pt x="293" y="446"/>
                  </a:moveTo>
                  <a:cubicBezTo>
                    <a:pt x="273" y="445"/>
                    <a:pt x="252" y="441"/>
                    <a:pt x="233" y="435"/>
                  </a:cubicBezTo>
                  <a:cubicBezTo>
                    <a:pt x="275" y="441"/>
                    <a:pt x="316" y="445"/>
                    <a:pt x="359" y="444"/>
                  </a:cubicBezTo>
                  <a:cubicBezTo>
                    <a:pt x="360" y="444"/>
                    <a:pt x="361" y="444"/>
                    <a:pt x="363" y="444"/>
                  </a:cubicBezTo>
                  <a:cubicBezTo>
                    <a:pt x="363" y="445"/>
                    <a:pt x="363" y="446"/>
                    <a:pt x="364" y="446"/>
                  </a:cubicBezTo>
                  <a:cubicBezTo>
                    <a:pt x="340" y="448"/>
                    <a:pt x="316" y="448"/>
                    <a:pt x="293" y="446"/>
                  </a:cubicBezTo>
                  <a:close/>
                  <a:moveTo>
                    <a:pt x="602" y="220"/>
                  </a:moveTo>
                  <a:cubicBezTo>
                    <a:pt x="602" y="219"/>
                    <a:pt x="602" y="219"/>
                    <a:pt x="602" y="218"/>
                  </a:cubicBezTo>
                  <a:cubicBezTo>
                    <a:pt x="602" y="218"/>
                    <a:pt x="603" y="217"/>
                    <a:pt x="603" y="217"/>
                  </a:cubicBezTo>
                  <a:cubicBezTo>
                    <a:pt x="603" y="218"/>
                    <a:pt x="602" y="219"/>
                    <a:pt x="602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087EAF4B-BA47-490F-9F98-278A8597C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1842"/>
              <a:ext cx="154" cy="231"/>
            </a:xfrm>
            <a:custGeom>
              <a:avLst/>
              <a:gdLst>
                <a:gd name="T0" fmla="*/ 64 w 65"/>
                <a:gd name="T1" fmla="*/ 4 h 97"/>
                <a:gd name="T2" fmla="*/ 62 w 65"/>
                <a:gd name="T3" fmla="*/ 1 h 97"/>
                <a:gd name="T4" fmla="*/ 0 w 65"/>
                <a:gd name="T5" fmla="*/ 94 h 97"/>
                <a:gd name="T6" fmla="*/ 4 w 65"/>
                <a:gd name="T7" fmla="*/ 96 h 97"/>
                <a:gd name="T8" fmla="*/ 64 w 65"/>
                <a:gd name="T9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7">
                  <a:moveTo>
                    <a:pt x="64" y="4"/>
                  </a:moveTo>
                  <a:cubicBezTo>
                    <a:pt x="65" y="3"/>
                    <a:pt x="64" y="0"/>
                    <a:pt x="62" y="1"/>
                  </a:cubicBezTo>
                  <a:cubicBezTo>
                    <a:pt x="28" y="20"/>
                    <a:pt x="15" y="62"/>
                    <a:pt x="0" y="94"/>
                  </a:cubicBezTo>
                  <a:cubicBezTo>
                    <a:pt x="0" y="96"/>
                    <a:pt x="2" y="97"/>
                    <a:pt x="4" y="96"/>
                  </a:cubicBezTo>
                  <a:cubicBezTo>
                    <a:pt x="31" y="69"/>
                    <a:pt x="28" y="26"/>
                    <a:pt x="6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8B335A41-F81C-43A9-93A5-198CFD7BE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00"/>
              <a:ext cx="256" cy="468"/>
            </a:xfrm>
            <a:custGeom>
              <a:avLst/>
              <a:gdLst>
                <a:gd name="T0" fmla="*/ 9 w 108"/>
                <a:gd name="T1" fmla="*/ 193 h 197"/>
                <a:gd name="T2" fmla="*/ 108 w 108"/>
                <a:gd name="T3" fmla="*/ 2 h 197"/>
                <a:gd name="T4" fmla="*/ 107 w 108"/>
                <a:gd name="T5" fmla="*/ 1 h 197"/>
                <a:gd name="T6" fmla="*/ 2 w 108"/>
                <a:gd name="T7" fmla="*/ 189 h 197"/>
                <a:gd name="T8" fmla="*/ 9 w 108"/>
                <a:gd name="T9" fmla="*/ 19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97">
                  <a:moveTo>
                    <a:pt x="9" y="193"/>
                  </a:moveTo>
                  <a:cubicBezTo>
                    <a:pt x="43" y="130"/>
                    <a:pt x="54" y="54"/>
                    <a:pt x="108" y="2"/>
                  </a:cubicBezTo>
                  <a:cubicBezTo>
                    <a:pt x="108" y="1"/>
                    <a:pt x="107" y="0"/>
                    <a:pt x="107" y="1"/>
                  </a:cubicBezTo>
                  <a:cubicBezTo>
                    <a:pt x="49" y="52"/>
                    <a:pt x="37" y="126"/>
                    <a:pt x="2" y="189"/>
                  </a:cubicBezTo>
                  <a:cubicBezTo>
                    <a:pt x="0" y="193"/>
                    <a:pt x="7" y="197"/>
                    <a:pt x="9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178B90A7-3A32-49EB-B1E3-FC20BC4BA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1733"/>
              <a:ext cx="291" cy="564"/>
            </a:xfrm>
            <a:custGeom>
              <a:avLst/>
              <a:gdLst>
                <a:gd name="T0" fmla="*/ 8 w 123"/>
                <a:gd name="T1" fmla="*/ 234 h 237"/>
                <a:gd name="T2" fmla="*/ 65 w 123"/>
                <a:gd name="T3" fmla="*/ 126 h 237"/>
                <a:gd name="T4" fmla="*/ 121 w 123"/>
                <a:gd name="T5" fmla="*/ 3 h 237"/>
                <a:gd name="T6" fmla="*/ 118 w 123"/>
                <a:gd name="T7" fmla="*/ 2 h 237"/>
                <a:gd name="T8" fmla="*/ 65 w 123"/>
                <a:gd name="T9" fmla="*/ 111 h 237"/>
                <a:gd name="T10" fmla="*/ 35 w 123"/>
                <a:gd name="T11" fmla="*/ 174 h 237"/>
                <a:gd name="T12" fmla="*/ 2 w 123"/>
                <a:gd name="T13" fmla="*/ 231 h 237"/>
                <a:gd name="T14" fmla="*/ 8 w 123"/>
                <a:gd name="T15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237">
                  <a:moveTo>
                    <a:pt x="8" y="234"/>
                  </a:moveTo>
                  <a:cubicBezTo>
                    <a:pt x="33" y="202"/>
                    <a:pt x="49" y="162"/>
                    <a:pt x="65" y="126"/>
                  </a:cubicBezTo>
                  <a:cubicBezTo>
                    <a:pt x="83" y="85"/>
                    <a:pt x="100" y="43"/>
                    <a:pt x="121" y="3"/>
                  </a:cubicBezTo>
                  <a:cubicBezTo>
                    <a:pt x="123" y="1"/>
                    <a:pt x="119" y="0"/>
                    <a:pt x="118" y="2"/>
                  </a:cubicBezTo>
                  <a:cubicBezTo>
                    <a:pt x="98" y="37"/>
                    <a:pt x="82" y="74"/>
                    <a:pt x="65" y="111"/>
                  </a:cubicBezTo>
                  <a:cubicBezTo>
                    <a:pt x="55" y="132"/>
                    <a:pt x="45" y="153"/>
                    <a:pt x="35" y="174"/>
                  </a:cubicBezTo>
                  <a:cubicBezTo>
                    <a:pt x="25" y="193"/>
                    <a:pt x="12" y="212"/>
                    <a:pt x="2" y="231"/>
                  </a:cubicBezTo>
                  <a:cubicBezTo>
                    <a:pt x="0" y="234"/>
                    <a:pt x="5" y="237"/>
                    <a:pt x="8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A80EE908-4A25-41A1-A1FC-152E56D8F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800"/>
              <a:ext cx="240" cy="442"/>
            </a:xfrm>
            <a:custGeom>
              <a:avLst/>
              <a:gdLst>
                <a:gd name="T0" fmla="*/ 9 w 101"/>
                <a:gd name="T1" fmla="*/ 182 h 186"/>
                <a:gd name="T2" fmla="*/ 101 w 101"/>
                <a:gd name="T3" fmla="*/ 3 h 186"/>
                <a:gd name="T4" fmla="*/ 99 w 101"/>
                <a:gd name="T5" fmla="*/ 2 h 186"/>
                <a:gd name="T6" fmla="*/ 2 w 101"/>
                <a:gd name="T7" fmla="*/ 178 h 186"/>
                <a:gd name="T8" fmla="*/ 9 w 101"/>
                <a:gd name="T9" fmla="*/ 1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86">
                  <a:moveTo>
                    <a:pt x="9" y="182"/>
                  </a:moveTo>
                  <a:cubicBezTo>
                    <a:pt x="40" y="122"/>
                    <a:pt x="71" y="63"/>
                    <a:pt x="101" y="3"/>
                  </a:cubicBezTo>
                  <a:cubicBezTo>
                    <a:pt x="101" y="1"/>
                    <a:pt x="99" y="0"/>
                    <a:pt x="99" y="2"/>
                  </a:cubicBezTo>
                  <a:cubicBezTo>
                    <a:pt x="67" y="60"/>
                    <a:pt x="33" y="119"/>
                    <a:pt x="2" y="178"/>
                  </a:cubicBezTo>
                  <a:cubicBezTo>
                    <a:pt x="0" y="182"/>
                    <a:pt x="6" y="186"/>
                    <a:pt x="9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8CD11775-07EB-4BEC-9970-93D4B6889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845"/>
              <a:ext cx="201" cy="390"/>
            </a:xfrm>
            <a:custGeom>
              <a:avLst/>
              <a:gdLst>
                <a:gd name="T0" fmla="*/ 1 w 85"/>
                <a:gd name="T1" fmla="*/ 160 h 164"/>
                <a:gd name="T2" fmla="*/ 5 w 85"/>
                <a:gd name="T3" fmla="*/ 162 h 164"/>
                <a:gd name="T4" fmla="*/ 45 w 85"/>
                <a:gd name="T5" fmla="*/ 92 h 164"/>
                <a:gd name="T6" fmla="*/ 85 w 85"/>
                <a:gd name="T7" fmla="*/ 2 h 164"/>
                <a:gd name="T8" fmla="*/ 83 w 85"/>
                <a:gd name="T9" fmla="*/ 1 h 164"/>
                <a:gd name="T10" fmla="*/ 44 w 85"/>
                <a:gd name="T11" fmla="*/ 81 h 164"/>
                <a:gd name="T12" fmla="*/ 22 w 85"/>
                <a:gd name="T13" fmla="*/ 124 h 164"/>
                <a:gd name="T14" fmla="*/ 1 w 85"/>
                <a:gd name="T15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64">
                  <a:moveTo>
                    <a:pt x="1" y="160"/>
                  </a:moveTo>
                  <a:cubicBezTo>
                    <a:pt x="0" y="162"/>
                    <a:pt x="3" y="164"/>
                    <a:pt x="5" y="162"/>
                  </a:cubicBezTo>
                  <a:cubicBezTo>
                    <a:pt x="24" y="144"/>
                    <a:pt x="35" y="115"/>
                    <a:pt x="45" y="92"/>
                  </a:cubicBezTo>
                  <a:cubicBezTo>
                    <a:pt x="58" y="62"/>
                    <a:pt x="70" y="31"/>
                    <a:pt x="85" y="2"/>
                  </a:cubicBezTo>
                  <a:cubicBezTo>
                    <a:pt x="85" y="1"/>
                    <a:pt x="84" y="0"/>
                    <a:pt x="83" y="1"/>
                  </a:cubicBezTo>
                  <a:cubicBezTo>
                    <a:pt x="69" y="27"/>
                    <a:pt x="56" y="54"/>
                    <a:pt x="44" y="81"/>
                  </a:cubicBezTo>
                  <a:cubicBezTo>
                    <a:pt x="37" y="95"/>
                    <a:pt x="29" y="110"/>
                    <a:pt x="22" y="124"/>
                  </a:cubicBezTo>
                  <a:cubicBezTo>
                    <a:pt x="15" y="136"/>
                    <a:pt x="6" y="147"/>
                    <a:pt x="1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54BCC175-29C5-4201-BA2A-6265204D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914"/>
              <a:ext cx="95" cy="147"/>
            </a:xfrm>
            <a:custGeom>
              <a:avLst/>
              <a:gdLst>
                <a:gd name="T0" fmla="*/ 5 w 40"/>
                <a:gd name="T1" fmla="*/ 60 h 62"/>
                <a:gd name="T2" fmla="*/ 21 w 40"/>
                <a:gd name="T3" fmla="*/ 33 h 62"/>
                <a:gd name="T4" fmla="*/ 39 w 40"/>
                <a:gd name="T5" fmla="*/ 4 h 62"/>
                <a:gd name="T6" fmla="*/ 36 w 40"/>
                <a:gd name="T7" fmla="*/ 2 h 62"/>
                <a:gd name="T8" fmla="*/ 17 w 40"/>
                <a:gd name="T9" fmla="*/ 26 h 62"/>
                <a:gd name="T10" fmla="*/ 1 w 40"/>
                <a:gd name="T11" fmla="*/ 58 h 62"/>
                <a:gd name="T12" fmla="*/ 5 w 40"/>
                <a:gd name="T1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2">
                  <a:moveTo>
                    <a:pt x="5" y="60"/>
                  </a:moveTo>
                  <a:cubicBezTo>
                    <a:pt x="13" y="53"/>
                    <a:pt x="16" y="42"/>
                    <a:pt x="21" y="33"/>
                  </a:cubicBezTo>
                  <a:cubicBezTo>
                    <a:pt x="26" y="23"/>
                    <a:pt x="32" y="13"/>
                    <a:pt x="39" y="4"/>
                  </a:cubicBezTo>
                  <a:cubicBezTo>
                    <a:pt x="40" y="2"/>
                    <a:pt x="37" y="0"/>
                    <a:pt x="36" y="2"/>
                  </a:cubicBezTo>
                  <a:cubicBezTo>
                    <a:pt x="29" y="10"/>
                    <a:pt x="23" y="18"/>
                    <a:pt x="17" y="26"/>
                  </a:cubicBezTo>
                  <a:cubicBezTo>
                    <a:pt x="11" y="36"/>
                    <a:pt x="3" y="47"/>
                    <a:pt x="1" y="58"/>
                  </a:cubicBezTo>
                  <a:cubicBezTo>
                    <a:pt x="0" y="60"/>
                    <a:pt x="3" y="62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1C30B514-0DC3-47E8-8E5B-B3606B399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933"/>
              <a:ext cx="62" cy="95"/>
            </a:xfrm>
            <a:custGeom>
              <a:avLst/>
              <a:gdLst>
                <a:gd name="T0" fmla="*/ 4 w 26"/>
                <a:gd name="T1" fmla="*/ 40 h 40"/>
                <a:gd name="T2" fmla="*/ 25 w 26"/>
                <a:gd name="T3" fmla="*/ 1 h 40"/>
                <a:gd name="T4" fmla="*/ 22 w 26"/>
                <a:gd name="T5" fmla="*/ 1 h 40"/>
                <a:gd name="T6" fmla="*/ 15 w 26"/>
                <a:gd name="T7" fmla="*/ 21 h 40"/>
                <a:gd name="T8" fmla="*/ 1 w 26"/>
                <a:gd name="T9" fmla="*/ 37 h 40"/>
                <a:gd name="T10" fmla="*/ 4 w 26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4" y="40"/>
                  </a:moveTo>
                  <a:cubicBezTo>
                    <a:pt x="20" y="36"/>
                    <a:pt x="26" y="14"/>
                    <a:pt x="25" y="1"/>
                  </a:cubicBezTo>
                  <a:cubicBezTo>
                    <a:pt x="25" y="0"/>
                    <a:pt x="22" y="0"/>
                    <a:pt x="22" y="1"/>
                  </a:cubicBezTo>
                  <a:cubicBezTo>
                    <a:pt x="21" y="8"/>
                    <a:pt x="19" y="15"/>
                    <a:pt x="15" y="21"/>
                  </a:cubicBezTo>
                  <a:cubicBezTo>
                    <a:pt x="12" y="27"/>
                    <a:pt x="5" y="31"/>
                    <a:pt x="1" y="37"/>
                  </a:cubicBezTo>
                  <a:cubicBezTo>
                    <a:pt x="0" y="38"/>
                    <a:pt x="2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06CDD50A-C906-4BC1-A124-8B7FE4AB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480"/>
              <a:ext cx="635" cy="26"/>
            </a:xfrm>
            <a:custGeom>
              <a:avLst/>
              <a:gdLst>
                <a:gd name="T0" fmla="*/ 265 w 268"/>
                <a:gd name="T1" fmla="*/ 2 h 11"/>
                <a:gd name="T2" fmla="*/ 199 w 268"/>
                <a:gd name="T3" fmla="*/ 3 h 11"/>
                <a:gd name="T4" fmla="*/ 134 w 268"/>
                <a:gd name="T5" fmla="*/ 6 h 11"/>
                <a:gd name="T6" fmla="*/ 2 w 268"/>
                <a:gd name="T7" fmla="*/ 3 h 11"/>
                <a:gd name="T8" fmla="*/ 2 w 268"/>
                <a:gd name="T9" fmla="*/ 5 h 11"/>
                <a:gd name="T10" fmla="*/ 134 w 268"/>
                <a:gd name="T11" fmla="*/ 11 h 11"/>
                <a:gd name="T12" fmla="*/ 199 w 268"/>
                <a:gd name="T13" fmla="*/ 10 h 11"/>
                <a:gd name="T14" fmla="*/ 266 w 268"/>
                <a:gd name="T15" fmla="*/ 6 h 11"/>
                <a:gd name="T16" fmla="*/ 265 w 268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1">
                  <a:moveTo>
                    <a:pt x="265" y="2"/>
                  </a:moveTo>
                  <a:cubicBezTo>
                    <a:pt x="244" y="0"/>
                    <a:pt x="221" y="3"/>
                    <a:pt x="199" y="3"/>
                  </a:cubicBezTo>
                  <a:cubicBezTo>
                    <a:pt x="177" y="4"/>
                    <a:pt x="155" y="5"/>
                    <a:pt x="134" y="6"/>
                  </a:cubicBezTo>
                  <a:cubicBezTo>
                    <a:pt x="90" y="7"/>
                    <a:pt x="46" y="6"/>
                    <a:pt x="2" y="3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46" y="10"/>
                    <a:pt x="90" y="11"/>
                    <a:pt x="134" y="11"/>
                  </a:cubicBezTo>
                  <a:cubicBezTo>
                    <a:pt x="155" y="11"/>
                    <a:pt x="177" y="10"/>
                    <a:pt x="199" y="10"/>
                  </a:cubicBezTo>
                  <a:cubicBezTo>
                    <a:pt x="221" y="9"/>
                    <a:pt x="244" y="9"/>
                    <a:pt x="266" y="6"/>
                  </a:cubicBezTo>
                  <a:cubicBezTo>
                    <a:pt x="268" y="5"/>
                    <a:pt x="267" y="2"/>
                    <a:pt x="26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75B3F1F9-F0A7-456E-9AB8-62CD15E85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4" y="2033"/>
              <a:ext cx="131" cy="119"/>
            </a:xfrm>
            <a:custGeom>
              <a:avLst/>
              <a:gdLst>
                <a:gd name="T0" fmla="*/ 23 w 55"/>
                <a:gd name="T1" fmla="*/ 44 h 50"/>
                <a:gd name="T2" fmla="*/ 48 w 55"/>
                <a:gd name="T3" fmla="*/ 49 h 50"/>
                <a:gd name="T4" fmla="*/ 53 w 55"/>
                <a:gd name="T5" fmla="*/ 46 h 50"/>
                <a:gd name="T6" fmla="*/ 42 w 55"/>
                <a:gd name="T7" fmla="*/ 13 h 50"/>
                <a:gd name="T8" fmla="*/ 30 w 55"/>
                <a:gd name="T9" fmla="*/ 4 h 50"/>
                <a:gd name="T10" fmla="*/ 27 w 55"/>
                <a:gd name="T11" fmla="*/ 4 h 50"/>
                <a:gd name="T12" fmla="*/ 28 w 55"/>
                <a:gd name="T13" fmla="*/ 3 h 50"/>
                <a:gd name="T14" fmla="*/ 27 w 55"/>
                <a:gd name="T15" fmla="*/ 1 h 50"/>
                <a:gd name="T16" fmla="*/ 21 w 55"/>
                <a:gd name="T17" fmla="*/ 3 h 50"/>
                <a:gd name="T18" fmla="*/ 7 w 55"/>
                <a:gd name="T19" fmla="*/ 3 h 50"/>
                <a:gd name="T20" fmla="*/ 2 w 55"/>
                <a:gd name="T21" fmla="*/ 8 h 50"/>
                <a:gd name="T22" fmla="*/ 8 w 55"/>
                <a:gd name="T23" fmla="*/ 36 h 50"/>
                <a:gd name="T24" fmla="*/ 23 w 55"/>
                <a:gd name="T25" fmla="*/ 44 h 50"/>
                <a:gd name="T26" fmla="*/ 22 w 55"/>
                <a:gd name="T27" fmla="*/ 19 h 50"/>
                <a:gd name="T28" fmla="*/ 27 w 55"/>
                <a:gd name="T29" fmla="*/ 15 h 50"/>
                <a:gd name="T30" fmla="*/ 29 w 55"/>
                <a:gd name="T31" fmla="*/ 16 h 50"/>
                <a:gd name="T32" fmla="*/ 29 w 55"/>
                <a:gd name="T33" fmla="*/ 16 h 50"/>
                <a:gd name="T34" fmla="*/ 33 w 55"/>
                <a:gd name="T35" fmla="*/ 34 h 50"/>
                <a:gd name="T36" fmla="*/ 17 w 55"/>
                <a:gd name="T37" fmla="*/ 30 h 50"/>
                <a:gd name="T38" fmla="*/ 22 w 55"/>
                <a:gd name="T3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50">
                  <a:moveTo>
                    <a:pt x="23" y="44"/>
                  </a:moveTo>
                  <a:cubicBezTo>
                    <a:pt x="30" y="48"/>
                    <a:pt x="39" y="50"/>
                    <a:pt x="48" y="49"/>
                  </a:cubicBezTo>
                  <a:cubicBezTo>
                    <a:pt x="50" y="49"/>
                    <a:pt x="52" y="48"/>
                    <a:pt x="53" y="46"/>
                  </a:cubicBezTo>
                  <a:cubicBezTo>
                    <a:pt x="55" y="32"/>
                    <a:pt x="50" y="21"/>
                    <a:pt x="42" y="13"/>
                  </a:cubicBezTo>
                  <a:cubicBezTo>
                    <a:pt x="39" y="9"/>
                    <a:pt x="36" y="6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8" y="4"/>
                    <a:pt x="28" y="4"/>
                    <a:pt x="28" y="3"/>
                  </a:cubicBezTo>
                  <a:cubicBezTo>
                    <a:pt x="30" y="3"/>
                    <a:pt x="29" y="0"/>
                    <a:pt x="27" y="1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6" y="3"/>
                    <a:pt x="12" y="3"/>
                    <a:pt x="7" y="3"/>
                  </a:cubicBezTo>
                  <a:cubicBezTo>
                    <a:pt x="4" y="3"/>
                    <a:pt x="2" y="5"/>
                    <a:pt x="2" y="8"/>
                  </a:cubicBezTo>
                  <a:cubicBezTo>
                    <a:pt x="0" y="18"/>
                    <a:pt x="1" y="28"/>
                    <a:pt x="8" y="36"/>
                  </a:cubicBezTo>
                  <a:cubicBezTo>
                    <a:pt x="12" y="40"/>
                    <a:pt x="17" y="43"/>
                    <a:pt x="23" y="44"/>
                  </a:cubicBezTo>
                  <a:close/>
                  <a:moveTo>
                    <a:pt x="22" y="19"/>
                  </a:moveTo>
                  <a:cubicBezTo>
                    <a:pt x="23" y="17"/>
                    <a:pt x="24" y="15"/>
                    <a:pt x="27" y="15"/>
                  </a:cubicBezTo>
                  <a:cubicBezTo>
                    <a:pt x="28" y="15"/>
                    <a:pt x="28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4" y="18"/>
                    <a:pt x="34" y="28"/>
                    <a:pt x="33" y="34"/>
                  </a:cubicBezTo>
                  <a:cubicBezTo>
                    <a:pt x="27" y="34"/>
                    <a:pt x="21" y="33"/>
                    <a:pt x="17" y="30"/>
                  </a:cubicBezTo>
                  <a:cubicBezTo>
                    <a:pt x="19" y="26"/>
                    <a:pt x="20" y="22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189FD5B1-C77C-4AD8-B31C-EB3BD91FB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135"/>
              <a:ext cx="74" cy="302"/>
            </a:xfrm>
            <a:custGeom>
              <a:avLst/>
              <a:gdLst>
                <a:gd name="T0" fmla="*/ 17 w 31"/>
                <a:gd name="T1" fmla="*/ 62 h 127"/>
                <a:gd name="T2" fmla="*/ 31 w 31"/>
                <a:gd name="T3" fmla="*/ 2 h 127"/>
                <a:gd name="T4" fmla="*/ 29 w 31"/>
                <a:gd name="T5" fmla="*/ 2 h 127"/>
                <a:gd name="T6" fmla="*/ 8 w 31"/>
                <a:gd name="T7" fmla="*/ 69 h 127"/>
                <a:gd name="T8" fmla="*/ 15 w 31"/>
                <a:gd name="T9" fmla="*/ 126 h 127"/>
                <a:gd name="T10" fmla="*/ 19 w 31"/>
                <a:gd name="T11" fmla="*/ 124 h 127"/>
                <a:gd name="T12" fmla="*/ 14 w 31"/>
                <a:gd name="T13" fmla="*/ 99 h 127"/>
                <a:gd name="T14" fmla="*/ 17 w 31"/>
                <a:gd name="T15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7">
                  <a:moveTo>
                    <a:pt x="17" y="62"/>
                  </a:moveTo>
                  <a:cubicBezTo>
                    <a:pt x="21" y="42"/>
                    <a:pt x="26" y="22"/>
                    <a:pt x="31" y="2"/>
                  </a:cubicBezTo>
                  <a:cubicBezTo>
                    <a:pt x="31" y="1"/>
                    <a:pt x="29" y="0"/>
                    <a:pt x="29" y="2"/>
                  </a:cubicBezTo>
                  <a:cubicBezTo>
                    <a:pt x="21" y="24"/>
                    <a:pt x="12" y="46"/>
                    <a:pt x="8" y="69"/>
                  </a:cubicBezTo>
                  <a:cubicBezTo>
                    <a:pt x="5" y="84"/>
                    <a:pt x="0" y="114"/>
                    <a:pt x="15" y="126"/>
                  </a:cubicBezTo>
                  <a:cubicBezTo>
                    <a:pt x="16" y="127"/>
                    <a:pt x="19" y="126"/>
                    <a:pt x="19" y="124"/>
                  </a:cubicBezTo>
                  <a:cubicBezTo>
                    <a:pt x="19" y="116"/>
                    <a:pt x="15" y="107"/>
                    <a:pt x="14" y="99"/>
                  </a:cubicBezTo>
                  <a:cubicBezTo>
                    <a:pt x="13" y="87"/>
                    <a:pt x="15" y="74"/>
                    <a:pt x="1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396C38F1-23D9-4238-B76C-E99A3300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154"/>
              <a:ext cx="45" cy="269"/>
            </a:xfrm>
            <a:custGeom>
              <a:avLst/>
              <a:gdLst>
                <a:gd name="T0" fmla="*/ 5 w 19"/>
                <a:gd name="T1" fmla="*/ 57 h 113"/>
                <a:gd name="T2" fmla="*/ 10 w 19"/>
                <a:gd name="T3" fmla="*/ 0 h 113"/>
                <a:gd name="T4" fmla="*/ 9 w 19"/>
                <a:gd name="T5" fmla="*/ 0 h 113"/>
                <a:gd name="T6" fmla="*/ 1 w 19"/>
                <a:gd name="T7" fmla="*/ 57 h 113"/>
                <a:gd name="T8" fmla="*/ 14 w 19"/>
                <a:gd name="T9" fmla="*/ 111 h 113"/>
                <a:gd name="T10" fmla="*/ 19 w 19"/>
                <a:gd name="T11" fmla="*/ 110 h 113"/>
                <a:gd name="T12" fmla="*/ 5 w 19"/>
                <a:gd name="T13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3">
                  <a:moveTo>
                    <a:pt x="5" y="57"/>
                  </a:moveTo>
                  <a:cubicBezTo>
                    <a:pt x="2" y="38"/>
                    <a:pt x="4" y="19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2" y="19"/>
                    <a:pt x="0" y="38"/>
                    <a:pt x="1" y="57"/>
                  </a:cubicBezTo>
                  <a:cubicBezTo>
                    <a:pt x="1" y="75"/>
                    <a:pt x="4" y="97"/>
                    <a:pt x="14" y="111"/>
                  </a:cubicBezTo>
                  <a:cubicBezTo>
                    <a:pt x="16" y="113"/>
                    <a:pt x="19" y="112"/>
                    <a:pt x="19" y="110"/>
                  </a:cubicBezTo>
                  <a:cubicBezTo>
                    <a:pt x="15" y="92"/>
                    <a:pt x="7" y="76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1CC7EEC-E765-4E30-B0C9-884F3A5A9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164"/>
              <a:ext cx="71" cy="280"/>
            </a:xfrm>
            <a:custGeom>
              <a:avLst/>
              <a:gdLst>
                <a:gd name="T0" fmla="*/ 2 w 30"/>
                <a:gd name="T1" fmla="*/ 2 h 118"/>
                <a:gd name="T2" fmla="*/ 0 w 30"/>
                <a:gd name="T3" fmla="*/ 3 h 118"/>
                <a:gd name="T4" fmla="*/ 16 w 30"/>
                <a:gd name="T5" fmla="*/ 65 h 118"/>
                <a:gd name="T6" fmla="*/ 19 w 30"/>
                <a:gd name="T7" fmla="*/ 116 h 118"/>
                <a:gd name="T8" fmla="*/ 24 w 30"/>
                <a:gd name="T9" fmla="*/ 116 h 118"/>
                <a:gd name="T10" fmla="*/ 23 w 30"/>
                <a:gd name="T11" fmla="*/ 59 h 118"/>
                <a:gd name="T12" fmla="*/ 2 w 30"/>
                <a:gd name="T13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8">
                  <a:moveTo>
                    <a:pt x="2" y="2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10" y="23"/>
                    <a:pt x="15" y="43"/>
                    <a:pt x="16" y="65"/>
                  </a:cubicBezTo>
                  <a:cubicBezTo>
                    <a:pt x="18" y="81"/>
                    <a:pt x="14" y="101"/>
                    <a:pt x="19" y="116"/>
                  </a:cubicBezTo>
                  <a:cubicBezTo>
                    <a:pt x="20" y="118"/>
                    <a:pt x="23" y="118"/>
                    <a:pt x="24" y="116"/>
                  </a:cubicBezTo>
                  <a:cubicBezTo>
                    <a:pt x="30" y="99"/>
                    <a:pt x="25" y="77"/>
                    <a:pt x="23" y="59"/>
                  </a:cubicBezTo>
                  <a:cubicBezTo>
                    <a:pt x="20" y="39"/>
                    <a:pt x="13" y="2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29620B8D-57D9-4CFE-AFA4-7A24339C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166"/>
              <a:ext cx="87" cy="259"/>
            </a:xfrm>
            <a:custGeom>
              <a:avLst/>
              <a:gdLst>
                <a:gd name="T0" fmla="*/ 1 w 37"/>
                <a:gd name="T1" fmla="*/ 1 h 109"/>
                <a:gd name="T2" fmla="*/ 0 w 37"/>
                <a:gd name="T3" fmla="*/ 1 h 109"/>
                <a:gd name="T4" fmla="*/ 20 w 37"/>
                <a:gd name="T5" fmla="*/ 51 h 109"/>
                <a:gd name="T6" fmla="*/ 25 w 37"/>
                <a:gd name="T7" fmla="*/ 106 h 109"/>
                <a:gd name="T8" fmla="*/ 31 w 37"/>
                <a:gd name="T9" fmla="*/ 106 h 109"/>
                <a:gd name="T10" fmla="*/ 27 w 37"/>
                <a:gd name="T11" fmla="*/ 49 h 109"/>
                <a:gd name="T12" fmla="*/ 1 w 37"/>
                <a:gd name="T13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9">
                  <a:moveTo>
                    <a:pt x="1" y="1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1" y="17"/>
                    <a:pt x="15" y="33"/>
                    <a:pt x="20" y="51"/>
                  </a:cubicBezTo>
                  <a:cubicBezTo>
                    <a:pt x="24" y="69"/>
                    <a:pt x="21" y="88"/>
                    <a:pt x="25" y="106"/>
                  </a:cubicBezTo>
                  <a:cubicBezTo>
                    <a:pt x="26" y="109"/>
                    <a:pt x="30" y="108"/>
                    <a:pt x="31" y="106"/>
                  </a:cubicBezTo>
                  <a:cubicBezTo>
                    <a:pt x="37" y="89"/>
                    <a:pt x="31" y="66"/>
                    <a:pt x="27" y="49"/>
                  </a:cubicBezTo>
                  <a:cubicBezTo>
                    <a:pt x="23" y="32"/>
                    <a:pt x="14" y="1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63" name="Gráfico 62">
            <a:extLst>
              <a:ext uri="{FF2B5EF4-FFF2-40B4-BE49-F238E27FC236}">
                <a16:creationId xmlns:a16="http://schemas.microsoft.com/office/drawing/2014/main" id="{3EED8D98-B256-4033-BEE1-B424CDA71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103108"/>
              </p:ext>
            </p:extLst>
          </p:nvPr>
        </p:nvGraphicFramePr>
        <p:xfrm>
          <a:off x="2371103" y="1528858"/>
          <a:ext cx="4099766" cy="365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4" name="Gráfico 63">
            <a:extLst>
              <a:ext uri="{FF2B5EF4-FFF2-40B4-BE49-F238E27FC236}">
                <a16:creationId xmlns:a16="http://schemas.microsoft.com/office/drawing/2014/main" id="{AB249781-C482-41BF-B64D-CD51DC0DC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629378"/>
              </p:ext>
            </p:extLst>
          </p:nvPr>
        </p:nvGraphicFramePr>
        <p:xfrm>
          <a:off x="4236971" y="1686322"/>
          <a:ext cx="2623921" cy="365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5" name="disparo historico">
            <a:extLst>
              <a:ext uri="{FF2B5EF4-FFF2-40B4-BE49-F238E27FC236}">
                <a16:creationId xmlns:a16="http://schemas.microsoft.com/office/drawing/2014/main" id="{E4BE1765-ADBC-4493-9DFF-7E25C3E43843}"/>
              </a:ext>
            </a:extLst>
          </p:cNvPr>
          <p:cNvGrpSpPr/>
          <p:nvPr/>
        </p:nvGrpSpPr>
        <p:grpSpPr>
          <a:xfrm>
            <a:off x="1803554" y="5356421"/>
            <a:ext cx="1135097" cy="430887"/>
            <a:chOff x="8256588" y="5575012"/>
            <a:chExt cx="1481911" cy="562539"/>
          </a:xfrm>
        </p:grpSpPr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E5EC1B4F-AF67-4C53-920A-845FFE4DF071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67" name="Group 22">
              <a:extLst>
                <a:ext uri="{FF2B5EF4-FFF2-40B4-BE49-F238E27FC236}">
                  <a16:creationId xmlns:a16="http://schemas.microsoft.com/office/drawing/2014/main" id="{00BDCACE-E54A-4E6D-93EC-EAE2B0F10B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68" name="Freeform 23">
                <a:extLst>
                  <a:ext uri="{FF2B5EF4-FFF2-40B4-BE49-F238E27FC236}">
                    <a16:creationId xmlns:a16="http://schemas.microsoft.com/office/drawing/2014/main" id="{48CCC982-69D3-4F6B-8219-FA11DE7AEE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9" name="Freeform 24">
                <a:extLst>
                  <a:ext uri="{FF2B5EF4-FFF2-40B4-BE49-F238E27FC236}">
                    <a16:creationId xmlns:a16="http://schemas.microsoft.com/office/drawing/2014/main" id="{3057F44C-75A8-4F14-A94B-3E52A393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25">
                <a:extLst>
                  <a:ext uri="{FF2B5EF4-FFF2-40B4-BE49-F238E27FC236}">
                    <a16:creationId xmlns:a16="http://schemas.microsoft.com/office/drawing/2014/main" id="{00B370DC-E1FF-467B-8D2A-FC3C56780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1" name="Freeform 26">
                <a:extLst>
                  <a:ext uri="{FF2B5EF4-FFF2-40B4-BE49-F238E27FC236}">
                    <a16:creationId xmlns:a16="http://schemas.microsoft.com/office/drawing/2014/main" id="{3BD7CDD6-9287-42E7-B515-EBF7FF03B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27">
                <a:extLst>
                  <a:ext uri="{FF2B5EF4-FFF2-40B4-BE49-F238E27FC236}">
                    <a16:creationId xmlns:a16="http://schemas.microsoft.com/office/drawing/2014/main" id="{0201D6C9-4886-45E2-B29C-A3B2C7FEB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3" name="Freeform 28">
                <a:extLst>
                  <a:ext uri="{FF2B5EF4-FFF2-40B4-BE49-F238E27FC236}">
                    <a16:creationId xmlns:a16="http://schemas.microsoft.com/office/drawing/2014/main" id="{7836F8B4-64F5-46E7-8058-6C2F65DB7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4" name="Freeform 29">
                <a:extLst>
                  <a:ext uri="{FF2B5EF4-FFF2-40B4-BE49-F238E27FC236}">
                    <a16:creationId xmlns:a16="http://schemas.microsoft.com/office/drawing/2014/main" id="{5064D557-DF98-4069-BDAF-A1FC9C59B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5" name="Freeform 30">
                <a:extLst>
                  <a:ext uri="{FF2B5EF4-FFF2-40B4-BE49-F238E27FC236}">
                    <a16:creationId xmlns:a16="http://schemas.microsoft.com/office/drawing/2014/main" id="{3B6D37F4-5DE8-4B13-9859-DDEF9E269F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6" name="Freeform 31">
                <a:extLst>
                  <a:ext uri="{FF2B5EF4-FFF2-40B4-BE49-F238E27FC236}">
                    <a16:creationId xmlns:a16="http://schemas.microsoft.com/office/drawing/2014/main" id="{B798764D-F230-4CD0-AFD6-2EA999BA7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7" name="Freeform 32">
                <a:extLst>
                  <a:ext uri="{FF2B5EF4-FFF2-40B4-BE49-F238E27FC236}">
                    <a16:creationId xmlns:a16="http://schemas.microsoft.com/office/drawing/2014/main" id="{A6BD097D-1C0F-4DD5-9E3B-97FFC2C9F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8" name="Freeform 33">
                <a:extLst>
                  <a:ext uri="{FF2B5EF4-FFF2-40B4-BE49-F238E27FC236}">
                    <a16:creationId xmlns:a16="http://schemas.microsoft.com/office/drawing/2014/main" id="{6CA804EC-B770-4DAC-ADD3-2D4ECAFF7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9" name="Freeform 34">
                <a:extLst>
                  <a:ext uri="{FF2B5EF4-FFF2-40B4-BE49-F238E27FC236}">
                    <a16:creationId xmlns:a16="http://schemas.microsoft.com/office/drawing/2014/main" id="{4567B9FC-E709-4161-901A-8073740C3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0" name="Freeform 35">
                <a:extLst>
                  <a:ext uri="{FF2B5EF4-FFF2-40B4-BE49-F238E27FC236}">
                    <a16:creationId xmlns:a16="http://schemas.microsoft.com/office/drawing/2014/main" id="{73E810DE-75C4-40C7-9D51-D2692DAB7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D6F99C80-BD79-452E-B813-88369FFE7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58113"/>
              </p:ext>
            </p:extLst>
          </p:nvPr>
        </p:nvGraphicFramePr>
        <p:xfrm>
          <a:off x="221536" y="5340243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39" name="+ informações">
            <a:extLst>
              <a:ext uri="{FF2B5EF4-FFF2-40B4-BE49-F238E27FC236}">
                <a16:creationId xmlns:a16="http://schemas.microsoft.com/office/drawing/2014/main" id="{464BBB13-6704-4A5A-8FE4-6E196843DC48}"/>
              </a:ext>
            </a:extLst>
          </p:cNvPr>
          <p:cNvGrpSpPr/>
          <p:nvPr/>
        </p:nvGrpSpPr>
        <p:grpSpPr>
          <a:xfrm>
            <a:off x="3402898" y="5441059"/>
            <a:ext cx="1402473" cy="346249"/>
            <a:chOff x="7300120" y="5125288"/>
            <a:chExt cx="1748287" cy="431624"/>
          </a:xfrm>
        </p:grpSpPr>
        <p:sp>
          <p:nvSpPr>
            <p:cNvPr id="40" name="Forma livre 52">
              <a:extLst>
                <a:ext uri="{FF2B5EF4-FFF2-40B4-BE49-F238E27FC236}">
                  <a16:creationId xmlns:a16="http://schemas.microsoft.com/office/drawing/2014/main" id="{260C142D-27A8-4146-BD2B-2F3DA6B5AF75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" name="CaixaDeTexto 5">
              <a:extLst>
                <a:ext uri="{FF2B5EF4-FFF2-40B4-BE49-F238E27FC236}">
                  <a16:creationId xmlns:a16="http://schemas.microsoft.com/office/drawing/2014/main" id="{CA620D15-EB12-41CF-916C-6118A523A283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00953183-60B0-46F7-B0B5-FE5CEF6DD9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3F8C0B8E-479D-4E71-BEE4-8F897465C9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CEDCEFFC-8959-491C-9ED2-70565453BD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D9CE1F11-65AA-40E2-B5DA-0236A0A2B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D8A9B411-EBE6-4856-B883-76D09FA4F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6ABCE87E-563F-429D-8872-C8DECCBC84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0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" grpId="0"/>
      <p:bldGraphic spid="63" grpId="0">
        <p:bldAsOne/>
      </p:bldGraphic>
      <p:bldGraphic spid="64" grpId="0">
        <p:bldAsOne/>
      </p:bldGraphic>
      <p:bldGraphic spid="64" grpId="1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7200000" y="1800000"/>
            <a:ext cx="4000500" cy="1871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além da grande similaridade com relação à distribuição da amostra em relação a 2017, cabe destacar que apenas o perfil de 25 a 44 anos representa 60% do universo de respondentes </a:t>
            </a:r>
            <a:r>
              <a:rPr lang="pt-BR" sz="1200" dirty="0"/>
              <a:t>(p20)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P20. Qual a sua idade?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idade</a:t>
            </a:r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3739E4C0-3365-4D6A-A71E-1369115781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1500" y="1646935"/>
            <a:ext cx="537176" cy="426490"/>
            <a:chOff x="3488" y="1882"/>
            <a:chExt cx="694" cy="551"/>
          </a:xfrm>
          <a:solidFill>
            <a:schemeClr val="accent4"/>
          </a:solidFill>
        </p:grpSpPr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98449FB-333B-4E2A-B35A-F28F3F6D6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8" y="1882"/>
              <a:ext cx="694" cy="551"/>
            </a:xfrm>
            <a:custGeom>
              <a:avLst/>
              <a:gdLst>
                <a:gd name="T0" fmla="*/ 108 w 291"/>
                <a:gd name="T1" fmla="*/ 229 h 230"/>
                <a:gd name="T2" fmla="*/ 7 w 291"/>
                <a:gd name="T3" fmla="*/ 220 h 230"/>
                <a:gd name="T4" fmla="*/ 5 w 291"/>
                <a:gd name="T5" fmla="*/ 217 h 230"/>
                <a:gd name="T6" fmla="*/ 27 w 291"/>
                <a:gd name="T7" fmla="*/ 154 h 230"/>
                <a:gd name="T8" fmla="*/ 52 w 291"/>
                <a:gd name="T9" fmla="*/ 140 h 230"/>
                <a:gd name="T10" fmla="*/ 78 w 291"/>
                <a:gd name="T11" fmla="*/ 122 h 230"/>
                <a:gd name="T12" fmla="*/ 75 w 291"/>
                <a:gd name="T13" fmla="*/ 34 h 230"/>
                <a:gd name="T14" fmla="*/ 142 w 291"/>
                <a:gd name="T15" fmla="*/ 2 h 230"/>
                <a:gd name="T16" fmla="*/ 208 w 291"/>
                <a:gd name="T17" fmla="*/ 26 h 230"/>
                <a:gd name="T18" fmla="*/ 206 w 291"/>
                <a:gd name="T19" fmla="*/ 121 h 230"/>
                <a:gd name="T20" fmla="*/ 251 w 291"/>
                <a:gd name="T21" fmla="*/ 139 h 230"/>
                <a:gd name="T22" fmla="*/ 252 w 291"/>
                <a:gd name="T23" fmla="*/ 139 h 230"/>
                <a:gd name="T24" fmla="*/ 290 w 291"/>
                <a:gd name="T25" fmla="*/ 217 h 230"/>
                <a:gd name="T26" fmla="*/ 287 w 291"/>
                <a:gd name="T27" fmla="*/ 221 h 230"/>
                <a:gd name="T28" fmla="*/ 108 w 291"/>
                <a:gd name="T29" fmla="*/ 229 h 230"/>
                <a:gd name="T30" fmla="*/ 12 w 291"/>
                <a:gd name="T31" fmla="*/ 214 h 230"/>
                <a:gd name="T32" fmla="*/ 283 w 291"/>
                <a:gd name="T33" fmla="*/ 214 h 230"/>
                <a:gd name="T34" fmla="*/ 250 w 291"/>
                <a:gd name="T35" fmla="*/ 146 h 230"/>
                <a:gd name="T36" fmla="*/ 249 w 291"/>
                <a:gd name="T37" fmla="*/ 146 h 230"/>
                <a:gd name="T38" fmla="*/ 200 w 291"/>
                <a:gd name="T39" fmla="*/ 126 h 230"/>
                <a:gd name="T40" fmla="*/ 198 w 291"/>
                <a:gd name="T41" fmla="*/ 124 h 230"/>
                <a:gd name="T42" fmla="*/ 198 w 291"/>
                <a:gd name="T43" fmla="*/ 121 h 230"/>
                <a:gd name="T44" fmla="*/ 202 w 291"/>
                <a:gd name="T45" fmla="*/ 30 h 230"/>
                <a:gd name="T46" fmla="*/ 142 w 291"/>
                <a:gd name="T47" fmla="*/ 9 h 230"/>
                <a:gd name="T48" fmla="*/ 81 w 291"/>
                <a:gd name="T49" fmla="*/ 37 h 230"/>
                <a:gd name="T50" fmla="*/ 86 w 291"/>
                <a:gd name="T51" fmla="*/ 121 h 230"/>
                <a:gd name="T52" fmla="*/ 85 w 291"/>
                <a:gd name="T53" fmla="*/ 125 h 230"/>
                <a:gd name="T54" fmla="*/ 55 w 291"/>
                <a:gd name="T55" fmla="*/ 147 h 230"/>
                <a:gd name="T56" fmla="*/ 31 w 291"/>
                <a:gd name="T57" fmla="*/ 161 h 230"/>
                <a:gd name="T58" fmla="*/ 12 w 291"/>
                <a:gd name="T59" fmla="*/ 214 h 230"/>
                <a:gd name="T60" fmla="*/ 286 w 291"/>
                <a:gd name="T61" fmla="*/ 217 h 230"/>
                <a:gd name="T62" fmla="*/ 286 w 291"/>
                <a:gd name="T63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30">
                  <a:moveTo>
                    <a:pt x="108" y="229"/>
                  </a:moveTo>
                  <a:cubicBezTo>
                    <a:pt x="67" y="229"/>
                    <a:pt x="28" y="227"/>
                    <a:pt x="7" y="220"/>
                  </a:cubicBezTo>
                  <a:cubicBezTo>
                    <a:pt x="6" y="220"/>
                    <a:pt x="5" y="219"/>
                    <a:pt x="5" y="217"/>
                  </a:cubicBezTo>
                  <a:cubicBezTo>
                    <a:pt x="4" y="215"/>
                    <a:pt x="0" y="171"/>
                    <a:pt x="27" y="154"/>
                  </a:cubicBezTo>
                  <a:cubicBezTo>
                    <a:pt x="36" y="148"/>
                    <a:pt x="44" y="144"/>
                    <a:pt x="52" y="140"/>
                  </a:cubicBezTo>
                  <a:cubicBezTo>
                    <a:pt x="64" y="134"/>
                    <a:pt x="72" y="130"/>
                    <a:pt x="78" y="122"/>
                  </a:cubicBezTo>
                  <a:cubicBezTo>
                    <a:pt x="74" y="112"/>
                    <a:pt x="55" y="66"/>
                    <a:pt x="75" y="34"/>
                  </a:cubicBezTo>
                  <a:cubicBezTo>
                    <a:pt x="86" y="14"/>
                    <a:pt x="109" y="3"/>
                    <a:pt x="142" y="2"/>
                  </a:cubicBezTo>
                  <a:cubicBezTo>
                    <a:pt x="173" y="0"/>
                    <a:pt x="196" y="8"/>
                    <a:pt x="208" y="26"/>
                  </a:cubicBezTo>
                  <a:cubicBezTo>
                    <a:pt x="229" y="57"/>
                    <a:pt x="211" y="107"/>
                    <a:pt x="206" y="121"/>
                  </a:cubicBezTo>
                  <a:cubicBezTo>
                    <a:pt x="221" y="127"/>
                    <a:pt x="246" y="137"/>
                    <a:pt x="251" y="139"/>
                  </a:cubicBezTo>
                  <a:cubicBezTo>
                    <a:pt x="252" y="139"/>
                    <a:pt x="252" y="139"/>
                    <a:pt x="252" y="139"/>
                  </a:cubicBezTo>
                  <a:cubicBezTo>
                    <a:pt x="278" y="146"/>
                    <a:pt x="291" y="173"/>
                    <a:pt x="290" y="217"/>
                  </a:cubicBezTo>
                  <a:cubicBezTo>
                    <a:pt x="290" y="219"/>
                    <a:pt x="288" y="220"/>
                    <a:pt x="287" y="221"/>
                  </a:cubicBezTo>
                  <a:cubicBezTo>
                    <a:pt x="281" y="221"/>
                    <a:pt x="188" y="229"/>
                    <a:pt x="108" y="229"/>
                  </a:cubicBezTo>
                  <a:close/>
                  <a:moveTo>
                    <a:pt x="12" y="214"/>
                  </a:moveTo>
                  <a:cubicBezTo>
                    <a:pt x="71" y="230"/>
                    <a:pt x="256" y="216"/>
                    <a:pt x="283" y="214"/>
                  </a:cubicBezTo>
                  <a:cubicBezTo>
                    <a:pt x="283" y="155"/>
                    <a:pt x="259" y="148"/>
                    <a:pt x="250" y="146"/>
                  </a:cubicBezTo>
                  <a:cubicBezTo>
                    <a:pt x="249" y="146"/>
                    <a:pt x="249" y="146"/>
                    <a:pt x="249" y="146"/>
                  </a:cubicBezTo>
                  <a:cubicBezTo>
                    <a:pt x="242" y="144"/>
                    <a:pt x="201" y="127"/>
                    <a:pt x="200" y="126"/>
                  </a:cubicBezTo>
                  <a:cubicBezTo>
                    <a:pt x="199" y="126"/>
                    <a:pt x="198" y="125"/>
                    <a:pt x="198" y="124"/>
                  </a:cubicBezTo>
                  <a:cubicBezTo>
                    <a:pt x="197" y="123"/>
                    <a:pt x="197" y="122"/>
                    <a:pt x="198" y="121"/>
                  </a:cubicBezTo>
                  <a:cubicBezTo>
                    <a:pt x="198" y="120"/>
                    <a:pt x="224" y="62"/>
                    <a:pt x="202" y="30"/>
                  </a:cubicBezTo>
                  <a:cubicBezTo>
                    <a:pt x="191" y="15"/>
                    <a:pt x="171" y="8"/>
                    <a:pt x="142" y="9"/>
                  </a:cubicBezTo>
                  <a:cubicBezTo>
                    <a:pt x="112" y="11"/>
                    <a:pt x="91" y="20"/>
                    <a:pt x="81" y="37"/>
                  </a:cubicBezTo>
                  <a:cubicBezTo>
                    <a:pt x="62" y="70"/>
                    <a:pt x="85" y="120"/>
                    <a:pt x="86" y="121"/>
                  </a:cubicBezTo>
                  <a:cubicBezTo>
                    <a:pt x="86" y="122"/>
                    <a:pt x="86" y="123"/>
                    <a:pt x="85" y="125"/>
                  </a:cubicBezTo>
                  <a:cubicBezTo>
                    <a:pt x="79" y="135"/>
                    <a:pt x="68" y="140"/>
                    <a:pt x="55" y="147"/>
                  </a:cubicBezTo>
                  <a:cubicBezTo>
                    <a:pt x="48" y="151"/>
                    <a:pt x="40" y="155"/>
                    <a:pt x="31" y="161"/>
                  </a:cubicBezTo>
                  <a:cubicBezTo>
                    <a:pt x="11" y="173"/>
                    <a:pt x="11" y="205"/>
                    <a:pt x="12" y="214"/>
                  </a:cubicBezTo>
                  <a:close/>
                  <a:moveTo>
                    <a:pt x="286" y="217"/>
                  </a:moveTo>
                  <a:cubicBezTo>
                    <a:pt x="286" y="217"/>
                    <a:pt x="286" y="217"/>
                    <a:pt x="286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EECEE41E-3B1E-4177-8800-8857AD6FC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894"/>
              <a:ext cx="43" cy="79"/>
            </a:xfrm>
            <a:custGeom>
              <a:avLst/>
              <a:gdLst>
                <a:gd name="T0" fmla="*/ 2 w 18"/>
                <a:gd name="T1" fmla="*/ 33 h 33"/>
                <a:gd name="T2" fmla="*/ 2 w 18"/>
                <a:gd name="T3" fmla="*/ 33 h 33"/>
                <a:gd name="T4" fmla="*/ 1 w 18"/>
                <a:gd name="T5" fmla="*/ 30 h 33"/>
                <a:gd name="T6" fmla="*/ 15 w 18"/>
                <a:gd name="T7" fmla="*/ 2 h 33"/>
                <a:gd name="T8" fmla="*/ 17 w 18"/>
                <a:gd name="T9" fmla="*/ 1 h 33"/>
                <a:gd name="T10" fmla="*/ 18 w 18"/>
                <a:gd name="T11" fmla="*/ 3 h 33"/>
                <a:gd name="T12" fmla="*/ 4 w 18"/>
                <a:gd name="T13" fmla="*/ 32 h 33"/>
                <a:gd name="T14" fmla="*/ 2 w 1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2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2"/>
                    <a:pt x="0" y="31"/>
                    <a:pt x="1" y="3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3"/>
                    <a:pt x="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BEB4BE7-358B-4B46-84C8-89563401D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899"/>
              <a:ext cx="55" cy="88"/>
            </a:xfrm>
            <a:custGeom>
              <a:avLst/>
              <a:gdLst>
                <a:gd name="T0" fmla="*/ 2 w 23"/>
                <a:gd name="T1" fmla="*/ 37 h 37"/>
                <a:gd name="T2" fmla="*/ 1 w 23"/>
                <a:gd name="T3" fmla="*/ 37 h 37"/>
                <a:gd name="T4" fmla="*/ 1 w 23"/>
                <a:gd name="T5" fmla="*/ 35 h 37"/>
                <a:gd name="T6" fmla="*/ 19 w 23"/>
                <a:gd name="T7" fmla="*/ 1 h 37"/>
                <a:gd name="T8" fmla="*/ 22 w 23"/>
                <a:gd name="T9" fmla="*/ 0 h 37"/>
                <a:gd name="T10" fmla="*/ 22 w 23"/>
                <a:gd name="T11" fmla="*/ 3 h 37"/>
                <a:gd name="T12" fmla="*/ 4 w 23"/>
                <a:gd name="T13" fmla="*/ 37 h 37"/>
                <a:gd name="T14" fmla="*/ 2 w 23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7">
                  <a:moveTo>
                    <a:pt x="2" y="37"/>
                  </a:moveTo>
                  <a:cubicBezTo>
                    <a:pt x="2" y="37"/>
                    <a:pt x="2" y="37"/>
                    <a:pt x="1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1"/>
                    <a:pt x="23" y="2"/>
                    <a:pt x="22" y="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F00EB11B-5FD3-474B-8958-9667DD52E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18"/>
              <a:ext cx="74" cy="110"/>
            </a:xfrm>
            <a:custGeom>
              <a:avLst/>
              <a:gdLst>
                <a:gd name="T0" fmla="*/ 2 w 31"/>
                <a:gd name="T1" fmla="*/ 46 h 46"/>
                <a:gd name="T2" fmla="*/ 1 w 31"/>
                <a:gd name="T3" fmla="*/ 46 h 46"/>
                <a:gd name="T4" fmla="*/ 0 w 31"/>
                <a:gd name="T5" fmla="*/ 43 h 46"/>
                <a:gd name="T6" fmla="*/ 27 w 31"/>
                <a:gd name="T7" fmla="*/ 1 h 46"/>
                <a:gd name="T8" fmla="*/ 30 w 31"/>
                <a:gd name="T9" fmla="*/ 0 h 46"/>
                <a:gd name="T10" fmla="*/ 30 w 31"/>
                <a:gd name="T11" fmla="*/ 3 h 46"/>
                <a:gd name="T12" fmla="*/ 3 w 31"/>
                <a:gd name="T13" fmla="*/ 45 h 46"/>
                <a:gd name="T14" fmla="*/ 2 w 31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2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2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AB44E36B-938A-43B8-BE62-E881C2DD5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954"/>
              <a:ext cx="77" cy="101"/>
            </a:xfrm>
            <a:custGeom>
              <a:avLst/>
              <a:gdLst>
                <a:gd name="T0" fmla="*/ 2 w 32"/>
                <a:gd name="T1" fmla="*/ 42 h 42"/>
                <a:gd name="T2" fmla="*/ 1 w 32"/>
                <a:gd name="T3" fmla="*/ 42 h 42"/>
                <a:gd name="T4" fmla="*/ 1 w 32"/>
                <a:gd name="T5" fmla="*/ 39 h 42"/>
                <a:gd name="T6" fmla="*/ 29 w 32"/>
                <a:gd name="T7" fmla="*/ 1 h 42"/>
                <a:gd name="T8" fmla="*/ 31 w 32"/>
                <a:gd name="T9" fmla="*/ 1 h 42"/>
                <a:gd name="T10" fmla="*/ 32 w 32"/>
                <a:gd name="T11" fmla="*/ 3 h 42"/>
                <a:gd name="T12" fmla="*/ 4 w 32"/>
                <a:gd name="T13" fmla="*/ 41 h 42"/>
                <a:gd name="T14" fmla="*/ 2 w 3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" y="42"/>
                  </a:moveTo>
                  <a:cubicBezTo>
                    <a:pt x="2" y="42"/>
                    <a:pt x="2" y="42"/>
                    <a:pt x="1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31" y="0"/>
                    <a:pt x="31" y="1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3" y="42"/>
                    <a:pt x="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01E70011-51F4-4BD4-8E6E-C80F45394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004"/>
              <a:ext cx="103" cy="122"/>
            </a:xfrm>
            <a:custGeom>
              <a:avLst/>
              <a:gdLst>
                <a:gd name="T0" fmla="*/ 2 w 43"/>
                <a:gd name="T1" fmla="*/ 51 h 51"/>
                <a:gd name="T2" fmla="*/ 1 w 43"/>
                <a:gd name="T3" fmla="*/ 51 h 51"/>
                <a:gd name="T4" fmla="*/ 0 w 43"/>
                <a:gd name="T5" fmla="*/ 48 h 51"/>
                <a:gd name="T6" fmla="*/ 40 w 43"/>
                <a:gd name="T7" fmla="*/ 1 h 51"/>
                <a:gd name="T8" fmla="*/ 42 w 43"/>
                <a:gd name="T9" fmla="*/ 1 h 51"/>
                <a:gd name="T10" fmla="*/ 42 w 43"/>
                <a:gd name="T11" fmla="*/ 3 h 51"/>
                <a:gd name="T12" fmla="*/ 3 w 43"/>
                <a:gd name="T13" fmla="*/ 50 h 51"/>
                <a:gd name="T14" fmla="*/ 2 w 43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1">
                  <a:moveTo>
                    <a:pt x="2" y="51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1"/>
                    <a:pt x="43" y="2"/>
                    <a:pt x="42" y="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2" y="51"/>
                    <a:pt x="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E9153ED4-56A0-45C0-8E39-2442BF4AA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098"/>
              <a:ext cx="95" cy="95"/>
            </a:xfrm>
            <a:custGeom>
              <a:avLst/>
              <a:gdLst>
                <a:gd name="T0" fmla="*/ 2 w 40"/>
                <a:gd name="T1" fmla="*/ 40 h 40"/>
                <a:gd name="T2" fmla="*/ 0 w 40"/>
                <a:gd name="T3" fmla="*/ 39 h 40"/>
                <a:gd name="T4" fmla="*/ 0 w 40"/>
                <a:gd name="T5" fmla="*/ 37 h 40"/>
                <a:gd name="T6" fmla="*/ 37 w 40"/>
                <a:gd name="T7" fmla="*/ 1 h 40"/>
                <a:gd name="T8" fmla="*/ 40 w 40"/>
                <a:gd name="T9" fmla="*/ 1 h 40"/>
                <a:gd name="T10" fmla="*/ 40 w 40"/>
                <a:gd name="T11" fmla="*/ 3 h 40"/>
                <a:gd name="T12" fmla="*/ 3 w 40"/>
                <a:gd name="T13" fmla="*/ 39 h 40"/>
                <a:gd name="T14" fmla="*/ 2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" y="40"/>
                  </a:moveTo>
                  <a:cubicBezTo>
                    <a:pt x="1" y="40"/>
                    <a:pt x="1" y="40"/>
                    <a:pt x="0" y="39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0"/>
                    <a:pt x="39" y="0"/>
                    <a:pt x="40" y="1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2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ABE2CD8A-3560-41BA-8DE4-276A81D09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184"/>
              <a:ext cx="79" cy="88"/>
            </a:xfrm>
            <a:custGeom>
              <a:avLst/>
              <a:gdLst>
                <a:gd name="T0" fmla="*/ 2 w 33"/>
                <a:gd name="T1" fmla="*/ 37 h 37"/>
                <a:gd name="T2" fmla="*/ 1 w 33"/>
                <a:gd name="T3" fmla="*/ 37 h 37"/>
                <a:gd name="T4" fmla="*/ 1 w 33"/>
                <a:gd name="T5" fmla="*/ 35 h 37"/>
                <a:gd name="T6" fmla="*/ 30 w 33"/>
                <a:gd name="T7" fmla="*/ 1 h 37"/>
                <a:gd name="T8" fmla="*/ 32 w 33"/>
                <a:gd name="T9" fmla="*/ 1 h 37"/>
                <a:gd name="T10" fmla="*/ 32 w 33"/>
                <a:gd name="T11" fmla="*/ 3 h 37"/>
                <a:gd name="T12" fmla="*/ 3 w 33"/>
                <a:gd name="T13" fmla="*/ 37 h 37"/>
                <a:gd name="T14" fmla="*/ 2 w 33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7">
                  <a:moveTo>
                    <a:pt x="2" y="37"/>
                  </a:moveTo>
                  <a:cubicBezTo>
                    <a:pt x="2" y="37"/>
                    <a:pt x="1" y="37"/>
                    <a:pt x="1" y="37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3" y="3"/>
                    <a:pt x="32" y="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A3D6A143-652D-4797-80AF-858A28196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203"/>
              <a:ext cx="86" cy="103"/>
            </a:xfrm>
            <a:custGeom>
              <a:avLst/>
              <a:gdLst>
                <a:gd name="T0" fmla="*/ 2 w 36"/>
                <a:gd name="T1" fmla="*/ 43 h 43"/>
                <a:gd name="T2" fmla="*/ 1 w 36"/>
                <a:gd name="T3" fmla="*/ 42 h 43"/>
                <a:gd name="T4" fmla="*/ 2 w 36"/>
                <a:gd name="T5" fmla="*/ 39 h 43"/>
                <a:gd name="T6" fmla="*/ 33 w 36"/>
                <a:gd name="T7" fmla="*/ 1 h 43"/>
                <a:gd name="T8" fmla="*/ 36 w 36"/>
                <a:gd name="T9" fmla="*/ 0 h 43"/>
                <a:gd name="T10" fmla="*/ 36 w 36"/>
                <a:gd name="T11" fmla="*/ 3 h 43"/>
                <a:gd name="T12" fmla="*/ 3 w 36"/>
                <a:gd name="T13" fmla="*/ 42 h 43"/>
                <a:gd name="T14" fmla="*/ 2 w 3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3">
                  <a:moveTo>
                    <a:pt x="2" y="43"/>
                  </a:moveTo>
                  <a:cubicBezTo>
                    <a:pt x="2" y="43"/>
                    <a:pt x="1" y="42"/>
                    <a:pt x="1" y="42"/>
                  </a:cubicBezTo>
                  <a:cubicBezTo>
                    <a:pt x="0" y="41"/>
                    <a:pt x="1" y="40"/>
                    <a:pt x="2" y="39"/>
                  </a:cubicBezTo>
                  <a:cubicBezTo>
                    <a:pt x="5" y="37"/>
                    <a:pt x="23" y="15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1" y="9"/>
                    <a:pt x="8" y="40"/>
                    <a:pt x="3" y="42"/>
                  </a:cubicBezTo>
                  <a:cubicBezTo>
                    <a:pt x="3" y="42"/>
                    <a:pt x="3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DC76C256-226F-45D0-8EF9-0C91709B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215"/>
              <a:ext cx="86" cy="108"/>
            </a:xfrm>
            <a:custGeom>
              <a:avLst/>
              <a:gdLst>
                <a:gd name="T0" fmla="*/ 1 w 36"/>
                <a:gd name="T1" fmla="*/ 45 h 45"/>
                <a:gd name="T2" fmla="*/ 0 w 36"/>
                <a:gd name="T3" fmla="*/ 45 h 45"/>
                <a:gd name="T4" fmla="*/ 0 w 36"/>
                <a:gd name="T5" fmla="*/ 42 h 45"/>
                <a:gd name="T6" fmla="*/ 32 w 36"/>
                <a:gd name="T7" fmla="*/ 1 h 45"/>
                <a:gd name="T8" fmla="*/ 35 w 36"/>
                <a:gd name="T9" fmla="*/ 1 h 45"/>
                <a:gd name="T10" fmla="*/ 35 w 36"/>
                <a:gd name="T11" fmla="*/ 4 h 45"/>
                <a:gd name="T12" fmla="*/ 3 w 36"/>
                <a:gd name="T13" fmla="*/ 44 h 45"/>
                <a:gd name="T14" fmla="*/ 1 w 36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5">
                  <a:moveTo>
                    <a:pt x="1" y="45"/>
                  </a:moveTo>
                  <a:cubicBezTo>
                    <a:pt x="1" y="45"/>
                    <a:pt x="1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4" y="0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2" y="45"/>
                    <a:pt x="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5D8AA7A0-DEB7-4E11-B1CD-FE30FA33A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232"/>
              <a:ext cx="89" cy="110"/>
            </a:xfrm>
            <a:custGeom>
              <a:avLst/>
              <a:gdLst>
                <a:gd name="T0" fmla="*/ 2 w 37"/>
                <a:gd name="T1" fmla="*/ 46 h 46"/>
                <a:gd name="T2" fmla="*/ 1 w 37"/>
                <a:gd name="T3" fmla="*/ 46 h 46"/>
                <a:gd name="T4" fmla="*/ 1 w 37"/>
                <a:gd name="T5" fmla="*/ 43 h 46"/>
                <a:gd name="T6" fmla="*/ 34 w 37"/>
                <a:gd name="T7" fmla="*/ 1 h 46"/>
                <a:gd name="T8" fmla="*/ 36 w 37"/>
                <a:gd name="T9" fmla="*/ 0 h 46"/>
                <a:gd name="T10" fmla="*/ 36 w 37"/>
                <a:gd name="T11" fmla="*/ 3 h 46"/>
                <a:gd name="T12" fmla="*/ 4 w 37"/>
                <a:gd name="T13" fmla="*/ 46 h 46"/>
                <a:gd name="T14" fmla="*/ 2 w 3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6">
                  <a:moveTo>
                    <a:pt x="2" y="46"/>
                  </a:moveTo>
                  <a:cubicBezTo>
                    <a:pt x="2" y="46"/>
                    <a:pt x="1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7" y="1"/>
                    <a:pt x="37" y="2"/>
                    <a:pt x="36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3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51528AD1-9215-4614-8BF0-F72CE212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2253"/>
              <a:ext cx="78" cy="101"/>
            </a:xfrm>
            <a:custGeom>
              <a:avLst/>
              <a:gdLst>
                <a:gd name="T0" fmla="*/ 2 w 33"/>
                <a:gd name="T1" fmla="*/ 42 h 42"/>
                <a:gd name="T2" fmla="*/ 1 w 33"/>
                <a:gd name="T3" fmla="*/ 42 h 42"/>
                <a:gd name="T4" fmla="*/ 0 w 33"/>
                <a:gd name="T5" fmla="*/ 39 h 42"/>
                <a:gd name="T6" fmla="*/ 29 w 33"/>
                <a:gd name="T7" fmla="*/ 1 h 42"/>
                <a:gd name="T8" fmla="*/ 32 w 33"/>
                <a:gd name="T9" fmla="*/ 1 h 42"/>
                <a:gd name="T10" fmla="*/ 32 w 33"/>
                <a:gd name="T11" fmla="*/ 3 h 42"/>
                <a:gd name="T12" fmla="*/ 3 w 33"/>
                <a:gd name="T13" fmla="*/ 41 h 42"/>
                <a:gd name="T14" fmla="*/ 2 w 3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2">
                  <a:moveTo>
                    <a:pt x="2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2" y="1"/>
                    <a:pt x="33" y="3"/>
                    <a:pt x="32" y="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2" y="42"/>
                    <a:pt x="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0D5959BF-FCCF-497D-A807-F4C65E684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296"/>
              <a:ext cx="72" cy="82"/>
            </a:xfrm>
            <a:custGeom>
              <a:avLst/>
              <a:gdLst>
                <a:gd name="T0" fmla="*/ 2 w 30"/>
                <a:gd name="T1" fmla="*/ 34 h 34"/>
                <a:gd name="T2" fmla="*/ 0 w 30"/>
                <a:gd name="T3" fmla="*/ 33 h 34"/>
                <a:gd name="T4" fmla="*/ 0 w 30"/>
                <a:gd name="T5" fmla="*/ 31 h 34"/>
                <a:gd name="T6" fmla="*/ 27 w 30"/>
                <a:gd name="T7" fmla="*/ 1 h 34"/>
                <a:gd name="T8" fmla="*/ 29 w 30"/>
                <a:gd name="T9" fmla="*/ 0 h 34"/>
                <a:gd name="T10" fmla="*/ 29 w 30"/>
                <a:gd name="T11" fmla="*/ 3 h 34"/>
                <a:gd name="T12" fmla="*/ 3 w 30"/>
                <a:gd name="T13" fmla="*/ 33 h 34"/>
                <a:gd name="T14" fmla="*/ 2 w 30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2" y="34"/>
                  </a:moveTo>
                  <a:cubicBezTo>
                    <a:pt x="1" y="34"/>
                    <a:pt x="1" y="34"/>
                    <a:pt x="0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85EA54AA-5BE0-4763-AE09-E6B76B67D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33295"/>
              </p:ext>
            </p:extLst>
          </p:nvPr>
        </p:nvGraphicFramePr>
        <p:xfrm>
          <a:off x="2302711" y="1384587"/>
          <a:ext cx="4000500" cy="34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8" name="disparo historico">
            <a:extLst>
              <a:ext uri="{FF2B5EF4-FFF2-40B4-BE49-F238E27FC236}">
                <a16:creationId xmlns:a16="http://schemas.microsoft.com/office/drawing/2014/main" id="{18047643-616C-4445-B940-3B04BC922732}"/>
              </a:ext>
            </a:extLst>
          </p:cNvPr>
          <p:cNvGrpSpPr/>
          <p:nvPr/>
        </p:nvGrpSpPr>
        <p:grpSpPr>
          <a:xfrm>
            <a:off x="666222" y="5243402"/>
            <a:ext cx="1135097" cy="430887"/>
            <a:chOff x="8256588" y="5575012"/>
            <a:chExt cx="1481911" cy="562539"/>
          </a:xfrm>
        </p:grpSpPr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811AFD0E-6284-4ACE-958C-33431384C3FD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50" name="Group 22">
              <a:extLst>
                <a:ext uri="{FF2B5EF4-FFF2-40B4-BE49-F238E27FC236}">
                  <a16:creationId xmlns:a16="http://schemas.microsoft.com/office/drawing/2014/main" id="{7020B2D8-DE58-4BC4-ABBD-648AEBDF88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9249410E-84CD-4489-9B41-729044ACC1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5D77A8E1-C489-4120-B11A-9C0B05EA5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A3601808-B487-4DC4-8374-111497130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633617A6-6662-4C30-93F8-84D709F1F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5" name="Freeform 27">
                <a:extLst>
                  <a:ext uri="{FF2B5EF4-FFF2-40B4-BE49-F238E27FC236}">
                    <a16:creationId xmlns:a16="http://schemas.microsoft.com/office/drawing/2014/main" id="{7A53E775-01EB-433F-BC93-8DF941FDA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586E443D-5EA7-4F87-9F84-47177FEEA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29">
                <a:extLst>
                  <a:ext uri="{FF2B5EF4-FFF2-40B4-BE49-F238E27FC236}">
                    <a16:creationId xmlns:a16="http://schemas.microsoft.com/office/drawing/2014/main" id="{0E29F214-EE32-497C-843E-BE63E08AC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C02970D7-FAE3-4F76-A4DB-FD41C923D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5E40541F-8F43-4F96-A4D6-2209CDBA9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32">
                <a:extLst>
                  <a:ext uri="{FF2B5EF4-FFF2-40B4-BE49-F238E27FC236}">
                    <a16:creationId xmlns:a16="http://schemas.microsoft.com/office/drawing/2014/main" id="{495B28DE-D0D9-48FE-8875-5982C1E69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1D3CC664-770A-4B3A-BEF5-B8B185296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2" name="Freeform 34">
                <a:extLst>
                  <a:ext uri="{FF2B5EF4-FFF2-40B4-BE49-F238E27FC236}">
                    <a16:creationId xmlns:a16="http://schemas.microsoft.com/office/drawing/2014/main" id="{3604808D-AC46-49F0-83E2-0DB5E9958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3" name="Freeform 35">
                <a:extLst>
                  <a:ext uri="{FF2B5EF4-FFF2-40B4-BE49-F238E27FC236}">
                    <a16:creationId xmlns:a16="http://schemas.microsoft.com/office/drawing/2014/main" id="{B9B9847F-47A9-4D26-84D2-C04AA216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64" name="Gráfico 63">
            <a:extLst>
              <a:ext uri="{FF2B5EF4-FFF2-40B4-BE49-F238E27FC236}">
                <a16:creationId xmlns:a16="http://schemas.microsoft.com/office/drawing/2014/main" id="{8BB99AA0-5382-49BD-A123-5BB8BAF42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457717"/>
              </p:ext>
            </p:extLst>
          </p:nvPr>
        </p:nvGraphicFramePr>
        <p:xfrm>
          <a:off x="3277168" y="1529724"/>
          <a:ext cx="3203101" cy="365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Tabela 64">
            <a:extLst>
              <a:ext uri="{FF2B5EF4-FFF2-40B4-BE49-F238E27FC236}">
                <a16:creationId xmlns:a16="http://schemas.microsoft.com/office/drawing/2014/main" id="{A5AEC9AB-6B8A-4BEB-9110-43FBB3ED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44846"/>
              </p:ext>
            </p:extLst>
          </p:nvPr>
        </p:nvGraphicFramePr>
        <p:xfrm>
          <a:off x="4124790" y="4737205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66" name="+ informações">
            <a:extLst>
              <a:ext uri="{FF2B5EF4-FFF2-40B4-BE49-F238E27FC236}">
                <a16:creationId xmlns:a16="http://schemas.microsoft.com/office/drawing/2014/main" id="{0F7F36F4-2848-4435-8BFA-337A251362E8}"/>
              </a:ext>
            </a:extLst>
          </p:cNvPr>
          <p:cNvGrpSpPr/>
          <p:nvPr/>
        </p:nvGrpSpPr>
        <p:grpSpPr>
          <a:xfrm>
            <a:off x="2159547" y="5283711"/>
            <a:ext cx="1402473" cy="346249"/>
            <a:chOff x="7300120" y="5125288"/>
            <a:chExt cx="1748287" cy="431624"/>
          </a:xfrm>
        </p:grpSpPr>
        <p:sp>
          <p:nvSpPr>
            <p:cNvPr id="67" name="Forma livre 52">
              <a:extLst>
                <a:ext uri="{FF2B5EF4-FFF2-40B4-BE49-F238E27FC236}">
                  <a16:creationId xmlns:a16="http://schemas.microsoft.com/office/drawing/2014/main" id="{35515313-EF70-4B13-8C66-B9AEDE6F1399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8" name="CaixaDeTexto 5">
              <a:extLst>
                <a:ext uri="{FF2B5EF4-FFF2-40B4-BE49-F238E27FC236}">
                  <a16:creationId xmlns:a16="http://schemas.microsoft.com/office/drawing/2014/main" id="{ED4FF303-0560-4544-9B62-9DBA9784DBC0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9" name="Group 4">
              <a:extLst>
                <a:ext uri="{FF2B5EF4-FFF2-40B4-BE49-F238E27FC236}">
                  <a16:creationId xmlns:a16="http://schemas.microsoft.com/office/drawing/2014/main" id="{79359DE5-5DC5-4160-8493-D6D538BC37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70" name="Freeform 5">
                <a:extLst>
                  <a:ext uri="{FF2B5EF4-FFF2-40B4-BE49-F238E27FC236}">
                    <a16:creationId xmlns:a16="http://schemas.microsoft.com/office/drawing/2014/main" id="{36C22697-C32A-433B-8646-D2A7DCB278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F8264623-A7A8-43E0-860F-630B9B386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398FD6CB-9D3E-4757-BDF9-E4BB88ECA5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528217C4-CA0F-4215-A4B0-3FD5B1781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CF0882CC-F25C-49D4-925D-0387A5C6A9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9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9" grpId="0"/>
      <p:bldGraphic spid="47" grpId="0">
        <p:bldAsOne/>
      </p:bldGraphic>
      <p:bldGraphic spid="64" grpId="0">
        <p:bldAsOne/>
      </p:bldGraphic>
      <p:bldGraphic spid="64" grpId="1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BAFBCFB-A5C5-40D3-9372-16EEFA3A7308}"/>
              </a:ext>
            </a:extLst>
          </p:cNvPr>
          <p:cNvSpPr txBox="1">
            <a:spLocks/>
          </p:cNvSpPr>
          <p:nvPr/>
        </p:nvSpPr>
        <p:spPr>
          <a:xfrm>
            <a:off x="6132513" y="1800000"/>
            <a:ext cx="5067987" cy="14281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como já comentado, também a distribuição por gênero da amostra agora em 2019 apresentou uma grande similaridade com os dados da rodada de 2017 </a:t>
            </a:r>
            <a:r>
              <a:rPr lang="pt-BR" sz="1200" dirty="0"/>
              <a:t>(p21)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25C1A3-1276-45C2-9A04-DE50E4C8E68C}"/>
              </a:ext>
            </a:extLst>
          </p:cNvPr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P21. Sexo do entrevistado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D6E77-D327-44EC-BAE3-9CECA7789211}"/>
              </a:ext>
            </a:extLst>
          </p:cNvPr>
          <p:cNvSpPr/>
          <p:nvPr/>
        </p:nvSpPr>
        <p:spPr>
          <a:xfrm>
            <a:off x="720000" y="608904"/>
            <a:ext cx="1098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gênero dos entrevistados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B470D40-4D6B-4810-880B-16C3FC1730A3}"/>
              </a:ext>
            </a:extLst>
          </p:cNvPr>
          <p:cNvSpPr/>
          <p:nvPr/>
        </p:nvSpPr>
        <p:spPr>
          <a:xfrm>
            <a:off x="3414514" y="4066567"/>
            <a:ext cx="113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/>
              <a:t>f</a:t>
            </a:r>
            <a:r>
              <a:rPr lang="pt-BR" sz="2000" b="1" u="none" strike="noStrike" dirty="0">
                <a:effectLst/>
              </a:rPr>
              <a:t>eminino</a:t>
            </a:r>
            <a:endParaRPr lang="pt-BR" sz="2000" b="1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46C3C6B-BEE9-4CB8-8D5C-3DA5B5B13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05763"/>
              </p:ext>
            </p:extLst>
          </p:nvPr>
        </p:nvGraphicFramePr>
        <p:xfrm>
          <a:off x="3024092" y="1776216"/>
          <a:ext cx="176568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30703AEB-2D8E-4BDD-A37F-D0CD88E817F2}"/>
              </a:ext>
            </a:extLst>
          </p:cNvPr>
          <p:cNvSpPr/>
          <p:nvPr/>
        </p:nvSpPr>
        <p:spPr>
          <a:xfrm>
            <a:off x="991500" y="4066567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/>
              <a:t>m</a:t>
            </a:r>
            <a:r>
              <a:rPr lang="pt-BR" sz="2000" b="1" u="none" strike="noStrike" dirty="0">
                <a:effectLst/>
              </a:rPr>
              <a:t>asculino</a:t>
            </a:r>
            <a:endParaRPr lang="pt-BR" sz="2000" b="1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F99757B-9D6A-4E06-9048-C4EA0EA8E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378567"/>
              </p:ext>
            </p:extLst>
          </p:nvPr>
        </p:nvGraphicFramePr>
        <p:xfrm>
          <a:off x="720000" y="1776216"/>
          <a:ext cx="176568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B088B3DE-491B-4839-95FD-DF6E4602C90E}"/>
              </a:ext>
            </a:extLst>
          </p:cNvPr>
          <p:cNvSpPr/>
          <p:nvPr/>
        </p:nvSpPr>
        <p:spPr>
          <a:xfrm>
            <a:off x="3481458" y="2254841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dirty="0">
                <a:effectLst/>
              </a:rPr>
              <a:t>53</a:t>
            </a:r>
            <a:r>
              <a:rPr lang="pt-BR" sz="2000" b="1" u="none" dirty="0">
                <a:effectLst/>
              </a:rPr>
              <a:t>%</a:t>
            </a:r>
            <a:endParaRPr lang="pt-BR" sz="4000" b="1" i="0" u="non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EB5846B-227E-4D80-AEA5-3351A02F4F63}"/>
              </a:ext>
            </a:extLst>
          </p:cNvPr>
          <p:cNvSpPr/>
          <p:nvPr/>
        </p:nvSpPr>
        <p:spPr>
          <a:xfrm>
            <a:off x="1190104" y="2257288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dirty="0">
                <a:effectLst/>
              </a:rPr>
              <a:t>47</a:t>
            </a:r>
            <a:r>
              <a:rPr lang="pt-BR" sz="2000" b="1" u="none" dirty="0">
                <a:effectLst/>
              </a:rPr>
              <a:t>%</a:t>
            </a:r>
            <a:endParaRPr lang="pt-BR" sz="4000" b="1" i="0" u="none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Forma livre 51">
            <a:extLst>
              <a:ext uri="{FF2B5EF4-FFF2-40B4-BE49-F238E27FC236}">
                <a16:creationId xmlns:a16="http://schemas.microsoft.com/office/drawing/2014/main" id="{915AA485-396A-47ED-8B39-E7EB39D45DD8}"/>
              </a:ext>
            </a:extLst>
          </p:cNvPr>
          <p:cNvSpPr/>
          <p:nvPr/>
        </p:nvSpPr>
        <p:spPr>
          <a:xfrm rot="18937360">
            <a:off x="1969417" y="1546971"/>
            <a:ext cx="679486" cy="668092"/>
          </a:xfrm>
          <a:custGeom>
            <a:avLst/>
            <a:gdLst>
              <a:gd name="connsiteX0" fmla="*/ 679486 w 679486"/>
              <a:gd name="connsiteY0" fmla="*/ 330415 h 668092"/>
              <a:gd name="connsiteX1" fmla="*/ 349071 w 679486"/>
              <a:gd name="connsiteY1" fmla="*/ 668092 h 668092"/>
              <a:gd name="connsiteX2" fmla="*/ 224536 w 679486"/>
              <a:gd name="connsiteY2" fmla="*/ 546234 h 668092"/>
              <a:gd name="connsiteX3" fmla="*/ 359738 w 679486"/>
              <a:gd name="connsiteY3" fmla="*/ 408061 h 668092"/>
              <a:gd name="connsiteX4" fmla="*/ 33927 w 679486"/>
              <a:gd name="connsiteY4" fmla="*/ 408061 h 668092"/>
              <a:gd name="connsiteX5" fmla="*/ 22430 w 679486"/>
              <a:gd name="connsiteY5" fmla="*/ 300436 h 668092"/>
              <a:gd name="connsiteX6" fmla="*/ 0 w 679486"/>
              <a:gd name="connsiteY6" fmla="*/ 227662 h 668092"/>
              <a:gd name="connsiteX7" fmla="*/ 324036 w 679486"/>
              <a:gd name="connsiteY7" fmla="*/ 227662 h 668092"/>
              <a:gd name="connsiteX8" fmla="*/ 219312 w 679486"/>
              <a:gd name="connsiteY8" fmla="*/ 125190 h 668092"/>
              <a:gd name="connsiteX9" fmla="*/ 341810 w 679486"/>
              <a:gd name="connsiteY9" fmla="*/ 0 h 66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486" h="668092">
                <a:moveTo>
                  <a:pt x="679486" y="330415"/>
                </a:moveTo>
                <a:lnTo>
                  <a:pt x="349071" y="668092"/>
                </a:lnTo>
                <a:lnTo>
                  <a:pt x="224536" y="546234"/>
                </a:lnTo>
                <a:lnTo>
                  <a:pt x="359738" y="408061"/>
                </a:lnTo>
                <a:lnTo>
                  <a:pt x="33927" y="408061"/>
                </a:lnTo>
                <a:lnTo>
                  <a:pt x="22430" y="300436"/>
                </a:lnTo>
                <a:lnTo>
                  <a:pt x="0" y="227662"/>
                </a:lnTo>
                <a:lnTo>
                  <a:pt x="324036" y="227662"/>
                </a:lnTo>
                <a:lnTo>
                  <a:pt x="219312" y="125190"/>
                </a:lnTo>
                <a:lnTo>
                  <a:pt x="341810" y="0"/>
                </a:lnTo>
                <a:close/>
              </a:path>
            </a:pathLst>
          </a:cu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53">
            <a:extLst>
              <a:ext uri="{FF2B5EF4-FFF2-40B4-BE49-F238E27FC236}">
                <a16:creationId xmlns:a16="http://schemas.microsoft.com/office/drawing/2014/main" id="{1970A88E-82B6-43E2-A58A-381972F074AD}"/>
              </a:ext>
            </a:extLst>
          </p:cNvPr>
          <p:cNvSpPr>
            <a:spLocks/>
          </p:cNvSpPr>
          <p:nvPr/>
        </p:nvSpPr>
        <p:spPr bwMode="auto">
          <a:xfrm>
            <a:off x="3616059" y="3258924"/>
            <a:ext cx="622387" cy="670941"/>
          </a:xfrm>
          <a:custGeom>
            <a:avLst/>
            <a:gdLst>
              <a:gd name="connsiteX0" fmla="*/ 354908 w 622387"/>
              <a:gd name="connsiteY0" fmla="*/ 81870 h 670941"/>
              <a:gd name="connsiteX1" fmla="*/ 354908 w 622387"/>
              <a:gd name="connsiteY1" fmla="*/ 317082 h 670941"/>
              <a:gd name="connsiteX2" fmla="*/ 560928 w 622387"/>
              <a:gd name="connsiteY2" fmla="*/ 317082 h 670941"/>
              <a:gd name="connsiteX3" fmla="*/ 560928 w 622387"/>
              <a:gd name="connsiteY3" fmla="*/ 465893 h 670941"/>
              <a:gd name="connsiteX4" fmla="*/ 354908 w 622387"/>
              <a:gd name="connsiteY4" fmla="*/ 465893 h 670941"/>
              <a:gd name="connsiteX5" fmla="*/ 354908 w 622387"/>
              <a:gd name="connsiteY5" fmla="*/ 670941 h 670941"/>
              <a:gd name="connsiteX6" fmla="*/ 206020 w 622387"/>
              <a:gd name="connsiteY6" fmla="*/ 670941 h 670941"/>
              <a:gd name="connsiteX7" fmla="*/ 206020 w 622387"/>
              <a:gd name="connsiteY7" fmla="*/ 465028 h 670941"/>
              <a:gd name="connsiteX8" fmla="*/ 0 w 622387"/>
              <a:gd name="connsiteY8" fmla="*/ 465028 h 670941"/>
              <a:gd name="connsiteX9" fmla="*/ 0 w 622387"/>
              <a:gd name="connsiteY9" fmla="*/ 317082 h 670941"/>
              <a:gd name="connsiteX10" fmla="*/ 206020 w 622387"/>
              <a:gd name="connsiteY10" fmla="*/ 317082 h 670941"/>
              <a:gd name="connsiteX11" fmla="*/ 206020 w 622387"/>
              <a:gd name="connsiteY11" fmla="*/ 158850 h 670941"/>
              <a:gd name="connsiteX12" fmla="*/ 206020 w 622387"/>
              <a:gd name="connsiteY12" fmla="*/ 82677 h 670941"/>
              <a:gd name="connsiteX13" fmla="*/ 276463 w 622387"/>
              <a:gd name="connsiteY13" fmla="*/ 89778 h 670941"/>
              <a:gd name="connsiteX14" fmla="*/ 622042 w 622387"/>
              <a:gd name="connsiteY14" fmla="*/ 0 h 670941"/>
              <a:gd name="connsiteX15" fmla="*/ 622387 w 622387"/>
              <a:gd name="connsiteY15" fmla="*/ 425 h 670941"/>
              <a:gd name="connsiteX16" fmla="*/ 617814 w 622387"/>
              <a:gd name="connsiteY16" fmla="*/ 2295 h 6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2387" h="670941">
                <a:moveTo>
                  <a:pt x="354908" y="81870"/>
                </a:moveTo>
                <a:lnTo>
                  <a:pt x="354908" y="317082"/>
                </a:lnTo>
                <a:cubicBezTo>
                  <a:pt x="354908" y="317082"/>
                  <a:pt x="354908" y="317082"/>
                  <a:pt x="560928" y="317082"/>
                </a:cubicBezTo>
                <a:cubicBezTo>
                  <a:pt x="560928" y="317082"/>
                  <a:pt x="560928" y="317082"/>
                  <a:pt x="560928" y="465893"/>
                </a:cubicBezTo>
                <a:cubicBezTo>
                  <a:pt x="560928" y="465893"/>
                  <a:pt x="560928" y="465893"/>
                  <a:pt x="354908" y="465893"/>
                </a:cubicBezTo>
                <a:cubicBezTo>
                  <a:pt x="354908" y="465893"/>
                  <a:pt x="354908" y="465893"/>
                  <a:pt x="354908" y="670941"/>
                </a:cubicBezTo>
                <a:cubicBezTo>
                  <a:pt x="354908" y="670941"/>
                  <a:pt x="354908" y="670941"/>
                  <a:pt x="206020" y="670941"/>
                </a:cubicBezTo>
                <a:cubicBezTo>
                  <a:pt x="206020" y="670941"/>
                  <a:pt x="206020" y="670941"/>
                  <a:pt x="206020" y="465028"/>
                </a:cubicBezTo>
                <a:cubicBezTo>
                  <a:pt x="206020" y="465028"/>
                  <a:pt x="206020" y="465028"/>
                  <a:pt x="0" y="465028"/>
                </a:cubicBezTo>
                <a:cubicBezTo>
                  <a:pt x="0" y="465028"/>
                  <a:pt x="0" y="465028"/>
                  <a:pt x="0" y="317082"/>
                </a:cubicBezTo>
                <a:cubicBezTo>
                  <a:pt x="0" y="317082"/>
                  <a:pt x="0" y="317082"/>
                  <a:pt x="206020" y="317082"/>
                </a:cubicBezTo>
                <a:cubicBezTo>
                  <a:pt x="206020" y="317082"/>
                  <a:pt x="206020" y="317082"/>
                  <a:pt x="206020" y="158850"/>
                </a:cubicBezTo>
                <a:lnTo>
                  <a:pt x="206020" y="82677"/>
                </a:lnTo>
                <a:lnTo>
                  <a:pt x="276463" y="89778"/>
                </a:lnTo>
                <a:close/>
                <a:moveTo>
                  <a:pt x="622042" y="0"/>
                </a:moveTo>
                <a:lnTo>
                  <a:pt x="622387" y="425"/>
                </a:lnTo>
                <a:lnTo>
                  <a:pt x="617814" y="2295"/>
                </a:lnTo>
                <a:close/>
              </a:path>
            </a:pathLst>
          </a:custGeom>
          <a:noFill/>
          <a:ln w="19050">
            <a:solidFill>
              <a:srgbClr val="FF99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5B0B730-5C19-49BB-97DF-E1028300ECD2}"/>
              </a:ext>
            </a:extLst>
          </p:cNvPr>
          <p:cNvSpPr/>
          <p:nvPr/>
        </p:nvSpPr>
        <p:spPr>
          <a:xfrm>
            <a:off x="3653780" y="4427806"/>
            <a:ext cx="546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2000" b="1" u="none" dirty="0">
                <a:solidFill>
                  <a:schemeClr val="accent2"/>
                </a:solidFill>
                <a:effectLst/>
              </a:rPr>
              <a:t>54</a:t>
            </a:r>
            <a:r>
              <a:rPr lang="pt-BR" sz="1100" b="1" u="none" dirty="0">
                <a:solidFill>
                  <a:schemeClr val="accent2"/>
                </a:solidFill>
                <a:effectLst/>
              </a:rPr>
              <a:t>%</a:t>
            </a:r>
            <a:endParaRPr lang="pt-BR" sz="2000" b="1" i="0" u="none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4FF1A17-85C3-4B14-96E2-4EDE1F28DFE4}"/>
              </a:ext>
            </a:extLst>
          </p:cNvPr>
          <p:cNvSpPr/>
          <p:nvPr/>
        </p:nvSpPr>
        <p:spPr>
          <a:xfrm>
            <a:off x="1362426" y="4430253"/>
            <a:ext cx="546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2000" b="1" u="none" dirty="0">
                <a:solidFill>
                  <a:schemeClr val="accent2"/>
                </a:solidFill>
                <a:effectLst/>
              </a:rPr>
              <a:t>46</a:t>
            </a:r>
            <a:r>
              <a:rPr lang="pt-BR" sz="1100" b="1" u="none" dirty="0">
                <a:solidFill>
                  <a:schemeClr val="accent2"/>
                </a:solidFill>
                <a:effectLst/>
              </a:rPr>
              <a:t>%</a:t>
            </a:r>
            <a:endParaRPr lang="pt-BR" sz="2000" b="1" i="0" u="none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" name="disparo historico">
            <a:extLst>
              <a:ext uri="{FF2B5EF4-FFF2-40B4-BE49-F238E27FC236}">
                <a16:creationId xmlns:a16="http://schemas.microsoft.com/office/drawing/2014/main" id="{44E94066-2AE2-43A7-94EA-A1E2AA679177}"/>
              </a:ext>
            </a:extLst>
          </p:cNvPr>
          <p:cNvGrpSpPr/>
          <p:nvPr/>
        </p:nvGrpSpPr>
        <p:grpSpPr>
          <a:xfrm>
            <a:off x="622555" y="5261903"/>
            <a:ext cx="1135097" cy="430887"/>
            <a:chOff x="8256588" y="5575012"/>
            <a:chExt cx="1481911" cy="562539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963431-37C0-4F8B-BB38-20F93695FEEC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81EB3806-5ED7-46A1-9825-00FBFEA3186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C6B252D4-AC16-434B-A895-AE35B59A84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128551B2-C12D-4DC9-A058-2D3BECB48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C33FEF08-9EAB-458B-B6FB-80881685C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A8048A72-64F4-4731-87BA-5B87B47C8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86720C5E-DA1D-48A8-A712-2E53CB569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5799B19E-9B9A-43C3-8C3D-D984065A6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843865D9-2614-40DB-95FD-75C71E43B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D96F96A9-0E83-4A12-BC7D-38A41ABA75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988AA1DC-DA00-465F-BBCE-BB8EC2C97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922A45F6-B25A-45AB-808B-9A814B56C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5E017EBC-28E6-423E-9280-BE6E36F9D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B2253C6F-1A89-4737-99C6-07523C2A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3FE6189-3B7B-40C4-B454-8F5D851B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63934739-2571-45F6-9A37-A163F104D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78521"/>
              </p:ext>
            </p:extLst>
          </p:nvPr>
        </p:nvGraphicFramePr>
        <p:xfrm>
          <a:off x="283953" y="4427806"/>
          <a:ext cx="707547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47">
                  <a:extLst>
                    <a:ext uri="{9D8B030D-6E8A-4147-A177-3AD203B41FA5}">
                      <a16:colId xmlns:a16="http://schemas.microsoft.com/office/drawing/2014/main" val="30385498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2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22966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B50BB74B-4EBA-4D9C-88E1-B67624002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44129"/>
              </p:ext>
            </p:extLst>
          </p:nvPr>
        </p:nvGraphicFramePr>
        <p:xfrm>
          <a:off x="5143951" y="4066567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39" name="+ informações">
            <a:extLst>
              <a:ext uri="{FF2B5EF4-FFF2-40B4-BE49-F238E27FC236}">
                <a16:creationId xmlns:a16="http://schemas.microsoft.com/office/drawing/2014/main" id="{8D6AEA95-50E9-48E2-A6C1-FE0438D92F22}"/>
              </a:ext>
            </a:extLst>
          </p:cNvPr>
          <p:cNvGrpSpPr/>
          <p:nvPr/>
        </p:nvGrpSpPr>
        <p:grpSpPr>
          <a:xfrm>
            <a:off x="2493862" y="5275989"/>
            <a:ext cx="1402473" cy="346249"/>
            <a:chOff x="7300120" y="5125288"/>
            <a:chExt cx="1748287" cy="431624"/>
          </a:xfrm>
        </p:grpSpPr>
        <p:sp>
          <p:nvSpPr>
            <p:cNvPr id="42" name="Forma livre 52">
              <a:extLst>
                <a:ext uri="{FF2B5EF4-FFF2-40B4-BE49-F238E27FC236}">
                  <a16:creationId xmlns:a16="http://schemas.microsoft.com/office/drawing/2014/main" id="{5D4C9778-D2CE-463F-B8D1-C8F1A336BA5C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3" name="CaixaDeTexto 5">
              <a:extLst>
                <a:ext uri="{FF2B5EF4-FFF2-40B4-BE49-F238E27FC236}">
                  <a16:creationId xmlns:a16="http://schemas.microsoft.com/office/drawing/2014/main" id="{ED9F514E-0785-47B4-B119-069E87C6B8AB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D75084E-18F1-4658-9744-7686E36710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A85572AA-C6D8-4CE6-BA2B-E55E633CB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C5611D6A-A482-4CBC-B802-08D7C2865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14BF420A-4C5D-4680-8B88-F6ED7A105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F39AA49-1476-4370-8EFB-98DB2E6AB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E4AE5107-98B9-4CA7-A599-324CA3A65F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07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12" grpId="0">
        <p:bldAsOne/>
      </p:bldGraphic>
      <p:bldGraphic spid="12" grpId="1">
        <p:bldAsOne/>
      </p:bldGraphic>
      <p:bldP spid="14" grpId="0"/>
      <p:bldGraphic spid="15" grpId="0">
        <p:bldAsOne/>
      </p:bldGraphic>
      <p:bldGraphic spid="15" grpId="1">
        <p:bldAsOne/>
      </p:bldGraphic>
      <p:bldP spid="17" grpId="0"/>
      <p:bldP spid="18" grpId="0"/>
      <p:bldP spid="19" grpId="0" animBg="1"/>
      <p:bldP spid="20" grpId="0" animBg="1"/>
      <p:bldP spid="21" grpId="0"/>
      <p:bldP spid="21" grpId="1"/>
      <p:bldP spid="22" grpId="0"/>
      <p:bldP spid="2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5F51E78-A8F6-49C9-A24F-26A5AB06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6442" y="1921328"/>
            <a:ext cx="2810329" cy="28103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3081792-134B-4604-9D93-EDE21995A4E1}"/>
              </a:ext>
            </a:extLst>
          </p:cNvPr>
          <p:cNvSpPr txBox="1"/>
          <p:nvPr/>
        </p:nvSpPr>
        <p:spPr>
          <a:xfrm>
            <a:off x="5846727" y="2309446"/>
            <a:ext cx="47821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35893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20000" y="734444"/>
            <a:ext cx="436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para não esquecer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44556" y="1673602"/>
            <a:ext cx="4073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/>
              <a:t>O fato de o telefone ser o principal canal de atendimento da Central e a ‘internet’ ter uma presença ainda tímida revela, de certa forma, muito sobre o perfil do usuário da Central </a:t>
            </a:r>
            <a:r>
              <a:rPr lang="pt-BR" sz="1200" dirty="0"/>
              <a:t>(f2)</a:t>
            </a:r>
          </a:p>
        </p:txBody>
      </p:sp>
      <p:sp>
        <p:nvSpPr>
          <p:cNvPr id="20" name="Elipse 19"/>
          <p:cNvSpPr/>
          <p:nvPr/>
        </p:nvSpPr>
        <p:spPr>
          <a:xfrm>
            <a:off x="1093656" y="1768693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44556" y="3766058"/>
            <a:ext cx="4073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/>
              <a:t>82% de solicitações solucionadas no 1º contato é muito positivo, ainda que existam grandes variações nos resultados por estado (RR e PR) </a:t>
            </a:r>
            <a:r>
              <a:rPr lang="pt-BR" sz="1200" dirty="0"/>
              <a:t>(p1)</a:t>
            </a:r>
          </a:p>
        </p:txBody>
      </p:sp>
      <p:sp>
        <p:nvSpPr>
          <p:cNvPr id="22" name="Elipse 21"/>
          <p:cNvSpPr/>
          <p:nvPr/>
        </p:nvSpPr>
        <p:spPr>
          <a:xfrm>
            <a:off x="1093656" y="3963444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314842" y="1669880"/>
            <a:ext cx="4073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/>
              <a:t>O contingente de 23% dos entrevistados, que não resolveram seu problema no primeiro contato e que necessitaram de mais de 3 ligações mereceria uma análise mais profunda </a:t>
            </a:r>
            <a:r>
              <a:rPr lang="pt-BR" sz="1200" dirty="0"/>
              <a:t>(p2)</a:t>
            </a:r>
          </a:p>
        </p:txBody>
      </p:sp>
      <p:sp>
        <p:nvSpPr>
          <p:cNvPr id="24" name="Elipse 23"/>
          <p:cNvSpPr/>
          <p:nvPr/>
        </p:nvSpPr>
        <p:spPr>
          <a:xfrm>
            <a:off x="6463942" y="1774873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7314842" y="3803484"/>
            <a:ext cx="40738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Paraná parece merecer alguma atenção especial, visto que vários de seus resultados destoam dos demais estados </a:t>
            </a:r>
            <a:r>
              <a:rPr lang="pt-BR" sz="1200" dirty="0"/>
              <a:t>(p4)</a:t>
            </a:r>
            <a:endParaRPr lang="pt-BR" sz="12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463942" y="4011457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99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20000" y="734444"/>
            <a:ext cx="436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para não esquecer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44556" y="1673602"/>
            <a:ext cx="4073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/>
              <a:t>Bastante positiva a constatação das avaliações dos atendentes estarem sempre melhorando ao longo desses anos </a:t>
            </a:r>
            <a:r>
              <a:rPr lang="pt-BR" sz="1200" dirty="0"/>
              <a:t>(p7..p10)</a:t>
            </a:r>
          </a:p>
        </p:txBody>
      </p:sp>
      <p:sp>
        <p:nvSpPr>
          <p:cNvPr id="20" name="Elipse 19"/>
          <p:cNvSpPr/>
          <p:nvPr/>
        </p:nvSpPr>
        <p:spPr>
          <a:xfrm>
            <a:off x="1093656" y="1768693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44556" y="3766058"/>
            <a:ext cx="4073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/>
              <a:t>A efetividade da Central na solução dos problemas talvez possa melhorar, caso as características sociodemográficas sejam mais consideradas </a:t>
            </a:r>
            <a:r>
              <a:rPr lang="pt-BR" sz="1200" dirty="0"/>
              <a:t>(p12/p13)</a:t>
            </a:r>
          </a:p>
        </p:txBody>
      </p:sp>
      <p:sp>
        <p:nvSpPr>
          <p:cNvPr id="22" name="Elipse 21"/>
          <p:cNvSpPr/>
          <p:nvPr/>
        </p:nvSpPr>
        <p:spPr>
          <a:xfrm>
            <a:off x="1093656" y="3963444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314842" y="1669880"/>
            <a:ext cx="4253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/>
              <a:t>O mesmo se aplica à indicação de serviços e produtos do Sebrae, cuja adesão tem se mostrado também sensível a tais aspectos sociodemográficos </a:t>
            </a:r>
            <a:r>
              <a:rPr lang="pt-BR" sz="1200" dirty="0"/>
              <a:t>(p14)</a:t>
            </a:r>
          </a:p>
        </p:txBody>
      </p:sp>
      <p:sp>
        <p:nvSpPr>
          <p:cNvPr id="24" name="Elipse 23"/>
          <p:cNvSpPr/>
          <p:nvPr/>
        </p:nvSpPr>
        <p:spPr>
          <a:xfrm>
            <a:off x="6463942" y="1774873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BF620F6-4598-4812-A284-EB960EF84D0E}"/>
              </a:ext>
            </a:extLst>
          </p:cNvPr>
          <p:cNvSpPr/>
          <p:nvPr/>
        </p:nvSpPr>
        <p:spPr>
          <a:xfrm>
            <a:off x="7314842" y="3766058"/>
            <a:ext cx="4253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/>
              <a:t>Em que pese uma forte predominância do empreendedor do sexo masculino, são as mulheres quem mais acessam a Central de Atendimento </a:t>
            </a:r>
            <a:r>
              <a:rPr lang="pt-BR" sz="1200" dirty="0"/>
              <a:t>(p21)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60E9585-CA69-407E-BF9A-DA0992C900AA}"/>
              </a:ext>
            </a:extLst>
          </p:cNvPr>
          <p:cNvSpPr/>
          <p:nvPr/>
        </p:nvSpPr>
        <p:spPr>
          <a:xfrm>
            <a:off x="6463942" y="3871051"/>
            <a:ext cx="711200" cy="7112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43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9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48526399-1F6D-4DEC-98D1-80CA2E107655}"/>
              </a:ext>
            </a:extLst>
          </p:cNvPr>
          <p:cNvSpPr/>
          <p:nvPr/>
        </p:nvSpPr>
        <p:spPr>
          <a:xfrm>
            <a:off x="11417300" y="5168900"/>
            <a:ext cx="774700" cy="16891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0" b="95510" l="4257" r="96681">
                        <a14:foregroundMark x1="34921" y1="74388" x2="54690" y2="74796"/>
                        <a14:foregroundMark x1="35065" y1="65306" x2="56277" y2="66837"/>
                        <a14:foregroundMark x1="51515" y1="55306" x2="51299" y2="45204"/>
                        <a14:foregroundMark x1="64574" y1="54184" x2="66017" y2="49694"/>
                        <a14:foregroundMark x1="81169" y1="57143" x2="82107" y2="44388"/>
                        <a14:foregroundMark x1="24747" y1="53367" x2="26263" y2="44490"/>
                        <a14:foregroundMark x1="16667" y1="49694" x2="13276" y2="47551"/>
                        <a14:foregroundMark x1="41558" y1="35000" x2="59812" y2="34796"/>
                        <a14:foregroundMark x1="41270" y1="25714" x2="58442" y2="25408"/>
                        <a14:foregroundMark x1="38139" y1="49227" x2="38139" y2="49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53585"/>
            <a:ext cx="2281025" cy="16124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854374" y="5526067"/>
            <a:ext cx="2370073" cy="131747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940957"/>
            <a:ext cx="1301750" cy="36459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846727" y="2309446"/>
            <a:ext cx="4782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6755" y="5856665"/>
            <a:ext cx="52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wwww.checonpesquisa.com.br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checonpesquisa@checonpesquisa.com.br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61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2107-0800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2A1566-3C95-432D-99EC-39E1CB688D81}"/>
              </a:ext>
            </a:extLst>
          </p:cNvPr>
          <p:cNvGrpSpPr/>
          <p:nvPr/>
        </p:nvGrpSpPr>
        <p:grpSpPr>
          <a:xfrm>
            <a:off x="1563141" y="1665985"/>
            <a:ext cx="2882861" cy="2882861"/>
            <a:chOff x="1563141" y="1665985"/>
            <a:chExt cx="2882861" cy="2882861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7A4E108C-761C-4A87-AB2F-14D953B4D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63141" y="1665985"/>
              <a:ext cx="2882861" cy="2882861"/>
            </a:xfrm>
            <a:prstGeom prst="rect">
              <a:avLst/>
            </a:prstGeom>
          </p:spPr>
        </p:pic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D128908B-1B28-48BA-B2ED-ABF3C4F8F7B6}"/>
                </a:ext>
              </a:extLst>
            </p:cNvPr>
            <p:cNvSpPr/>
            <p:nvPr/>
          </p:nvSpPr>
          <p:spPr>
            <a:xfrm>
              <a:off x="2615638" y="2420523"/>
              <a:ext cx="432000" cy="989427"/>
            </a:xfrm>
            <a:prstGeom prst="roundRect">
              <a:avLst/>
            </a:prstGeom>
            <a:solidFill>
              <a:srgbClr val="44C4F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26F2B239-5743-4A0F-8FDA-A1F8ED6A6C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57" y="893"/>
            <a:ext cx="12190413" cy="68571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F5F7498-E800-4456-9928-DAFA9CD14BF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1" y="5672676"/>
            <a:ext cx="1430295" cy="71514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F03A70-A87E-4557-9A3F-989D0C975220}"/>
              </a:ext>
            </a:extLst>
          </p:cNvPr>
          <p:cNvSpPr txBox="1"/>
          <p:nvPr/>
        </p:nvSpPr>
        <p:spPr>
          <a:xfrm>
            <a:off x="182479" y="2441044"/>
            <a:ext cx="44314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de satisfação com clientes da Central de Atendimento </a:t>
            </a:r>
            <a:r>
              <a:rPr lang="pt-BR" sz="1700" dirty="0">
                <a:solidFill>
                  <a:schemeClr val="bg1"/>
                </a:solidFill>
              </a:rPr>
              <a:t>é um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em conjunto com a  </a:t>
            </a:r>
            <a:r>
              <a:rPr lang="pt-BR" sz="1700" b="1" dirty="0">
                <a:solidFill>
                  <a:schemeClr val="bg1"/>
                </a:solidFill>
              </a:rPr>
              <a:t>Unidade de Relacionamento com o Cliente</a:t>
            </a:r>
            <a:r>
              <a:rPr lang="pt-BR" sz="1700" dirty="0">
                <a:solidFill>
                  <a:schemeClr val="bg1"/>
                </a:solidFill>
              </a:rPr>
              <a:t> do Sebrae Nacional.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B003F4C-B24D-4436-8684-ABC5BA9EADDF}"/>
              </a:ext>
            </a:extLst>
          </p:cNvPr>
          <p:cNvSpPr txBox="1"/>
          <p:nvPr/>
        </p:nvSpPr>
        <p:spPr>
          <a:xfrm>
            <a:off x="5198241" y="2369299"/>
            <a:ext cx="381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Paulo Jorge Fonseca (Coordenação)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URC</a:t>
            </a:r>
          </a:p>
          <a:p>
            <a:r>
              <a:rPr lang="pt-BR" sz="1600" dirty="0">
                <a:solidFill>
                  <a:schemeClr val="bg1"/>
                </a:solidFill>
              </a:rPr>
              <a:t>Denise Forini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5007BB4-EF2D-49BA-82F1-855435AB344D}"/>
              </a:ext>
            </a:extLst>
          </p:cNvPr>
          <p:cNvCxnSpPr/>
          <p:nvPr/>
        </p:nvCxnSpPr>
        <p:spPr>
          <a:xfrm flipV="1">
            <a:off x="4774591" y="2055528"/>
            <a:ext cx="467530" cy="21714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ixaDeTexto 100"/>
          <p:cNvSpPr txBox="1"/>
          <p:nvPr/>
        </p:nvSpPr>
        <p:spPr>
          <a:xfrm>
            <a:off x="1398600" y="6437366"/>
            <a:ext cx="905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f1</a:t>
            </a:r>
            <a:r>
              <a:rPr lang="pt-BR" sz="1100" dirty="0">
                <a:solidFill>
                  <a:schemeClr val="bg1"/>
                </a:solidFill>
              </a:rPr>
              <a:t>. O(A) Sr.(a) confirma já ter entrado em contato com a Central de Atendimento do Sebrae, pelo 0800, ou chat ou e-mail, ou algum outro canal, entre julho e dezembro de 2018? (EM CASO AFIRMATIVO) Qual(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foi(foram) o(s) canal(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de atendimento? </a:t>
            </a:r>
          </a:p>
        </p:txBody>
      </p:sp>
      <p:grpSp>
        <p:nvGrpSpPr>
          <p:cNvPr id="5" name="+ informações">
            <a:extLst>
              <a:ext uri="{FF2B5EF4-FFF2-40B4-BE49-F238E27FC236}">
                <a16:creationId xmlns:a16="http://schemas.microsoft.com/office/drawing/2014/main" id="{BC6CC540-9A76-42B5-BA9B-C51D4781FE18}"/>
              </a:ext>
            </a:extLst>
          </p:cNvPr>
          <p:cNvGrpSpPr/>
          <p:nvPr/>
        </p:nvGrpSpPr>
        <p:grpSpPr>
          <a:xfrm>
            <a:off x="3719197" y="5801300"/>
            <a:ext cx="1402473" cy="346249"/>
            <a:chOff x="7300120" y="5125288"/>
            <a:chExt cx="1748287" cy="431624"/>
          </a:xfrm>
        </p:grpSpPr>
        <p:sp>
          <p:nvSpPr>
            <p:cNvPr id="7" name="Forma livre 52">
              <a:extLst>
                <a:ext uri="{FF2B5EF4-FFF2-40B4-BE49-F238E27FC236}">
                  <a16:creationId xmlns:a16="http://schemas.microsoft.com/office/drawing/2014/main" id="{7FC029CC-2149-424A-B53B-9A50BB20732D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" name="CaixaDeTexto 5">
              <a:extLst>
                <a:ext uri="{FF2B5EF4-FFF2-40B4-BE49-F238E27FC236}">
                  <a16:creationId xmlns:a16="http://schemas.microsoft.com/office/drawing/2014/main" id="{951084BF-0152-4054-93E7-6F43E8C7D5AC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87F93B4A-880A-4F25-A6C9-28F57F671B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A52D55D-3CA8-46D5-91BF-1EE7070935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40106802-E64B-4303-B030-A7BF9D828D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D93C60FA-B4F4-4545-9B7E-A4F401F07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36D046FA-6082-4E1D-8E27-AD3ECCD73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9AF3D349-BE1D-41EB-985B-DE290C8F6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2BB7F64B-D9D2-4044-B8BA-C279246B7B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444" y="3019771"/>
            <a:ext cx="1093078" cy="1095551"/>
            <a:chOff x="3177" y="1497"/>
            <a:chExt cx="1326" cy="1329"/>
          </a:xfrm>
          <a:solidFill>
            <a:srgbClr val="92D050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2E6A926-3756-4D32-B58F-61A8D7A13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7" y="1497"/>
              <a:ext cx="1179" cy="1077"/>
            </a:xfrm>
            <a:custGeom>
              <a:avLst/>
              <a:gdLst>
                <a:gd name="T0" fmla="*/ 486 w 496"/>
                <a:gd name="T1" fmla="*/ 135 h 453"/>
                <a:gd name="T2" fmla="*/ 346 w 496"/>
                <a:gd name="T3" fmla="*/ 4 h 453"/>
                <a:gd name="T4" fmla="*/ 90 w 496"/>
                <a:gd name="T5" fmla="*/ 166 h 453"/>
                <a:gd name="T6" fmla="*/ 1 w 496"/>
                <a:gd name="T7" fmla="*/ 344 h 453"/>
                <a:gd name="T8" fmla="*/ 44 w 496"/>
                <a:gd name="T9" fmla="*/ 440 h 453"/>
                <a:gd name="T10" fmla="*/ 55 w 496"/>
                <a:gd name="T11" fmla="*/ 451 h 453"/>
                <a:gd name="T12" fmla="*/ 128 w 496"/>
                <a:gd name="T13" fmla="*/ 413 h 453"/>
                <a:gd name="T14" fmla="*/ 172 w 496"/>
                <a:gd name="T15" fmla="*/ 369 h 453"/>
                <a:gd name="T16" fmla="*/ 165 w 496"/>
                <a:gd name="T17" fmla="*/ 311 h 453"/>
                <a:gd name="T18" fmla="*/ 145 w 496"/>
                <a:gd name="T19" fmla="*/ 300 h 453"/>
                <a:gd name="T20" fmla="*/ 212 w 496"/>
                <a:gd name="T21" fmla="*/ 209 h 453"/>
                <a:gd name="T22" fmla="*/ 330 w 496"/>
                <a:gd name="T23" fmla="*/ 232 h 453"/>
                <a:gd name="T24" fmla="*/ 466 w 496"/>
                <a:gd name="T25" fmla="*/ 168 h 453"/>
                <a:gd name="T26" fmla="*/ 349 w 496"/>
                <a:gd name="T27" fmla="*/ 221 h 453"/>
                <a:gd name="T28" fmla="*/ 318 w 496"/>
                <a:gd name="T29" fmla="*/ 141 h 453"/>
                <a:gd name="T30" fmla="*/ 265 w 496"/>
                <a:gd name="T31" fmla="*/ 163 h 453"/>
                <a:gd name="T32" fmla="*/ 140 w 496"/>
                <a:gd name="T33" fmla="*/ 278 h 453"/>
                <a:gd name="T34" fmla="*/ 125 w 496"/>
                <a:gd name="T35" fmla="*/ 298 h 453"/>
                <a:gd name="T36" fmla="*/ 155 w 496"/>
                <a:gd name="T37" fmla="*/ 326 h 453"/>
                <a:gd name="T38" fmla="*/ 163 w 496"/>
                <a:gd name="T39" fmla="*/ 338 h 453"/>
                <a:gd name="T40" fmla="*/ 164 w 496"/>
                <a:gd name="T41" fmla="*/ 343 h 453"/>
                <a:gd name="T42" fmla="*/ 153 w 496"/>
                <a:gd name="T43" fmla="*/ 365 h 453"/>
                <a:gd name="T44" fmla="*/ 71 w 496"/>
                <a:gd name="T45" fmla="*/ 431 h 453"/>
                <a:gd name="T46" fmla="*/ 64 w 496"/>
                <a:gd name="T47" fmla="*/ 434 h 453"/>
                <a:gd name="T48" fmla="*/ 58 w 496"/>
                <a:gd name="T49" fmla="*/ 435 h 453"/>
                <a:gd name="T50" fmla="*/ 60 w 496"/>
                <a:gd name="T51" fmla="*/ 407 h 453"/>
                <a:gd name="T52" fmla="*/ 58 w 496"/>
                <a:gd name="T53" fmla="*/ 401 h 453"/>
                <a:gd name="T54" fmla="*/ 38 w 496"/>
                <a:gd name="T55" fmla="*/ 397 h 453"/>
                <a:gd name="T56" fmla="*/ 35 w 496"/>
                <a:gd name="T57" fmla="*/ 390 h 453"/>
                <a:gd name="T58" fmla="*/ 67 w 496"/>
                <a:gd name="T59" fmla="*/ 303 h 453"/>
                <a:gd name="T60" fmla="*/ 28 w 496"/>
                <a:gd name="T61" fmla="*/ 358 h 453"/>
                <a:gd name="T62" fmla="*/ 67 w 496"/>
                <a:gd name="T63" fmla="*/ 277 h 453"/>
                <a:gd name="T64" fmla="*/ 26 w 496"/>
                <a:gd name="T65" fmla="*/ 296 h 453"/>
                <a:gd name="T66" fmla="*/ 52 w 496"/>
                <a:gd name="T67" fmla="*/ 256 h 453"/>
                <a:gd name="T68" fmla="*/ 32 w 496"/>
                <a:gd name="T69" fmla="*/ 256 h 453"/>
                <a:gd name="T70" fmla="*/ 70 w 496"/>
                <a:gd name="T71" fmla="*/ 196 h 453"/>
                <a:gd name="T72" fmla="*/ 325 w 496"/>
                <a:gd name="T73" fmla="*/ 19 h 453"/>
                <a:gd name="T74" fmla="*/ 476 w 496"/>
                <a:gd name="T75" fmla="*/ 118 h 453"/>
                <a:gd name="T76" fmla="*/ 418 w 496"/>
                <a:gd name="T77" fmla="*/ 183 h 453"/>
                <a:gd name="T78" fmla="*/ 380 w 496"/>
                <a:gd name="T79" fmla="*/ 196 h 453"/>
                <a:gd name="T80" fmla="*/ 368 w 496"/>
                <a:gd name="T81" fmla="*/ 183 h 453"/>
                <a:gd name="T82" fmla="*/ 350 w 496"/>
                <a:gd name="T83" fmla="*/ 207 h 453"/>
                <a:gd name="T84" fmla="*/ 361 w 496"/>
                <a:gd name="T85" fmla="*/ 169 h 453"/>
                <a:gd name="T86" fmla="*/ 330 w 496"/>
                <a:gd name="T87" fmla="*/ 182 h 453"/>
                <a:gd name="T88" fmla="*/ 355 w 496"/>
                <a:gd name="T89" fmla="*/ 143 h 453"/>
                <a:gd name="T90" fmla="*/ 327 w 496"/>
                <a:gd name="T91" fmla="*/ 172 h 453"/>
                <a:gd name="T92" fmla="*/ 348 w 496"/>
                <a:gd name="T93" fmla="*/ 130 h 453"/>
                <a:gd name="T94" fmla="*/ 326 w 496"/>
                <a:gd name="T95" fmla="*/ 149 h 453"/>
                <a:gd name="T96" fmla="*/ 326 w 496"/>
                <a:gd name="T97" fmla="*/ 141 h 453"/>
                <a:gd name="T98" fmla="*/ 334 w 496"/>
                <a:gd name="T99" fmla="*/ 220 h 453"/>
                <a:gd name="T100" fmla="*/ 346 w 496"/>
                <a:gd name="T101" fmla="*/ 22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6" h="453">
                  <a:moveTo>
                    <a:pt x="466" y="168"/>
                  </a:moveTo>
                  <a:cubicBezTo>
                    <a:pt x="471" y="162"/>
                    <a:pt x="476" y="155"/>
                    <a:pt x="480" y="148"/>
                  </a:cubicBezTo>
                  <a:cubicBezTo>
                    <a:pt x="483" y="144"/>
                    <a:pt x="485" y="139"/>
                    <a:pt x="486" y="135"/>
                  </a:cubicBezTo>
                  <a:cubicBezTo>
                    <a:pt x="491" y="136"/>
                    <a:pt x="496" y="133"/>
                    <a:pt x="494" y="127"/>
                  </a:cubicBezTo>
                  <a:cubicBezTo>
                    <a:pt x="481" y="95"/>
                    <a:pt x="460" y="66"/>
                    <a:pt x="435" y="42"/>
                  </a:cubicBezTo>
                  <a:cubicBezTo>
                    <a:pt x="412" y="21"/>
                    <a:pt x="379" y="0"/>
                    <a:pt x="346" y="4"/>
                  </a:cubicBezTo>
                  <a:cubicBezTo>
                    <a:pt x="312" y="7"/>
                    <a:pt x="281" y="25"/>
                    <a:pt x="253" y="42"/>
                  </a:cubicBezTo>
                  <a:cubicBezTo>
                    <a:pt x="223" y="61"/>
                    <a:pt x="194" y="83"/>
                    <a:pt x="166" y="106"/>
                  </a:cubicBezTo>
                  <a:cubicBezTo>
                    <a:pt x="141" y="126"/>
                    <a:pt x="115" y="145"/>
                    <a:pt x="90" y="166"/>
                  </a:cubicBezTo>
                  <a:cubicBezTo>
                    <a:pt x="63" y="187"/>
                    <a:pt x="37" y="211"/>
                    <a:pt x="20" y="240"/>
                  </a:cubicBezTo>
                  <a:cubicBezTo>
                    <a:pt x="6" y="262"/>
                    <a:pt x="1" y="285"/>
                    <a:pt x="2" y="309"/>
                  </a:cubicBezTo>
                  <a:cubicBezTo>
                    <a:pt x="0" y="321"/>
                    <a:pt x="0" y="332"/>
                    <a:pt x="1" y="344"/>
                  </a:cubicBezTo>
                  <a:cubicBezTo>
                    <a:pt x="2" y="366"/>
                    <a:pt x="7" y="387"/>
                    <a:pt x="17" y="407"/>
                  </a:cubicBezTo>
                  <a:cubicBezTo>
                    <a:pt x="22" y="416"/>
                    <a:pt x="27" y="425"/>
                    <a:pt x="34" y="432"/>
                  </a:cubicBezTo>
                  <a:cubicBezTo>
                    <a:pt x="37" y="435"/>
                    <a:pt x="40" y="438"/>
                    <a:pt x="44" y="440"/>
                  </a:cubicBezTo>
                  <a:cubicBezTo>
                    <a:pt x="42" y="441"/>
                    <a:pt x="41" y="446"/>
                    <a:pt x="44" y="447"/>
                  </a:cubicBezTo>
                  <a:cubicBezTo>
                    <a:pt x="47" y="448"/>
                    <a:pt x="49" y="449"/>
                    <a:pt x="51" y="449"/>
                  </a:cubicBezTo>
                  <a:cubicBezTo>
                    <a:pt x="51" y="451"/>
                    <a:pt x="53" y="453"/>
                    <a:pt x="55" y="451"/>
                  </a:cubicBezTo>
                  <a:cubicBezTo>
                    <a:pt x="55" y="451"/>
                    <a:pt x="55" y="450"/>
                    <a:pt x="56" y="450"/>
                  </a:cubicBezTo>
                  <a:cubicBezTo>
                    <a:pt x="67" y="450"/>
                    <a:pt x="80" y="445"/>
                    <a:pt x="90" y="441"/>
                  </a:cubicBezTo>
                  <a:cubicBezTo>
                    <a:pt x="104" y="434"/>
                    <a:pt x="117" y="424"/>
                    <a:pt x="128" y="413"/>
                  </a:cubicBezTo>
                  <a:cubicBezTo>
                    <a:pt x="130" y="412"/>
                    <a:pt x="131" y="411"/>
                    <a:pt x="132" y="410"/>
                  </a:cubicBezTo>
                  <a:cubicBezTo>
                    <a:pt x="136" y="407"/>
                    <a:pt x="140" y="403"/>
                    <a:pt x="144" y="400"/>
                  </a:cubicBezTo>
                  <a:cubicBezTo>
                    <a:pt x="154" y="391"/>
                    <a:pt x="165" y="381"/>
                    <a:pt x="172" y="369"/>
                  </a:cubicBezTo>
                  <a:cubicBezTo>
                    <a:pt x="180" y="362"/>
                    <a:pt x="188" y="355"/>
                    <a:pt x="197" y="350"/>
                  </a:cubicBezTo>
                  <a:cubicBezTo>
                    <a:pt x="202" y="347"/>
                    <a:pt x="202" y="341"/>
                    <a:pt x="199" y="338"/>
                  </a:cubicBezTo>
                  <a:cubicBezTo>
                    <a:pt x="189" y="327"/>
                    <a:pt x="178" y="319"/>
                    <a:pt x="165" y="311"/>
                  </a:cubicBezTo>
                  <a:cubicBezTo>
                    <a:pt x="161" y="309"/>
                    <a:pt x="156" y="306"/>
                    <a:pt x="151" y="303"/>
                  </a:cubicBezTo>
                  <a:cubicBezTo>
                    <a:pt x="150" y="302"/>
                    <a:pt x="150" y="302"/>
                    <a:pt x="149" y="301"/>
                  </a:cubicBezTo>
                  <a:cubicBezTo>
                    <a:pt x="148" y="300"/>
                    <a:pt x="147" y="300"/>
                    <a:pt x="145" y="300"/>
                  </a:cubicBezTo>
                  <a:cubicBezTo>
                    <a:pt x="148" y="295"/>
                    <a:pt x="149" y="289"/>
                    <a:pt x="151" y="283"/>
                  </a:cubicBezTo>
                  <a:cubicBezTo>
                    <a:pt x="154" y="274"/>
                    <a:pt x="160" y="266"/>
                    <a:pt x="165" y="258"/>
                  </a:cubicBezTo>
                  <a:cubicBezTo>
                    <a:pt x="178" y="239"/>
                    <a:pt x="195" y="223"/>
                    <a:pt x="212" y="209"/>
                  </a:cubicBezTo>
                  <a:cubicBezTo>
                    <a:pt x="243" y="184"/>
                    <a:pt x="280" y="161"/>
                    <a:pt x="319" y="153"/>
                  </a:cubicBezTo>
                  <a:cubicBezTo>
                    <a:pt x="315" y="162"/>
                    <a:pt x="315" y="173"/>
                    <a:pt x="316" y="184"/>
                  </a:cubicBezTo>
                  <a:cubicBezTo>
                    <a:pt x="317" y="200"/>
                    <a:pt x="322" y="217"/>
                    <a:pt x="330" y="232"/>
                  </a:cubicBezTo>
                  <a:cubicBezTo>
                    <a:pt x="331" y="233"/>
                    <a:pt x="332" y="234"/>
                    <a:pt x="334" y="234"/>
                  </a:cubicBezTo>
                  <a:cubicBezTo>
                    <a:pt x="368" y="231"/>
                    <a:pt x="401" y="220"/>
                    <a:pt x="429" y="201"/>
                  </a:cubicBezTo>
                  <a:cubicBezTo>
                    <a:pt x="443" y="192"/>
                    <a:pt x="455" y="181"/>
                    <a:pt x="466" y="168"/>
                  </a:cubicBezTo>
                  <a:close/>
                  <a:moveTo>
                    <a:pt x="354" y="221"/>
                  </a:moveTo>
                  <a:cubicBezTo>
                    <a:pt x="352" y="222"/>
                    <a:pt x="350" y="222"/>
                    <a:pt x="349" y="222"/>
                  </a:cubicBezTo>
                  <a:cubicBezTo>
                    <a:pt x="349" y="222"/>
                    <a:pt x="349" y="222"/>
                    <a:pt x="349" y="221"/>
                  </a:cubicBezTo>
                  <a:cubicBezTo>
                    <a:pt x="351" y="221"/>
                    <a:pt x="352" y="221"/>
                    <a:pt x="354" y="221"/>
                  </a:cubicBezTo>
                  <a:close/>
                  <a:moveTo>
                    <a:pt x="321" y="141"/>
                  </a:moveTo>
                  <a:cubicBezTo>
                    <a:pt x="320" y="140"/>
                    <a:pt x="318" y="140"/>
                    <a:pt x="318" y="141"/>
                  </a:cubicBezTo>
                  <a:cubicBezTo>
                    <a:pt x="316" y="143"/>
                    <a:pt x="317" y="144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299" y="148"/>
                    <a:pt x="282" y="155"/>
                    <a:pt x="265" y="163"/>
                  </a:cubicBezTo>
                  <a:cubicBezTo>
                    <a:pt x="243" y="173"/>
                    <a:pt x="223" y="186"/>
                    <a:pt x="204" y="201"/>
                  </a:cubicBezTo>
                  <a:cubicBezTo>
                    <a:pt x="186" y="216"/>
                    <a:pt x="169" y="233"/>
                    <a:pt x="155" y="252"/>
                  </a:cubicBezTo>
                  <a:cubicBezTo>
                    <a:pt x="149" y="260"/>
                    <a:pt x="144" y="269"/>
                    <a:pt x="140" y="278"/>
                  </a:cubicBezTo>
                  <a:cubicBezTo>
                    <a:pt x="138" y="284"/>
                    <a:pt x="135" y="290"/>
                    <a:pt x="135" y="296"/>
                  </a:cubicBezTo>
                  <a:cubicBezTo>
                    <a:pt x="133" y="295"/>
                    <a:pt x="130" y="295"/>
                    <a:pt x="127" y="294"/>
                  </a:cubicBezTo>
                  <a:cubicBezTo>
                    <a:pt x="125" y="294"/>
                    <a:pt x="123" y="296"/>
                    <a:pt x="125" y="298"/>
                  </a:cubicBezTo>
                  <a:cubicBezTo>
                    <a:pt x="133" y="305"/>
                    <a:pt x="143" y="310"/>
                    <a:pt x="152" y="317"/>
                  </a:cubicBezTo>
                  <a:cubicBezTo>
                    <a:pt x="153" y="318"/>
                    <a:pt x="154" y="319"/>
                    <a:pt x="155" y="320"/>
                  </a:cubicBezTo>
                  <a:cubicBezTo>
                    <a:pt x="154" y="322"/>
                    <a:pt x="154" y="324"/>
                    <a:pt x="155" y="326"/>
                  </a:cubicBezTo>
                  <a:cubicBezTo>
                    <a:pt x="156" y="329"/>
                    <a:pt x="158" y="332"/>
                    <a:pt x="160" y="334"/>
                  </a:cubicBezTo>
                  <a:cubicBezTo>
                    <a:pt x="161" y="335"/>
                    <a:pt x="162" y="336"/>
                    <a:pt x="163" y="337"/>
                  </a:cubicBezTo>
                  <a:cubicBezTo>
                    <a:pt x="162" y="336"/>
                    <a:pt x="163" y="338"/>
                    <a:pt x="163" y="338"/>
                  </a:cubicBezTo>
                  <a:cubicBezTo>
                    <a:pt x="163" y="338"/>
                    <a:pt x="164" y="340"/>
                    <a:pt x="164" y="340"/>
                  </a:cubicBezTo>
                  <a:cubicBezTo>
                    <a:pt x="164" y="341"/>
                    <a:pt x="164" y="342"/>
                    <a:pt x="164" y="343"/>
                  </a:cubicBezTo>
                  <a:cubicBezTo>
                    <a:pt x="164" y="343"/>
                    <a:pt x="164" y="343"/>
                    <a:pt x="164" y="343"/>
                  </a:cubicBezTo>
                  <a:cubicBezTo>
                    <a:pt x="164" y="344"/>
                    <a:pt x="163" y="345"/>
                    <a:pt x="163" y="346"/>
                  </a:cubicBezTo>
                  <a:cubicBezTo>
                    <a:pt x="163" y="348"/>
                    <a:pt x="162" y="349"/>
                    <a:pt x="162" y="351"/>
                  </a:cubicBezTo>
                  <a:cubicBezTo>
                    <a:pt x="160" y="356"/>
                    <a:pt x="157" y="360"/>
                    <a:pt x="153" y="365"/>
                  </a:cubicBezTo>
                  <a:cubicBezTo>
                    <a:pt x="143" y="375"/>
                    <a:pt x="134" y="386"/>
                    <a:pt x="124" y="396"/>
                  </a:cubicBezTo>
                  <a:cubicBezTo>
                    <a:pt x="112" y="406"/>
                    <a:pt x="98" y="416"/>
                    <a:pt x="84" y="424"/>
                  </a:cubicBezTo>
                  <a:cubicBezTo>
                    <a:pt x="80" y="427"/>
                    <a:pt x="75" y="429"/>
                    <a:pt x="71" y="431"/>
                  </a:cubicBezTo>
                  <a:cubicBezTo>
                    <a:pt x="80" y="419"/>
                    <a:pt x="90" y="408"/>
                    <a:pt x="100" y="397"/>
                  </a:cubicBezTo>
                  <a:cubicBezTo>
                    <a:pt x="100" y="397"/>
                    <a:pt x="100" y="396"/>
                    <a:pt x="100" y="396"/>
                  </a:cubicBezTo>
                  <a:cubicBezTo>
                    <a:pt x="87" y="408"/>
                    <a:pt x="75" y="421"/>
                    <a:pt x="64" y="434"/>
                  </a:cubicBezTo>
                  <a:cubicBezTo>
                    <a:pt x="64" y="434"/>
                    <a:pt x="64" y="434"/>
                    <a:pt x="63" y="434"/>
                  </a:cubicBezTo>
                  <a:cubicBezTo>
                    <a:pt x="63" y="434"/>
                    <a:pt x="62" y="435"/>
                    <a:pt x="61" y="435"/>
                  </a:cubicBezTo>
                  <a:cubicBezTo>
                    <a:pt x="60" y="435"/>
                    <a:pt x="59" y="435"/>
                    <a:pt x="58" y="435"/>
                  </a:cubicBezTo>
                  <a:cubicBezTo>
                    <a:pt x="56" y="432"/>
                    <a:pt x="54" y="428"/>
                    <a:pt x="52" y="424"/>
                  </a:cubicBezTo>
                  <a:cubicBezTo>
                    <a:pt x="52" y="423"/>
                    <a:pt x="52" y="421"/>
                    <a:pt x="53" y="420"/>
                  </a:cubicBezTo>
                  <a:cubicBezTo>
                    <a:pt x="55" y="416"/>
                    <a:pt x="57" y="411"/>
                    <a:pt x="60" y="407"/>
                  </a:cubicBezTo>
                  <a:cubicBezTo>
                    <a:pt x="65" y="398"/>
                    <a:pt x="71" y="389"/>
                    <a:pt x="80" y="384"/>
                  </a:cubicBezTo>
                  <a:cubicBezTo>
                    <a:pt x="81" y="383"/>
                    <a:pt x="80" y="382"/>
                    <a:pt x="80" y="382"/>
                  </a:cubicBezTo>
                  <a:cubicBezTo>
                    <a:pt x="70" y="386"/>
                    <a:pt x="64" y="393"/>
                    <a:pt x="58" y="401"/>
                  </a:cubicBezTo>
                  <a:cubicBezTo>
                    <a:pt x="55" y="405"/>
                    <a:pt x="52" y="411"/>
                    <a:pt x="50" y="416"/>
                  </a:cubicBezTo>
                  <a:cubicBezTo>
                    <a:pt x="49" y="417"/>
                    <a:pt x="49" y="418"/>
                    <a:pt x="48" y="419"/>
                  </a:cubicBezTo>
                  <a:cubicBezTo>
                    <a:pt x="44" y="412"/>
                    <a:pt x="41" y="405"/>
                    <a:pt x="38" y="397"/>
                  </a:cubicBezTo>
                  <a:cubicBezTo>
                    <a:pt x="43" y="380"/>
                    <a:pt x="56" y="365"/>
                    <a:pt x="67" y="351"/>
                  </a:cubicBezTo>
                  <a:cubicBezTo>
                    <a:pt x="68" y="349"/>
                    <a:pt x="67" y="348"/>
                    <a:pt x="66" y="349"/>
                  </a:cubicBezTo>
                  <a:cubicBezTo>
                    <a:pt x="55" y="362"/>
                    <a:pt x="42" y="374"/>
                    <a:pt x="35" y="390"/>
                  </a:cubicBezTo>
                  <a:cubicBezTo>
                    <a:pt x="32" y="382"/>
                    <a:pt x="30" y="374"/>
                    <a:pt x="29" y="366"/>
                  </a:cubicBezTo>
                  <a:cubicBezTo>
                    <a:pt x="32" y="359"/>
                    <a:pt x="35" y="353"/>
                    <a:pt x="39" y="347"/>
                  </a:cubicBezTo>
                  <a:cubicBezTo>
                    <a:pt x="47" y="332"/>
                    <a:pt x="58" y="318"/>
                    <a:pt x="67" y="303"/>
                  </a:cubicBezTo>
                  <a:cubicBezTo>
                    <a:pt x="67" y="303"/>
                    <a:pt x="66" y="303"/>
                    <a:pt x="66" y="303"/>
                  </a:cubicBezTo>
                  <a:cubicBezTo>
                    <a:pt x="55" y="318"/>
                    <a:pt x="43" y="333"/>
                    <a:pt x="33" y="349"/>
                  </a:cubicBezTo>
                  <a:cubicBezTo>
                    <a:pt x="31" y="352"/>
                    <a:pt x="29" y="355"/>
                    <a:pt x="28" y="358"/>
                  </a:cubicBezTo>
                  <a:cubicBezTo>
                    <a:pt x="27" y="352"/>
                    <a:pt x="26" y="347"/>
                    <a:pt x="26" y="342"/>
                  </a:cubicBezTo>
                  <a:cubicBezTo>
                    <a:pt x="26" y="340"/>
                    <a:pt x="26" y="337"/>
                    <a:pt x="26" y="335"/>
                  </a:cubicBezTo>
                  <a:cubicBezTo>
                    <a:pt x="35" y="314"/>
                    <a:pt x="55" y="294"/>
                    <a:pt x="67" y="277"/>
                  </a:cubicBezTo>
                  <a:cubicBezTo>
                    <a:pt x="67" y="276"/>
                    <a:pt x="66" y="275"/>
                    <a:pt x="66" y="276"/>
                  </a:cubicBezTo>
                  <a:cubicBezTo>
                    <a:pt x="53" y="291"/>
                    <a:pt x="36" y="307"/>
                    <a:pt x="25" y="325"/>
                  </a:cubicBezTo>
                  <a:cubicBezTo>
                    <a:pt x="25" y="315"/>
                    <a:pt x="26" y="306"/>
                    <a:pt x="26" y="296"/>
                  </a:cubicBezTo>
                  <a:cubicBezTo>
                    <a:pt x="28" y="293"/>
                    <a:pt x="30" y="289"/>
                    <a:pt x="32" y="286"/>
                  </a:cubicBezTo>
                  <a:cubicBezTo>
                    <a:pt x="39" y="276"/>
                    <a:pt x="47" y="267"/>
                    <a:pt x="54" y="257"/>
                  </a:cubicBezTo>
                  <a:cubicBezTo>
                    <a:pt x="54" y="256"/>
                    <a:pt x="53" y="255"/>
                    <a:pt x="52" y="256"/>
                  </a:cubicBezTo>
                  <a:cubicBezTo>
                    <a:pt x="44" y="267"/>
                    <a:pt x="34" y="276"/>
                    <a:pt x="27" y="287"/>
                  </a:cubicBezTo>
                  <a:cubicBezTo>
                    <a:pt x="27" y="286"/>
                    <a:pt x="27" y="284"/>
                    <a:pt x="27" y="283"/>
                  </a:cubicBezTo>
                  <a:cubicBezTo>
                    <a:pt x="28" y="274"/>
                    <a:pt x="30" y="264"/>
                    <a:pt x="32" y="256"/>
                  </a:cubicBezTo>
                  <a:cubicBezTo>
                    <a:pt x="35" y="247"/>
                    <a:pt x="39" y="239"/>
                    <a:pt x="41" y="230"/>
                  </a:cubicBezTo>
                  <a:cubicBezTo>
                    <a:pt x="42" y="229"/>
                    <a:pt x="41" y="228"/>
                    <a:pt x="40" y="228"/>
                  </a:cubicBezTo>
                  <a:cubicBezTo>
                    <a:pt x="49" y="216"/>
                    <a:pt x="59" y="206"/>
                    <a:pt x="70" y="196"/>
                  </a:cubicBezTo>
                  <a:cubicBezTo>
                    <a:pt x="95" y="173"/>
                    <a:pt x="123" y="153"/>
                    <a:pt x="150" y="132"/>
                  </a:cubicBezTo>
                  <a:cubicBezTo>
                    <a:pt x="176" y="111"/>
                    <a:pt x="202" y="90"/>
                    <a:pt x="230" y="70"/>
                  </a:cubicBezTo>
                  <a:cubicBezTo>
                    <a:pt x="259" y="49"/>
                    <a:pt x="291" y="29"/>
                    <a:pt x="325" y="19"/>
                  </a:cubicBezTo>
                  <a:cubicBezTo>
                    <a:pt x="341" y="14"/>
                    <a:pt x="357" y="12"/>
                    <a:pt x="373" y="17"/>
                  </a:cubicBezTo>
                  <a:cubicBezTo>
                    <a:pt x="390" y="21"/>
                    <a:pt x="405" y="32"/>
                    <a:pt x="419" y="43"/>
                  </a:cubicBezTo>
                  <a:cubicBezTo>
                    <a:pt x="443" y="63"/>
                    <a:pt x="463" y="89"/>
                    <a:pt x="476" y="118"/>
                  </a:cubicBezTo>
                  <a:cubicBezTo>
                    <a:pt x="476" y="119"/>
                    <a:pt x="476" y="119"/>
                    <a:pt x="476" y="119"/>
                  </a:cubicBezTo>
                  <a:cubicBezTo>
                    <a:pt x="470" y="131"/>
                    <a:pt x="464" y="142"/>
                    <a:pt x="455" y="152"/>
                  </a:cubicBezTo>
                  <a:cubicBezTo>
                    <a:pt x="444" y="164"/>
                    <a:pt x="432" y="174"/>
                    <a:pt x="418" y="183"/>
                  </a:cubicBezTo>
                  <a:cubicBezTo>
                    <a:pt x="407" y="190"/>
                    <a:pt x="394" y="196"/>
                    <a:pt x="381" y="201"/>
                  </a:cubicBezTo>
                  <a:cubicBezTo>
                    <a:pt x="381" y="199"/>
                    <a:pt x="381" y="198"/>
                    <a:pt x="381" y="196"/>
                  </a:cubicBezTo>
                  <a:cubicBezTo>
                    <a:pt x="381" y="195"/>
                    <a:pt x="380" y="195"/>
                    <a:pt x="380" y="196"/>
                  </a:cubicBezTo>
                  <a:cubicBezTo>
                    <a:pt x="380" y="198"/>
                    <a:pt x="380" y="199"/>
                    <a:pt x="380" y="201"/>
                  </a:cubicBezTo>
                  <a:cubicBezTo>
                    <a:pt x="371" y="204"/>
                    <a:pt x="362" y="206"/>
                    <a:pt x="354" y="207"/>
                  </a:cubicBezTo>
                  <a:cubicBezTo>
                    <a:pt x="357" y="198"/>
                    <a:pt x="362" y="189"/>
                    <a:pt x="368" y="183"/>
                  </a:cubicBezTo>
                  <a:cubicBezTo>
                    <a:pt x="368" y="183"/>
                    <a:pt x="367" y="182"/>
                    <a:pt x="367" y="182"/>
                  </a:cubicBezTo>
                  <a:cubicBezTo>
                    <a:pt x="361" y="188"/>
                    <a:pt x="356" y="195"/>
                    <a:pt x="352" y="203"/>
                  </a:cubicBezTo>
                  <a:cubicBezTo>
                    <a:pt x="352" y="204"/>
                    <a:pt x="351" y="205"/>
                    <a:pt x="350" y="207"/>
                  </a:cubicBezTo>
                  <a:cubicBezTo>
                    <a:pt x="347" y="207"/>
                    <a:pt x="343" y="207"/>
                    <a:pt x="339" y="206"/>
                  </a:cubicBezTo>
                  <a:cubicBezTo>
                    <a:pt x="338" y="204"/>
                    <a:pt x="337" y="202"/>
                    <a:pt x="336" y="199"/>
                  </a:cubicBezTo>
                  <a:cubicBezTo>
                    <a:pt x="340" y="187"/>
                    <a:pt x="352" y="176"/>
                    <a:pt x="361" y="169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53" y="173"/>
                    <a:pt x="340" y="183"/>
                    <a:pt x="334" y="194"/>
                  </a:cubicBezTo>
                  <a:cubicBezTo>
                    <a:pt x="333" y="190"/>
                    <a:pt x="331" y="186"/>
                    <a:pt x="330" y="182"/>
                  </a:cubicBezTo>
                  <a:cubicBezTo>
                    <a:pt x="330" y="181"/>
                    <a:pt x="329" y="180"/>
                    <a:pt x="329" y="180"/>
                  </a:cubicBezTo>
                  <a:cubicBezTo>
                    <a:pt x="331" y="174"/>
                    <a:pt x="334" y="169"/>
                    <a:pt x="337" y="165"/>
                  </a:cubicBezTo>
                  <a:cubicBezTo>
                    <a:pt x="343" y="158"/>
                    <a:pt x="349" y="151"/>
                    <a:pt x="355" y="143"/>
                  </a:cubicBezTo>
                  <a:cubicBezTo>
                    <a:pt x="355" y="142"/>
                    <a:pt x="354" y="141"/>
                    <a:pt x="353" y="142"/>
                  </a:cubicBezTo>
                  <a:cubicBezTo>
                    <a:pt x="346" y="150"/>
                    <a:pt x="338" y="157"/>
                    <a:pt x="331" y="166"/>
                  </a:cubicBezTo>
                  <a:cubicBezTo>
                    <a:pt x="330" y="168"/>
                    <a:pt x="329" y="170"/>
                    <a:pt x="327" y="172"/>
                  </a:cubicBezTo>
                  <a:cubicBezTo>
                    <a:pt x="327" y="167"/>
                    <a:pt x="327" y="163"/>
                    <a:pt x="327" y="158"/>
                  </a:cubicBezTo>
                  <a:cubicBezTo>
                    <a:pt x="328" y="158"/>
                    <a:pt x="329" y="157"/>
                    <a:pt x="329" y="156"/>
                  </a:cubicBezTo>
                  <a:cubicBezTo>
                    <a:pt x="333" y="146"/>
                    <a:pt x="341" y="138"/>
                    <a:pt x="348" y="130"/>
                  </a:cubicBezTo>
                  <a:cubicBezTo>
                    <a:pt x="350" y="129"/>
                    <a:pt x="348" y="126"/>
                    <a:pt x="346" y="128"/>
                  </a:cubicBezTo>
                  <a:cubicBezTo>
                    <a:pt x="340" y="134"/>
                    <a:pt x="333" y="141"/>
                    <a:pt x="328" y="149"/>
                  </a:cubicBezTo>
                  <a:cubicBezTo>
                    <a:pt x="328" y="148"/>
                    <a:pt x="327" y="148"/>
                    <a:pt x="326" y="149"/>
                  </a:cubicBezTo>
                  <a:cubicBezTo>
                    <a:pt x="325" y="150"/>
                    <a:pt x="325" y="151"/>
                    <a:pt x="324" y="153"/>
                  </a:cubicBezTo>
                  <a:cubicBezTo>
                    <a:pt x="325" y="149"/>
                    <a:pt x="327" y="146"/>
                    <a:pt x="328" y="143"/>
                  </a:cubicBezTo>
                  <a:cubicBezTo>
                    <a:pt x="329" y="142"/>
                    <a:pt x="327" y="140"/>
                    <a:pt x="326" y="141"/>
                  </a:cubicBezTo>
                  <a:cubicBezTo>
                    <a:pt x="325" y="143"/>
                    <a:pt x="324" y="144"/>
                    <a:pt x="323" y="145"/>
                  </a:cubicBezTo>
                  <a:cubicBezTo>
                    <a:pt x="323" y="143"/>
                    <a:pt x="322" y="142"/>
                    <a:pt x="321" y="141"/>
                  </a:cubicBezTo>
                  <a:close/>
                  <a:moveTo>
                    <a:pt x="334" y="220"/>
                  </a:moveTo>
                  <a:cubicBezTo>
                    <a:pt x="338" y="221"/>
                    <a:pt x="342" y="221"/>
                    <a:pt x="346" y="221"/>
                  </a:cubicBezTo>
                  <a:cubicBezTo>
                    <a:pt x="346" y="222"/>
                    <a:pt x="346" y="222"/>
                    <a:pt x="346" y="223"/>
                  </a:cubicBezTo>
                  <a:cubicBezTo>
                    <a:pt x="346" y="223"/>
                    <a:pt x="346" y="223"/>
                    <a:pt x="346" y="223"/>
                  </a:cubicBezTo>
                  <a:cubicBezTo>
                    <a:pt x="343" y="223"/>
                    <a:pt x="340" y="224"/>
                    <a:pt x="337" y="224"/>
                  </a:cubicBezTo>
                  <a:cubicBezTo>
                    <a:pt x="336" y="223"/>
                    <a:pt x="335" y="221"/>
                    <a:pt x="33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37BAE8B-FA71-4F43-A2C9-1575CAC5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785"/>
              <a:ext cx="532" cy="387"/>
            </a:xfrm>
            <a:custGeom>
              <a:avLst/>
              <a:gdLst>
                <a:gd name="T0" fmla="*/ 221 w 224"/>
                <a:gd name="T1" fmla="*/ 0 h 163"/>
                <a:gd name="T2" fmla="*/ 193 w 224"/>
                <a:gd name="T3" fmla="*/ 10 h 163"/>
                <a:gd name="T4" fmla="*/ 161 w 224"/>
                <a:gd name="T5" fmla="*/ 25 h 163"/>
                <a:gd name="T6" fmla="*/ 96 w 224"/>
                <a:gd name="T7" fmla="*/ 62 h 163"/>
                <a:gd name="T8" fmla="*/ 0 w 224"/>
                <a:gd name="T9" fmla="*/ 161 h 163"/>
                <a:gd name="T10" fmla="*/ 2 w 224"/>
                <a:gd name="T11" fmla="*/ 162 h 163"/>
                <a:gd name="T12" fmla="*/ 101 w 224"/>
                <a:gd name="T13" fmla="*/ 65 h 163"/>
                <a:gd name="T14" fmla="*/ 164 w 224"/>
                <a:gd name="T15" fmla="*/ 29 h 163"/>
                <a:gd name="T16" fmla="*/ 194 w 224"/>
                <a:gd name="T17" fmla="*/ 16 h 163"/>
                <a:gd name="T18" fmla="*/ 222 w 224"/>
                <a:gd name="T19" fmla="*/ 3 h 163"/>
                <a:gd name="T20" fmla="*/ 221 w 224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163">
                  <a:moveTo>
                    <a:pt x="221" y="0"/>
                  </a:moveTo>
                  <a:cubicBezTo>
                    <a:pt x="211" y="2"/>
                    <a:pt x="202" y="6"/>
                    <a:pt x="193" y="10"/>
                  </a:cubicBezTo>
                  <a:cubicBezTo>
                    <a:pt x="182" y="15"/>
                    <a:pt x="171" y="19"/>
                    <a:pt x="161" y="25"/>
                  </a:cubicBezTo>
                  <a:cubicBezTo>
                    <a:pt x="139" y="36"/>
                    <a:pt x="117" y="48"/>
                    <a:pt x="96" y="62"/>
                  </a:cubicBezTo>
                  <a:cubicBezTo>
                    <a:pt x="58" y="87"/>
                    <a:pt x="21" y="119"/>
                    <a:pt x="0" y="161"/>
                  </a:cubicBezTo>
                  <a:cubicBezTo>
                    <a:pt x="0" y="162"/>
                    <a:pt x="1" y="163"/>
                    <a:pt x="2" y="162"/>
                  </a:cubicBezTo>
                  <a:cubicBezTo>
                    <a:pt x="24" y="121"/>
                    <a:pt x="63" y="90"/>
                    <a:pt x="101" y="65"/>
                  </a:cubicBezTo>
                  <a:cubicBezTo>
                    <a:pt x="121" y="52"/>
                    <a:pt x="142" y="40"/>
                    <a:pt x="164" y="29"/>
                  </a:cubicBezTo>
                  <a:cubicBezTo>
                    <a:pt x="173" y="24"/>
                    <a:pt x="183" y="20"/>
                    <a:pt x="194" y="16"/>
                  </a:cubicBezTo>
                  <a:cubicBezTo>
                    <a:pt x="203" y="11"/>
                    <a:pt x="213" y="8"/>
                    <a:pt x="222" y="3"/>
                  </a:cubicBezTo>
                  <a:cubicBezTo>
                    <a:pt x="224" y="2"/>
                    <a:pt x="223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7153FA2-598B-42D6-BF1A-4E68C2D8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1561"/>
              <a:ext cx="687" cy="483"/>
            </a:xfrm>
            <a:custGeom>
              <a:avLst/>
              <a:gdLst>
                <a:gd name="T0" fmla="*/ 220 w 289"/>
                <a:gd name="T1" fmla="*/ 43 h 203"/>
                <a:gd name="T2" fmla="*/ 260 w 289"/>
                <a:gd name="T3" fmla="*/ 23 h 203"/>
                <a:gd name="T4" fmla="*/ 289 w 289"/>
                <a:gd name="T5" fmla="*/ 2 h 203"/>
                <a:gd name="T6" fmla="*/ 288 w 289"/>
                <a:gd name="T7" fmla="*/ 1 h 203"/>
                <a:gd name="T8" fmla="*/ 274 w 289"/>
                <a:gd name="T9" fmla="*/ 9 h 203"/>
                <a:gd name="T10" fmla="*/ 257 w 289"/>
                <a:gd name="T11" fmla="*/ 19 h 203"/>
                <a:gd name="T12" fmla="*/ 218 w 289"/>
                <a:gd name="T13" fmla="*/ 39 h 203"/>
                <a:gd name="T14" fmla="*/ 141 w 289"/>
                <a:gd name="T15" fmla="*/ 78 h 203"/>
                <a:gd name="T16" fmla="*/ 71 w 289"/>
                <a:gd name="T17" fmla="*/ 140 h 203"/>
                <a:gd name="T18" fmla="*/ 0 w 289"/>
                <a:gd name="T19" fmla="*/ 202 h 203"/>
                <a:gd name="T20" fmla="*/ 1 w 289"/>
                <a:gd name="T21" fmla="*/ 203 h 203"/>
                <a:gd name="T22" fmla="*/ 144 w 289"/>
                <a:gd name="T23" fmla="*/ 83 h 203"/>
                <a:gd name="T24" fmla="*/ 220 w 289"/>
                <a:gd name="T25" fmla="*/ 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03">
                  <a:moveTo>
                    <a:pt x="220" y="43"/>
                  </a:moveTo>
                  <a:cubicBezTo>
                    <a:pt x="234" y="37"/>
                    <a:pt x="247" y="31"/>
                    <a:pt x="260" y="23"/>
                  </a:cubicBezTo>
                  <a:cubicBezTo>
                    <a:pt x="270" y="18"/>
                    <a:pt x="283" y="12"/>
                    <a:pt x="289" y="2"/>
                  </a:cubicBezTo>
                  <a:cubicBezTo>
                    <a:pt x="289" y="2"/>
                    <a:pt x="289" y="0"/>
                    <a:pt x="288" y="1"/>
                  </a:cubicBezTo>
                  <a:cubicBezTo>
                    <a:pt x="282" y="3"/>
                    <a:pt x="278" y="6"/>
                    <a:pt x="274" y="9"/>
                  </a:cubicBezTo>
                  <a:cubicBezTo>
                    <a:pt x="268" y="12"/>
                    <a:pt x="263" y="16"/>
                    <a:pt x="257" y="19"/>
                  </a:cubicBezTo>
                  <a:cubicBezTo>
                    <a:pt x="244" y="26"/>
                    <a:pt x="231" y="32"/>
                    <a:pt x="218" y="39"/>
                  </a:cubicBezTo>
                  <a:cubicBezTo>
                    <a:pt x="192" y="51"/>
                    <a:pt x="165" y="62"/>
                    <a:pt x="141" y="78"/>
                  </a:cubicBezTo>
                  <a:cubicBezTo>
                    <a:pt x="116" y="96"/>
                    <a:pt x="93" y="118"/>
                    <a:pt x="71" y="140"/>
                  </a:cubicBezTo>
                  <a:cubicBezTo>
                    <a:pt x="49" y="162"/>
                    <a:pt x="26" y="183"/>
                    <a:pt x="0" y="202"/>
                  </a:cubicBezTo>
                  <a:cubicBezTo>
                    <a:pt x="0" y="202"/>
                    <a:pt x="0" y="203"/>
                    <a:pt x="1" y="203"/>
                  </a:cubicBezTo>
                  <a:cubicBezTo>
                    <a:pt x="55" y="172"/>
                    <a:pt x="93" y="118"/>
                    <a:pt x="144" y="83"/>
                  </a:cubicBezTo>
                  <a:cubicBezTo>
                    <a:pt x="168" y="67"/>
                    <a:pt x="195" y="55"/>
                    <a:pt x="22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4C2337B-9583-4C72-8B28-79C9C477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939"/>
              <a:ext cx="226" cy="152"/>
            </a:xfrm>
            <a:custGeom>
              <a:avLst/>
              <a:gdLst>
                <a:gd name="T0" fmla="*/ 89 w 95"/>
                <a:gd name="T1" fmla="*/ 1 h 64"/>
                <a:gd name="T2" fmla="*/ 75 w 95"/>
                <a:gd name="T3" fmla="*/ 16 h 64"/>
                <a:gd name="T4" fmla="*/ 54 w 95"/>
                <a:gd name="T5" fmla="*/ 36 h 64"/>
                <a:gd name="T6" fmla="*/ 2 w 95"/>
                <a:gd name="T7" fmla="*/ 55 h 64"/>
                <a:gd name="T8" fmla="*/ 2 w 95"/>
                <a:gd name="T9" fmla="*/ 59 h 64"/>
                <a:gd name="T10" fmla="*/ 57 w 95"/>
                <a:gd name="T11" fmla="*/ 46 h 64"/>
                <a:gd name="T12" fmla="*/ 82 w 95"/>
                <a:gd name="T13" fmla="*/ 26 h 64"/>
                <a:gd name="T14" fmla="*/ 92 w 95"/>
                <a:gd name="T15" fmla="*/ 3 h 64"/>
                <a:gd name="T16" fmla="*/ 89 w 95"/>
                <a:gd name="T1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4">
                  <a:moveTo>
                    <a:pt x="89" y="1"/>
                  </a:moveTo>
                  <a:cubicBezTo>
                    <a:pt x="83" y="3"/>
                    <a:pt x="79" y="11"/>
                    <a:pt x="75" y="16"/>
                  </a:cubicBezTo>
                  <a:cubicBezTo>
                    <a:pt x="70" y="24"/>
                    <a:pt x="62" y="31"/>
                    <a:pt x="54" y="36"/>
                  </a:cubicBezTo>
                  <a:cubicBezTo>
                    <a:pt x="38" y="47"/>
                    <a:pt x="21" y="52"/>
                    <a:pt x="2" y="55"/>
                  </a:cubicBezTo>
                  <a:cubicBezTo>
                    <a:pt x="0" y="55"/>
                    <a:pt x="1" y="58"/>
                    <a:pt x="2" y="59"/>
                  </a:cubicBezTo>
                  <a:cubicBezTo>
                    <a:pt x="20" y="64"/>
                    <a:pt x="42" y="56"/>
                    <a:pt x="57" y="46"/>
                  </a:cubicBezTo>
                  <a:cubicBezTo>
                    <a:pt x="66" y="41"/>
                    <a:pt x="75" y="34"/>
                    <a:pt x="82" y="26"/>
                  </a:cubicBezTo>
                  <a:cubicBezTo>
                    <a:pt x="87" y="20"/>
                    <a:pt x="95" y="11"/>
                    <a:pt x="92" y="3"/>
                  </a:cubicBezTo>
                  <a:cubicBezTo>
                    <a:pt x="92" y="1"/>
                    <a:pt x="91" y="0"/>
                    <a:pt x="8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5EC0F6-ACF8-4131-9BBA-1689BD2F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937"/>
              <a:ext cx="350" cy="252"/>
            </a:xfrm>
            <a:custGeom>
              <a:avLst/>
              <a:gdLst>
                <a:gd name="T0" fmla="*/ 122 w 147"/>
                <a:gd name="T1" fmla="*/ 38 h 106"/>
                <a:gd name="T2" fmla="*/ 137 w 147"/>
                <a:gd name="T3" fmla="*/ 21 h 106"/>
                <a:gd name="T4" fmla="*/ 146 w 147"/>
                <a:gd name="T5" fmla="*/ 4 h 106"/>
                <a:gd name="T6" fmla="*/ 141 w 147"/>
                <a:gd name="T7" fmla="*/ 1 h 106"/>
                <a:gd name="T8" fmla="*/ 130 w 147"/>
                <a:gd name="T9" fmla="*/ 13 h 106"/>
                <a:gd name="T10" fmla="*/ 116 w 147"/>
                <a:gd name="T11" fmla="*/ 29 h 106"/>
                <a:gd name="T12" fmla="*/ 83 w 147"/>
                <a:gd name="T13" fmla="*/ 61 h 106"/>
                <a:gd name="T14" fmla="*/ 2 w 147"/>
                <a:gd name="T15" fmla="*/ 96 h 106"/>
                <a:gd name="T16" fmla="*/ 2 w 147"/>
                <a:gd name="T17" fmla="*/ 99 h 106"/>
                <a:gd name="T18" fmla="*/ 85 w 147"/>
                <a:gd name="T19" fmla="*/ 72 h 106"/>
                <a:gd name="T20" fmla="*/ 122 w 147"/>
                <a:gd name="T21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06">
                  <a:moveTo>
                    <a:pt x="122" y="38"/>
                  </a:moveTo>
                  <a:cubicBezTo>
                    <a:pt x="128" y="33"/>
                    <a:pt x="132" y="27"/>
                    <a:pt x="137" y="21"/>
                  </a:cubicBezTo>
                  <a:cubicBezTo>
                    <a:pt x="141" y="17"/>
                    <a:pt x="146" y="10"/>
                    <a:pt x="146" y="4"/>
                  </a:cubicBezTo>
                  <a:cubicBezTo>
                    <a:pt x="147" y="1"/>
                    <a:pt x="143" y="0"/>
                    <a:pt x="141" y="1"/>
                  </a:cubicBezTo>
                  <a:cubicBezTo>
                    <a:pt x="137" y="4"/>
                    <a:pt x="133" y="9"/>
                    <a:pt x="130" y="13"/>
                  </a:cubicBezTo>
                  <a:cubicBezTo>
                    <a:pt x="125" y="19"/>
                    <a:pt x="121" y="24"/>
                    <a:pt x="116" y="29"/>
                  </a:cubicBezTo>
                  <a:cubicBezTo>
                    <a:pt x="106" y="41"/>
                    <a:pt x="95" y="51"/>
                    <a:pt x="83" y="61"/>
                  </a:cubicBezTo>
                  <a:cubicBezTo>
                    <a:pt x="59" y="80"/>
                    <a:pt x="32" y="93"/>
                    <a:pt x="2" y="96"/>
                  </a:cubicBezTo>
                  <a:cubicBezTo>
                    <a:pt x="1" y="97"/>
                    <a:pt x="0" y="99"/>
                    <a:pt x="2" y="99"/>
                  </a:cubicBezTo>
                  <a:cubicBezTo>
                    <a:pt x="31" y="106"/>
                    <a:pt x="63" y="88"/>
                    <a:pt x="85" y="72"/>
                  </a:cubicBezTo>
                  <a:cubicBezTo>
                    <a:pt x="99" y="62"/>
                    <a:pt x="111" y="51"/>
                    <a:pt x="12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5EAB4BE-BFED-47CF-90F2-8A1675FBC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903"/>
              <a:ext cx="397" cy="336"/>
            </a:xfrm>
            <a:custGeom>
              <a:avLst/>
              <a:gdLst>
                <a:gd name="T0" fmla="*/ 162 w 167"/>
                <a:gd name="T1" fmla="*/ 2 h 141"/>
                <a:gd name="T2" fmla="*/ 149 w 167"/>
                <a:gd name="T3" fmla="*/ 20 h 141"/>
                <a:gd name="T4" fmla="*/ 134 w 167"/>
                <a:gd name="T5" fmla="*/ 41 h 141"/>
                <a:gd name="T6" fmla="*/ 95 w 167"/>
                <a:gd name="T7" fmla="*/ 83 h 141"/>
                <a:gd name="T8" fmla="*/ 49 w 167"/>
                <a:gd name="T9" fmla="*/ 116 h 141"/>
                <a:gd name="T10" fmla="*/ 2 w 167"/>
                <a:gd name="T11" fmla="*/ 137 h 141"/>
                <a:gd name="T12" fmla="*/ 3 w 167"/>
                <a:gd name="T13" fmla="*/ 141 h 141"/>
                <a:gd name="T14" fmla="*/ 52 w 167"/>
                <a:gd name="T15" fmla="*/ 126 h 141"/>
                <a:gd name="T16" fmla="*/ 99 w 167"/>
                <a:gd name="T17" fmla="*/ 94 h 141"/>
                <a:gd name="T18" fmla="*/ 140 w 167"/>
                <a:gd name="T19" fmla="*/ 52 h 141"/>
                <a:gd name="T20" fmla="*/ 156 w 167"/>
                <a:gd name="T21" fmla="*/ 30 h 141"/>
                <a:gd name="T22" fmla="*/ 167 w 167"/>
                <a:gd name="T23" fmla="*/ 5 h 141"/>
                <a:gd name="T24" fmla="*/ 162 w 167"/>
                <a:gd name="T25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162" y="2"/>
                  </a:moveTo>
                  <a:cubicBezTo>
                    <a:pt x="156" y="6"/>
                    <a:pt x="152" y="13"/>
                    <a:pt x="149" y="20"/>
                  </a:cubicBezTo>
                  <a:cubicBezTo>
                    <a:pt x="144" y="27"/>
                    <a:pt x="139" y="34"/>
                    <a:pt x="134" y="41"/>
                  </a:cubicBezTo>
                  <a:cubicBezTo>
                    <a:pt x="122" y="56"/>
                    <a:pt x="109" y="70"/>
                    <a:pt x="95" y="83"/>
                  </a:cubicBezTo>
                  <a:cubicBezTo>
                    <a:pt x="81" y="96"/>
                    <a:pt x="65" y="107"/>
                    <a:pt x="49" y="116"/>
                  </a:cubicBezTo>
                  <a:cubicBezTo>
                    <a:pt x="34" y="124"/>
                    <a:pt x="18" y="130"/>
                    <a:pt x="2" y="137"/>
                  </a:cubicBezTo>
                  <a:cubicBezTo>
                    <a:pt x="0" y="138"/>
                    <a:pt x="1" y="141"/>
                    <a:pt x="3" y="141"/>
                  </a:cubicBezTo>
                  <a:cubicBezTo>
                    <a:pt x="20" y="141"/>
                    <a:pt x="37" y="133"/>
                    <a:pt x="52" y="126"/>
                  </a:cubicBezTo>
                  <a:cubicBezTo>
                    <a:pt x="69" y="117"/>
                    <a:pt x="84" y="106"/>
                    <a:pt x="99" y="94"/>
                  </a:cubicBezTo>
                  <a:cubicBezTo>
                    <a:pt x="114" y="82"/>
                    <a:pt x="128" y="67"/>
                    <a:pt x="140" y="52"/>
                  </a:cubicBezTo>
                  <a:cubicBezTo>
                    <a:pt x="146" y="45"/>
                    <a:pt x="151" y="37"/>
                    <a:pt x="156" y="30"/>
                  </a:cubicBezTo>
                  <a:cubicBezTo>
                    <a:pt x="161" y="22"/>
                    <a:pt x="167" y="14"/>
                    <a:pt x="167" y="5"/>
                  </a:cubicBezTo>
                  <a:cubicBezTo>
                    <a:pt x="167" y="3"/>
                    <a:pt x="164" y="0"/>
                    <a:pt x="1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C6C012B2-5C46-4C01-A728-DBDD9464C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412"/>
              <a:ext cx="221" cy="207"/>
            </a:xfrm>
            <a:custGeom>
              <a:avLst/>
              <a:gdLst>
                <a:gd name="T0" fmla="*/ 3 w 93"/>
                <a:gd name="T1" fmla="*/ 87 h 87"/>
                <a:gd name="T2" fmla="*/ 53 w 93"/>
                <a:gd name="T3" fmla="*/ 54 h 87"/>
                <a:gd name="T4" fmla="*/ 77 w 93"/>
                <a:gd name="T5" fmla="*/ 31 h 87"/>
                <a:gd name="T6" fmla="*/ 93 w 93"/>
                <a:gd name="T7" fmla="*/ 6 h 87"/>
                <a:gd name="T8" fmla="*/ 87 w 93"/>
                <a:gd name="T9" fmla="*/ 3 h 87"/>
                <a:gd name="T10" fmla="*/ 69 w 93"/>
                <a:gd name="T11" fmla="*/ 27 h 87"/>
                <a:gd name="T12" fmla="*/ 48 w 93"/>
                <a:gd name="T13" fmla="*/ 49 h 87"/>
                <a:gd name="T14" fmla="*/ 2 w 93"/>
                <a:gd name="T15" fmla="*/ 84 h 87"/>
                <a:gd name="T16" fmla="*/ 3 w 93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7">
                  <a:moveTo>
                    <a:pt x="3" y="87"/>
                  </a:moveTo>
                  <a:cubicBezTo>
                    <a:pt x="21" y="78"/>
                    <a:pt x="38" y="67"/>
                    <a:pt x="53" y="54"/>
                  </a:cubicBezTo>
                  <a:cubicBezTo>
                    <a:pt x="62" y="47"/>
                    <a:pt x="69" y="40"/>
                    <a:pt x="77" y="31"/>
                  </a:cubicBezTo>
                  <a:cubicBezTo>
                    <a:pt x="83" y="24"/>
                    <a:pt x="91" y="15"/>
                    <a:pt x="93" y="6"/>
                  </a:cubicBezTo>
                  <a:cubicBezTo>
                    <a:pt x="93" y="3"/>
                    <a:pt x="90" y="0"/>
                    <a:pt x="87" y="3"/>
                  </a:cubicBezTo>
                  <a:cubicBezTo>
                    <a:pt x="80" y="9"/>
                    <a:pt x="75" y="20"/>
                    <a:pt x="69" y="27"/>
                  </a:cubicBezTo>
                  <a:cubicBezTo>
                    <a:pt x="63" y="35"/>
                    <a:pt x="56" y="42"/>
                    <a:pt x="48" y="49"/>
                  </a:cubicBezTo>
                  <a:cubicBezTo>
                    <a:pt x="34" y="62"/>
                    <a:pt x="18" y="73"/>
                    <a:pt x="2" y="84"/>
                  </a:cubicBezTo>
                  <a:cubicBezTo>
                    <a:pt x="0" y="85"/>
                    <a:pt x="2" y="87"/>
                    <a:pt x="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7CF6FF8-9662-420F-A484-9EE1027AD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2386"/>
              <a:ext cx="383" cy="337"/>
            </a:xfrm>
            <a:custGeom>
              <a:avLst/>
              <a:gdLst>
                <a:gd name="T0" fmla="*/ 2 w 161"/>
                <a:gd name="T1" fmla="*/ 137 h 142"/>
                <a:gd name="T2" fmla="*/ 49 w 161"/>
                <a:gd name="T3" fmla="*/ 130 h 142"/>
                <a:gd name="T4" fmla="*/ 103 w 161"/>
                <a:gd name="T5" fmla="*/ 96 h 142"/>
                <a:gd name="T6" fmla="*/ 145 w 161"/>
                <a:gd name="T7" fmla="*/ 50 h 142"/>
                <a:gd name="T8" fmla="*/ 157 w 161"/>
                <a:gd name="T9" fmla="*/ 25 h 142"/>
                <a:gd name="T10" fmla="*/ 158 w 161"/>
                <a:gd name="T11" fmla="*/ 2 h 142"/>
                <a:gd name="T12" fmla="*/ 153 w 161"/>
                <a:gd name="T13" fmla="*/ 2 h 142"/>
                <a:gd name="T14" fmla="*/ 149 w 161"/>
                <a:gd name="T15" fmla="*/ 11 h 142"/>
                <a:gd name="T16" fmla="*/ 146 w 161"/>
                <a:gd name="T17" fmla="*/ 22 h 142"/>
                <a:gd name="T18" fmla="*/ 135 w 161"/>
                <a:gd name="T19" fmla="*/ 44 h 142"/>
                <a:gd name="T20" fmla="*/ 97 w 161"/>
                <a:gd name="T21" fmla="*/ 88 h 142"/>
                <a:gd name="T22" fmla="*/ 2 w 161"/>
                <a:gd name="T23" fmla="*/ 135 h 142"/>
                <a:gd name="T24" fmla="*/ 2 w 161"/>
                <a:gd name="T25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2">
                  <a:moveTo>
                    <a:pt x="2" y="137"/>
                  </a:moveTo>
                  <a:cubicBezTo>
                    <a:pt x="18" y="142"/>
                    <a:pt x="35" y="136"/>
                    <a:pt x="49" y="130"/>
                  </a:cubicBezTo>
                  <a:cubicBezTo>
                    <a:pt x="69" y="121"/>
                    <a:pt x="87" y="110"/>
                    <a:pt x="103" y="96"/>
                  </a:cubicBezTo>
                  <a:cubicBezTo>
                    <a:pt x="119" y="83"/>
                    <a:pt x="134" y="67"/>
                    <a:pt x="145" y="50"/>
                  </a:cubicBezTo>
                  <a:cubicBezTo>
                    <a:pt x="150" y="42"/>
                    <a:pt x="154" y="34"/>
                    <a:pt x="157" y="25"/>
                  </a:cubicBezTo>
                  <a:cubicBezTo>
                    <a:pt x="161" y="16"/>
                    <a:pt x="161" y="10"/>
                    <a:pt x="158" y="2"/>
                  </a:cubicBezTo>
                  <a:cubicBezTo>
                    <a:pt x="157" y="0"/>
                    <a:pt x="154" y="0"/>
                    <a:pt x="153" y="2"/>
                  </a:cubicBezTo>
                  <a:cubicBezTo>
                    <a:pt x="152" y="5"/>
                    <a:pt x="151" y="8"/>
                    <a:pt x="149" y="11"/>
                  </a:cubicBezTo>
                  <a:cubicBezTo>
                    <a:pt x="148" y="14"/>
                    <a:pt x="147" y="18"/>
                    <a:pt x="146" y="22"/>
                  </a:cubicBezTo>
                  <a:cubicBezTo>
                    <a:pt x="144" y="30"/>
                    <a:pt x="140" y="37"/>
                    <a:pt x="135" y="44"/>
                  </a:cubicBezTo>
                  <a:cubicBezTo>
                    <a:pt x="125" y="60"/>
                    <a:pt x="112" y="75"/>
                    <a:pt x="97" y="88"/>
                  </a:cubicBezTo>
                  <a:cubicBezTo>
                    <a:pt x="70" y="112"/>
                    <a:pt x="38" y="129"/>
                    <a:pt x="2" y="135"/>
                  </a:cubicBezTo>
                  <a:cubicBezTo>
                    <a:pt x="0" y="135"/>
                    <a:pt x="0" y="137"/>
                    <a:pt x="2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6BA6EE9-D445-4F73-A657-F7A38B641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43"/>
              <a:ext cx="508" cy="483"/>
            </a:xfrm>
            <a:custGeom>
              <a:avLst/>
              <a:gdLst>
                <a:gd name="T0" fmla="*/ 208 w 214"/>
                <a:gd name="T1" fmla="*/ 2 h 203"/>
                <a:gd name="T2" fmla="*/ 191 w 214"/>
                <a:gd name="T3" fmla="*/ 32 h 203"/>
                <a:gd name="T4" fmla="*/ 182 w 214"/>
                <a:gd name="T5" fmla="*/ 61 h 203"/>
                <a:gd name="T6" fmla="*/ 150 w 214"/>
                <a:gd name="T7" fmla="*/ 112 h 203"/>
                <a:gd name="T8" fmla="*/ 118 w 214"/>
                <a:gd name="T9" fmla="*/ 138 h 203"/>
                <a:gd name="T10" fmla="*/ 83 w 214"/>
                <a:gd name="T11" fmla="*/ 165 h 203"/>
                <a:gd name="T12" fmla="*/ 3 w 214"/>
                <a:gd name="T13" fmla="*/ 192 h 203"/>
                <a:gd name="T14" fmla="*/ 2 w 214"/>
                <a:gd name="T15" fmla="*/ 197 h 203"/>
                <a:gd name="T16" fmla="*/ 83 w 214"/>
                <a:gd name="T17" fmla="*/ 179 h 203"/>
                <a:gd name="T18" fmla="*/ 120 w 214"/>
                <a:gd name="T19" fmla="*/ 153 h 203"/>
                <a:gd name="T20" fmla="*/ 155 w 214"/>
                <a:gd name="T21" fmla="*/ 125 h 203"/>
                <a:gd name="T22" fmla="*/ 213 w 214"/>
                <a:gd name="T23" fmla="*/ 5 h 203"/>
                <a:gd name="T24" fmla="*/ 208 w 214"/>
                <a:gd name="T25" fmla="*/ 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3">
                  <a:moveTo>
                    <a:pt x="208" y="2"/>
                  </a:moveTo>
                  <a:cubicBezTo>
                    <a:pt x="201" y="12"/>
                    <a:pt x="195" y="21"/>
                    <a:pt x="191" y="32"/>
                  </a:cubicBezTo>
                  <a:cubicBezTo>
                    <a:pt x="188" y="41"/>
                    <a:pt x="185" y="51"/>
                    <a:pt x="182" y="61"/>
                  </a:cubicBezTo>
                  <a:cubicBezTo>
                    <a:pt x="175" y="80"/>
                    <a:pt x="165" y="97"/>
                    <a:pt x="150" y="112"/>
                  </a:cubicBezTo>
                  <a:cubicBezTo>
                    <a:pt x="140" y="121"/>
                    <a:pt x="129" y="130"/>
                    <a:pt x="118" y="138"/>
                  </a:cubicBezTo>
                  <a:cubicBezTo>
                    <a:pt x="107" y="148"/>
                    <a:pt x="95" y="157"/>
                    <a:pt x="83" y="165"/>
                  </a:cubicBezTo>
                  <a:cubicBezTo>
                    <a:pt x="59" y="181"/>
                    <a:pt x="32" y="192"/>
                    <a:pt x="3" y="192"/>
                  </a:cubicBezTo>
                  <a:cubicBezTo>
                    <a:pt x="0" y="192"/>
                    <a:pt x="0" y="196"/>
                    <a:pt x="2" y="197"/>
                  </a:cubicBezTo>
                  <a:cubicBezTo>
                    <a:pt x="31" y="203"/>
                    <a:pt x="59" y="194"/>
                    <a:pt x="83" y="179"/>
                  </a:cubicBezTo>
                  <a:cubicBezTo>
                    <a:pt x="96" y="171"/>
                    <a:pt x="108" y="162"/>
                    <a:pt x="120" y="153"/>
                  </a:cubicBezTo>
                  <a:cubicBezTo>
                    <a:pt x="131" y="144"/>
                    <a:pt x="144" y="135"/>
                    <a:pt x="155" y="125"/>
                  </a:cubicBezTo>
                  <a:cubicBezTo>
                    <a:pt x="191" y="94"/>
                    <a:pt x="201" y="48"/>
                    <a:pt x="213" y="5"/>
                  </a:cubicBezTo>
                  <a:cubicBezTo>
                    <a:pt x="214" y="1"/>
                    <a:pt x="209" y="0"/>
                    <a:pt x="2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6" name="CaixaDeTexto 97">
            <a:extLst>
              <a:ext uri="{FF2B5EF4-FFF2-40B4-BE49-F238E27FC236}">
                <a16:creationId xmlns:a16="http://schemas.microsoft.com/office/drawing/2014/main" id="{DE0B2DF5-C8CD-4767-8D86-D6E69AC6D504}"/>
              </a:ext>
            </a:extLst>
          </p:cNvPr>
          <p:cNvSpPr txBox="1"/>
          <p:nvPr/>
        </p:nvSpPr>
        <p:spPr>
          <a:xfrm>
            <a:off x="2030875" y="3155948"/>
            <a:ext cx="1188732" cy="7694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73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C130665-840B-45FA-B654-D783BEEB8763}"/>
              </a:ext>
            </a:extLst>
          </p:cNvPr>
          <p:cNvSpPr/>
          <p:nvPr/>
        </p:nvSpPr>
        <p:spPr>
          <a:xfrm>
            <a:off x="2030874" y="2651701"/>
            <a:ext cx="1854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entraram em contato</a:t>
            </a:r>
          </a:p>
        </p:txBody>
      </p:sp>
      <p:sp>
        <p:nvSpPr>
          <p:cNvPr id="28" name="CaixaDeTexto 97">
            <a:extLst>
              <a:ext uri="{FF2B5EF4-FFF2-40B4-BE49-F238E27FC236}">
                <a16:creationId xmlns:a16="http://schemas.microsoft.com/office/drawing/2014/main" id="{396F8DF5-FC61-46E8-8FA2-6E872E534B3F}"/>
              </a:ext>
            </a:extLst>
          </p:cNvPr>
          <p:cNvSpPr txBox="1"/>
          <p:nvPr/>
        </p:nvSpPr>
        <p:spPr>
          <a:xfrm>
            <a:off x="4381873" y="3155948"/>
            <a:ext cx="1188732" cy="7694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rgbClr val="C00000"/>
                </a:solidFill>
              </a:rPr>
              <a:t>16</a:t>
            </a:r>
            <a:r>
              <a:rPr lang="pt-BR" sz="32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7F596CC-9269-42EE-8500-0FB59041E5D9}"/>
              </a:ext>
            </a:extLst>
          </p:cNvPr>
          <p:cNvSpPr/>
          <p:nvPr/>
        </p:nvSpPr>
        <p:spPr>
          <a:xfrm>
            <a:off x="3785526" y="2651701"/>
            <a:ext cx="1874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</a:rPr>
              <a:t>não entraram em contato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0788D154-445C-49DF-961D-AB046A6CD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084528"/>
              </p:ext>
            </p:extLst>
          </p:nvPr>
        </p:nvGraphicFramePr>
        <p:xfrm>
          <a:off x="2030874" y="3644665"/>
          <a:ext cx="3629009" cy="72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1CBC33DE-354A-4793-8A3E-3DF6D236255B}"/>
              </a:ext>
            </a:extLst>
          </p:cNvPr>
          <p:cNvSpPr txBox="1">
            <a:spLocks/>
          </p:cNvSpPr>
          <p:nvPr/>
        </p:nvSpPr>
        <p:spPr>
          <a:xfrm>
            <a:off x="7986482" y="1800000"/>
            <a:ext cx="3081568" cy="4124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os resultados apurados em 2019 são similares aos verificados em 2017 </a:t>
            </a:r>
            <a:r>
              <a:rPr lang="pt-BR" sz="1200" dirty="0"/>
              <a:t>(f1)</a:t>
            </a:r>
          </a:p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pt-BR" sz="1200" dirty="0"/>
          </a:p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pt-BR" sz="1200" dirty="0"/>
          </a:p>
          <a:p>
            <a:pPr marL="34290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pouco mais de 1 em cada 4 deles (27%) sequer se recorda ou afirma não haver entrado em contato com a Central de Atendimento </a:t>
            </a:r>
            <a:endParaRPr lang="pt-BR" sz="1200" dirty="0"/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1284FE52-21AC-40E3-9860-A8E0764B8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9677"/>
              </p:ext>
            </p:extLst>
          </p:nvPr>
        </p:nvGraphicFramePr>
        <p:xfrm>
          <a:off x="5799212" y="3801182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9.686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grpSp>
        <p:nvGrpSpPr>
          <p:cNvPr id="42" name="disparo historico">
            <a:extLst>
              <a:ext uri="{FF2B5EF4-FFF2-40B4-BE49-F238E27FC236}">
                <a16:creationId xmlns:a16="http://schemas.microsoft.com/office/drawing/2014/main" id="{81439B9D-5C25-4DF6-863D-BBB82049EAB4}"/>
              </a:ext>
            </a:extLst>
          </p:cNvPr>
          <p:cNvGrpSpPr/>
          <p:nvPr/>
        </p:nvGrpSpPr>
        <p:grpSpPr>
          <a:xfrm>
            <a:off x="1703832" y="5744646"/>
            <a:ext cx="1135097" cy="430887"/>
            <a:chOff x="8256588" y="5575012"/>
            <a:chExt cx="1481911" cy="562539"/>
          </a:xfrm>
        </p:grpSpPr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2B3169C-971F-4EAD-92D1-708D0DD349B1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35AAE505-1F18-4275-BDD1-3091480282F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70FC5FCF-B271-4E5D-BD6F-F24F882F7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25BD4C46-FDA9-42C2-AEE7-24233E767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 dirty="0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B513D002-AE95-44F5-BDE3-28CD7EC1E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31C50765-00CD-4338-BF76-79B7C0EF2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 dirty="0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0A89A49-966D-4A4E-9CE1-E4FB60228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3F585DB-3BB6-4830-8DDD-B17FCB705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E251B3DE-84BB-485C-A642-82599C4F8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3334F80F-A8DC-4CA2-90CE-F860478BB8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3A51E6E0-CB17-4D7C-9E97-3B95072AC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CDB3AC4D-9C48-481A-A83D-4024798DF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E95B6463-ADE0-4FF1-BB23-F0AD9B649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A61BAA43-5C6A-446B-AEAD-E9EB2281C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35">
                <a:extLst>
                  <a:ext uri="{FF2B5EF4-FFF2-40B4-BE49-F238E27FC236}">
                    <a16:creationId xmlns:a16="http://schemas.microsoft.com/office/drawing/2014/main" id="{B87B9C84-9915-40F2-AE44-4CD7A0DEE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1DCA80-AFFC-4B6A-9EBD-F327128A75E3}"/>
              </a:ext>
            </a:extLst>
          </p:cNvPr>
          <p:cNvGrpSpPr/>
          <p:nvPr/>
        </p:nvGrpSpPr>
        <p:grpSpPr>
          <a:xfrm>
            <a:off x="1387498" y="4341607"/>
            <a:ext cx="5068600" cy="659762"/>
            <a:chOff x="1193059" y="4257327"/>
            <a:chExt cx="5068600" cy="659762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02827E7F-F4F7-47EA-881F-EFB9A76A8574}"/>
                </a:ext>
              </a:extLst>
            </p:cNvPr>
            <p:cNvGrpSpPr/>
            <p:nvPr/>
          </p:nvGrpSpPr>
          <p:grpSpPr>
            <a:xfrm>
              <a:off x="1193059" y="4257327"/>
              <a:ext cx="4281284" cy="659762"/>
              <a:chOff x="1793427" y="4003870"/>
              <a:chExt cx="4281284" cy="659762"/>
            </a:xfrm>
          </p:grpSpPr>
          <p:graphicFrame>
            <p:nvGraphicFramePr>
              <p:cNvPr id="34" name="Gráfico 33">
                <a:extLst>
                  <a:ext uri="{FF2B5EF4-FFF2-40B4-BE49-F238E27FC236}">
                    <a16:creationId xmlns:a16="http://schemas.microsoft.com/office/drawing/2014/main" id="{057C526F-5832-459B-BA09-DBFD83C67D4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99263157"/>
                  </p:ext>
                </p:extLst>
              </p:nvPr>
            </p:nvGraphicFramePr>
            <p:xfrm>
              <a:off x="2445702" y="4003870"/>
              <a:ext cx="3629009" cy="4927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F22AA2A-1A43-4F00-A95C-21D349BAB87A}"/>
                  </a:ext>
                </a:extLst>
              </p:cNvPr>
              <p:cNvSpPr/>
              <p:nvPr/>
            </p:nvSpPr>
            <p:spPr>
              <a:xfrm>
                <a:off x="1793427" y="4065297"/>
                <a:ext cx="7385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b="1" dirty="0">
                    <a:solidFill>
                      <a:schemeClr val="bg1">
                        <a:lumMod val="75000"/>
                      </a:schemeClr>
                    </a:solidFill>
                  </a:rPr>
                  <a:t>2017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:</a:t>
                </a:r>
                <a:endParaRPr lang="pt-BR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CaixaDeTexto 97">
                <a:extLst>
                  <a:ext uri="{FF2B5EF4-FFF2-40B4-BE49-F238E27FC236}">
                    <a16:creationId xmlns:a16="http://schemas.microsoft.com/office/drawing/2014/main" id="{39ABFEB2-BF0B-4FC6-B9DC-8DF4D765EA3F}"/>
                  </a:ext>
                </a:extLst>
              </p:cNvPr>
              <p:cNvSpPr txBox="1"/>
              <p:nvPr/>
            </p:nvSpPr>
            <p:spPr>
              <a:xfrm>
                <a:off x="2668233" y="4294300"/>
                <a:ext cx="1188732" cy="369332"/>
              </a:xfrm>
              <a:prstGeom prst="rect">
                <a:avLst/>
              </a:prstGeom>
              <a:noFill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solidFill>
                      <a:srgbClr val="C5E0B4"/>
                    </a:solidFill>
                  </a:rPr>
                  <a:t>76</a:t>
                </a:r>
                <a:r>
                  <a:rPr lang="pt-BR" sz="1200" b="1" dirty="0">
                    <a:solidFill>
                      <a:srgbClr val="C5E0B4"/>
                    </a:solidFill>
                  </a:rPr>
                  <a:t>%</a:t>
                </a:r>
              </a:p>
            </p:txBody>
          </p:sp>
          <p:sp>
            <p:nvSpPr>
              <p:cNvPr id="39" name="CaixaDeTexto 97">
                <a:extLst>
                  <a:ext uri="{FF2B5EF4-FFF2-40B4-BE49-F238E27FC236}">
                    <a16:creationId xmlns:a16="http://schemas.microsoft.com/office/drawing/2014/main" id="{6F164D0C-1145-4E85-B84B-A14DE346BF00}"/>
                  </a:ext>
                </a:extLst>
              </p:cNvPr>
              <p:cNvSpPr txBox="1"/>
              <p:nvPr/>
            </p:nvSpPr>
            <p:spPr>
              <a:xfrm>
                <a:off x="4836852" y="4294300"/>
                <a:ext cx="1188732" cy="369332"/>
              </a:xfrm>
              <a:prstGeom prst="rect">
                <a:avLst/>
              </a:prstGeom>
              <a:noFill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solidFill>
                      <a:srgbClr val="FF8585"/>
                    </a:solidFill>
                  </a:rPr>
                  <a:t>16</a:t>
                </a:r>
                <a:r>
                  <a:rPr lang="pt-BR" sz="1200" b="1" dirty="0">
                    <a:solidFill>
                      <a:srgbClr val="FF8585"/>
                    </a:solidFill>
                  </a:rPr>
                  <a:t>%</a:t>
                </a:r>
              </a:p>
            </p:txBody>
          </p:sp>
        </p:grpSp>
        <p:sp>
          <p:nvSpPr>
            <p:cNvPr id="58" name="CaixaDeTexto 97">
              <a:extLst>
                <a:ext uri="{FF2B5EF4-FFF2-40B4-BE49-F238E27FC236}">
                  <a16:creationId xmlns:a16="http://schemas.microsoft.com/office/drawing/2014/main" id="{D547223E-56D8-4499-8117-807B4530E267}"/>
                </a:ext>
              </a:extLst>
            </p:cNvPr>
            <p:cNvSpPr txBox="1"/>
            <p:nvPr/>
          </p:nvSpPr>
          <p:spPr>
            <a:xfrm>
              <a:off x="5072927" y="4611345"/>
              <a:ext cx="1188732" cy="27699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 dirty="0">
                  <a:solidFill>
                    <a:schemeClr val="bg2">
                      <a:lumMod val="75000"/>
                    </a:schemeClr>
                  </a:solidFill>
                </a:rPr>
                <a:t>8%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1C9A6E5-A75A-4DD5-B4D0-5CB0A0075807}"/>
              </a:ext>
            </a:extLst>
          </p:cNvPr>
          <p:cNvGrpSpPr/>
          <p:nvPr/>
        </p:nvGrpSpPr>
        <p:grpSpPr>
          <a:xfrm>
            <a:off x="5267366" y="2869711"/>
            <a:ext cx="2284029" cy="963301"/>
            <a:chOff x="5072927" y="2785431"/>
            <a:chExt cx="2284029" cy="963301"/>
          </a:xfrm>
        </p:grpSpPr>
        <p:sp>
          <p:nvSpPr>
            <p:cNvPr id="59" name="CaixaDeTexto 97">
              <a:extLst>
                <a:ext uri="{FF2B5EF4-FFF2-40B4-BE49-F238E27FC236}">
                  <a16:creationId xmlns:a16="http://schemas.microsoft.com/office/drawing/2014/main" id="{285F05B6-C85D-4EDC-9701-A3760AEA6A5C}"/>
                </a:ext>
              </a:extLst>
            </p:cNvPr>
            <p:cNvSpPr txBox="1"/>
            <p:nvPr/>
          </p:nvSpPr>
          <p:spPr>
            <a:xfrm>
              <a:off x="5072927" y="3287067"/>
              <a:ext cx="1188732" cy="46166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b="1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  <a:r>
                <a:rPr lang="pt-BR" sz="1600" b="1" dirty="0">
                  <a:solidFill>
                    <a:schemeClr val="bg1">
                      <a:lumMod val="75000"/>
                    </a:schemeClr>
                  </a:solidFill>
                </a:rPr>
                <a:t>%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F5D3A4A1-851D-4690-AA5C-A2907CDA2BB5}"/>
                </a:ext>
              </a:extLst>
            </p:cNvPr>
            <p:cNvSpPr/>
            <p:nvPr/>
          </p:nvSpPr>
          <p:spPr>
            <a:xfrm>
              <a:off x="5482598" y="2785431"/>
              <a:ext cx="18743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200" b="1" dirty="0">
                  <a:solidFill>
                    <a:schemeClr val="bg1">
                      <a:lumMod val="65000"/>
                    </a:schemeClr>
                  </a:solidFill>
                </a:rPr>
                <a:t>não souberam responder | não lembravam</a:t>
              </a:r>
            </a:p>
          </p:txBody>
        </p:sp>
      </p:grpSp>
      <p:graphicFrame>
        <p:nvGraphicFramePr>
          <p:cNvPr id="61" name="Tabela 60">
            <a:extLst>
              <a:ext uri="{FF2B5EF4-FFF2-40B4-BE49-F238E27FC236}">
                <a16:creationId xmlns:a16="http://schemas.microsoft.com/office/drawing/2014/main" id="{2037E465-C9D6-4B5F-BB85-2D2B2E55B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03104"/>
              </p:ext>
            </p:extLst>
          </p:nvPr>
        </p:nvGraphicFramePr>
        <p:xfrm>
          <a:off x="3174288" y="4154560"/>
          <a:ext cx="1511301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1301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valores não ponderados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62" name="Retângulo 61">
            <a:extLst>
              <a:ext uri="{FF2B5EF4-FFF2-40B4-BE49-F238E27FC236}">
                <a16:creationId xmlns:a16="http://schemas.microsoft.com/office/drawing/2014/main" id="{09CBBCE2-CD99-4763-A1C4-6941D58AC851}"/>
              </a:ext>
            </a:extLst>
          </p:cNvPr>
          <p:cNvSpPr/>
          <p:nvPr/>
        </p:nvSpPr>
        <p:spPr>
          <a:xfrm>
            <a:off x="720000" y="608904"/>
            <a:ext cx="669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confirmam ter entrado em contato com a </a:t>
            </a:r>
            <a:r>
              <a:rPr lang="pt-BR" sz="3200" b="1" dirty="0">
                <a:solidFill>
                  <a:schemeClr val="accent2"/>
                </a:solidFill>
              </a:rPr>
              <a:t>C</a:t>
            </a:r>
            <a:r>
              <a:rPr lang="pt-BR" sz="3200" b="1" i="1" dirty="0">
                <a:solidFill>
                  <a:schemeClr val="accent2"/>
                </a:solidFill>
              </a:rPr>
              <a:t>entral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41607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Graphic spid="30" grpId="0">
        <p:bldAsOne/>
      </p:bldGraphic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8320225-4477-4FE9-98C5-C99095BE4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036286"/>
              </p:ext>
            </p:extLst>
          </p:nvPr>
        </p:nvGraphicFramePr>
        <p:xfrm>
          <a:off x="715369" y="266107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720000" y="608904"/>
            <a:ext cx="669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confirmam ter entrado em contato com a </a:t>
            </a:r>
            <a:r>
              <a:rPr lang="pt-BR" sz="3200" b="1" dirty="0">
                <a:solidFill>
                  <a:schemeClr val="accent2"/>
                </a:solidFill>
              </a:rPr>
              <a:t>C</a:t>
            </a:r>
            <a:r>
              <a:rPr lang="pt-BR" sz="3200" b="1" i="1" dirty="0">
                <a:solidFill>
                  <a:schemeClr val="accent2"/>
                </a:solidFill>
              </a:rPr>
              <a:t>entral de Atendimento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2BB7F64B-D9D2-4044-B8BA-C279246B7B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2999" y="2197931"/>
            <a:ext cx="542370" cy="543597"/>
            <a:chOff x="3177" y="1497"/>
            <a:chExt cx="1326" cy="1329"/>
          </a:xfrm>
          <a:solidFill>
            <a:srgbClr val="92D050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2E6A926-3756-4D32-B58F-61A8D7A13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7" y="1497"/>
              <a:ext cx="1179" cy="1077"/>
            </a:xfrm>
            <a:custGeom>
              <a:avLst/>
              <a:gdLst>
                <a:gd name="T0" fmla="*/ 486 w 496"/>
                <a:gd name="T1" fmla="*/ 135 h 453"/>
                <a:gd name="T2" fmla="*/ 346 w 496"/>
                <a:gd name="T3" fmla="*/ 4 h 453"/>
                <a:gd name="T4" fmla="*/ 90 w 496"/>
                <a:gd name="T5" fmla="*/ 166 h 453"/>
                <a:gd name="T6" fmla="*/ 1 w 496"/>
                <a:gd name="T7" fmla="*/ 344 h 453"/>
                <a:gd name="T8" fmla="*/ 44 w 496"/>
                <a:gd name="T9" fmla="*/ 440 h 453"/>
                <a:gd name="T10" fmla="*/ 55 w 496"/>
                <a:gd name="T11" fmla="*/ 451 h 453"/>
                <a:gd name="T12" fmla="*/ 128 w 496"/>
                <a:gd name="T13" fmla="*/ 413 h 453"/>
                <a:gd name="T14" fmla="*/ 172 w 496"/>
                <a:gd name="T15" fmla="*/ 369 h 453"/>
                <a:gd name="T16" fmla="*/ 165 w 496"/>
                <a:gd name="T17" fmla="*/ 311 h 453"/>
                <a:gd name="T18" fmla="*/ 145 w 496"/>
                <a:gd name="T19" fmla="*/ 300 h 453"/>
                <a:gd name="T20" fmla="*/ 212 w 496"/>
                <a:gd name="T21" fmla="*/ 209 h 453"/>
                <a:gd name="T22" fmla="*/ 330 w 496"/>
                <a:gd name="T23" fmla="*/ 232 h 453"/>
                <a:gd name="T24" fmla="*/ 466 w 496"/>
                <a:gd name="T25" fmla="*/ 168 h 453"/>
                <a:gd name="T26" fmla="*/ 349 w 496"/>
                <a:gd name="T27" fmla="*/ 221 h 453"/>
                <a:gd name="T28" fmla="*/ 318 w 496"/>
                <a:gd name="T29" fmla="*/ 141 h 453"/>
                <a:gd name="T30" fmla="*/ 265 w 496"/>
                <a:gd name="T31" fmla="*/ 163 h 453"/>
                <a:gd name="T32" fmla="*/ 140 w 496"/>
                <a:gd name="T33" fmla="*/ 278 h 453"/>
                <a:gd name="T34" fmla="*/ 125 w 496"/>
                <a:gd name="T35" fmla="*/ 298 h 453"/>
                <a:gd name="T36" fmla="*/ 155 w 496"/>
                <a:gd name="T37" fmla="*/ 326 h 453"/>
                <a:gd name="T38" fmla="*/ 163 w 496"/>
                <a:gd name="T39" fmla="*/ 338 h 453"/>
                <a:gd name="T40" fmla="*/ 164 w 496"/>
                <a:gd name="T41" fmla="*/ 343 h 453"/>
                <a:gd name="T42" fmla="*/ 153 w 496"/>
                <a:gd name="T43" fmla="*/ 365 h 453"/>
                <a:gd name="T44" fmla="*/ 71 w 496"/>
                <a:gd name="T45" fmla="*/ 431 h 453"/>
                <a:gd name="T46" fmla="*/ 64 w 496"/>
                <a:gd name="T47" fmla="*/ 434 h 453"/>
                <a:gd name="T48" fmla="*/ 58 w 496"/>
                <a:gd name="T49" fmla="*/ 435 h 453"/>
                <a:gd name="T50" fmla="*/ 60 w 496"/>
                <a:gd name="T51" fmla="*/ 407 h 453"/>
                <a:gd name="T52" fmla="*/ 58 w 496"/>
                <a:gd name="T53" fmla="*/ 401 h 453"/>
                <a:gd name="T54" fmla="*/ 38 w 496"/>
                <a:gd name="T55" fmla="*/ 397 h 453"/>
                <a:gd name="T56" fmla="*/ 35 w 496"/>
                <a:gd name="T57" fmla="*/ 390 h 453"/>
                <a:gd name="T58" fmla="*/ 67 w 496"/>
                <a:gd name="T59" fmla="*/ 303 h 453"/>
                <a:gd name="T60" fmla="*/ 28 w 496"/>
                <a:gd name="T61" fmla="*/ 358 h 453"/>
                <a:gd name="T62" fmla="*/ 67 w 496"/>
                <a:gd name="T63" fmla="*/ 277 h 453"/>
                <a:gd name="T64" fmla="*/ 26 w 496"/>
                <a:gd name="T65" fmla="*/ 296 h 453"/>
                <a:gd name="T66" fmla="*/ 52 w 496"/>
                <a:gd name="T67" fmla="*/ 256 h 453"/>
                <a:gd name="T68" fmla="*/ 32 w 496"/>
                <a:gd name="T69" fmla="*/ 256 h 453"/>
                <a:gd name="T70" fmla="*/ 70 w 496"/>
                <a:gd name="T71" fmla="*/ 196 h 453"/>
                <a:gd name="T72" fmla="*/ 325 w 496"/>
                <a:gd name="T73" fmla="*/ 19 h 453"/>
                <a:gd name="T74" fmla="*/ 476 w 496"/>
                <a:gd name="T75" fmla="*/ 118 h 453"/>
                <a:gd name="T76" fmla="*/ 418 w 496"/>
                <a:gd name="T77" fmla="*/ 183 h 453"/>
                <a:gd name="T78" fmla="*/ 380 w 496"/>
                <a:gd name="T79" fmla="*/ 196 h 453"/>
                <a:gd name="T80" fmla="*/ 368 w 496"/>
                <a:gd name="T81" fmla="*/ 183 h 453"/>
                <a:gd name="T82" fmla="*/ 350 w 496"/>
                <a:gd name="T83" fmla="*/ 207 h 453"/>
                <a:gd name="T84" fmla="*/ 361 w 496"/>
                <a:gd name="T85" fmla="*/ 169 h 453"/>
                <a:gd name="T86" fmla="*/ 330 w 496"/>
                <a:gd name="T87" fmla="*/ 182 h 453"/>
                <a:gd name="T88" fmla="*/ 355 w 496"/>
                <a:gd name="T89" fmla="*/ 143 h 453"/>
                <a:gd name="T90" fmla="*/ 327 w 496"/>
                <a:gd name="T91" fmla="*/ 172 h 453"/>
                <a:gd name="T92" fmla="*/ 348 w 496"/>
                <a:gd name="T93" fmla="*/ 130 h 453"/>
                <a:gd name="T94" fmla="*/ 326 w 496"/>
                <a:gd name="T95" fmla="*/ 149 h 453"/>
                <a:gd name="T96" fmla="*/ 326 w 496"/>
                <a:gd name="T97" fmla="*/ 141 h 453"/>
                <a:gd name="T98" fmla="*/ 334 w 496"/>
                <a:gd name="T99" fmla="*/ 220 h 453"/>
                <a:gd name="T100" fmla="*/ 346 w 496"/>
                <a:gd name="T101" fmla="*/ 22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6" h="453">
                  <a:moveTo>
                    <a:pt x="466" y="168"/>
                  </a:moveTo>
                  <a:cubicBezTo>
                    <a:pt x="471" y="162"/>
                    <a:pt x="476" y="155"/>
                    <a:pt x="480" y="148"/>
                  </a:cubicBezTo>
                  <a:cubicBezTo>
                    <a:pt x="483" y="144"/>
                    <a:pt x="485" y="139"/>
                    <a:pt x="486" y="135"/>
                  </a:cubicBezTo>
                  <a:cubicBezTo>
                    <a:pt x="491" y="136"/>
                    <a:pt x="496" y="133"/>
                    <a:pt x="494" y="127"/>
                  </a:cubicBezTo>
                  <a:cubicBezTo>
                    <a:pt x="481" y="95"/>
                    <a:pt x="460" y="66"/>
                    <a:pt x="435" y="42"/>
                  </a:cubicBezTo>
                  <a:cubicBezTo>
                    <a:pt x="412" y="21"/>
                    <a:pt x="379" y="0"/>
                    <a:pt x="346" y="4"/>
                  </a:cubicBezTo>
                  <a:cubicBezTo>
                    <a:pt x="312" y="7"/>
                    <a:pt x="281" y="25"/>
                    <a:pt x="253" y="42"/>
                  </a:cubicBezTo>
                  <a:cubicBezTo>
                    <a:pt x="223" y="61"/>
                    <a:pt x="194" y="83"/>
                    <a:pt x="166" y="106"/>
                  </a:cubicBezTo>
                  <a:cubicBezTo>
                    <a:pt x="141" y="126"/>
                    <a:pt x="115" y="145"/>
                    <a:pt x="90" y="166"/>
                  </a:cubicBezTo>
                  <a:cubicBezTo>
                    <a:pt x="63" y="187"/>
                    <a:pt x="37" y="211"/>
                    <a:pt x="20" y="240"/>
                  </a:cubicBezTo>
                  <a:cubicBezTo>
                    <a:pt x="6" y="262"/>
                    <a:pt x="1" y="285"/>
                    <a:pt x="2" y="309"/>
                  </a:cubicBezTo>
                  <a:cubicBezTo>
                    <a:pt x="0" y="321"/>
                    <a:pt x="0" y="332"/>
                    <a:pt x="1" y="344"/>
                  </a:cubicBezTo>
                  <a:cubicBezTo>
                    <a:pt x="2" y="366"/>
                    <a:pt x="7" y="387"/>
                    <a:pt x="17" y="407"/>
                  </a:cubicBezTo>
                  <a:cubicBezTo>
                    <a:pt x="22" y="416"/>
                    <a:pt x="27" y="425"/>
                    <a:pt x="34" y="432"/>
                  </a:cubicBezTo>
                  <a:cubicBezTo>
                    <a:pt x="37" y="435"/>
                    <a:pt x="40" y="438"/>
                    <a:pt x="44" y="440"/>
                  </a:cubicBezTo>
                  <a:cubicBezTo>
                    <a:pt x="42" y="441"/>
                    <a:pt x="41" y="446"/>
                    <a:pt x="44" y="447"/>
                  </a:cubicBezTo>
                  <a:cubicBezTo>
                    <a:pt x="47" y="448"/>
                    <a:pt x="49" y="449"/>
                    <a:pt x="51" y="449"/>
                  </a:cubicBezTo>
                  <a:cubicBezTo>
                    <a:pt x="51" y="451"/>
                    <a:pt x="53" y="453"/>
                    <a:pt x="55" y="451"/>
                  </a:cubicBezTo>
                  <a:cubicBezTo>
                    <a:pt x="55" y="451"/>
                    <a:pt x="55" y="450"/>
                    <a:pt x="56" y="450"/>
                  </a:cubicBezTo>
                  <a:cubicBezTo>
                    <a:pt x="67" y="450"/>
                    <a:pt x="80" y="445"/>
                    <a:pt x="90" y="441"/>
                  </a:cubicBezTo>
                  <a:cubicBezTo>
                    <a:pt x="104" y="434"/>
                    <a:pt x="117" y="424"/>
                    <a:pt x="128" y="413"/>
                  </a:cubicBezTo>
                  <a:cubicBezTo>
                    <a:pt x="130" y="412"/>
                    <a:pt x="131" y="411"/>
                    <a:pt x="132" y="410"/>
                  </a:cubicBezTo>
                  <a:cubicBezTo>
                    <a:pt x="136" y="407"/>
                    <a:pt x="140" y="403"/>
                    <a:pt x="144" y="400"/>
                  </a:cubicBezTo>
                  <a:cubicBezTo>
                    <a:pt x="154" y="391"/>
                    <a:pt x="165" y="381"/>
                    <a:pt x="172" y="369"/>
                  </a:cubicBezTo>
                  <a:cubicBezTo>
                    <a:pt x="180" y="362"/>
                    <a:pt x="188" y="355"/>
                    <a:pt x="197" y="350"/>
                  </a:cubicBezTo>
                  <a:cubicBezTo>
                    <a:pt x="202" y="347"/>
                    <a:pt x="202" y="341"/>
                    <a:pt x="199" y="338"/>
                  </a:cubicBezTo>
                  <a:cubicBezTo>
                    <a:pt x="189" y="327"/>
                    <a:pt x="178" y="319"/>
                    <a:pt x="165" y="311"/>
                  </a:cubicBezTo>
                  <a:cubicBezTo>
                    <a:pt x="161" y="309"/>
                    <a:pt x="156" y="306"/>
                    <a:pt x="151" y="303"/>
                  </a:cubicBezTo>
                  <a:cubicBezTo>
                    <a:pt x="150" y="302"/>
                    <a:pt x="150" y="302"/>
                    <a:pt x="149" y="301"/>
                  </a:cubicBezTo>
                  <a:cubicBezTo>
                    <a:pt x="148" y="300"/>
                    <a:pt x="147" y="300"/>
                    <a:pt x="145" y="300"/>
                  </a:cubicBezTo>
                  <a:cubicBezTo>
                    <a:pt x="148" y="295"/>
                    <a:pt x="149" y="289"/>
                    <a:pt x="151" y="283"/>
                  </a:cubicBezTo>
                  <a:cubicBezTo>
                    <a:pt x="154" y="274"/>
                    <a:pt x="160" y="266"/>
                    <a:pt x="165" y="258"/>
                  </a:cubicBezTo>
                  <a:cubicBezTo>
                    <a:pt x="178" y="239"/>
                    <a:pt x="195" y="223"/>
                    <a:pt x="212" y="209"/>
                  </a:cubicBezTo>
                  <a:cubicBezTo>
                    <a:pt x="243" y="184"/>
                    <a:pt x="280" y="161"/>
                    <a:pt x="319" y="153"/>
                  </a:cubicBezTo>
                  <a:cubicBezTo>
                    <a:pt x="315" y="162"/>
                    <a:pt x="315" y="173"/>
                    <a:pt x="316" y="184"/>
                  </a:cubicBezTo>
                  <a:cubicBezTo>
                    <a:pt x="317" y="200"/>
                    <a:pt x="322" y="217"/>
                    <a:pt x="330" y="232"/>
                  </a:cubicBezTo>
                  <a:cubicBezTo>
                    <a:pt x="331" y="233"/>
                    <a:pt x="332" y="234"/>
                    <a:pt x="334" y="234"/>
                  </a:cubicBezTo>
                  <a:cubicBezTo>
                    <a:pt x="368" y="231"/>
                    <a:pt x="401" y="220"/>
                    <a:pt x="429" y="201"/>
                  </a:cubicBezTo>
                  <a:cubicBezTo>
                    <a:pt x="443" y="192"/>
                    <a:pt x="455" y="181"/>
                    <a:pt x="466" y="168"/>
                  </a:cubicBezTo>
                  <a:close/>
                  <a:moveTo>
                    <a:pt x="354" y="221"/>
                  </a:moveTo>
                  <a:cubicBezTo>
                    <a:pt x="352" y="222"/>
                    <a:pt x="350" y="222"/>
                    <a:pt x="349" y="222"/>
                  </a:cubicBezTo>
                  <a:cubicBezTo>
                    <a:pt x="349" y="222"/>
                    <a:pt x="349" y="222"/>
                    <a:pt x="349" y="221"/>
                  </a:cubicBezTo>
                  <a:cubicBezTo>
                    <a:pt x="351" y="221"/>
                    <a:pt x="352" y="221"/>
                    <a:pt x="354" y="221"/>
                  </a:cubicBezTo>
                  <a:close/>
                  <a:moveTo>
                    <a:pt x="321" y="141"/>
                  </a:moveTo>
                  <a:cubicBezTo>
                    <a:pt x="320" y="140"/>
                    <a:pt x="318" y="140"/>
                    <a:pt x="318" y="141"/>
                  </a:cubicBezTo>
                  <a:cubicBezTo>
                    <a:pt x="316" y="143"/>
                    <a:pt x="317" y="144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299" y="148"/>
                    <a:pt x="282" y="155"/>
                    <a:pt x="265" y="163"/>
                  </a:cubicBezTo>
                  <a:cubicBezTo>
                    <a:pt x="243" y="173"/>
                    <a:pt x="223" y="186"/>
                    <a:pt x="204" y="201"/>
                  </a:cubicBezTo>
                  <a:cubicBezTo>
                    <a:pt x="186" y="216"/>
                    <a:pt x="169" y="233"/>
                    <a:pt x="155" y="252"/>
                  </a:cubicBezTo>
                  <a:cubicBezTo>
                    <a:pt x="149" y="260"/>
                    <a:pt x="144" y="269"/>
                    <a:pt x="140" y="278"/>
                  </a:cubicBezTo>
                  <a:cubicBezTo>
                    <a:pt x="138" y="284"/>
                    <a:pt x="135" y="290"/>
                    <a:pt x="135" y="296"/>
                  </a:cubicBezTo>
                  <a:cubicBezTo>
                    <a:pt x="133" y="295"/>
                    <a:pt x="130" y="295"/>
                    <a:pt x="127" y="294"/>
                  </a:cubicBezTo>
                  <a:cubicBezTo>
                    <a:pt x="125" y="294"/>
                    <a:pt x="123" y="296"/>
                    <a:pt x="125" y="298"/>
                  </a:cubicBezTo>
                  <a:cubicBezTo>
                    <a:pt x="133" y="305"/>
                    <a:pt x="143" y="310"/>
                    <a:pt x="152" y="317"/>
                  </a:cubicBezTo>
                  <a:cubicBezTo>
                    <a:pt x="153" y="318"/>
                    <a:pt x="154" y="319"/>
                    <a:pt x="155" y="320"/>
                  </a:cubicBezTo>
                  <a:cubicBezTo>
                    <a:pt x="154" y="322"/>
                    <a:pt x="154" y="324"/>
                    <a:pt x="155" y="326"/>
                  </a:cubicBezTo>
                  <a:cubicBezTo>
                    <a:pt x="156" y="329"/>
                    <a:pt x="158" y="332"/>
                    <a:pt x="160" y="334"/>
                  </a:cubicBezTo>
                  <a:cubicBezTo>
                    <a:pt x="161" y="335"/>
                    <a:pt x="162" y="336"/>
                    <a:pt x="163" y="337"/>
                  </a:cubicBezTo>
                  <a:cubicBezTo>
                    <a:pt x="162" y="336"/>
                    <a:pt x="163" y="338"/>
                    <a:pt x="163" y="338"/>
                  </a:cubicBezTo>
                  <a:cubicBezTo>
                    <a:pt x="163" y="338"/>
                    <a:pt x="164" y="340"/>
                    <a:pt x="164" y="340"/>
                  </a:cubicBezTo>
                  <a:cubicBezTo>
                    <a:pt x="164" y="341"/>
                    <a:pt x="164" y="342"/>
                    <a:pt x="164" y="343"/>
                  </a:cubicBezTo>
                  <a:cubicBezTo>
                    <a:pt x="164" y="343"/>
                    <a:pt x="164" y="343"/>
                    <a:pt x="164" y="343"/>
                  </a:cubicBezTo>
                  <a:cubicBezTo>
                    <a:pt x="164" y="344"/>
                    <a:pt x="163" y="345"/>
                    <a:pt x="163" y="346"/>
                  </a:cubicBezTo>
                  <a:cubicBezTo>
                    <a:pt x="163" y="348"/>
                    <a:pt x="162" y="349"/>
                    <a:pt x="162" y="351"/>
                  </a:cubicBezTo>
                  <a:cubicBezTo>
                    <a:pt x="160" y="356"/>
                    <a:pt x="157" y="360"/>
                    <a:pt x="153" y="365"/>
                  </a:cubicBezTo>
                  <a:cubicBezTo>
                    <a:pt x="143" y="375"/>
                    <a:pt x="134" y="386"/>
                    <a:pt x="124" y="396"/>
                  </a:cubicBezTo>
                  <a:cubicBezTo>
                    <a:pt x="112" y="406"/>
                    <a:pt x="98" y="416"/>
                    <a:pt x="84" y="424"/>
                  </a:cubicBezTo>
                  <a:cubicBezTo>
                    <a:pt x="80" y="427"/>
                    <a:pt x="75" y="429"/>
                    <a:pt x="71" y="431"/>
                  </a:cubicBezTo>
                  <a:cubicBezTo>
                    <a:pt x="80" y="419"/>
                    <a:pt x="90" y="408"/>
                    <a:pt x="100" y="397"/>
                  </a:cubicBezTo>
                  <a:cubicBezTo>
                    <a:pt x="100" y="397"/>
                    <a:pt x="100" y="396"/>
                    <a:pt x="100" y="396"/>
                  </a:cubicBezTo>
                  <a:cubicBezTo>
                    <a:pt x="87" y="408"/>
                    <a:pt x="75" y="421"/>
                    <a:pt x="64" y="434"/>
                  </a:cubicBezTo>
                  <a:cubicBezTo>
                    <a:pt x="64" y="434"/>
                    <a:pt x="64" y="434"/>
                    <a:pt x="63" y="434"/>
                  </a:cubicBezTo>
                  <a:cubicBezTo>
                    <a:pt x="63" y="434"/>
                    <a:pt x="62" y="435"/>
                    <a:pt x="61" y="435"/>
                  </a:cubicBezTo>
                  <a:cubicBezTo>
                    <a:pt x="60" y="435"/>
                    <a:pt x="59" y="435"/>
                    <a:pt x="58" y="435"/>
                  </a:cubicBezTo>
                  <a:cubicBezTo>
                    <a:pt x="56" y="432"/>
                    <a:pt x="54" y="428"/>
                    <a:pt x="52" y="424"/>
                  </a:cubicBezTo>
                  <a:cubicBezTo>
                    <a:pt x="52" y="423"/>
                    <a:pt x="52" y="421"/>
                    <a:pt x="53" y="420"/>
                  </a:cubicBezTo>
                  <a:cubicBezTo>
                    <a:pt x="55" y="416"/>
                    <a:pt x="57" y="411"/>
                    <a:pt x="60" y="407"/>
                  </a:cubicBezTo>
                  <a:cubicBezTo>
                    <a:pt x="65" y="398"/>
                    <a:pt x="71" y="389"/>
                    <a:pt x="80" y="384"/>
                  </a:cubicBezTo>
                  <a:cubicBezTo>
                    <a:pt x="81" y="383"/>
                    <a:pt x="80" y="382"/>
                    <a:pt x="80" y="382"/>
                  </a:cubicBezTo>
                  <a:cubicBezTo>
                    <a:pt x="70" y="386"/>
                    <a:pt x="64" y="393"/>
                    <a:pt x="58" y="401"/>
                  </a:cubicBezTo>
                  <a:cubicBezTo>
                    <a:pt x="55" y="405"/>
                    <a:pt x="52" y="411"/>
                    <a:pt x="50" y="416"/>
                  </a:cubicBezTo>
                  <a:cubicBezTo>
                    <a:pt x="49" y="417"/>
                    <a:pt x="49" y="418"/>
                    <a:pt x="48" y="419"/>
                  </a:cubicBezTo>
                  <a:cubicBezTo>
                    <a:pt x="44" y="412"/>
                    <a:pt x="41" y="405"/>
                    <a:pt x="38" y="397"/>
                  </a:cubicBezTo>
                  <a:cubicBezTo>
                    <a:pt x="43" y="380"/>
                    <a:pt x="56" y="365"/>
                    <a:pt x="67" y="351"/>
                  </a:cubicBezTo>
                  <a:cubicBezTo>
                    <a:pt x="68" y="349"/>
                    <a:pt x="67" y="348"/>
                    <a:pt x="66" y="349"/>
                  </a:cubicBezTo>
                  <a:cubicBezTo>
                    <a:pt x="55" y="362"/>
                    <a:pt x="42" y="374"/>
                    <a:pt x="35" y="390"/>
                  </a:cubicBezTo>
                  <a:cubicBezTo>
                    <a:pt x="32" y="382"/>
                    <a:pt x="30" y="374"/>
                    <a:pt x="29" y="366"/>
                  </a:cubicBezTo>
                  <a:cubicBezTo>
                    <a:pt x="32" y="359"/>
                    <a:pt x="35" y="353"/>
                    <a:pt x="39" y="347"/>
                  </a:cubicBezTo>
                  <a:cubicBezTo>
                    <a:pt x="47" y="332"/>
                    <a:pt x="58" y="318"/>
                    <a:pt x="67" y="303"/>
                  </a:cubicBezTo>
                  <a:cubicBezTo>
                    <a:pt x="67" y="303"/>
                    <a:pt x="66" y="303"/>
                    <a:pt x="66" y="303"/>
                  </a:cubicBezTo>
                  <a:cubicBezTo>
                    <a:pt x="55" y="318"/>
                    <a:pt x="43" y="333"/>
                    <a:pt x="33" y="349"/>
                  </a:cubicBezTo>
                  <a:cubicBezTo>
                    <a:pt x="31" y="352"/>
                    <a:pt x="29" y="355"/>
                    <a:pt x="28" y="358"/>
                  </a:cubicBezTo>
                  <a:cubicBezTo>
                    <a:pt x="27" y="352"/>
                    <a:pt x="26" y="347"/>
                    <a:pt x="26" y="342"/>
                  </a:cubicBezTo>
                  <a:cubicBezTo>
                    <a:pt x="26" y="340"/>
                    <a:pt x="26" y="337"/>
                    <a:pt x="26" y="335"/>
                  </a:cubicBezTo>
                  <a:cubicBezTo>
                    <a:pt x="35" y="314"/>
                    <a:pt x="55" y="294"/>
                    <a:pt x="67" y="277"/>
                  </a:cubicBezTo>
                  <a:cubicBezTo>
                    <a:pt x="67" y="276"/>
                    <a:pt x="66" y="275"/>
                    <a:pt x="66" y="276"/>
                  </a:cubicBezTo>
                  <a:cubicBezTo>
                    <a:pt x="53" y="291"/>
                    <a:pt x="36" y="307"/>
                    <a:pt x="25" y="325"/>
                  </a:cubicBezTo>
                  <a:cubicBezTo>
                    <a:pt x="25" y="315"/>
                    <a:pt x="26" y="306"/>
                    <a:pt x="26" y="296"/>
                  </a:cubicBezTo>
                  <a:cubicBezTo>
                    <a:pt x="28" y="293"/>
                    <a:pt x="30" y="289"/>
                    <a:pt x="32" y="286"/>
                  </a:cubicBezTo>
                  <a:cubicBezTo>
                    <a:pt x="39" y="276"/>
                    <a:pt x="47" y="267"/>
                    <a:pt x="54" y="257"/>
                  </a:cubicBezTo>
                  <a:cubicBezTo>
                    <a:pt x="54" y="256"/>
                    <a:pt x="53" y="255"/>
                    <a:pt x="52" y="256"/>
                  </a:cubicBezTo>
                  <a:cubicBezTo>
                    <a:pt x="44" y="267"/>
                    <a:pt x="34" y="276"/>
                    <a:pt x="27" y="287"/>
                  </a:cubicBezTo>
                  <a:cubicBezTo>
                    <a:pt x="27" y="286"/>
                    <a:pt x="27" y="284"/>
                    <a:pt x="27" y="283"/>
                  </a:cubicBezTo>
                  <a:cubicBezTo>
                    <a:pt x="28" y="274"/>
                    <a:pt x="30" y="264"/>
                    <a:pt x="32" y="256"/>
                  </a:cubicBezTo>
                  <a:cubicBezTo>
                    <a:pt x="35" y="247"/>
                    <a:pt x="39" y="239"/>
                    <a:pt x="41" y="230"/>
                  </a:cubicBezTo>
                  <a:cubicBezTo>
                    <a:pt x="42" y="229"/>
                    <a:pt x="41" y="228"/>
                    <a:pt x="40" y="228"/>
                  </a:cubicBezTo>
                  <a:cubicBezTo>
                    <a:pt x="49" y="216"/>
                    <a:pt x="59" y="206"/>
                    <a:pt x="70" y="196"/>
                  </a:cubicBezTo>
                  <a:cubicBezTo>
                    <a:pt x="95" y="173"/>
                    <a:pt x="123" y="153"/>
                    <a:pt x="150" y="132"/>
                  </a:cubicBezTo>
                  <a:cubicBezTo>
                    <a:pt x="176" y="111"/>
                    <a:pt x="202" y="90"/>
                    <a:pt x="230" y="70"/>
                  </a:cubicBezTo>
                  <a:cubicBezTo>
                    <a:pt x="259" y="49"/>
                    <a:pt x="291" y="29"/>
                    <a:pt x="325" y="19"/>
                  </a:cubicBezTo>
                  <a:cubicBezTo>
                    <a:pt x="341" y="14"/>
                    <a:pt x="357" y="12"/>
                    <a:pt x="373" y="17"/>
                  </a:cubicBezTo>
                  <a:cubicBezTo>
                    <a:pt x="390" y="21"/>
                    <a:pt x="405" y="32"/>
                    <a:pt x="419" y="43"/>
                  </a:cubicBezTo>
                  <a:cubicBezTo>
                    <a:pt x="443" y="63"/>
                    <a:pt x="463" y="89"/>
                    <a:pt x="476" y="118"/>
                  </a:cubicBezTo>
                  <a:cubicBezTo>
                    <a:pt x="476" y="119"/>
                    <a:pt x="476" y="119"/>
                    <a:pt x="476" y="119"/>
                  </a:cubicBezTo>
                  <a:cubicBezTo>
                    <a:pt x="470" y="131"/>
                    <a:pt x="464" y="142"/>
                    <a:pt x="455" y="152"/>
                  </a:cubicBezTo>
                  <a:cubicBezTo>
                    <a:pt x="444" y="164"/>
                    <a:pt x="432" y="174"/>
                    <a:pt x="418" y="183"/>
                  </a:cubicBezTo>
                  <a:cubicBezTo>
                    <a:pt x="407" y="190"/>
                    <a:pt x="394" y="196"/>
                    <a:pt x="381" y="201"/>
                  </a:cubicBezTo>
                  <a:cubicBezTo>
                    <a:pt x="381" y="199"/>
                    <a:pt x="381" y="198"/>
                    <a:pt x="381" y="196"/>
                  </a:cubicBezTo>
                  <a:cubicBezTo>
                    <a:pt x="381" y="195"/>
                    <a:pt x="380" y="195"/>
                    <a:pt x="380" y="196"/>
                  </a:cubicBezTo>
                  <a:cubicBezTo>
                    <a:pt x="380" y="198"/>
                    <a:pt x="380" y="199"/>
                    <a:pt x="380" y="201"/>
                  </a:cubicBezTo>
                  <a:cubicBezTo>
                    <a:pt x="371" y="204"/>
                    <a:pt x="362" y="206"/>
                    <a:pt x="354" y="207"/>
                  </a:cubicBezTo>
                  <a:cubicBezTo>
                    <a:pt x="357" y="198"/>
                    <a:pt x="362" y="189"/>
                    <a:pt x="368" y="183"/>
                  </a:cubicBezTo>
                  <a:cubicBezTo>
                    <a:pt x="368" y="183"/>
                    <a:pt x="367" y="182"/>
                    <a:pt x="367" y="182"/>
                  </a:cubicBezTo>
                  <a:cubicBezTo>
                    <a:pt x="361" y="188"/>
                    <a:pt x="356" y="195"/>
                    <a:pt x="352" y="203"/>
                  </a:cubicBezTo>
                  <a:cubicBezTo>
                    <a:pt x="352" y="204"/>
                    <a:pt x="351" y="205"/>
                    <a:pt x="350" y="207"/>
                  </a:cubicBezTo>
                  <a:cubicBezTo>
                    <a:pt x="347" y="207"/>
                    <a:pt x="343" y="207"/>
                    <a:pt x="339" y="206"/>
                  </a:cubicBezTo>
                  <a:cubicBezTo>
                    <a:pt x="338" y="204"/>
                    <a:pt x="337" y="202"/>
                    <a:pt x="336" y="199"/>
                  </a:cubicBezTo>
                  <a:cubicBezTo>
                    <a:pt x="340" y="187"/>
                    <a:pt x="352" y="176"/>
                    <a:pt x="361" y="169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53" y="173"/>
                    <a:pt x="340" y="183"/>
                    <a:pt x="334" y="194"/>
                  </a:cubicBezTo>
                  <a:cubicBezTo>
                    <a:pt x="333" y="190"/>
                    <a:pt x="331" y="186"/>
                    <a:pt x="330" y="182"/>
                  </a:cubicBezTo>
                  <a:cubicBezTo>
                    <a:pt x="330" y="181"/>
                    <a:pt x="329" y="180"/>
                    <a:pt x="329" y="180"/>
                  </a:cubicBezTo>
                  <a:cubicBezTo>
                    <a:pt x="331" y="174"/>
                    <a:pt x="334" y="169"/>
                    <a:pt x="337" y="165"/>
                  </a:cubicBezTo>
                  <a:cubicBezTo>
                    <a:pt x="343" y="158"/>
                    <a:pt x="349" y="151"/>
                    <a:pt x="355" y="143"/>
                  </a:cubicBezTo>
                  <a:cubicBezTo>
                    <a:pt x="355" y="142"/>
                    <a:pt x="354" y="141"/>
                    <a:pt x="353" y="142"/>
                  </a:cubicBezTo>
                  <a:cubicBezTo>
                    <a:pt x="346" y="150"/>
                    <a:pt x="338" y="157"/>
                    <a:pt x="331" y="166"/>
                  </a:cubicBezTo>
                  <a:cubicBezTo>
                    <a:pt x="330" y="168"/>
                    <a:pt x="329" y="170"/>
                    <a:pt x="327" y="172"/>
                  </a:cubicBezTo>
                  <a:cubicBezTo>
                    <a:pt x="327" y="167"/>
                    <a:pt x="327" y="163"/>
                    <a:pt x="327" y="158"/>
                  </a:cubicBezTo>
                  <a:cubicBezTo>
                    <a:pt x="328" y="158"/>
                    <a:pt x="329" y="157"/>
                    <a:pt x="329" y="156"/>
                  </a:cubicBezTo>
                  <a:cubicBezTo>
                    <a:pt x="333" y="146"/>
                    <a:pt x="341" y="138"/>
                    <a:pt x="348" y="130"/>
                  </a:cubicBezTo>
                  <a:cubicBezTo>
                    <a:pt x="350" y="129"/>
                    <a:pt x="348" y="126"/>
                    <a:pt x="346" y="128"/>
                  </a:cubicBezTo>
                  <a:cubicBezTo>
                    <a:pt x="340" y="134"/>
                    <a:pt x="333" y="141"/>
                    <a:pt x="328" y="149"/>
                  </a:cubicBezTo>
                  <a:cubicBezTo>
                    <a:pt x="328" y="148"/>
                    <a:pt x="327" y="148"/>
                    <a:pt x="326" y="149"/>
                  </a:cubicBezTo>
                  <a:cubicBezTo>
                    <a:pt x="325" y="150"/>
                    <a:pt x="325" y="151"/>
                    <a:pt x="324" y="153"/>
                  </a:cubicBezTo>
                  <a:cubicBezTo>
                    <a:pt x="325" y="149"/>
                    <a:pt x="327" y="146"/>
                    <a:pt x="328" y="143"/>
                  </a:cubicBezTo>
                  <a:cubicBezTo>
                    <a:pt x="329" y="142"/>
                    <a:pt x="327" y="140"/>
                    <a:pt x="326" y="141"/>
                  </a:cubicBezTo>
                  <a:cubicBezTo>
                    <a:pt x="325" y="143"/>
                    <a:pt x="324" y="144"/>
                    <a:pt x="323" y="145"/>
                  </a:cubicBezTo>
                  <a:cubicBezTo>
                    <a:pt x="323" y="143"/>
                    <a:pt x="322" y="142"/>
                    <a:pt x="321" y="141"/>
                  </a:cubicBezTo>
                  <a:close/>
                  <a:moveTo>
                    <a:pt x="334" y="220"/>
                  </a:moveTo>
                  <a:cubicBezTo>
                    <a:pt x="338" y="221"/>
                    <a:pt x="342" y="221"/>
                    <a:pt x="346" y="221"/>
                  </a:cubicBezTo>
                  <a:cubicBezTo>
                    <a:pt x="346" y="222"/>
                    <a:pt x="346" y="222"/>
                    <a:pt x="346" y="223"/>
                  </a:cubicBezTo>
                  <a:cubicBezTo>
                    <a:pt x="346" y="223"/>
                    <a:pt x="346" y="223"/>
                    <a:pt x="346" y="223"/>
                  </a:cubicBezTo>
                  <a:cubicBezTo>
                    <a:pt x="343" y="223"/>
                    <a:pt x="340" y="224"/>
                    <a:pt x="337" y="224"/>
                  </a:cubicBezTo>
                  <a:cubicBezTo>
                    <a:pt x="336" y="223"/>
                    <a:pt x="335" y="221"/>
                    <a:pt x="33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37BAE8B-FA71-4F43-A2C9-1575CAC5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785"/>
              <a:ext cx="532" cy="387"/>
            </a:xfrm>
            <a:custGeom>
              <a:avLst/>
              <a:gdLst>
                <a:gd name="T0" fmla="*/ 221 w 224"/>
                <a:gd name="T1" fmla="*/ 0 h 163"/>
                <a:gd name="T2" fmla="*/ 193 w 224"/>
                <a:gd name="T3" fmla="*/ 10 h 163"/>
                <a:gd name="T4" fmla="*/ 161 w 224"/>
                <a:gd name="T5" fmla="*/ 25 h 163"/>
                <a:gd name="T6" fmla="*/ 96 w 224"/>
                <a:gd name="T7" fmla="*/ 62 h 163"/>
                <a:gd name="T8" fmla="*/ 0 w 224"/>
                <a:gd name="T9" fmla="*/ 161 h 163"/>
                <a:gd name="T10" fmla="*/ 2 w 224"/>
                <a:gd name="T11" fmla="*/ 162 h 163"/>
                <a:gd name="T12" fmla="*/ 101 w 224"/>
                <a:gd name="T13" fmla="*/ 65 h 163"/>
                <a:gd name="T14" fmla="*/ 164 w 224"/>
                <a:gd name="T15" fmla="*/ 29 h 163"/>
                <a:gd name="T16" fmla="*/ 194 w 224"/>
                <a:gd name="T17" fmla="*/ 16 h 163"/>
                <a:gd name="T18" fmla="*/ 222 w 224"/>
                <a:gd name="T19" fmla="*/ 3 h 163"/>
                <a:gd name="T20" fmla="*/ 221 w 224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163">
                  <a:moveTo>
                    <a:pt x="221" y="0"/>
                  </a:moveTo>
                  <a:cubicBezTo>
                    <a:pt x="211" y="2"/>
                    <a:pt x="202" y="6"/>
                    <a:pt x="193" y="10"/>
                  </a:cubicBezTo>
                  <a:cubicBezTo>
                    <a:pt x="182" y="15"/>
                    <a:pt x="171" y="19"/>
                    <a:pt x="161" y="25"/>
                  </a:cubicBezTo>
                  <a:cubicBezTo>
                    <a:pt x="139" y="36"/>
                    <a:pt x="117" y="48"/>
                    <a:pt x="96" y="62"/>
                  </a:cubicBezTo>
                  <a:cubicBezTo>
                    <a:pt x="58" y="87"/>
                    <a:pt x="21" y="119"/>
                    <a:pt x="0" y="161"/>
                  </a:cubicBezTo>
                  <a:cubicBezTo>
                    <a:pt x="0" y="162"/>
                    <a:pt x="1" y="163"/>
                    <a:pt x="2" y="162"/>
                  </a:cubicBezTo>
                  <a:cubicBezTo>
                    <a:pt x="24" y="121"/>
                    <a:pt x="63" y="90"/>
                    <a:pt x="101" y="65"/>
                  </a:cubicBezTo>
                  <a:cubicBezTo>
                    <a:pt x="121" y="52"/>
                    <a:pt x="142" y="40"/>
                    <a:pt x="164" y="29"/>
                  </a:cubicBezTo>
                  <a:cubicBezTo>
                    <a:pt x="173" y="24"/>
                    <a:pt x="183" y="20"/>
                    <a:pt x="194" y="16"/>
                  </a:cubicBezTo>
                  <a:cubicBezTo>
                    <a:pt x="203" y="11"/>
                    <a:pt x="213" y="8"/>
                    <a:pt x="222" y="3"/>
                  </a:cubicBezTo>
                  <a:cubicBezTo>
                    <a:pt x="224" y="2"/>
                    <a:pt x="223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7153FA2-598B-42D6-BF1A-4E68C2D8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1561"/>
              <a:ext cx="687" cy="483"/>
            </a:xfrm>
            <a:custGeom>
              <a:avLst/>
              <a:gdLst>
                <a:gd name="T0" fmla="*/ 220 w 289"/>
                <a:gd name="T1" fmla="*/ 43 h 203"/>
                <a:gd name="T2" fmla="*/ 260 w 289"/>
                <a:gd name="T3" fmla="*/ 23 h 203"/>
                <a:gd name="T4" fmla="*/ 289 w 289"/>
                <a:gd name="T5" fmla="*/ 2 h 203"/>
                <a:gd name="T6" fmla="*/ 288 w 289"/>
                <a:gd name="T7" fmla="*/ 1 h 203"/>
                <a:gd name="T8" fmla="*/ 274 w 289"/>
                <a:gd name="T9" fmla="*/ 9 h 203"/>
                <a:gd name="T10" fmla="*/ 257 w 289"/>
                <a:gd name="T11" fmla="*/ 19 h 203"/>
                <a:gd name="T12" fmla="*/ 218 w 289"/>
                <a:gd name="T13" fmla="*/ 39 h 203"/>
                <a:gd name="T14" fmla="*/ 141 w 289"/>
                <a:gd name="T15" fmla="*/ 78 h 203"/>
                <a:gd name="T16" fmla="*/ 71 w 289"/>
                <a:gd name="T17" fmla="*/ 140 h 203"/>
                <a:gd name="T18" fmla="*/ 0 w 289"/>
                <a:gd name="T19" fmla="*/ 202 h 203"/>
                <a:gd name="T20" fmla="*/ 1 w 289"/>
                <a:gd name="T21" fmla="*/ 203 h 203"/>
                <a:gd name="T22" fmla="*/ 144 w 289"/>
                <a:gd name="T23" fmla="*/ 83 h 203"/>
                <a:gd name="T24" fmla="*/ 220 w 289"/>
                <a:gd name="T25" fmla="*/ 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03">
                  <a:moveTo>
                    <a:pt x="220" y="43"/>
                  </a:moveTo>
                  <a:cubicBezTo>
                    <a:pt x="234" y="37"/>
                    <a:pt x="247" y="31"/>
                    <a:pt x="260" y="23"/>
                  </a:cubicBezTo>
                  <a:cubicBezTo>
                    <a:pt x="270" y="18"/>
                    <a:pt x="283" y="12"/>
                    <a:pt x="289" y="2"/>
                  </a:cubicBezTo>
                  <a:cubicBezTo>
                    <a:pt x="289" y="2"/>
                    <a:pt x="289" y="0"/>
                    <a:pt x="288" y="1"/>
                  </a:cubicBezTo>
                  <a:cubicBezTo>
                    <a:pt x="282" y="3"/>
                    <a:pt x="278" y="6"/>
                    <a:pt x="274" y="9"/>
                  </a:cubicBezTo>
                  <a:cubicBezTo>
                    <a:pt x="268" y="12"/>
                    <a:pt x="263" y="16"/>
                    <a:pt x="257" y="19"/>
                  </a:cubicBezTo>
                  <a:cubicBezTo>
                    <a:pt x="244" y="26"/>
                    <a:pt x="231" y="32"/>
                    <a:pt x="218" y="39"/>
                  </a:cubicBezTo>
                  <a:cubicBezTo>
                    <a:pt x="192" y="51"/>
                    <a:pt x="165" y="62"/>
                    <a:pt x="141" y="78"/>
                  </a:cubicBezTo>
                  <a:cubicBezTo>
                    <a:pt x="116" y="96"/>
                    <a:pt x="93" y="118"/>
                    <a:pt x="71" y="140"/>
                  </a:cubicBezTo>
                  <a:cubicBezTo>
                    <a:pt x="49" y="162"/>
                    <a:pt x="26" y="183"/>
                    <a:pt x="0" y="202"/>
                  </a:cubicBezTo>
                  <a:cubicBezTo>
                    <a:pt x="0" y="202"/>
                    <a:pt x="0" y="203"/>
                    <a:pt x="1" y="203"/>
                  </a:cubicBezTo>
                  <a:cubicBezTo>
                    <a:pt x="55" y="172"/>
                    <a:pt x="93" y="118"/>
                    <a:pt x="144" y="83"/>
                  </a:cubicBezTo>
                  <a:cubicBezTo>
                    <a:pt x="168" y="67"/>
                    <a:pt x="195" y="55"/>
                    <a:pt x="22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4C2337B-9583-4C72-8B28-79C9C477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939"/>
              <a:ext cx="226" cy="152"/>
            </a:xfrm>
            <a:custGeom>
              <a:avLst/>
              <a:gdLst>
                <a:gd name="T0" fmla="*/ 89 w 95"/>
                <a:gd name="T1" fmla="*/ 1 h 64"/>
                <a:gd name="T2" fmla="*/ 75 w 95"/>
                <a:gd name="T3" fmla="*/ 16 h 64"/>
                <a:gd name="T4" fmla="*/ 54 w 95"/>
                <a:gd name="T5" fmla="*/ 36 h 64"/>
                <a:gd name="T6" fmla="*/ 2 w 95"/>
                <a:gd name="T7" fmla="*/ 55 h 64"/>
                <a:gd name="T8" fmla="*/ 2 w 95"/>
                <a:gd name="T9" fmla="*/ 59 h 64"/>
                <a:gd name="T10" fmla="*/ 57 w 95"/>
                <a:gd name="T11" fmla="*/ 46 h 64"/>
                <a:gd name="T12" fmla="*/ 82 w 95"/>
                <a:gd name="T13" fmla="*/ 26 h 64"/>
                <a:gd name="T14" fmla="*/ 92 w 95"/>
                <a:gd name="T15" fmla="*/ 3 h 64"/>
                <a:gd name="T16" fmla="*/ 89 w 95"/>
                <a:gd name="T1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4">
                  <a:moveTo>
                    <a:pt x="89" y="1"/>
                  </a:moveTo>
                  <a:cubicBezTo>
                    <a:pt x="83" y="3"/>
                    <a:pt x="79" y="11"/>
                    <a:pt x="75" y="16"/>
                  </a:cubicBezTo>
                  <a:cubicBezTo>
                    <a:pt x="70" y="24"/>
                    <a:pt x="62" y="31"/>
                    <a:pt x="54" y="36"/>
                  </a:cubicBezTo>
                  <a:cubicBezTo>
                    <a:pt x="38" y="47"/>
                    <a:pt x="21" y="52"/>
                    <a:pt x="2" y="55"/>
                  </a:cubicBezTo>
                  <a:cubicBezTo>
                    <a:pt x="0" y="55"/>
                    <a:pt x="1" y="58"/>
                    <a:pt x="2" y="59"/>
                  </a:cubicBezTo>
                  <a:cubicBezTo>
                    <a:pt x="20" y="64"/>
                    <a:pt x="42" y="56"/>
                    <a:pt x="57" y="46"/>
                  </a:cubicBezTo>
                  <a:cubicBezTo>
                    <a:pt x="66" y="41"/>
                    <a:pt x="75" y="34"/>
                    <a:pt x="82" y="26"/>
                  </a:cubicBezTo>
                  <a:cubicBezTo>
                    <a:pt x="87" y="20"/>
                    <a:pt x="95" y="11"/>
                    <a:pt x="92" y="3"/>
                  </a:cubicBezTo>
                  <a:cubicBezTo>
                    <a:pt x="92" y="1"/>
                    <a:pt x="91" y="0"/>
                    <a:pt x="8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5EC0F6-ACF8-4131-9BBA-1689BD2F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937"/>
              <a:ext cx="350" cy="252"/>
            </a:xfrm>
            <a:custGeom>
              <a:avLst/>
              <a:gdLst>
                <a:gd name="T0" fmla="*/ 122 w 147"/>
                <a:gd name="T1" fmla="*/ 38 h 106"/>
                <a:gd name="T2" fmla="*/ 137 w 147"/>
                <a:gd name="T3" fmla="*/ 21 h 106"/>
                <a:gd name="T4" fmla="*/ 146 w 147"/>
                <a:gd name="T5" fmla="*/ 4 h 106"/>
                <a:gd name="T6" fmla="*/ 141 w 147"/>
                <a:gd name="T7" fmla="*/ 1 h 106"/>
                <a:gd name="T8" fmla="*/ 130 w 147"/>
                <a:gd name="T9" fmla="*/ 13 h 106"/>
                <a:gd name="T10" fmla="*/ 116 w 147"/>
                <a:gd name="T11" fmla="*/ 29 h 106"/>
                <a:gd name="T12" fmla="*/ 83 w 147"/>
                <a:gd name="T13" fmla="*/ 61 h 106"/>
                <a:gd name="T14" fmla="*/ 2 w 147"/>
                <a:gd name="T15" fmla="*/ 96 h 106"/>
                <a:gd name="T16" fmla="*/ 2 w 147"/>
                <a:gd name="T17" fmla="*/ 99 h 106"/>
                <a:gd name="T18" fmla="*/ 85 w 147"/>
                <a:gd name="T19" fmla="*/ 72 h 106"/>
                <a:gd name="T20" fmla="*/ 122 w 147"/>
                <a:gd name="T21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06">
                  <a:moveTo>
                    <a:pt x="122" y="38"/>
                  </a:moveTo>
                  <a:cubicBezTo>
                    <a:pt x="128" y="33"/>
                    <a:pt x="132" y="27"/>
                    <a:pt x="137" y="21"/>
                  </a:cubicBezTo>
                  <a:cubicBezTo>
                    <a:pt x="141" y="17"/>
                    <a:pt x="146" y="10"/>
                    <a:pt x="146" y="4"/>
                  </a:cubicBezTo>
                  <a:cubicBezTo>
                    <a:pt x="147" y="1"/>
                    <a:pt x="143" y="0"/>
                    <a:pt x="141" y="1"/>
                  </a:cubicBezTo>
                  <a:cubicBezTo>
                    <a:pt x="137" y="4"/>
                    <a:pt x="133" y="9"/>
                    <a:pt x="130" y="13"/>
                  </a:cubicBezTo>
                  <a:cubicBezTo>
                    <a:pt x="125" y="19"/>
                    <a:pt x="121" y="24"/>
                    <a:pt x="116" y="29"/>
                  </a:cubicBezTo>
                  <a:cubicBezTo>
                    <a:pt x="106" y="41"/>
                    <a:pt x="95" y="51"/>
                    <a:pt x="83" y="61"/>
                  </a:cubicBezTo>
                  <a:cubicBezTo>
                    <a:pt x="59" y="80"/>
                    <a:pt x="32" y="93"/>
                    <a:pt x="2" y="96"/>
                  </a:cubicBezTo>
                  <a:cubicBezTo>
                    <a:pt x="1" y="97"/>
                    <a:pt x="0" y="99"/>
                    <a:pt x="2" y="99"/>
                  </a:cubicBezTo>
                  <a:cubicBezTo>
                    <a:pt x="31" y="106"/>
                    <a:pt x="63" y="88"/>
                    <a:pt x="85" y="72"/>
                  </a:cubicBezTo>
                  <a:cubicBezTo>
                    <a:pt x="99" y="62"/>
                    <a:pt x="111" y="51"/>
                    <a:pt x="12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5EAB4BE-BFED-47CF-90F2-8A1675FBC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903"/>
              <a:ext cx="397" cy="336"/>
            </a:xfrm>
            <a:custGeom>
              <a:avLst/>
              <a:gdLst>
                <a:gd name="T0" fmla="*/ 162 w 167"/>
                <a:gd name="T1" fmla="*/ 2 h 141"/>
                <a:gd name="T2" fmla="*/ 149 w 167"/>
                <a:gd name="T3" fmla="*/ 20 h 141"/>
                <a:gd name="T4" fmla="*/ 134 w 167"/>
                <a:gd name="T5" fmla="*/ 41 h 141"/>
                <a:gd name="T6" fmla="*/ 95 w 167"/>
                <a:gd name="T7" fmla="*/ 83 h 141"/>
                <a:gd name="T8" fmla="*/ 49 w 167"/>
                <a:gd name="T9" fmla="*/ 116 h 141"/>
                <a:gd name="T10" fmla="*/ 2 w 167"/>
                <a:gd name="T11" fmla="*/ 137 h 141"/>
                <a:gd name="T12" fmla="*/ 3 w 167"/>
                <a:gd name="T13" fmla="*/ 141 h 141"/>
                <a:gd name="T14" fmla="*/ 52 w 167"/>
                <a:gd name="T15" fmla="*/ 126 h 141"/>
                <a:gd name="T16" fmla="*/ 99 w 167"/>
                <a:gd name="T17" fmla="*/ 94 h 141"/>
                <a:gd name="T18" fmla="*/ 140 w 167"/>
                <a:gd name="T19" fmla="*/ 52 h 141"/>
                <a:gd name="T20" fmla="*/ 156 w 167"/>
                <a:gd name="T21" fmla="*/ 30 h 141"/>
                <a:gd name="T22" fmla="*/ 167 w 167"/>
                <a:gd name="T23" fmla="*/ 5 h 141"/>
                <a:gd name="T24" fmla="*/ 162 w 167"/>
                <a:gd name="T25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162" y="2"/>
                  </a:moveTo>
                  <a:cubicBezTo>
                    <a:pt x="156" y="6"/>
                    <a:pt x="152" y="13"/>
                    <a:pt x="149" y="20"/>
                  </a:cubicBezTo>
                  <a:cubicBezTo>
                    <a:pt x="144" y="27"/>
                    <a:pt x="139" y="34"/>
                    <a:pt x="134" y="41"/>
                  </a:cubicBezTo>
                  <a:cubicBezTo>
                    <a:pt x="122" y="56"/>
                    <a:pt x="109" y="70"/>
                    <a:pt x="95" y="83"/>
                  </a:cubicBezTo>
                  <a:cubicBezTo>
                    <a:pt x="81" y="96"/>
                    <a:pt x="65" y="107"/>
                    <a:pt x="49" y="116"/>
                  </a:cubicBezTo>
                  <a:cubicBezTo>
                    <a:pt x="34" y="124"/>
                    <a:pt x="18" y="130"/>
                    <a:pt x="2" y="137"/>
                  </a:cubicBezTo>
                  <a:cubicBezTo>
                    <a:pt x="0" y="138"/>
                    <a:pt x="1" y="141"/>
                    <a:pt x="3" y="141"/>
                  </a:cubicBezTo>
                  <a:cubicBezTo>
                    <a:pt x="20" y="141"/>
                    <a:pt x="37" y="133"/>
                    <a:pt x="52" y="126"/>
                  </a:cubicBezTo>
                  <a:cubicBezTo>
                    <a:pt x="69" y="117"/>
                    <a:pt x="84" y="106"/>
                    <a:pt x="99" y="94"/>
                  </a:cubicBezTo>
                  <a:cubicBezTo>
                    <a:pt x="114" y="82"/>
                    <a:pt x="128" y="67"/>
                    <a:pt x="140" y="52"/>
                  </a:cubicBezTo>
                  <a:cubicBezTo>
                    <a:pt x="146" y="45"/>
                    <a:pt x="151" y="37"/>
                    <a:pt x="156" y="30"/>
                  </a:cubicBezTo>
                  <a:cubicBezTo>
                    <a:pt x="161" y="22"/>
                    <a:pt x="167" y="14"/>
                    <a:pt x="167" y="5"/>
                  </a:cubicBezTo>
                  <a:cubicBezTo>
                    <a:pt x="167" y="3"/>
                    <a:pt x="164" y="0"/>
                    <a:pt x="1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C6C012B2-5C46-4C01-A728-DBDD9464C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412"/>
              <a:ext cx="221" cy="207"/>
            </a:xfrm>
            <a:custGeom>
              <a:avLst/>
              <a:gdLst>
                <a:gd name="T0" fmla="*/ 3 w 93"/>
                <a:gd name="T1" fmla="*/ 87 h 87"/>
                <a:gd name="T2" fmla="*/ 53 w 93"/>
                <a:gd name="T3" fmla="*/ 54 h 87"/>
                <a:gd name="T4" fmla="*/ 77 w 93"/>
                <a:gd name="T5" fmla="*/ 31 h 87"/>
                <a:gd name="T6" fmla="*/ 93 w 93"/>
                <a:gd name="T7" fmla="*/ 6 h 87"/>
                <a:gd name="T8" fmla="*/ 87 w 93"/>
                <a:gd name="T9" fmla="*/ 3 h 87"/>
                <a:gd name="T10" fmla="*/ 69 w 93"/>
                <a:gd name="T11" fmla="*/ 27 h 87"/>
                <a:gd name="T12" fmla="*/ 48 w 93"/>
                <a:gd name="T13" fmla="*/ 49 h 87"/>
                <a:gd name="T14" fmla="*/ 2 w 93"/>
                <a:gd name="T15" fmla="*/ 84 h 87"/>
                <a:gd name="T16" fmla="*/ 3 w 93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7">
                  <a:moveTo>
                    <a:pt x="3" y="87"/>
                  </a:moveTo>
                  <a:cubicBezTo>
                    <a:pt x="21" y="78"/>
                    <a:pt x="38" y="67"/>
                    <a:pt x="53" y="54"/>
                  </a:cubicBezTo>
                  <a:cubicBezTo>
                    <a:pt x="62" y="47"/>
                    <a:pt x="69" y="40"/>
                    <a:pt x="77" y="31"/>
                  </a:cubicBezTo>
                  <a:cubicBezTo>
                    <a:pt x="83" y="24"/>
                    <a:pt x="91" y="15"/>
                    <a:pt x="93" y="6"/>
                  </a:cubicBezTo>
                  <a:cubicBezTo>
                    <a:pt x="93" y="3"/>
                    <a:pt x="90" y="0"/>
                    <a:pt x="87" y="3"/>
                  </a:cubicBezTo>
                  <a:cubicBezTo>
                    <a:pt x="80" y="9"/>
                    <a:pt x="75" y="20"/>
                    <a:pt x="69" y="27"/>
                  </a:cubicBezTo>
                  <a:cubicBezTo>
                    <a:pt x="63" y="35"/>
                    <a:pt x="56" y="42"/>
                    <a:pt x="48" y="49"/>
                  </a:cubicBezTo>
                  <a:cubicBezTo>
                    <a:pt x="34" y="62"/>
                    <a:pt x="18" y="73"/>
                    <a:pt x="2" y="84"/>
                  </a:cubicBezTo>
                  <a:cubicBezTo>
                    <a:pt x="0" y="85"/>
                    <a:pt x="2" y="87"/>
                    <a:pt x="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7CF6FF8-9662-420F-A484-9EE1027AD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2386"/>
              <a:ext cx="383" cy="337"/>
            </a:xfrm>
            <a:custGeom>
              <a:avLst/>
              <a:gdLst>
                <a:gd name="T0" fmla="*/ 2 w 161"/>
                <a:gd name="T1" fmla="*/ 137 h 142"/>
                <a:gd name="T2" fmla="*/ 49 w 161"/>
                <a:gd name="T3" fmla="*/ 130 h 142"/>
                <a:gd name="T4" fmla="*/ 103 w 161"/>
                <a:gd name="T5" fmla="*/ 96 h 142"/>
                <a:gd name="T6" fmla="*/ 145 w 161"/>
                <a:gd name="T7" fmla="*/ 50 h 142"/>
                <a:gd name="T8" fmla="*/ 157 w 161"/>
                <a:gd name="T9" fmla="*/ 25 h 142"/>
                <a:gd name="T10" fmla="*/ 158 w 161"/>
                <a:gd name="T11" fmla="*/ 2 h 142"/>
                <a:gd name="T12" fmla="*/ 153 w 161"/>
                <a:gd name="T13" fmla="*/ 2 h 142"/>
                <a:gd name="T14" fmla="*/ 149 w 161"/>
                <a:gd name="T15" fmla="*/ 11 h 142"/>
                <a:gd name="T16" fmla="*/ 146 w 161"/>
                <a:gd name="T17" fmla="*/ 22 h 142"/>
                <a:gd name="T18" fmla="*/ 135 w 161"/>
                <a:gd name="T19" fmla="*/ 44 h 142"/>
                <a:gd name="T20" fmla="*/ 97 w 161"/>
                <a:gd name="T21" fmla="*/ 88 h 142"/>
                <a:gd name="T22" fmla="*/ 2 w 161"/>
                <a:gd name="T23" fmla="*/ 135 h 142"/>
                <a:gd name="T24" fmla="*/ 2 w 161"/>
                <a:gd name="T25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2">
                  <a:moveTo>
                    <a:pt x="2" y="137"/>
                  </a:moveTo>
                  <a:cubicBezTo>
                    <a:pt x="18" y="142"/>
                    <a:pt x="35" y="136"/>
                    <a:pt x="49" y="130"/>
                  </a:cubicBezTo>
                  <a:cubicBezTo>
                    <a:pt x="69" y="121"/>
                    <a:pt x="87" y="110"/>
                    <a:pt x="103" y="96"/>
                  </a:cubicBezTo>
                  <a:cubicBezTo>
                    <a:pt x="119" y="83"/>
                    <a:pt x="134" y="67"/>
                    <a:pt x="145" y="50"/>
                  </a:cubicBezTo>
                  <a:cubicBezTo>
                    <a:pt x="150" y="42"/>
                    <a:pt x="154" y="34"/>
                    <a:pt x="157" y="25"/>
                  </a:cubicBezTo>
                  <a:cubicBezTo>
                    <a:pt x="161" y="16"/>
                    <a:pt x="161" y="10"/>
                    <a:pt x="158" y="2"/>
                  </a:cubicBezTo>
                  <a:cubicBezTo>
                    <a:pt x="157" y="0"/>
                    <a:pt x="154" y="0"/>
                    <a:pt x="153" y="2"/>
                  </a:cubicBezTo>
                  <a:cubicBezTo>
                    <a:pt x="152" y="5"/>
                    <a:pt x="151" y="8"/>
                    <a:pt x="149" y="11"/>
                  </a:cubicBezTo>
                  <a:cubicBezTo>
                    <a:pt x="148" y="14"/>
                    <a:pt x="147" y="18"/>
                    <a:pt x="146" y="22"/>
                  </a:cubicBezTo>
                  <a:cubicBezTo>
                    <a:pt x="144" y="30"/>
                    <a:pt x="140" y="37"/>
                    <a:pt x="135" y="44"/>
                  </a:cubicBezTo>
                  <a:cubicBezTo>
                    <a:pt x="125" y="60"/>
                    <a:pt x="112" y="75"/>
                    <a:pt x="97" y="88"/>
                  </a:cubicBezTo>
                  <a:cubicBezTo>
                    <a:pt x="70" y="112"/>
                    <a:pt x="38" y="129"/>
                    <a:pt x="2" y="135"/>
                  </a:cubicBezTo>
                  <a:cubicBezTo>
                    <a:pt x="0" y="135"/>
                    <a:pt x="0" y="137"/>
                    <a:pt x="2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6BA6EE9-D445-4F73-A657-F7A38B641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43"/>
              <a:ext cx="508" cy="483"/>
            </a:xfrm>
            <a:custGeom>
              <a:avLst/>
              <a:gdLst>
                <a:gd name="T0" fmla="*/ 208 w 214"/>
                <a:gd name="T1" fmla="*/ 2 h 203"/>
                <a:gd name="T2" fmla="*/ 191 w 214"/>
                <a:gd name="T3" fmla="*/ 32 h 203"/>
                <a:gd name="T4" fmla="*/ 182 w 214"/>
                <a:gd name="T5" fmla="*/ 61 h 203"/>
                <a:gd name="T6" fmla="*/ 150 w 214"/>
                <a:gd name="T7" fmla="*/ 112 h 203"/>
                <a:gd name="T8" fmla="*/ 118 w 214"/>
                <a:gd name="T9" fmla="*/ 138 h 203"/>
                <a:gd name="T10" fmla="*/ 83 w 214"/>
                <a:gd name="T11" fmla="*/ 165 h 203"/>
                <a:gd name="T12" fmla="*/ 3 w 214"/>
                <a:gd name="T13" fmla="*/ 192 h 203"/>
                <a:gd name="T14" fmla="*/ 2 w 214"/>
                <a:gd name="T15" fmla="*/ 197 h 203"/>
                <a:gd name="T16" fmla="*/ 83 w 214"/>
                <a:gd name="T17" fmla="*/ 179 h 203"/>
                <a:gd name="T18" fmla="*/ 120 w 214"/>
                <a:gd name="T19" fmla="*/ 153 h 203"/>
                <a:gd name="T20" fmla="*/ 155 w 214"/>
                <a:gd name="T21" fmla="*/ 125 h 203"/>
                <a:gd name="T22" fmla="*/ 213 w 214"/>
                <a:gd name="T23" fmla="*/ 5 h 203"/>
                <a:gd name="T24" fmla="*/ 208 w 214"/>
                <a:gd name="T25" fmla="*/ 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3">
                  <a:moveTo>
                    <a:pt x="208" y="2"/>
                  </a:moveTo>
                  <a:cubicBezTo>
                    <a:pt x="201" y="12"/>
                    <a:pt x="195" y="21"/>
                    <a:pt x="191" y="32"/>
                  </a:cubicBezTo>
                  <a:cubicBezTo>
                    <a:pt x="188" y="41"/>
                    <a:pt x="185" y="51"/>
                    <a:pt x="182" y="61"/>
                  </a:cubicBezTo>
                  <a:cubicBezTo>
                    <a:pt x="175" y="80"/>
                    <a:pt x="165" y="97"/>
                    <a:pt x="150" y="112"/>
                  </a:cubicBezTo>
                  <a:cubicBezTo>
                    <a:pt x="140" y="121"/>
                    <a:pt x="129" y="130"/>
                    <a:pt x="118" y="138"/>
                  </a:cubicBezTo>
                  <a:cubicBezTo>
                    <a:pt x="107" y="148"/>
                    <a:pt x="95" y="157"/>
                    <a:pt x="83" y="165"/>
                  </a:cubicBezTo>
                  <a:cubicBezTo>
                    <a:pt x="59" y="181"/>
                    <a:pt x="32" y="192"/>
                    <a:pt x="3" y="192"/>
                  </a:cubicBezTo>
                  <a:cubicBezTo>
                    <a:pt x="0" y="192"/>
                    <a:pt x="0" y="196"/>
                    <a:pt x="2" y="197"/>
                  </a:cubicBezTo>
                  <a:cubicBezTo>
                    <a:pt x="31" y="203"/>
                    <a:pt x="59" y="194"/>
                    <a:pt x="83" y="179"/>
                  </a:cubicBezTo>
                  <a:cubicBezTo>
                    <a:pt x="96" y="171"/>
                    <a:pt x="108" y="162"/>
                    <a:pt x="120" y="153"/>
                  </a:cubicBezTo>
                  <a:cubicBezTo>
                    <a:pt x="131" y="144"/>
                    <a:pt x="144" y="135"/>
                    <a:pt x="155" y="125"/>
                  </a:cubicBezTo>
                  <a:cubicBezTo>
                    <a:pt x="191" y="94"/>
                    <a:pt x="201" y="48"/>
                    <a:pt x="213" y="5"/>
                  </a:cubicBezTo>
                  <a:cubicBezTo>
                    <a:pt x="214" y="1"/>
                    <a:pt x="209" y="0"/>
                    <a:pt x="2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8C130665-840B-45FA-B654-D783BEEB8763}"/>
              </a:ext>
            </a:extLst>
          </p:cNvPr>
          <p:cNvSpPr/>
          <p:nvPr/>
        </p:nvSpPr>
        <p:spPr>
          <a:xfrm>
            <a:off x="785047" y="2073634"/>
            <a:ext cx="3330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entraram em contato (%)</a:t>
            </a:r>
          </a:p>
        </p:txBody>
      </p:sp>
      <p:grpSp>
        <p:nvGrpSpPr>
          <p:cNvPr id="36" name="+ informações">
            <a:extLst>
              <a:ext uri="{FF2B5EF4-FFF2-40B4-BE49-F238E27FC236}">
                <a16:creationId xmlns:a16="http://schemas.microsoft.com/office/drawing/2014/main" id="{E065ACB7-4764-48A8-8D37-4A998038832E}"/>
              </a:ext>
            </a:extLst>
          </p:cNvPr>
          <p:cNvGrpSpPr/>
          <p:nvPr/>
        </p:nvGrpSpPr>
        <p:grpSpPr>
          <a:xfrm>
            <a:off x="9491717" y="5966667"/>
            <a:ext cx="1402473" cy="346249"/>
            <a:chOff x="7300120" y="5125288"/>
            <a:chExt cx="1748287" cy="431624"/>
          </a:xfrm>
        </p:grpSpPr>
        <p:sp>
          <p:nvSpPr>
            <p:cNvPr id="37" name="Forma livre 52">
              <a:extLst>
                <a:ext uri="{FF2B5EF4-FFF2-40B4-BE49-F238E27FC236}">
                  <a16:creationId xmlns:a16="http://schemas.microsoft.com/office/drawing/2014/main" id="{119D446B-55DE-415C-A230-12FAF8D0BE2E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" name="CaixaDeTexto 5">
              <a:extLst>
                <a:ext uri="{FF2B5EF4-FFF2-40B4-BE49-F238E27FC236}">
                  <a16:creationId xmlns:a16="http://schemas.microsoft.com/office/drawing/2014/main" id="{A1CC829E-C36C-4470-BC91-B18BF90085EB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EB12BEBC-5B92-430A-8FED-16FADB7C2D2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4BE3511-B97F-48D9-BC21-CCA3768603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AF398011-A941-4CCF-8B4B-C2A6BD386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6108238A-AD37-474E-A0A1-A40085706A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98075479-4E81-49B4-A9D2-CEB8A4634D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528077D1-75F7-429C-96D5-BA2DF0A98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46" name="disparo historico">
            <a:extLst>
              <a:ext uri="{FF2B5EF4-FFF2-40B4-BE49-F238E27FC236}">
                <a16:creationId xmlns:a16="http://schemas.microsoft.com/office/drawing/2014/main" id="{4774D353-0332-4FF9-BD65-CE38F397C50B}"/>
              </a:ext>
            </a:extLst>
          </p:cNvPr>
          <p:cNvGrpSpPr/>
          <p:nvPr/>
        </p:nvGrpSpPr>
        <p:grpSpPr>
          <a:xfrm>
            <a:off x="1717084" y="5871931"/>
            <a:ext cx="1135097" cy="430887"/>
            <a:chOff x="8256588" y="5575012"/>
            <a:chExt cx="1481911" cy="562539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0742078-6AC0-46D2-A89A-78424F19ABF0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48" name="Group 22">
              <a:extLst>
                <a:ext uri="{FF2B5EF4-FFF2-40B4-BE49-F238E27FC236}">
                  <a16:creationId xmlns:a16="http://schemas.microsoft.com/office/drawing/2014/main" id="{7BF6203D-B338-45A1-A2C9-0A809C9B59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BBFAE229-FFC3-4C5B-931B-03E949585A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5C9B08CF-A070-43D0-B241-6852AC3D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DF6256E-C94A-4F35-8842-D31D9D5C7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188BECDC-CEDB-4DF7-BBA3-A0AAAB46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11944805-2DD1-43D8-8465-72CC7EC32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15A83B02-712C-4429-811E-ED4227167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5" name="Freeform 29">
                <a:extLst>
                  <a:ext uri="{FF2B5EF4-FFF2-40B4-BE49-F238E27FC236}">
                    <a16:creationId xmlns:a16="http://schemas.microsoft.com/office/drawing/2014/main" id="{EBD47CED-08DC-4A19-9A60-E06271F9F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6" name="Freeform 30">
                <a:extLst>
                  <a:ext uri="{FF2B5EF4-FFF2-40B4-BE49-F238E27FC236}">
                    <a16:creationId xmlns:a16="http://schemas.microsoft.com/office/drawing/2014/main" id="{70935790-C1AD-462B-90AC-CB3015FBCE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31">
                <a:extLst>
                  <a:ext uri="{FF2B5EF4-FFF2-40B4-BE49-F238E27FC236}">
                    <a16:creationId xmlns:a16="http://schemas.microsoft.com/office/drawing/2014/main" id="{92D7F138-5FA0-46A4-A69C-8178476D9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60238F92-6CAC-495B-A26A-45ADD3BF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DCB29207-066D-4C63-BC02-308C9FF3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92C839A1-7816-4D57-BC47-294FF47E5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AA548309-7CFF-4A5E-8258-D7EBF72E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62" name="Tabela 61">
            <a:extLst>
              <a:ext uri="{FF2B5EF4-FFF2-40B4-BE49-F238E27FC236}">
                <a16:creationId xmlns:a16="http://schemas.microsoft.com/office/drawing/2014/main" id="{5610E6BA-00A9-4990-ADBE-639EB8CB3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8562"/>
              </p:ext>
            </p:extLst>
          </p:nvPr>
        </p:nvGraphicFramePr>
        <p:xfrm>
          <a:off x="831772" y="5413312"/>
          <a:ext cx="10243422" cy="19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44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</a:tbl>
          </a:graphicData>
        </a:graphic>
      </p:graphicFrame>
      <p:graphicFrame>
        <p:nvGraphicFramePr>
          <p:cNvPr id="63" name="Tabela 62">
            <a:extLst>
              <a:ext uri="{FF2B5EF4-FFF2-40B4-BE49-F238E27FC236}">
                <a16:creationId xmlns:a16="http://schemas.microsoft.com/office/drawing/2014/main" id="{380EDDBF-EDDB-4AED-94AC-57D165D64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37708"/>
              </p:ext>
            </p:extLst>
          </p:nvPr>
        </p:nvGraphicFramePr>
        <p:xfrm>
          <a:off x="11232337" y="1323502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64" name="Tabela 63">
            <a:extLst>
              <a:ext uri="{FF2B5EF4-FFF2-40B4-BE49-F238E27FC236}">
                <a16:creationId xmlns:a16="http://schemas.microsoft.com/office/drawing/2014/main" id="{02C74F23-CD26-42EB-A40A-BC2846D60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04782"/>
              </p:ext>
            </p:extLst>
          </p:nvPr>
        </p:nvGraphicFramePr>
        <p:xfrm>
          <a:off x="831772" y="455118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65" name="ordem decrescente">
            <a:extLst>
              <a:ext uri="{FF2B5EF4-FFF2-40B4-BE49-F238E27FC236}">
                <a16:creationId xmlns:a16="http://schemas.microsoft.com/office/drawing/2014/main" id="{31FA755A-6090-4219-B6D2-A4D57F70B856}"/>
              </a:ext>
            </a:extLst>
          </p:cNvPr>
          <p:cNvGrpSpPr/>
          <p:nvPr/>
        </p:nvGrpSpPr>
        <p:grpSpPr>
          <a:xfrm>
            <a:off x="10955001" y="448251"/>
            <a:ext cx="1175084" cy="808343"/>
            <a:chOff x="10600829" y="427055"/>
            <a:chExt cx="1175084" cy="808343"/>
          </a:xfrm>
        </p:grpSpPr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F4D8CE95-1DAB-4A3B-AC35-987FE01AAE08}"/>
                </a:ext>
              </a:extLst>
            </p:cNvPr>
            <p:cNvSpPr txBox="1"/>
            <p:nvPr/>
          </p:nvSpPr>
          <p:spPr>
            <a:xfrm>
              <a:off x="10600829" y="804511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67" name="Grupo 158">
              <a:extLst>
                <a:ext uri="{FF2B5EF4-FFF2-40B4-BE49-F238E27FC236}">
                  <a16:creationId xmlns:a16="http://schemas.microsoft.com/office/drawing/2014/main" id="{AA639A5D-0555-4A54-8E72-623AE80C5C56}"/>
                </a:ext>
              </a:extLst>
            </p:cNvPr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EE8636DF-29E7-488B-8E2F-42D467A864C2}"/>
                  </a:ext>
                </a:extLst>
              </p:cNvPr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6E441E42-0AE7-47EC-A150-D33EA5232BAD}"/>
                  </a:ext>
                </a:extLst>
              </p:cNvPr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70" name="Seta para baixo 161">
                <a:extLst>
                  <a:ext uri="{FF2B5EF4-FFF2-40B4-BE49-F238E27FC236}">
                    <a16:creationId xmlns:a16="http://schemas.microsoft.com/office/drawing/2014/main" id="{3871089B-885B-42BD-94A9-BD39750A7396}"/>
                  </a:ext>
                </a:extLst>
              </p:cNvPr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25C7B0EF-28F7-40BA-9C6C-DE24D4BBC9BD}"/>
                  </a:ext>
                </a:extLst>
              </p:cNvPr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72" name="Tabela 71">
            <a:extLst>
              <a:ext uri="{FF2B5EF4-FFF2-40B4-BE49-F238E27FC236}">
                <a16:creationId xmlns:a16="http://schemas.microsoft.com/office/drawing/2014/main" id="{AA606F36-E324-4BE5-8020-3F2D99226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39284"/>
              </p:ext>
            </p:extLst>
          </p:nvPr>
        </p:nvGraphicFramePr>
        <p:xfrm>
          <a:off x="832010" y="5010952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73" name="CaixaDeTexto 72">
            <a:extLst>
              <a:ext uri="{FF2B5EF4-FFF2-40B4-BE49-F238E27FC236}">
                <a16:creationId xmlns:a16="http://schemas.microsoft.com/office/drawing/2014/main" id="{EE0C4503-103C-4181-9199-8FCDA511393C}"/>
              </a:ext>
            </a:extLst>
          </p:cNvPr>
          <p:cNvSpPr txBox="1"/>
          <p:nvPr/>
        </p:nvSpPr>
        <p:spPr>
          <a:xfrm>
            <a:off x="-186070" y="504251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DD495CB3-6830-409A-8514-0BAB11077340}"/>
              </a:ext>
            </a:extLst>
          </p:cNvPr>
          <p:cNvSpPr txBox="1"/>
          <p:nvPr/>
        </p:nvSpPr>
        <p:spPr>
          <a:xfrm>
            <a:off x="-186070" y="5400703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525AA28E-77D7-48B1-A126-B86697D1DF27}"/>
              </a:ext>
            </a:extLst>
          </p:cNvPr>
          <p:cNvSpPr txBox="1"/>
          <p:nvPr/>
        </p:nvSpPr>
        <p:spPr>
          <a:xfrm>
            <a:off x="791698" y="182491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uf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BAA74383-711A-49A2-92FF-DFAE6CE47919}"/>
              </a:ext>
            </a:extLst>
          </p:cNvPr>
          <p:cNvCxnSpPr/>
          <p:nvPr/>
        </p:nvCxnSpPr>
        <p:spPr>
          <a:xfrm>
            <a:off x="2061685" y="202496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73C2B96D-6A9C-446E-9651-CC2B18F7C198}"/>
              </a:ext>
            </a:extLst>
          </p:cNvPr>
          <p:cNvSpPr txBox="1"/>
          <p:nvPr/>
        </p:nvSpPr>
        <p:spPr>
          <a:xfrm>
            <a:off x="180421" y="373873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9D489A3E-438F-44D0-AC19-4D55F496FDCE}"/>
              </a:ext>
            </a:extLst>
          </p:cNvPr>
          <p:cNvSpPr txBox="1"/>
          <p:nvPr/>
        </p:nvSpPr>
        <p:spPr>
          <a:xfrm>
            <a:off x="1398600" y="6437366"/>
            <a:ext cx="905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f1</a:t>
            </a:r>
            <a:r>
              <a:rPr lang="pt-BR" sz="1100" dirty="0">
                <a:solidFill>
                  <a:schemeClr val="bg1"/>
                </a:solidFill>
              </a:rPr>
              <a:t>. O(A) Sr.(a) confirma já ter entrado em contato com a Central de Atendimento do Sebrae, pelo 0800, ou chat ou e-mail, ou algum outro canal, entre julho e dezembro de 2018? (EM CASO AFIRMATIVO) Qual(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foi(foram) o(s) canal(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de atendimento? </a:t>
            </a:r>
          </a:p>
        </p:txBody>
      </p:sp>
    </p:spTree>
    <p:extLst>
      <p:ext uri="{BB962C8B-B14F-4D97-AF65-F5344CB8AC3E}">
        <p14:creationId xmlns:p14="http://schemas.microsoft.com/office/powerpoint/2010/main" val="7246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27" grpId="0"/>
      <p:bldP spid="73" grpId="0"/>
      <p:bldP spid="73" grpId="1"/>
      <p:bldP spid="90" grpId="0"/>
      <p:bldP spid="90" grpId="1"/>
      <p:bldP spid="91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canais de atendimento </a:t>
            </a:r>
            <a:r>
              <a:rPr lang="pt-BR" sz="3200" b="1" i="1" dirty="0">
                <a:solidFill>
                  <a:schemeClr val="accent2"/>
                </a:solidFill>
              </a:rPr>
              <a:t>utilizados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63C44FD0-102F-475F-9F97-182414100B41}"/>
              </a:ext>
            </a:extLst>
          </p:cNvPr>
          <p:cNvSpPr txBox="1">
            <a:spLocks/>
          </p:cNvSpPr>
          <p:nvPr/>
        </p:nvSpPr>
        <p:spPr>
          <a:xfrm>
            <a:off x="576000" y="1800001"/>
            <a:ext cx="3568146" cy="1757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o telefone foi o canal de atendimento mais utilizado (52%),  correspondendo a um percentual superior à metade de todos esses contatos </a:t>
            </a:r>
            <a:r>
              <a:rPr lang="pt-BR" sz="1200" dirty="0"/>
              <a:t>(f2)</a:t>
            </a:r>
          </a:p>
        </p:txBody>
      </p:sp>
      <p:grpSp>
        <p:nvGrpSpPr>
          <p:cNvPr id="5" name="+ informações">
            <a:extLst>
              <a:ext uri="{FF2B5EF4-FFF2-40B4-BE49-F238E27FC236}">
                <a16:creationId xmlns:a16="http://schemas.microsoft.com/office/drawing/2014/main" id="{656009EC-44E3-4EC4-B582-A07574BD05CD}"/>
              </a:ext>
            </a:extLst>
          </p:cNvPr>
          <p:cNvGrpSpPr/>
          <p:nvPr/>
        </p:nvGrpSpPr>
        <p:grpSpPr>
          <a:xfrm>
            <a:off x="9855940" y="813808"/>
            <a:ext cx="1402473" cy="346249"/>
            <a:chOff x="7300120" y="5125288"/>
            <a:chExt cx="1748287" cy="431624"/>
          </a:xfrm>
        </p:grpSpPr>
        <p:sp>
          <p:nvSpPr>
            <p:cNvPr id="7" name="Forma livre 52">
              <a:extLst>
                <a:ext uri="{FF2B5EF4-FFF2-40B4-BE49-F238E27FC236}">
                  <a16:creationId xmlns:a16="http://schemas.microsoft.com/office/drawing/2014/main" id="{EFB8779C-2EB0-4846-82E5-D83782A0CA4F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" name="CaixaDeTexto 5">
              <a:extLst>
                <a:ext uri="{FF2B5EF4-FFF2-40B4-BE49-F238E27FC236}">
                  <a16:creationId xmlns:a16="http://schemas.microsoft.com/office/drawing/2014/main" id="{EE57A595-3341-4E9C-A153-282B7D17AA0F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5479DAE7-BAD8-4F68-9CDB-9814E9A374A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24572B42-6E44-46BE-B653-94BEDA75F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6DA100DD-AF57-4E98-8E78-5021A362AB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EA4831D0-DA65-417B-B688-539E0FEA71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C79A1531-8D03-4DAF-BF4D-8A8429E97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6F016E64-77AD-4A41-9A6C-FFF72B06F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743ACD-9C1C-4962-AAD1-C3589259972F}"/>
              </a:ext>
            </a:extLst>
          </p:cNvPr>
          <p:cNvSpPr/>
          <p:nvPr/>
        </p:nvSpPr>
        <p:spPr>
          <a:xfrm>
            <a:off x="5335052" y="2929398"/>
            <a:ext cx="140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60AA"/>
                </a:solidFill>
              </a:rPr>
              <a:t>telefone</a:t>
            </a:r>
            <a:br>
              <a:rPr lang="pt-BR" sz="1400" b="1" dirty="0">
                <a:solidFill>
                  <a:srgbClr val="0060AA"/>
                </a:solidFill>
              </a:rPr>
            </a:br>
            <a:r>
              <a:rPr lang="pt-BR" sz="1400" b="1" dirty="0">
                <a:solidFill>
                  <a:srgbClr val="0060AA"/>
                </a:solidFill>
              </a:rPr>
              <a:t>(0800)</a:t>
            </a:r>
            <a:endParaRPr lang="pt-BR" sz="1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1A50D86-71C4-49A3-8620-1B008D908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932432"/>
              </p:ext>
            </p:extLst>
          </p:nvPr>
        </p:nvGraphicFramePr>
        <p:xfrm>
          <a:off x="5289095" y="1655221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48EF75EE-853B-4377-87CD-DF2F8B5B3AF6}"/>
              </a:ext>
            </a:extLst>
          </p:cNvPr>
          <p:cNvSpPr/>
          <p:nvPr/>
        </p:nvSpPr>
        <p:spPr>
          <a:xfrm>
            <a:off x="5537748" y="2017716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52%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81182FA-EA41-478A-8ADF-6CF75113CA66}"/>
              </a:ext>
            </a:extLst>
          </p:cNvPr>
          <p:cNvSpPr/>
          <p:nvPr/>
        </p:nvSpPr>
        <p:spPr>
          <a:xfrm>
            <a:off x="6554274" y="2929398"/>
            <a:ext cx="140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60AA"/>
                </a:solidFill>
              </a:rPr>
              <a:t>pessoalmente presencial</a:t>
            </a:r>
            <a:endParaRPr lang="pt-BR" sz="1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05A2C69-0089-4E5B-810C-25034A3F2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061728"/>
              </p:ext>
            </p:extLst>
          </p:nvPr>
        </p:nvGraphicFramePr>
        <p:xfrm>
          <a:off x="6481731" y="1655221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AEEEF7DB-4A7D-4576-A42E-116FAEB3803A}"/>
              </a:ext>
            </a:extLst>
          </p:cNvPr>
          <p:cNvSpPr/>
          <p:nvPr/>
        </p:nvSpPr>
        <p:spPr>
          <a:xfrm>
            <a:off x="6734831" y="2017716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25%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F94F5A3-B28B-455A-8884-4C98032AB4EF}"/>
              </a:ext>
            </a:extLst>
          </p:cNvPr>
          <p:cNvSpPr/>
          <p:nvPr/>
        </p:nvSpPr>
        <p:spPr>
          <a:xfrm>
            <a:off x="7740002" y="2929398"/>
            <a:ext cx="140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60AA"/>
                </a:solidFill>
              </a:rPr>
              <a:t>site</a:t>
            </a:r>
            <a:endParaRPr lang="pt-BR" sz="1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BD4552A-3E87-44BC-9C0D-8DF034B24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869075"/>
              </p:ext>
            </p:extLst>
          </p:nvPr>
        </p:nvGraphicFramePr>
        <p:xfrm>
          <a:off x="7674367" y="1655221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tângulo 23">
            <a:extLst>
              <a:ext uri="{FF2B5EF4-FFF2-40B4-BE49-F238E27FC236}">
                <a16:creationId xmlns:a16="http://schemas.microsoft.com/office/drawing/2014/main" id="{E7710F67-7347-4485-89FC-261FFB4EE86F}"/>
              </a:ext>
            </a:extLst>
          </p:cNvPr>
          <p:cNvSpPr/>
          <p:nvPr/>
        </p:nvSpPr>
        <p:spPr>
          <a:xfrm>
            <a:off x="7944614" y="2017716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18%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97B31C8-0CFD-46DD-BE39-73C36A368225}"/>
              </a:ext>
            </a:extLst>
          </p:cNvPr>
          <p:cNvSpPr/>
          <p:nvPr/>
        </p:nvSpPr>
        <p:spPr>
          <a:xfrm>
            <a:off x="8836587" y="2929398"/>
            <a:ext cx="140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60AA"/>
                </a:solidFill>
              </a:rPr>
              <a:t>e-mail</a:t>
            </a:r>
            <a:endParaRPr lang="pt-BR" sz="1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78393D60-C476-404F-BE9D-9C54327EF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147359"/>
              </p:ext>
            </p:extLst>
          </p:nvPr>
        </p:nvGraphicFramePr>
        <p:xfrm>
          <a:off x="8867003" y="1655221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06EBF450-7A2D-4B8E-AEE7-2103715545A0}"/>
              </a:ext>
            </a:extLst>
          </p:cNvPr>
          <p:cNvSpPr/>
          <p:nvPr/>
        </p:nvSpPr>
        <p:spPr>
          <a:xfrm>
            <a:off x="9123952" y="2017716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11%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FE022D9-6163-47F3-B895-616DA005C552}"/>
              </a:ext>
            </a:extLst>
          </p:cNvPr>
          <p:cNvSpPr/>
          <p:nvPr/>
        </p:nvSpPr>
        <p:spPr>
          <a:xfrm>
            <a:off x="10046099" y="2929398"/>
            <a:ext cx="140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60AA"/>
                </a:solidFill>
              </a:rPr>
              <a:t>central</a:t>
            </a:r>
            <a:br>
              <a:rPr lang="pt-BR" sz="1400" b="1" dirty="0">
                <a:solidFill>
                  <a:srgbClr val="0060AA"/>
                </a:solidFill>
              </a:rPr>
            </a:br>
            <a:r>
              <a:rPr lang="pt-BR" sz="1400" b="1" dirty="0">
                <a:solidFill>
                  <a:srgbClr val="0060AA"/>
                </a:solidFill>
              </a:rPr>
              <a:t>regional</a:t>
            </a:r>
            <a:endParaRPr lang="pt-BR" sz="1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EB020073-0FBC-4E7C-AE19-A57AE0D3B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615337"/>
              </p:ext>
            </p:extLst>
          </p:nvPr>
        </p:nvGraphicFramePr>
        <p:xfrm>
          <a:off x="10059641" y="1655221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:a16="http://schemas.microsoft.com/office/drawing/2014/main" id="{ED17334F-9555-4168-9CF7-8F7FD03A4689}"/>
              </a:ext>
            </a:extLst>
          </p:cNvPr>
          <p:cNvSpPr/>
          <p:nvPr/>
        </p:nvSpPr>
        <p:spPr>
          <a:xfrm>
            <a:off x="10308294" y="2017716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11%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E5C0DD7-0271-4542-993F-048720AE60EE}"/>
              </a:ext>
            </a:extLst>
          </p:cNvPr>
          <p:cNvSpPr/>
          <p:nvPr/>
        </p:nvSpPr>
        <p:spPr>
          <a:xfrm>
            <a:off x="5335052" y="5267103"/>
            <a:ext cx="140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60AA"/>
                </a:solidFill>
              </a:rPr>
              <a:t>chat</a:t>
            </a:r>
            <a:endParaRPr lang="pt-BR" sz="1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E6C0177-D826-48CA-AD92-5CF8ABA8B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462088"/>
              </p:ext>
            </p:extLst>
          </p:nvPr>
        </p:nvGraphicFramePr>
        <p:xfrm>
          <a:off x="5358577" y="3992926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Retângulo 32">
            <a:extLst>
              <a:ext uri="{FF2B5EF4-FFF2-40B4-BE49-F238E27FC236}">
                <a16:creationId xmlns:a16="http://schemas.microsoft.com/office/drawing/2014/main" id="{C0717024-7C7C-41C7-8D5E-B239B0C37717}"/>
              </a:ext>
            </a:extLst>
          </p:cNvPr>
          <p:cNvSpPr/>
          <p:nvPr/>
        </p:nvSpPr>
        <p:spPr>
          <a:xfrm>
            <a:off x="5607230" y="4355421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5%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232F40C-DAD1-43A0-AC4D-E1DD839E1BB6}"/>
              </a:ext>
            </a:extLst>
          </p:cNvPr>
          <p:cNvSpPr/>
          <p:nvPr/>
        </p:nvSpPr>
        <p:spPr>
          <a:xfrm>
            <a:off x="6554274" y="5267103"/>
            <a:ext cx="1459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i="1" dirty="0">
                <a:solidFill>
                  <a:srgbClr val="0060AA"/>
                </a:solidFill>
              </a:rPr>
              <a:t>WhatsApp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735FEB50-857E-406D-90D5-E69246965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811745"/>
              </p:ext>
            </p:extLst>
          </p:nvPr>
        </p:nvGraphicFramePr>
        <p:xfrm>
          <a:off x="6533843" y="3992926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Retângulo 35">
            <a:extLst>
              <a:ext uri="{FF2B5EF4-FFF2-40B4-BE49-F238E27FC236}">
                <a16:creationId xmlns:a16="http://schemas.microsoft.com/office/drawing/2014/main" id="{83F45B1C-B195-4578-8E62-958644658CB6}"/>
              </a:ext>
            </a:extLst>
          </p:cNvPr>
          <p:cNvSpPr/>
          <p:nvPr/>
        </p:nvSpPr>
        <p:spPr>
          <a:xfrm>
            <a:off x="6734831" y="4355421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1%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91EE0F5F-7E8B-4FCD-9D3C-030446BEE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91770"/>
              </p:ext>
            </p:extLst>
          </p:nvPr>
        </p:nvGraphicFramePr>
        <p:xfrm>
          <a:off x="10199005" y="6041668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6.610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46" name="Retângulo 45">
            <a:extLst>
              <a:ext uri="{FF2B5EF4-FFF2-40B4-BE49-F238E27FC236}">
                <a16:creationId xmlns:a16="http://schemas.microsoft.com/office/drawing/2014/main" id="{F628B43C-76B5-49C0-A070-1B7E999D75AF}"/>
              </a:ext>
            </a:extLst>
          </p:cNvPr>
          <p:cNvSpPr/>
          <p:nvPr/>
        </p:nvSpPr>
        <p:spPr>
          <a:xfrm>
            <a:off x="7740002" y="5280287"/>
            <a:ext cx="140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60AA"/>
                </a:solidFill>
              </a:rPr>
              <a:t>outros</a:t>
            </a:r>
            <a:endParaRPr lang="pt-BR" sz="1400" b="1" i="1" dirty="0">
              <a:solidFill>
                <a:srgbClr val="0060AA"/>
              </a:solidFill>
            </a:endParaRP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E566EDDD-CB2E-42F5-A08D-097728343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104708"/>
              </p:ext>
            </p:extLst>
          </p:nvPr>
        </p:nvGraphicFramePr>
        <p:xfrm>
          <a:off x="7709109" y="4006110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491AD81A-953E-4D2A-B495-3DD71831B29F}"/>
              </a:ext>
            </a:extLst>
          </p:cNvPr>
          <p:cNvSpPr/>
          <p:nvPr/>
        </p:nvSpPr>
        <p:spPr>
          <a:xfrm>
            <a:off x="7944614" y="4368605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1%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2BD66108-BF0A-49F5-9146-E0103281536F}"/>
              </a:ext>
            </a:extLst>
          </p:cNvPr>
          <p:cNvSpPr/>
          <p:nvPr/>
        </p:nvSpPr>
        <p:spPr>
          <a:xfrm>
            <a:off x="8836587" y="5280287"/>
            <a:ext cx="140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i="1" dirty="0">
                <a:solidFill>
                  <a:srgbClr val="0060AA"/>
                </a:solidFill>
              </a:rPr>
              <a:t>Instagram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BB4162B4-208A-4C1B-A68B-0737C21C3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504944"/>
              </p:ext>
            </p:extLst>
          </p:nvPr>
        </p:nvGraphicFramePr>
        <p:xfrm>
          <a:off x="8884375" y="4006110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Retângulo 50">
            <a:extLst>
              <a:ext uri="{FF2B5EF4-FFF2-40B4-BE49-F238E27FC236}">
                <a16:creationId xmlns:a16="http://schemas.microsoft.com/office/drawing/2014/main" id="{066EC397-B4C0-4AEC-841D-02FA740B54B9}"/>
              </a:ext>
            </a:extLst>
          </p:cNvPr>
          <p:cNvSpPr/>
          <p:nvPr/>
        </p:nvSpPr>
        <p:spPr>
          <a:xfrm>
            <a:off x="9123952" y="4368605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0%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58B73DF-769D-4D9E-8ECF-5ADAC9B77862}"/>
              </a:ext>
            </a:extLst>
          </p:cNvPr>
          <p:cNvSpPr/>
          <p:nvPr/>
        </p:nvSpPr>
        <p:spPr>
          <a:xfrm>
            <a:off x="10046099" y="5280287"/>
            <a:ext cx="140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i="1" dirty="0">
                <a:solidFill>
                  <a:srgbClr val="0060AA"/>
                </a:solidFill>
              </a:rPr>
              <a:t>Facebook</a:t>
            </a:r>
          </a:p>
        </p:txBody>
      </p:sp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DE92E4FB-3854-4308-8ADF-82CF33741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28127"/>
              </p:ext>
            </p:extLst>
          </p:nvPr>
        </p:nvGraphicFramePr>
        <p:xfrm>
          <a:off x="10059641" y="4006110"/>
          <a:ext cx="1416998" cy="12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4" name="Retângulo 53">
            <a:extLst>
              <a:ext uri="{FF2B5EF4-FFF2-40B4-BE49-F238E27FC236}">
                <a16:creationId xmlns:a16="http://schemas.microsoft.com/office/drawing/2014/main" id="{18EA9653-E778-4FAE-9DA8-892301B1D914}"/>
              </a:ext>
            </a:extLst>
          </p:cNvPr>
          <p:cNvSpPr/>
          <p:nvPr/>
        </p:nvSpPr>
        <p:spPr>
          <a:xfrm>
            <a:off x="10308294" y="4368605"/>
            <a:ext cx="9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60AA"/>
                </a:solidFill>
              </a:rPr>
              <a:t>0%</a:t>
            </a:r>
            <a:endParaRPr lang="pt-BR" sz="2400" b="1" i="1" dirty="0">
              <a:solidFill>
                <a:srgbClr val="0060AA"/>
              </a:solidFill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97348A4C-AF7C-4F06-AF67-ABFD9F2C4325}"/>
              </a:ext>
            </a:extLst>
          </p:cNvPr>
          <p:cNvGrpSpPr/>
          <p:nvPr/>
        </p:nvGrpSpPr>
        <p:grpSpPr>
          <a:xfrm>
            <a:off x="4991497" y="3557949"/>
            <a:ext cx="6311902" cy="2486243"/>
            <a:chOff x="1549400" y="7164181"/>
            <a:chExt cx="6311902" cy="2486243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5CA3FA32-4083-4786-BD5A-1D99D8BD53F0}"/>
                </a:ext>
              </a:extLst>
            </p:cNvPr>
            <p:cNvSpPr/>
            <p:nvPr/>
          </p:nvSpPr>
          <p:spPr>
            <a:xfrm>
              <a:off x="1549400" y="9284057"/>
              <a:ext cx="6134100" cy="3585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2017</a:t>
              </a:r>
              <a:endParaRPr lang="pt-BR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C93568E7-AA74-46E8-96BB-C9F48FEB72FB}"/>
                </a:ext>
              </a:extLst>
            </p:cNvPr>
            <p:cNvSpPr/>
            <p:nvPr/>
          </p:nvSpPr>
          <p:spPr>
            <a:xfrm>
              <a:off x="1549400" y="7164181"/>
              <a:ext cx="6134100" cy="3585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2017</a:t>
              </a:r>
              <a:endParaRPr lang="pt-BR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27AA38A1-5516-41EB-A250-CB6462C1A906}"/>
                </a:ext>
              </a:extLst>
            </p:cNvPr>
            <p:cNvGrpSpPr/>
            <p:nvPr/>
          </p:nvGrpSpPr>
          <p:grpSpPr>
            <a:xfrm>
              <a:off x="2171064" y="7164181"/>
              <a:ext cx="5690238" cy="2486243"/>
              <a:chOff x="5169448" y="2170116"/>
              <a:chExt cx="5690238" cy="2486243"/>
            </a:xfrm>
          </p:grpSpPr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18A37E1-86FD-4075-8535-3F86DA4F4DD6}"/>
                  </a:ext>
                </a:extLst>
              </p:cNvPr>
              <p:cNvSpPr/>
              <p:nvPr/>
            </p:nvSpPr>
            <p:spPr>
              <a:xfrm>
                <a:off x="5169448" y="2170116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53%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B387BAE-96D0-4C7A-8340-2EE8303A9B51}"/>
                  </a:ext>
                </a:extLst>
              </p:cNvPr>
              <p:cNvSpPr/>
              <p:nvPr/>
            </p:nvSpPr>
            <p:spPr>
              <a:xfrm>
                <a:off x="6366531" y="2170116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--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FD9DC9D-7FDF-4E3A-998B-8B3F7F8AE070}"/>
                  </a:ext>
                </a:extLst>
              </p:cNvPr>
              <p:cNvSpPr/>
              <p:nvPr/>
            </p:nvSpPr>
            <p:spPr>
              <a:xfrm>
                <a:off x="7576314" y="2170116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--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5543197-2C31-495A-B456-1163409D619F}"/>
                  </a:ext>
                </a:extLst>
              </p:cNvPr>
              <p:cNvSpPr/>
              <p:nvPr/>
            </p:nvSpPr>
            <p:spPr>
              <a:xfrm>
                <a:off x="8755652" y="2170116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26%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FACB2F7B-753D-407E-96E0-6F1B3E0349C5}"/>
                  </a:ext>
                </a:extLst>
              </p:cNvPr>
              <p:cNvSpPr/>
              <p:nvPr/>
            </p:nvSpPr>
            <p:spPr>
              <a:xfrm>
                <a:off x="9939994" y="2170116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--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05BB93D3-41B3-44F0-B495-B99FA61EC008}"/>
                  </a:ext>
                </a:extLst>
              </p:cNvPr>
              <p:cNvSpPr/>
              <p:nvPr/>
            </p:nvSpPr>
            <p:spPr>
              <a:xfrm>
                <a:off x="5238930" y="4304621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20%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AA83C69-67AF-4DC6-8D03-6FC3069C5BE3}"/>
                  </a:ext>
                </a:extLst>
              </p:cNvPr>
              <p:cNvSpPr/>
              <p:nvPr/>
            </p:nvSpPr>
            <p:spPr>
              <a:xfrm>
                <a:off x="6366531" y="4304621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--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3E5A87B9-D459-4EA0-94A4-DDC293EB50BF}"/>
                  </a:ext>
                </a:extLst>
              </p:cNvPr>
              <p:cNvSpPr/>
              <p:nvPr/>
            </p:nvSpPr>
            <p:spPr>
              <a:xfrm>
                <a:off x="7576314" y="4317805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---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F49A0E48-31A5-466E-8C4E-547678783E2A}"/>
                  </a:ext>
                </a:extLst>
              </p:cNvPr>
              <p:cNvSpPr/>
              <p:nvPr/>
            </p:nvSpPr>
            <p:spPr>
              <a:xfrm>
                <a:off x="8755652" y="4317805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--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672C8C29-BC7F-4B72-A029-3F718BF70402}"/>
                  </a:ext>
                </a:extLst>
              </p:cNvPr>
              <p:cNvSpPr/>
              <p:nvPr/>
            </p:nvSpPr>
            <p:spPr>
              <a:xfrm>
                <a:off x="9939994" y="4317805"/>
                <a:ext cx="9196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--</a:t>
                </a:r>
                <a:endParaRPr lang="pt-B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02" name="Espaço Reservado para Conteúdo 3">
            <a:extLst>
              <a:ext uri="{FF2B5EF4-FFF2-40B4-BE49-F238E27FC236}">
                <a16:creationId xmlns:a16="http://schemas.microsoft.com/office/drawing/2014/main" id="{3C6A69DF-C9DD-42C3-8B39-92D9FA38D448}"/>
              </a:ext>
            </a:extLst>
          </p:cNvPr>
          <p:cNvSpPr txBox="1">
            <a:spLocks/>
          </p:cNvSpPr>
          <p:nvPr/>
        </p:nvSpPr>
        <p:spPr>
          <a:xfrm>
            <a:off x="576000" y="3679944"/>
            <a:ext cx="3648619" cy="1757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de certa forma surpreende que o canal de atendimento ‘internet’ (~34%) seja ainda tão reduzido, mesmo considerando-se o seu agregado (site, e-mail e chat)</a:t>
            </a:r>
            <a:endParaRPr lang="pt-BR" sz="1200" dirty="0"/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3B7F58E9-3EC0-4B1D-9962-32F5F96E7A0B}"/>
              </a:ext>
            </a:extLst>
          </p:cNvPr>
          <p:cNvSpPr txBox="1"/>
          <p:nvPr/>
        </p:nvSpPr>
        <p:spPr>
          <a:xfrm>
            <a:off x="1398600" y="6437366"/>
            <a:ext cx="905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f1</a:t>
            </a:r>
            <a:r>
              <a:rPr lang="pt-BR" sz="1100" dirty="0">
                <a:solidFill>
                  <a:schemeClr val="bg1"/>
                </a:solidFill>
              </a:rPr>
              <a:t>. O(A) Sr.(a) confirma já ter entrado em contato com a Central de Atendimento do Sebrae, pelo 0800, ou chat ou e-mail, ou algum outro canal, entre julho e dezembro de 2018? (EM CASO AFIRMATIVO) Qual(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foi(foram) o(s) canal(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de atendimento? </a:t>
            </a:r>
          </a:p>
        </p:txBody>
      </p:sp>
      <p:grpSp>
        <p:nvGrpSpPr>
          <p:cNvPr id="68" name="disparo historico">
            <a:extLst>
              <a:ext uri="{FF2B5EF4-FFF2-40B4-BE49-F238E27FC236}">
                <a16:creationId xmlns:a16="http://schemas.microsoft.com/office/drawing/2014/main" id="{E5BD4025-71B1-45D1-AABD-894728C81330}"/>
              </a:ext>
            </a:extLst>
          </p:cNvPr>
          <p:cNvGrpSpPr/>
          <p:nvPr/>
        </p:nvGrpSpPr>
        <p:grpSpPr>
          <a:xfrm>
            <a:off x="8093101" y="794570"/>
            <a:ext cx="1135097" cy="430887"/>
            <a:chOff x="8256588" y="5575012"/>
            <a:chExt cx="1481911" cy="562539"/>
          </a:xfrm>
        </p:grpSpPr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FB2284CD-C2EC-466E-9896-AA8DC3F28D9A}"/>
                </a:ext>
              </a:extLst>
            </p:cNvPr>
            <p:cNvSpPr/>
            <p:nvPr/>
          </p:nvSpPr>
          <p:spPr>
            <a:xfrm>
              <a:off x="8723314" y="5575012"/>
              <a:ext cx="1015185" cy="56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ver histórico</a:t>
              </a:r>
              <a:endParaRPr lang="pt-BR" sz="1100" b="1" i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grpSp>
          <p:nvGrpSpPr>
            <p:cNvPr id="70" name="Group 22">
              <a:extLst>
                <a:ext uri="{FF2B5EF4-FFF2-40B4-BE49-F238E27FC236}">
                  <a16:creationId xmlns:a16="http://schemas.microsoft.com/office/drawing/2014/main" id="{EFC6357B-008B-4B60-A49E-85960182D20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6588" y="5649912"/>
              <a:ext cx="490537" cy="471488"/>
              <a:chOff x="5201" y="3559"/>
              <a:chExt cx="309" cy="297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F339A184-8E9E-4311-BE25-29A66D05D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1" y="3559"/>
                <a:ext cx="257" cy="236"/>
              </a:xfrm>
              <a:custGeom>
                <a:avLst/>
                <a:gdLst>
                  <a:gd name="T0" fmla="*/ 22 w 541"/>
                  <a:gd name="T1" fmla="*/ 443 h 496"/>
                  <a:gd name="T2" fmla="*/ 150 w 541"/>
                  <a:gd name="T3" fmla="*/ 184 h 496"/>
                  <a:gd name="T4" fmla="*/ 526 w 541"/>
                  <a:gd name="T5" fmla="*/ 186 h 496"/>
                  <a:gd name="T6" fmla="*/ 533 w 541"/>
                  <a:gd name="T7" fmla="*/ 293 h 496"/>
                  <a:gd name="T8" fmla="*/ 418 w 541"/>
                  <a:gd name="T9" fmla="*/ 49 h 496"/>
                  <a:gd name="T10" fmla="*/ 248 w 541"/>
                  <a:gd name="T11" fmla="*/ 49 h 496"/>
                  <a:gd name="T12" fmla="*/ 96 w 541"/>
                  <a:gd name="T13" fmla="*/ 66 h 496"/>
                  <a:gd name="T14" fmla="*/ 5 w 541"/>
                  <a:gd name="T15" fmla="*/ 73 h 496"/>
                  <a:gd name="T16" fmla="*/ 417 w 541"/>
                  <a:gd name="T17" fmla="*/ 484 h 496"/>
                  <a:gd name="T18" fmla="*/ 156 w 541"/>
                  <a:gd name="T19" fmla="*/ 152 h 496"/>
                  <a:gd name="T20" fmla="*/ 155 w 541"/>
                  <a:gd name="T21" fmla="*/ 131 h 496"/>
                  <a:gd name="T22" fmla="*/ 173 w 541"/>
                  <a:gd name="T23" fmla="*/ 173 h 496"/>
                  <a:gd name="T24" fmla="*/ 158 w 541"/>
                  <a:gd name="T25" fmla="*/ 130 h 496"/>
                  <a:gd name="T26" fmla="*/ 164 w 541"/>
                  <a:gd name="T27" fmla="*/ 114 h 496"/>
                  <a:gd name="T28" fmla="*/ 215 w 541"/>
                  <a:gd name="T29" fmla="*/ 173 h 496"/>
                  <a:gd name="T30" fmla="*/ 161 w 541"/>
                  <a:gd name="T31" fmla="*/ 94 h 496"/>
                  <a:gd name="T32" fmla="*/ 238 w 541"/>
                  <a:gd name="T33" fmla="*/ 173 h 496"/>
                  <a:gd name="T34" fmla="*/ 206 w 541"/>
                  <a:gd name="T35" fmla="*/ 123 h 496"/>
                  <a:gd name="T36" fmla="*/ 263 w 541"/>
                  <a:gd name="T37" fmla="*/ 172 h 496"/>
                  <a:gd name="T38" fmla="*/ 374 w 541"/>
                  <a:gd name="T39" fmla="*/ 134 h 496"/>
                  <a:gd name="T40" fmla="*/ 383 w 541"/>
                  <a:gd name="T41" fmla="*/ 173 h 496"/>
                  <a:gd name="T42" fmla="*/ 355 w 541"/>
                  <a:gd name="T43" fmla="*/ 144 h 496"/>
                  <a:gd name="T44" fmla="*/ 376 w 541"/>
                  <a:gd name="T45" fmla="*/ 130 h 496"/>
                  <a:gd name="T46" fmla="*/ 398 w 541"/>
                  <a:gd name="T47" fmla="*/ 136 h 496"/>
                  <a:gd name="T48" fmla="*/ 440 w 541"/>
                  <a:gd name="T49" fmla="*/ 168 h 496"/>
                  <a:gd name="T50" fmla="*/ 373 w 541"/>
                  <a:gd name="T51" fmla="*/ 73 h 496"/>
                  <a:gd name="T52" fmla="*/ 504 w 541"/>
                  <a:gd name="T53" fmla="*/ 64 h 496"/>
                  <a:gd name="T54" fmla="*/ 507 w 541"/>
                  <a:gd name="T55" fmla="*/ 96 h 496"/>
                  <a:gd name="T56" fmla="*/ 467 w 541"/>
                  <a:gd name="T57" fmla="*/ 118 h 496"/>
                  <a:gd name="T58" fmla="*/ 481 w 541"/>
                  <a:gd name="T59" fmla="*/ 173 h 496"/>
                  <a:gd name="T60" fmla="*/ 388 w 541"/>
                  <a:gd name="T61" fmla="*/ 66 h 496"/>
                  <a:gd name="T62" fmla="*/ 477 w 541"/>
                  <a:gd name="T63" fmla="*/ 173 h 496"/>
                  <a:gd name="T64" fmla="*/ 460 w 541"/>
                  <a:gd name="T65" fmla="*/ 166 h 496"/>
                  <a:gd name="T66" fmla="*/ 375 w 541"/>
                  <a:gd name="T67" fmla="*/ 68 h 496"/>
                  <a:gd name="T68" fmla="*/ 369 w 541"/>
                  <a:gd name="T69" fmla="*/ 14 h 496"/>
                  <a:gd name="T70" fmla="*/ 377 w 541"/>
                  <a:gd name="T71" fmla="*/ 53 h 496"/>
                  <a:gd name="T72" fmla="*/ 312 w 541"/>
                  <a:gd name="T73" fmla="*/ 35 h 496"/>
                  <a:gd name="T74" fmla="*/ 348 w 541"/>
                  <a:gd name="T75" fmla="*/ 141 h 496"/>
                  <a:gd name="T76" fmla="*/ 375 w 541"/>
                  <a:gd name="T77" fmla="*/ 174 h 496"/>
                  <a:gd name="T78" fmla="*/ 307 w 541"/>
                  <a:gd name="T79" fmla="*/ 113 h 496"/>
                  <a:gd name="T80" fmla="*/ 282 w 541"/>
                  <a:gd name="T81" fmla="*/ 126 h 496"/>
                  <a:gd name="T82" fmla="*/ 235 w 541"/>
                  <a:gd name="T83" fmla="*/ 60 h 496"/>
                  <a:gd name="T84" fmla="*/ 322 w 541"/>
                  <a:gd name="T85" fmla="*/ 173 h 496"/>
                  <a:gd name="T86" fmla="*/ 207 w 541"/>
                  <a:gd name="T87" fmla="*/ 64 h 496"/>
                  <a:gd name="T88" fmla="*/ 270 w 541"/>
                  <a:gd name="T89" fmla="*/ 172 h 496"/>
                  <a:gd name="T90" fmla="*/ 180 w 541"/>
                  <a:gd name="T91" fmla="*/ 66 h 496"/>
                  <a:gd name="T92" fmla="*/ 170 w 541"/>
                  <a:gd name="T93" fmla="*/ 24 h 496"/>
                  <a:gd name="T94" fmla="*/ 155 w 541"/>
                  <a:gd name="T95" fmla="*/ 81 h 496"/>
                  <a:gd name="T96" fmla="*/ 61 w 541"/>
                  <a:gd name="T97" fmla="*/ 74 h 496"/>
                  <a:gd name="T98" fmla="*/ 134 w 541"/>
                  <a:gd name="T99" fmla="*/ 134 h 496"/>
                  <a:gd name="T100" fmla="*/ 150 w 541"/>
                  <a:gd name="T101" fmla="*/ 173 h 496"/>
                  <a:gd name="T102" fmla="*/ 39 w 541"/>
                  <a:gd name="T103" fmla="*/ 74 h 496"/>
                  <a:gd name="T104" fmla="*/ 36 w 541"/>
                  <a:gd name="T105" fmla="*/ 74 h 496"/>
                  <a:gd name="T106" fmla="*/ 86 w 541"/>
                  <a:gd name="T107" fmla="*/ 172 h 496"/>
                  <a:gd name="T108" fmla="*/ 19 w 541"/>
                  <a:gd name="T109" fmla="*/ 78 h 496"/>
                  <a:gd name="T110" fmla="*/ 80 w 541"/>
                  <a:gd name="T111" fmla="*/ 172 h 496"/>
                  <a:gd name="T112" fmla="*/ 14 w 541"/>
                  <a:gd name="T113" fmla="*/ 112 h 496"/>
                  <a:gd name="T114" fmla="*/ 53 w 541"/>
                  <a:gd name="T115" fmla="*/ 173 h 496"/>
                  <a:gd name="T116" fmla="*/ 15 w 541"/>
                  <a:gd name="T117" fmla="*/ 135 h 496"/>
                  <a:gd name="T118" fmla="*/ 34 w 541"/>
                  <a:gd name="T119" fmla="*/ 1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1" h="496">
                    <a:moveTo>
                      <a:pt x="416" y="474"/>
                    </a:moveTo>
                    <a:cubicBezTo>
                      <a:pt x="391" y="473"/>
                      <a:pt x="365" y="472"/>
                      <a:pt x="340" y="471"/>
                    </a:cubicBezTo>
                    <a:cubicBezTo>
                      <a:pt x="261" y="469"/>
                      <a:pt x="181" y="479"/>
                      <a:pt x="102" y="482"/>
                    </a:cubicBezTo>
                    <a:cubicBezTo>
                      <a:pt x="64" y="483"/>
                      <a:pt x="17" y="496"/>
                      <a:pt x="22" y="443"/>
                    </a:cubicBezTo>
                    <a:cubicBezTo>
                      <a:pt x="26" y="400"/>
                      <a:pt x="25" y="355"/>
                      <a:pt x="24" y="311"/>
                    </a:cubicBezTo>
                    <a:cubicBezTo>
                      <a:pt x="23" y="269"/>
                      <a:pt x="21" y="227"/>
                      <a:pt x="18" y="185"/>
                    </a:cubicBezTo>
                    <a:cubicBezTo>
                      <a:pt x="19" y="186"/>
                      <a:pt x="20" y="186"/>
                      <a:pt x="21" y="186"/>
                    </a:cubicBezTo>
                    <a:cubicBezTo>
                      <a:pt x="64" y="178"/>
                      <a:pt x="106" y="182"/>
                      <a:pt x="150" y="184"/>
                    </a:cubicBezTo>
                    <a:cubicBezTo>
                      <a:pt x="200" y="186"/>
                      <a:pt x="250" y="181"/>
                      <a:pt x="300" y="182"/>
                    </a:cubicBezTo>
                    <a:cubicBezTo>
                      <a:pt x="342" y="184"/>
                      <a:pt x="384" y="185"/>
                      <a:pt x="427" y="184"/>
                    </a:cubicBezTo>
                    <a:cubicBezTo>
                      <a:pt x="449" y="184"/>
                      <a:pt x="500" y="175"/>
                      <a:pt x="521" y="186"/>
                    </a:cubicBezTo>
                    <a:cubicBezTo>
                      <a:pt x="523" y="187"/>
                      <a:pt x="524" y="187"/>
                      <a:pt x="526" y="186"/>
                    </a:cubicBezTo>
                    <a:cubicBezTo>
                      <a:pt x="525" y="197"/>
                      <a:pt x="524" y="205"/>
                      <a:pt x="524" y="209"/>
                    </a:cubicBezTo>
                    <a:cubicBezTo>
                      <a:pt x="521" y="277"/>
                      <a:pt x="533" y="347"/>
                      <a:pt x="532" y="416"/>
                    </a:cubicBezTo>
                    <a:cubicBezTo>
                      <a:pt x="535" y="415"/>
                      <a:pt x="538" y="414"/>
                      <a:pt x="541" y="415"/>
                    </a:cubicBezTo>
                    <a:cubicBezTo>
                      <a:pt x="541" y="374"/>
                      <a:pt x="535" y="334"/>
                      <a:pt x="533" y="293"/>
                    </a:cubicBezTo>
                    <a:cubicBezTo>
                      <a:pt x="528" y="215"/>
                      <a:pt x="541" y="138"/>
                      <a:pt x="531" y="59"/>
                    </a:cubicBezTo>
                    <a:cubicBezTo>
                      <a:pt x="530" y="56"/>
                      <a:pt x="529" y="54"/>
                      <a:pt x="525" y="54"/>
                    </a:cubicBezTo>
                    <a:cubicBezTo>
                      <a:pt x="489" y="54"/>
                      <a:pt x="452" y="51"/>
                      <a:pt x="415" y="52"/>
                    </a:cubicBezTo>
                    <a:cubicBezTo>
                      <a:pt x="417" y="51"/>
                      <a:pt x="418" y="50"/>
                      <a:pt x="418" y="49"/>
                    </a:cubicBezTo>
                    <a:cubicBezTo>
                      <a:pt x="424" y="23"/>
                      <a:pt x="396" y="8"/>
                      <a:pt x="375" y="4"/>
                    </a:cubicBezTo>
                    <a:cubicBezTo>
                      <a:pt x="349" y="0"/>
                      <a:pt x="316" y="9"/>
                      <a:pt x="301" y="32"/>
                    </a:cubicBezTo>
                    <a:cubicBezTo>
                      <a:pt x="297" y="38"/>
                      <a:pt x="295" y="45"/>
                      <a:pt x="293" y="52"/>
                    </a:cubicBezTo>
                    <a:cubicBezTo>
                      <a:pt x="282" y="44"/>
                      <a:pt x="261" y="48"/>
                      <a:pt x="248" y="49"/>
                    </a:cubicBezTo>
                    <a:cubicBezTo>
                      <a:pt x="236" y="50"/>
                      <a:pt x="223" y="51"/>
                      <a:pt x="211" y="53"/>
                    </a:cubicBezTo>
                    <a:cubicBezTo>
                      <a:pt x="214" y="33"/>
                      <a:pt x="198" y="17"/>
                      <a:pt x="178" y="14"/>
                    </a:cubicBezTo>
                    <a:cubicBezTo>
                      <a:pt x="152" y="11"/>
                      <a:pt x="123" y="24"/>
                      <a:pt x="106" y="44"/>
                    </a:cubicBezTo>
                    <a:cubicBezTo>
                      <a:pt x="100" y="51"/>
                      <a:pt x="97" y="58"/>
                      <a:pt x="96" y="66"/>
                    </a:cubicBezTo>
                    <a:cubicBezTo>
                      <a:pt x="86" y="63"/>
                      <a:pt x="71" y="64"/>
                      <a:pt x="61" y="64"/>
                    </a:cubicBezTo>
                    <a:cubicBezTo>
                      <a:pt x="44" y="63"/>
                      <a:pt x="26" y="62"/>
                      <a:pt x="9" y="66"/>
                    </a:cubicBezTo>
                    <a:cubicBezTo>
                      <a:pt x="8" y="66"/>
                      <a:pt x="6" y="66"/>
                      <a:pt x="6" y="68"/>
                    </a:cubicBezTo>
                    <a:cubicBezTo>
                      <a:pt x="4" y="69"/>
                      <a:pt x="3" y="71"/>
                      <a:pt x="5" y="73"/>
                    </a:cubicBezTo>
                    <a:cubicBezTo>
                      <a:pt x="0" y="212"/>
                      <a:pt x="24" y="348"/>
                      <a:pt x="7" y="487"/>
                    </a:cubicBezTo>
                    <a:cubicBezTo>
                      <a:pt x="6" y="490"/>
                      <a:pt x="9" y="492"/>
                      <a:pt x="12" y="492"/>
                    </a:cubicBezTo>
                    <a:cubicBezTo>
                      <a:pt x="103" y="495"/>
                      <a:pt x="193" y="488"/>
                      <a:pt x="283" y="482"/>
                    </a:cubicBezTo>
                    <a:cubicBezTo>
                      <a:pt x="328" y="479"/>
                      <a:pt x="373" y="481"/>
                      <a:pt x="417" y="484"/>
                    </a:cubicBezTo>
                    <a:cubicBezTo>
                      <a:pt x="416" y="481"/>
                      <a:pt x="416" y="477"/>
                      <a:pt x="416" y="474"/>
                    </a:cubicBezTo>
                    <a:close/>
                    <a:moveTo>
                      <a:pt x="173" y="173"/>
                    </a:moveTo>
                    <a:cubicBezTo>
                      <a:pt x="172" y="170"/>
                      <a:pt x="170" y="168"/>
                      <a:pt x="167" y="166"/>
                    </a:cubicBezTo>
                    <a:cubicBezTo>
                      <a:pt x="163" y="161"/>
                      <a:pt x="160" y="157"/>
                      <a:pt x="156" y="152"/>
                    </a:cubicBezTo>
                    <a:cubicBezTo>
                      <a:pt x="150" y="146"/>
                      <a:pt x="144" y="140"/>
                      <a:pt x="138" y="134"/>
                    </a:cubicBezTo>
                    <a:cubicBezTo>
                      <a:pt x="143" y="135"/>
                      <a:pt x="149" y="134"/>
                      <a:pt x="154" y="13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155" y="131"/>
                      <a:pt x="155" y="132"/>
                      <a:pt x="155" y="131"/>
                    </a:cubicBezTo>
                    <a:cubicBezTo>
                      <a:pt x="155" y="131"/>
                      <a:pt x="155" y="132"/>
                      <a:pt x="155" y="133"/>
                    </a:cubicBezTo>
                    <a:cubicBezTo>
                      <a:pt x="162" y="142"/>
                      <a:pt x="169" y="151"/>
                      <a:pt x="176" y="160"/>
                    </a:cubicBezTo>
                    <a:cubicBezTo>
                      <a:pt x="178" y="162"/>
                      <a:pt x="182" y="168"/>
                      <a:pt x="186" y="173"/>
                    </a:cubicBezTo>
                    <a:cubicBezTo>
                      <a:pt x="182" y="173"/>
                      <a:pt x="177" y="173"/>
                      <a:pt x="173" y="173"/>
                    </a:cubicBezTo>
                    <a:close/>
                    <a:moveTo>
                      <a:pt x="199" y="173"/>
                    </a:moveTo>
                    <a:cubicBezTo>
                      <a:pt x="197" y="171"/>
                      <a:pt x="195" y="170"/>
                      <a:pt x="194" y="168"/>
                    </a:cubicBezTo>
                    <a:cubicBezTo>
                      <a:pt x="189" y="164"/>
                      <a:pt x="185" y="159"/>
                      <a:pt x="181" y="155"/>
                    </a:cubicBezTo>
                    <a:cubicBezTo>
                      <a:pt x="174" y="146"/>
                      <a:pt x="167" y="138"/>
                      <a:pt x="158" y="130"/>
                    </a:cubicBezTo>
                    <a:cubicBezTo>
                      <a:pt x="158" y="130"/>
                      <a:pt x="157" y="130"/>
                      <a:pt x="156" y="130"/>
                    </a:cubicBezTo>
                    <a:cubicBezTo>
                      <a:pt x="156" y="130"/>
                      <a:pt x="156" y="130"/>
                      <a:pt x="156" y="129"/>
                    </a:cubicBezTo>
                    <a:cubicBezTo>
                      <a:pt x="158" y="127"/>
                      <a:pt x="161" y="124"/>
                      <a:pt x="163" y="120"/>
                    </a:cubicBezTo>
                    <a:cubicBezTo>
                      <a:pt x="165" y="119"/>
                      <a:pt x="166" y="117"/>
                      <a:pt x="164" y="114"/>
                    </a:cubicBezTo>
                    <a:cubicBezTo>
                      <a:pt x="162" y="110"/>
                      <a:pt x="161" y="105"/>
                      <a:pt x="161" y="101"/>
                    </a:cubicBezTo>
                    <a:cubicBezTo>
                      <a:pt x="170" y="115"/>
                      <a:pt x="181" y="128"/>
                      <a:pt x="192" y="142"/>
                    </a:cubicBezTo>
                    <a:cubicBezTo>
                      <a:pt x="198" y="150"/>
                      <a:pt x="203" y="158"/>
                      <a:pt x="210" y="166"/>
                    </a:cubicBezTo>
                    <a:cubicBezTo>
                      <a:pt x="211" y="168"/>
                      <a:pt x="213" y="171"/>
                      <a:pt x="215" y="173"/>
                    </a:cubicBezTo>
                    <a:cubicBezTo>
                      <a:pt x="210" y="173"/>
                      <a:pt x="204" y="173"/>
                      <a:pt x="199" y="173"/>
                    </a:cubicBezTo>
                    <a:close/>
                    <a:moveTo>
                      <a:pt x="224" y="173"/>
                    </a:moveTo>
                    <a:cubicBezTo>
                      <a:pt x="224" y="172"/>
                      <a:pt x="224" y="171"/>
                      <a:pt x="223" y="170"/>
                    </a:cubicBezTo>
                    <a:cubicBezTo>
                      <a:pt x="202" y="146"/>
                      <a:pt x="182" y="119"/>
                      <a:pt x="161" y="94"/>
                    </a:cubicBezTo>
                    <a:cubicBezTo>
                      <a:pt x="162" y="91"/>
                      <a:pt x="163" y="89"/>
                      <a:pt x="164" y="86"/>
                    </a:cubicBezTo>
                    <a:cubicBezTo>
                      <a:pt x="165" y="84"/>
                      <a:pt x="165" y="82"/>
                      <a:pt x="166" y="81"/>
                    </a:cubicBezTo>
                    <a:cubicBezTo>
                      <a:pt x="177" y="97"/>
                      <a:pt x="189" y="112"/>
                      <a:pt x="201" y="128"/>
                    </a:cubicBezTo>
                    <a:cubicBezTo>
                      <a:pt x="212" y="143"/>
                      <a:pt x="223" y="161"/>
                      <a:pt x="238" y="173"/>
                    </a:cubicBezTo>
                    <a:cubicBezTo>
                      <a:pt x="233" y="173"/>
                      <a:pt x="229" y="173"/>
                      <a:pt x="224" y="173"/>
                    </a:cubicBezTo>
                    <a:close/>
                    <a:moveTo>
                      <a:pt x="248" y="172"/>
                    </a:moveTo>
                    <a:cubicBezTo>
                      <a:pt x="248" y="172"/>
                      <a:pt x="248" y="171"/>
                      <a:pt x="247" y="170"/>
                    </a:cubicBezTo>
                    <a:cubicBezTo>
                      <a:pt x="233" y="155"/>
                      <a:pt x="219" y="140"/>
                      <a:pt x="206" y="123"/>
                    </a:cubicBezTo>
                    <a:cubicBezTo>
                      <a:pt x="195" y="108"/>
                      <a:pt x="183" y="90"/>
                      <a:pt x="169" y="77"/>
                    </a:cubicBezTo>
                    <a:cubicBezTo>
                      <a:pt x="171" y="74"/>
                      <a:pt x="174" y="72"/>
                      <a:pt x="177" y="69"/>
                    </a:cubicBezTo>
                    <a:cubicBezTo>
                      <a:pt x="204" y="94"/>
                      <a:pt x="225" y="126"/>
                      <a:pt x="247" y="156"/>
                    </a:cubicBezTo>
                    <a:cubicBezTo>
                      <a:pt x="248" y="158"/>
                      <a:pt x="256" y="168"/>
                      <a:pt x="263" y="172"/>
                    </a:cubicBezTo>
                    <a:cubicBezTo>
                      <a:pt x="258" y="173"/>
                      <a:pt x="253" y="172"/>
                      <a:pt x="248" y="172"/>
                    </a:cubicBezTo>
                    <a:close/>
                    <a:moveTo>
                      <a:pt x="409" y="173"/>
                    </a:moveTo>
                    <a:cubicBezTo>
                      <a:pt x="410" y="172"/>
                      <a:pt x="410" y="169"/>
                      <a:pt x="408" y="168"/>
                    </a:cubicBezTo>
                    <a:cubicBezTo>
                      <a:pt x="395" y="158"/>
                      <a:pt x="386" y="146"/>
                      <a:pt x="374" y="134"/>
                    </a:cubicBezTo>
                    <a:cubicBezTo>
                      <a:pt x="373" y="133"/>
                      <a:pt x="370" y="135"/>
                      <a:pt x="371" y="136"/>
                    </a:cubicBezTo>
                    <a:cubicBezTo>
                      <a:pt x="381" y="150"/>
                      <a:pt x="391" y="164"/>
                      <a:pt x="404" y="173"/>
                    </a:cubicBezTo>
                    <a:cubicBezTo>
                      <a:pt x="397" y="173"/>
                      <a:pt x="390" y="173"/>
                      <a:pt x="383" y="173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5" y="174"/>
                      <a:pt x="383" y="172"/>
                      <a:pt x="382" y="172"/>
                    </a:cubicBezTo>
                    <a:cubicBezTo>
                      <a:pt x="381" y="170"/>
                      <a:pt x="380" y="169"/>
                      <a:pt x="379" y="167"/>
                    </a:cubicBezTo>
                    <a:cubicBezTo>
                      <a:pt x="375" y="163"/>
                      <a:pt x="371" y="159"/>
                      <a:pt x="367" y="156"/>
                    </a:cubicBezTo>
                    <a:cubicBezTo>
                      <a:pt x="363" y="152"/>
                      <a:pt x="359" y="148"/>
                      <a:pt x="355" y="144"/>
                    </a:cubicBezTo>
                    <a:cubicBezTo>
                      <a:pt x="354" y="143"/>
                      <a:pt x="353" y="141"/>
                      <a:pt x="351" y="141"/>
                    </a:cubicBezTo>
                    <a:cubicBezTo>
                      <a:pt x="351" y="141"/>
                      <a:pt x="350" y="141"/>
                      <a:pt x="350" y="141"/>
                    </a:cubicBezTo>
                    <a:cubicBezTo>
                      <a:pt x="350" y="141"/>
                      <a:pt x="349" y="140"/>
                      <a:pt x="349" y="140"/>
                    </a:cubicBezTo>
                    <a:cubicBezTo>
                      <a:pt x="358" y="140"/>
                      <a:pt x="367" y="137"/>
                      <a:pt x="376" y="130"/>
                    </a:cubicBezTo>
                    <a:cubicBezTo>
                      <a:pt x="379" y="128"/>
                      <a:pt x="375" y="123"/>
                      <a:pt x="371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17"/>
                      <a:pt x="372" y="110"/>
                      <a:pt x="371" y="102"/>
                    </a:cubicBezTo>
                    <a:cubicBezTo>
                      <a:pt x="380" y="114"/>
                      <a:pt x="389" y="125"/>
                      <a:pt x="398" y="136"/>
                    </a:cubicBezTo>
                    <a:cubicBezTo>
                      <a:pt x="409" y="149"/>
                      <a:pt x="420" y="165"/>
                      <a:pt x="435" y="173"/>
                    </a:cubicBezTo>
                    <a:cubicBezTo>
                      <a:pt x="426" y="173"/>
                      <a:pt x="417" y="173"/>
                      <a:pt x="409" y="173"/>
                    </a:cubicBezTo>
                    <a:close/>
                    <a:moveTo>
                      <a:pt x="439" y="173"/>
                    </a:moveTo>
                    <a:cubicBezTo>
                      <a:pt x="441" y="172"/>
                      <a:pt x="442" y="170"/>
                      <a:pt x="440" y="168"/>
                    </a:cubicBezTo>
                    <a:cubicBezTo>
                      <a:pt x="427" y="156"/>
                      <a:pt x="415" y="145"/>
                      <a:pt x="403" y="131"/>
                    </a:cubicBezTo>
                    <a:cubicBezTo>
                      <a:pt x="393" y="118"/>
                      <a:pt x="382" y="105"/>
                      <a:pt x="371" y="93"/>
                    </a:cubicBezTo>
                    <a:cubicBezTo>
                      <a:pt x="371" y="87"/>
                      <a:pt x="371" y="81"/>
                      <a:pt x="373" y="75"/>
                    </a:cubicBezTo>
                    <a:cubicBezTo>
                      <a:pt x="373" y="74"/>
                      <a:pt x="373" y="74"/>
                      <a:pt x="373" y="73"/>
                    </a:cubicBezTo>
                    <a:cubicBezTo>
                      <a:pt x="395" y="97"/>
                      <a:pt x="413" y="124"/>
                      <a:pt x="434" y="148"/>
                    </a:cubicBezTo>
                    <a:cubicBezTo>
                      <a:pt x="439" y="153"/>
                      <a:pt x="447" y="169"/>
                      <a:pt x="456" y="173"/>
                    </a:cubicBezTo>
                    <a:cubicBezTo>
                      <a:pt x="450" y="173"/>
                      <a:pt x="445" y="173"/>
                      <a:pt x="439" y="173"/>
                    </a:cubicBezTo>
                    <a:close/>
                    <a:moveTo>
                      <a:pt x="504" y="64"/>
                    </a:moveTo>
                    <a:cubicBezTo>
                      <a:pt x="518" y="65"/>
                      <a:pt x="525" y="83"/>
                      <a:pt x="527" y="106"/>
                    </a:cubicBezTo>
                    <a:cubicBezTo>
                      <a:pt x="511" y="94"/>
                      <a:pt x="498" y="80"/>
                      <a:pt x="484" y="66"/>
                    </a:cubicBezTo>
                    <a:cubicBezTo>
                      <a:pt x="482" y="65"/>
                      <a:pt x="480" y="67"/>
                      <a:pt x="481" y="68"/>
                    </a:cubicBezTo>
                    <a:cubicBezTo>
                      <a:pt x="490" y="77"/>
                      <a:pt x="498" y="87"/>
                      <a:pt x="507" y="96"/>
                    </a:cubicBezTo>
                    <a:cubicBezTo>
                      <a:pt x="512" y="102"/>
                      <a:pt x="519" y="112"/>
                      <a:pt x="528" y="115"/>
                    </a:cubicBezTo>
                    <a:cubicBezTo>
                      <a:pt x="529" y="136"/>
                      <a:pt x="528" y="160"/>
                      <a:pt x="526" y="179"/>
                    </a:cubicBezTo>
                    <a:cubicBezTo>
                      <a:pt x="521" y="175"/>
                      <a:pt x="515" y="174"/>
                      <a:pt x="508" y="173"/>
                    </a:cubicBezTo>
                    <a:cubicBezTo>
                      <a:pt x="501" y="153"/>
                      <a:pt x="480" y="134"/>
                      <a:pt x="467" y="118"/>
                    </a:cubicBezTo>
                    <a:cubicBezTo>
                      <a:pt x="452" y="100"/>
                      <a:pt x="436" y="82"/>
                      <a:pt x="417" y="68"/>
                    </a:cubicBezTo>
                    <a:cubicBezTo>
                      <a:pt x="416" y="67"/>
                      <a:pt x="414" y="69"/>
                      <a:pt x="415" y="70"/>
                    </a:cubicBezTo>
                    <a:cubicBezTo>
                      <a:pt x="449" y="98"/>
                      <a:pt x="471" y="139"/>
                      <a:pt x="499" y="173"/>
                    </a:cubicBezTo>
                    <a:cubicBezTo>
                      <a:pt x="493" y="173"/>
                      <a:pt x="487" y="173"/>
                      <a:pt x="481" y="173"/>
                    </a:cubicBezTo>
                    <a:cubicBezTo>
                      <a:pt x="483" y="173"/>
                      <a:pt x="484" y="171"/>
                      <a:pt x="483" y="169"/>
                    </a:cubicBezTo>
                    <a:cubicBezTo>
                      <a:pt x="470" y="149"/>
                      <a:pt x="452" y="131"/>
                      <a:pt x="437" y="113"/>
                    </a:cubicBezTo>
                    <a:cubicBezTo>
                      <a:pt x="424" y="96"/>
                      <a:pt x="409" y="73"/>
                      <a:pt x="389" y="64"/>
                    </a:cubicBezTo>
                    <a:cubicBezTo>
                      <a:pt x="388" y="63"/>
                      <a:pt x="387" y="65"/>
                      <a:pt x="388" y="66"/>
                    </a:cubicBezTo>
                    <a:cubicBezTo>
                      <a:pt x="405" y="84"/>
                      <a:pt x="421" y="102"/>
                      <a:pt x="435" y="122"/>
                    </a:cubicBezTo>
                    <a:cubicBezTo>
                      <a:pt x="448" y="138"/>
                      <a:pt x="461" y="162"/>
                      <a:pt x="479" y="173"/>
                    </a:cubicBezTo>
                    <a:cubicBezTo>
                      <a:pt x="479" y="173"/>
                      <a:pt x="479" y="173"/>
                      <a:pt x="480" y="173"/>
                    </a:cubicBezTo>
                    <a:cubicBezTo>
                      <a:pt x="479" y="173"/>
                      <a:pt x="478" y="173"/>
                      <a:pt x="477" y="173"/>
                    </a:cubicBezTo>
                    <a:cubicBezTo>
                      <a:pt x="472" y="173"/>
                      <a:pt x="468" y="173"/>
                      <a:pt x="463" y="173"/>
                    </a:cubicBezTo>
                    <a:cubicBezTo>
                      <a:pt x="463" y="173"/>
                      <a:pt x="464" y="173"/>
                      <a:pt x="464" y="172"/>
                    </a:cubicBezTo>
                    <a:cubicBezTo>
                      <a:pt x="464" y="170"/>
                      <a:pt x="464" y="170"/>
                      <a:pt x="463" y="168"/>
                    </a:cubicBezTo>
                    <a:cubicBezTo>
                      <a:pt x="463" y="166"/>
                      <a:pt x="461" y="166"/>
                      <a:pt x="460" y="166"/>
                    </a:cubicBezTo>
                    <a:cubicBezTo>
                      <a:pt x="460" y="166"/>
                      <a:pt x="459" y="166"/>
                      <a:pt x="457" y="164"/>
                    </a:cubicBezTo>
                    <a:cubicBezTo>
                      <a:pt x="455" y="161"/>
                      <a:pt x="453" y="158"/>
                      <a:pt x="450" y="155"/>
                    </a:cubicBezTo>
                    <a:cubicBezTo>
                      <a:pt x="445" y="148"/>
                      <a:pt x="439" y="142"/>
                      <a:pt x="434" y="135"/>
                    </a:cubicBezTo>
                    <a:cubicBezTo>
                      <a:pt x="415" y="113"/>
                      <a:pt x="396" y="89"/>
                      <a:pt x="375" y="68"/>
                    </a:cubicBezTo>
                    <a:cubicBezTo>
                      <a:pt x="377" y="66"/>
                      <a:pt x="378" y="64"/>
                      <a:pt x="380" y="61"/>
                    </a:cubicBezTo>
                    <a:cubicBezTo>
                      <a:pt x="421" y="61"/>
                      <a:pt x="463" y="63"/>
                      <a:pt x="504" y="64"/>
                    </a:cubicBezTo>
                    <a:close/>
                    <a:moveTo>
                      <a:pt x="312" y="35"/>
                    </a:moveTo>
                    <a:cubicBezTo>
                      <a:pt x="325" y="18"/>
                      <a:pt x="349" y="13"/>
                      <a:pt x="369" y="14"/>
                    </a:cubicBezTo>
                    <a:cubicBezTo>
                      <a:pt x="393" y="15"/>
                      <a:pt x="404" y="27"/>
                      <a:pt x="410" y="49"/>
                    </a:cubicBezTo>
                    <a:cubicBezTo>
                      <a:pt x="410" y="50"/>
                      <a:pt x="412" y="51"/>
                      <a:pt x="413" y="52"/>
                    </a:cubicBezTo>
                    <a:cubicBezTo>
                      <a:pt x="402" y="52"/>
                      <a:pt x="390" y="52"/>
                      <a:pt x="378" y="53"/>
                    </a:cubicBezTo>
                    <a:cubicBezTo>
                      <a:pt x="378" y="53"/>
                      <a:pt x="378" y="53"/>
                      <a:pt x="377" y="53"/>
                    </a:cubicBezTo>
                    <a:cubicBezTo>
                      <a:pt x="363" y="54"/>
                      <a:pt x="361" y="77"/>
                      <a:pt x="361" y="87"/>
                    </a:cubicBezTo>
                    <a:cubicBezTo>
                      <a:pt x="360" y="98"/>
                      <a:pt x="359" y="118"/>
                      <a:pt x="368" y="125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22" y="147"/>
                      <a:pt x="284" y="69"/>
                      <a:pt x="312" y="35"/>
                    </a:cubicBezTo>
                    <a:close/>
                    <a:moveTo>
                      <a:pt x="292" y="62"/>
                    </a:moveTo>
                    <a:cubicBezTo>
                      <a:pt x="292" y="62"/>
                      <a:pt x="292" y="62"/>
                      <a:pt x="293" y="62"/>
                    </a:cubicBezTo>
                    <a:cubicBezTo>
                      <a:pt x="292" y="97"/>
                      <a:pt x="317" y="139"/>
                      <a:pt x="348" y="140"/>
                    </a:cubicBezTo>
                    <a:cubicBezTo>
                      <a:pt x="348" y="140"/>
                      <a:pt x="348" y="140"/>
                      <a:pt x="348" y="141"/>
                    </a:cubicBezTo>
                    <a:cubicBezTo>
                      <a:pt x="348" y="142"/>
                      <a:pt x="348" y="144"/>
                      <a:pt x="349" y="145"/>
                    </a:cubicBezTo>
                    <a:cubicBezTo>
                      <a:pt x="352" y="150"/>
                      <a:pt x="356" y="154"/>
                      <a:pt x="360" y="158"/>
                    </a:cubicBezTo>
                    <a:cubicBezTo>
                      <a:pt x="364" y="162"/>
                      <a:pt x="368" y="167"/>
                      <a:pt x="372" y="171"/>
                    </a:cubicBezTo>
                    <a:cubicBezTo>
                      <a:pt x="373" y="172"/>
                      <a:pt x="374" y="173"/>
                      <a:pt x="375" y="174"/>
                    </a:cubicBezTo>
                    <a:cubicBezTo>
                      <a:pt x="368" y="174"/>
                      <a:pt x="360" y="174"/>
                      <a:pt x="353" y="174"/>
                    </a:cubicBezTo>
                    <a:cubicBezTo>
                      <a:pt x="354" y="174"/>
                      <a:pt x="354" y="174"/>
                      <a:pt x="354" y="174"/>
                    </a:cubicBezTo>
                    <a:cubicBezTo>
                      <a:pt x="357" y="173"/>
                      <a:pt x="357" y="169"/>
                      <a:pt x="355" y="168"/>
                    </a:cubicBezTo>
                    <a:cubicBezTo>
                      <a:pt x="335" y="158"/>
                      <a:pt x="320" y="131"/>
                      <a:pt x="307" y="113"/>
                    </a:cubicBezTo>
                    <a:cubicBezTo>
                      <a:pt x="294" y="96"/>
                      <a:pt x="281" y="74"/>
                      <a:pt x="265" y="59"/>
                    </a:cubicBezTo>
                    <a:cubicBezTo>
                      <a:pt x="274" y="59"/>
                      <a:pt x="283" y="60"/>
                      <a:pt x="292" y="62"/>
                    </a:cubicBezTo>
                    <a:close/>
                    <a:moveTo>
                      <a:pt x="229" y="61"/>
                    </a:moveTo>
                    <a:cubicBezTo>
                      <a:pt x="250" y="80"/>
                      <a:pt x="266" y="103"/>
                      <a:pt x="282" y="126"/>
                    </a:cubicBezTo>
                    <a:cubicBezTo>
                      <a:pt x="293" y="141"/>
                      <a:pt x="305" y="162"/>
                      <a:pt x="321" y="171"/>
                    </a:cubicBezTo>
                    <a:cubicBezTo>
                      <a:pt x="323" y="173"/>
                      <a:pt x="327" y="170"/>
                      <a:pt x="325" y="167"/>
                    </a:cubicBezTo>
                    <a:cubicBezTo>
                      <a:pt x="311" y="148"/>
                      <a:pt x="295" y="131"/>
                      <a:pt x="280" y="112"/>
                    </a:cubicBezTo>
                    <a:cubicBezTo>
                      <a:pt x="267" y="94"/>
                      <a:pt x="253" y="75"/>
                      <a:pt x="235" y="60"/>
                    </a:cubicBezTo>
                    <a:cubicBezTo>
                      <a:pt x="243" y="60"/>
                      <a:pt x="251" y="59"/>
                      <a:pt x="258" y="59"/>
                    </a:cubicBezTo>
                    <a:cubicBezTo>
                      <a:pt x="278" y="82"/>
                      <a:pt x="294" y="110"/>
                      <a:pt x="312" y="134"/>
                    </a:cubicBezTo>
                    <a:cubicBezTo>
                      <a:pt x="319" y="144"/>
                      <a:pt x="335" y="172"/>
                      <a:pt x="350" y="174"/>
                    </a:cubicBezTo>
                    <a:cubicBezTo>
                      <a:pt x="341" y="174"/>
                      <a:pt x="332" y="173"/>
                      <a:pt x="322" y="173"/>
                    </a:cubicBezTo>
                    <a:cubicBezTo>
                      <a:pt x="316" y="173"/>
                      <a:pt x="309" y="173"/>
                      <a:pt x="302" y="173"/>
                    </a:cubicBezTo>
                    <a:cubicBezTo>
                      <a:pt x="303" y="172"/>
                      <a:pt x="303" y="169"/>
                      <a:pt x="302" y="168"/>
                    </a:cubicBezTo>
                    <a:cubicBezTo>
                      <a:pt x="284" y="149"/>
                      <a:pt x="267" y="131"/>
                      <a:pt x="250" y="112"/>
                    </a:cubicBezTo>
                    <a:cubicBezTo>
                      <a:pt x="237" y="97"/>
                      <a:pt x="223" y="75"/>
                      <a:pt x="207" y="64"/>
                    </a:cubicBezTo>
                    <a:cubicBezTo>
                      <a:pt x="214" y="63"/>
                      <a:pt x="222" y="62"/>
                      <a:pt x="229" y="61"/>
                    </a:cubicBezTo>
                    <a:close/>
                    <a:moveTo>
                      <a:pt x="240" y="113"/>
                    </a:moveTo>
                    <a:cubicBezTo>
                      <a:pt x="258" y="133"/>
                      <a:pt x="276" y="154"/>
                      <a:pt x="296" y="173"/>
                    </a:cubicBezTo>
                    <a:cubicBezTo>
                      <a:pt x="287" y="173"/>
                      <a:pt x="278" y="173"/>
                      <a:pt x="270" y="172"/>
                    </a:cubicBezTo>
                    <a:cubicBezTo>
                      <a:pt x="270" y="172"/>
                      <a:pt x="271" y="170"/>
                      <a:pt x="271" y="169"/>
                    </a:cubicBezTo>
                    <a:cubicBezTo>
                      <a:pt x="271" y="165"/>
                      <a:pt x="266" y="165"/>
                      <a:pt x="265" y="168"/>
                    </a:cubicBezTo>
                    <a:cubicBezTo>
                      <a:pt x="267" y="161"/>
                      <a:pt x="232" y="123"/>
                      <a:pt x="228" y="117"/>
                    </a:cubicBezTo>
                    <a:cubicBezTo>
                      <a:pt x="214" y="98"/>
                      <a:pt x="199" y="80"/>
                      <a:pt x="180" y="66"/>
                    </a:cubicBezTo>
                    <a:cubicBezTo>
                      <a:pt x="187" y="66"/>
                      <a:pt x="195" y="65"/>
                      <a:pt x="202" y="64"/>
                    </a:cubicBezTo>
                    <a:cubicBezTo>
                      <a:pt x="209" y="82"/>
                      <a:pt x="228" y="98"/>
                      <a:pt x="240" y="113"/>
                    </a:cubicBezTo>
                    <a:close/>
                    <a:moveTo>
                      <a:pt x="121" y="43"/>
                    </a:moveTo>
                    <a:cubicBezTo>
                      <a:pt x="134" y="31"/>
                      <a:pt x="153" y="25"/>
                      <a:pt x="170" y="24"/>
                    </a:cubicBezTo>
                    <a:cubicBezTo>
                      <a:pt x="191" y="24"/>
                      <a:pt x="199" y="35"/>
                      <a:pt x="200" y="54"/>
                    </a:cubicBezTo>
                    <a:cubicBezTo>
                      <a:pt x="191" y="55"/>
                      <a:pt x="181" y="56"/>
                      <a:pt x="171" y="56"/>
                    </a:cubicBezTo>
                    <a:cubicBezTo>
                      <a:pt x="167" y="56"/>
                      <a:pt x="165" y="60"/>
                      <a:pt x="166" y="63"/>
                    </a:cubicBezTo>
                    <a:cubicBezTo>
                      <a:pt x="161" y="69"/>
                      <a:pt x="157" y="76"/>
                      <a:pt x="155" y="81"/>
                    </a:cubicBezTo>
                    <a:cubicBezTo>
                      <a:pt x="150" y="92"/>
                      <a:pt x="147" y="108"/>
                      <a:pt x="156" y="118"/>
                    </a:cubicBezTo>
                    <a:cubicBezTo>
                      <a:pt x="139" y="130"/>
                      <a:pt x="124" y="121"/>
                      <a:pt x="113" y="102"/>
                    </a:cubicBezTo>
                    <a:cubicBezTo>
                      <a:pt x="101" y="82"/>
                      <a:pt x="104" y="59"/>
                      <a:pt x="121" y="43"/>
                    </a:cubicBezTo>
                    <a:close/>
                    <a:moveTo>
                      <a:pt x="61" y="74"/>
                    </a:moveTo>
                    <a:cubicBezTo>
                      <a:pt x="70" y="75"/>
                      <a:pt x="85" y="79"/>
                      <a:pt x="95" y="76"/>
                    </a:cubicBezTo>
                    <a:cubicBezTo>
                      <a:pt x="96" y="91"/>
                      <a:pt x="102" y="107"/>
                      <a:pt x="112" y="119"/>
                    </a:cubicBezTo>
                    <a:cubicBezTo>
                      <a:pt x="118" y="126"/>
                      <a:pt x="126" y="131"/>
                      <a:pt x="134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40" y="142"/>
                      <a:pt x="145" y="150"/>
                      <a:pt x="151" y="157"/>
                    </a:cubicBezTo>
                    <a:cubicBezTo>
                      <a:pt x="154" y="161"/>
                      <a:pt x="158" y="166"/>
                      <a:pt x="161" y="170"/>
                    </a:cubicBezTo>
                    <a:cubicBezTo>
                      <a:pt x="162" y="171"/>
                      <a:pt x="163" y="172"/>
                      <a:pt x="164" y="173"/>
                    </a:cubicBezTo>
                    <a:cubicBezTo>
                      <a:pt x="159" y="173"/>
                      <a:pt x="155" y="173"/>
                      <a:pt x="150" y="173"/>
                    </a:cubicBezTo>
                    <a:cubicBezTo>
                      <a:pt x="138" y="174"/>
                      <a:pt x="125" y="173"/>
                      <a:pt x="113" y="173"/>
                    </a:cubicBezTo>
                    <a:cubicBezTo>
                      <a:pt x="114" y="172"/>
                      <a:pt x="115" y="170"/>
                      <a:pt x="113" y="169"/>
                    </a:cubicBezTo>
                    <a:cubicBezTo>
                      <a:pt x="99" y="152"/>
                      <a:pt x="85" y="137"/>
                      <a:pt x="73" y="118"/>
                    </a:cubicBezTo>
                    <a:cubicBezTo>
                      <a:pt x="63" y="103"/>
                      <a:pt x="52" y="87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6" y="74"/>
                      <a:pt x="54" y="74"/>
                      <a:pt x="61" y="74"/>
                    </a:cubicBezTo>
                    <a:close/>
                    <a:moveTo>
                      <a:pt x="12" y="75"/>
                    </a:moveTo>
                    <a:cubicBezTo>
                      <a:pt x="20" y="74"/>
                      <a:pt x="28" y="74"/>
                      <a:pt x="36" y="74"/>
                    </a:cubicBezTo>
                    <a:cubicBezTo>
                      <a:pt x="36" y="74"/>
                      <a:pt x="35" y="75"/>
                      <a:pt x="36" y="76"/>
                    </a:cubicBezTo>
                    <a:cubicBezTo>
                      <a:pt x="51" y="93"/>
                      <a:pt x="62" y="112"/>
                      <a:pt x="74" y="131"/>
                    </a:cubicBezTo>
                    <a:cubicBezTo>
                      <a:pt x="83" y="146"/>
                      <a:pt x="94" y="164"/>
                      <a:pt x="110" y="173"/>
                    </a:cubicBezTo>
                    <a:cubicBezTo>
                      <a:pt x="102" y="172"/>
                      <a:pt x="94" y="172"/>
                      <a:pt x="86" y="172"/>
                    </a:cubicBezTo>
                    <a:cubicBezTo>
                      <a:pt x="86" y="171"/>
                      <a:pt x="87" y="171"/>
                      <a:pt x="87" y="169"/>
                    </a:cubicBezTo>
                    <a:cubicBezTo>
                      <a:pt x="88" y="167"/>
                      <a:pt x="84" y="164"/>
                      <a:pt x="82" y="167"/>
                    </a:cubicBezTo>
                    <a:cubicBezTo>
                      <a:pt x="84" y="165"/>
                      <a:pt x="62" y="136"/>
                      <a:pt x="58" y="132"/>
                    </a:cubicBezTo>
                    <a:cubicBezTo>
                      <a:pt x="45" y="114"/>
                      <a:pt x="32" y="96"/>
                      <a:pt x="19" y="78"/>
                    </a:cubicBezTo>
                    <a:cubicBezTo>
                      <a:pt x="18" y="78"/>
                      <a:pt x="17" y="78"/>
                      <a:pt x="17" y="79"/>
                    </a:cubicBezTo>
                    <a:cubicBezTo>
                      <a:pt x="15" y="89"/>
                      <a:pt x="26" y="100"/>
                      <a:pt x="31" y="108"/>
                    </a:cubicBezTo>
                    <a:cubicBezTo>
                      <a:pt x="40" y="120"/>
                      <a:pt x="49" y="132"/>
                      <a:pt x="57" y="144"/>
                    </a:cubicBezTo>
                    <a:cubicBezTo>
                      <a:pt x="59" y="146"/>
                      <a:pt x="72" y="167"/>
                      <a:pt x="80" y="172"/>
                    </a:cubicBezTo>
                    <a:cubicBezTo>
                      <a:pt x="73" y="172"/>
                      <a:pt x="67" y="172"/>
                      <a:pt x="60" y="173"/>
                    </a:cubicBezTo>
                    <a:cubicBezTo>
                      <a:pt x="60" y="172"/>
                      <a:pt x="60" y="172"/>
                      <a:pt x="59" y="171"/>
                    </a:cubicBezTo>
                    <a:cubicBezTo>
                      <a:pt x="46" y="151"/>
                      <a:pt x="31" y="130"/>
                      <a:pt x="15" y="113"/>
                    </a:cubicBezTo>
                    <a:cubicBezTo>
                      <a:pt x="15" y="112"/>
                      <a:pt x="14" y="112"/>
                      <a:pt x="14" y="112"/>
                    </a:cubicBezTo>
                    <a:cubicBezTo>
                      <a:pt x="13" y="100"/>
                      <a:pt x="12" y="87"/>
                      <a:pt x="12" y="75"/>
                    </a:cubicBezTo>
                    <a:close/>
                    <a:moveTo>
                      <a:pt x="14" y="118"/>
                    </a:moveTo>
                    <a:cubicBezTo>
                      <a:pt x="21" y="129"/>
                      <a:pt x="28" y="139"/>
                      <a:pt x="36" y="150"/>
                    </a:cubicBezTo>
                    <a:cubicBezTo>
                      <a:pt x="41" y="158"/>
                      <a:pt x="46" y="167"/>
                      <a:pt x="53" y="173"/>
                    </a:cubicBezTo>
                    <a:cubicBezTo>
                      <a:pt x="49" y="173"/>
                      <a:pt x="45" y="174"/>
                      <a:pt x="40" y="175"/>
                    </a:cubicBezTo>
                    <a:cubicBezTo>
                      <a:pt x="40" y="174"/>
                      <a:pt x="40" y="174"/>
                      <a:pt x="40" y="173"/>
                    </a:cubicBezTo>
                    <a:cubicBezTo>
                      <a:pt x="33" y="160"/>
                      <a:pt x="24" y="150"/>
                      <a:pt x="18" y="136"/>
                    </a:cubicBezTo>
                    <a:cubicBezTo>
                      <a:pt x="17" y="135"/>
                      <a:pt x="16" y="135"/>
                      <a:pt x="15" y="135"/>
                    </a:cubicBezTo>
                    <a:cubicBezTo>
                      <a:pt x="15" y="130"/>
                      <a:pt x="15" y="124"/>
                      <a:pt x="14" y="118"/>
                    </a:cubicBezTo>
                    <a:close/>
                    <a:moveTo>
                      <a:pt x="16" y="145"/>
                    </a:moveTo>
                    <a:cubicBezTo>
                      <a:pt x="18" y="152"/>
                      <a:pt x="22" y="157"/>
                      <a:pt x="25" y="163"/>
                    </a:cubicBezTo>
                    <a:cubicBezTo>
                      <a:pt x="28" y="167"/>
                      <a:pt x="31" y="172"/>
                      <a:pt x="34" y="175"/>
                    </a:cubicBezTo>
                    <a:cubicBezTo>
                      <a:pt x="29" y="176"/>
                      <a:pt x="24" y="178"/>
                      <a:pt x="19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7" y="168"/>
                      <a:pt x="17" y="157"/>
                      <a:pt x="16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08EC7BB3-90B8-459B-8800-3E7EA7115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658"/>
                <a:ext cx="77" cy="114"/>
              </a:xfrm>
              <a:custGeom>
                <a:avLst/>
                <a:gdLst>
                  <a:gd name="T0" fmla="*/ 50 w 163"/>
                  <a:gd name="T1" fmla="*/ 82 h 241"/>
                  <a:gd name="T2" fmla="*/ 103 w 163"/>
                  <a:gd name="T3" fmla="*/ 8 h 241"/>
                  <a:gd name="T4" fmla="*/ 98 w 163"/>
                  <a:gd name="T5" fmla="*/ 0 h 241"/>
                  <a:gd name="T6" fmla="*/ 97 w 163"/>
                  <a:gd name="T7" fmla="*/ 0 h 241"/>
                  <a:gd name="T8" fmla="*/ 92 w 163"/>
                  <a:gd name="T9" fmla="*/ 6 h 241"/>
                  <a:gd name="T10" fmla="*/ 91 w 163"/>
                  <a:gd name="T11" fmla="*/ 7 h 241"/>
                  <a:gd name="T12" fmla="*/ 88 w 163"/>
                  <a:gd name="T13" fmla="*/ 11 h 241"/>
                  <a:gd name="T14" fmla="*/ 89 w 163"/>
                  <a:gd name="T15" fmla="*/ 11 h 241"/>
                  <a:gd name="T16" fmla="*/ 36 w 163"/>
                  <a:gd name="T17" fmla="*/ 82 h 241"/>
                  <a:gd name="T18" fmla="*/ 40 w 163"/>
                  <a:gd name="T19" fmla="*/ 91 h 241"/>
                  <a:gd name="T20" fmla="*/ 118 w 163"/>
                  <a:gd name="T21" fmla="*/ 153 h 241"/>
                  <a:gd name="T22" fmla="*/ 23 w 163"/>
                  <a:gd name="T23" fmla="*/ 124 h 241"/>
                  <a:gd name="T24" fmla="*/ 13 w 163"/>
                  <a:gd name="T25" fmla="*/ 124 h 241"/>
                  <a:gd name="T26" fmla="*/ 112 w 163"/>
                  <a:gd name="T27" fmla="*/ 190 h 241"/>
                  <a:gd name="T28" fmla="*/ 50 w 163"/>
                  <a:gd name="T29" fmla="*/ 8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41">
                    <a:moveTo>
                      <a:pt x="50" y="82"/>
                    </a:moveTo>
                    <a:cubicBezTo>
                      <a:pt x="70" y="59"/>
                      <a:pt x="88" y="35"/>
                      <a:pt x="103" y="8"/>
                    </a:cubicBezTo>
                    <a:cubicBezTo>
                      <a:pt x="104" y="5"/>
                      <a:pt x="102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5" y="2"/>
                      <a:pt x="93" y="4"/>
                      <a:pt x="92" y="6"/>
                    </a:cubicBezTo>
                    <a:cubicBezTo>
                      <a:pt x="91" y="6"/>
                      <a:pt x="91" y="6"/>
                      <a:pt x="91" y="7"/>
                    </a:cubicBezTo>
                    <a:cubicBezTo>
                      <a:pt x="90" y="8"/>
                      <a:pt x="89" y="10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73" y="37"/>
                      <a:pt x="56" y="60"/>
                      <a:pt x="36" y="82"/>
                    </a:cubicBezTo>
                    <a:cubicBezTo>
                      <a:pt x="33" y="85"/>
                      <a:pt x="35" y="90"/>
                      <a:pt x="40" y="91"/>
                    </a:cubicBezTo>
                    <a:cubicBezTo>
                      <a:pt x="74" y="94"/>
                      <a:pt x="114" y="114"/>
                      <a:pt x="118" y="153"/>
                    </a:cubicBezTo>
                    <a:cubicBezTo>
                      <a:pt x="123" y="211"/>
                      <a:pt x="5" y="229"/>
                      <a:pt x="23" y="124"/>
                    </a:cubicBezTo>
                    <a:cubicBezTo>
                      <a:pt x="24" y="118"/>
                      <a:pt x="14" y="118"/>
                      <a:pt x="13" y="124"/>
                    </a:cubicBezTo>
                    <a:cubicBezTo>
                      <a:pt x="0" y="189"/>
                      <a:pt x="54" y="241"/>
                      <a:pt x="112" y="190"/>
                    </a:cubicBezTo>
                    <a:cubicBezTo>
                      <a:pt x="163" y="145"/>
                      <a:pt x="97" y="92"/>
                      <a:pt x="5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D9230E24-BF26-4241-A3EC-5CC937287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696"/>
                <a:ext cx="15" cy="22"/>
              </a:xfrm>
              <a:custGeom>
                <a:avLst/>
                <a:gdLst>
                  <a:gd name="T0" fmla="*/ 29 w 30"/>
                  <a:gd name="T1" fmla="*/ 12 h 45"/>
                  <a:gd name="T2" fmla="*/ 30 w 30"/>
                  <a:gd name="T3" fmla="*/ 13 h 45"/>
                  <a:gd name="T4" fmla="*/ 30 w 30"/>
                  <a:gd name="T5" fmla="*/ 10 h 45"/>
                  <a:gd name="T6" fmla="*/ 30 w 30"/>
                  <a:gd name="T7" fmla="*/ 6 h 45"/>
                  <a:gd name="T8" fmla="*/ 30 w 30"/>
                  <a:gd name="T9" fmla="*/ 4 h 45"/>
                  <a:gd name="T10" fmla="*/ 24 w 30"/>
                  <a:gd name="T11" fmla="*/ 1 h 45"/>
                  <a:gd name="T12" fmla="*/ 0 w 30"/>
                  <a:gd name="T13" fmla="*/ 39 h 45"/>
                  <a:gd name="T14" fmla="*/ 1 w 30"/>
                  <a:gd name="T15" fmla="*/ 42 h 45"/>
                  <a:gd name="T16" fmla="*/ 1 w 30"/>
                  <a:gd name="T17" fmla="*/ 42 h 45"/>
                  <a:gd name="T18" fmla="*/ 1 w 30"/>
                  <a:gd name="T19" fmla="*/ 42 h 45"/>
                  <a:gd name="T20" fmla="*/ 2 w 30"/>
                  <a:gd name="T21" fmla="*/ 43 h 45"/>
                  <a:gd name="T22" fmla="*/ 3 w 30"/>
                  <a:gd name="T23" fmla="*/ 44 h 45"/>
                  <a:gd name="T24" fmla="*/ 4 w 30"/>
                  <a:gd name="T25" fmla="*/ 44 h 45"/>
                  <a:gd name="T26" fmla="*/ 4 w 30"/>
                  <a:gd name="T27" fmla="*/ 44 h 45"/>
                  <a:gd name="T28" fmla="*/ 6 w 30"/>
                  <a:gd name="T29" fmla="*/ 44 h 45"/>
                  <a:gd name="T30" fmla="*/ 29 w 30"/>
                  <a:gd name="T3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5">
                    <a:moveTo>
                      <a:pt x="29" y="12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1"/>
                      <a:pt x="30" y="10"/>
                    </a:cubicBezTo>
                    <a:cubicBezTo>
                      <a:pt x="30" y="9"/>
                      <a:pt x="30" y="7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8" y="2"/>
                      <a:pt x="25" y="0"/>
                      <a:pt x="24" y="1"/>
                    </a:cubicBezTo>
                    <a:cubicBezTo>
                      <a:pt x="15" y="13"/>
                      <a:pt x="9" y="27"/>
                      <a:pt x="0" y="39"/>
                    </a:cubicBezTo>
                    <a:cubicBezTo>
                      <a:pt x="0" y="40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5"/>
                      <a:pt x="6" y="45"/>
                      <a:pt x="6" y="44"/>
                    </a:cubicBezTo>
                    <a:cubicBezTo>
                      <a:pt x="16" y="35"/>
                      <a:pt x="22" y="23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D7CC7177-709A-41E6-90C2-892EEA8D6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657"/>
                <a:ext cx="33" cy="101"/>
              </a:xfrm>
              <a:custGeom>
                <a:avLst/>
                <a:gdLst>
                  <a:gd name="T0" fmla="*/ 60 w 68"/>
                  <a:gd name="T1" fmla="*/ 132 h 212"/>
                  <a:gd name="T2" fmla="*/ 56 w 68"/>
                  <a:gd name="T3" fmla="*/ 5 h 212"/>
                  <a:gd name="T4" fmla="*/ 46 w 68"/>
                  <a:gd name="T5" fmla="*/ 4 h 212"/>
                  <a:gd name="T6" fmla="*/ 2 w 68"/>
                  <a:gd name="T7" fmla="*/ 57 h 212"/>
                  <a:gd name="T8" fmla="*/ 9 w 68"/>
                  <a:gd name="T9" fmla="*/ 61 h 212"/>
                  <a:gd name="T10" fmla="*/ 47 w 68"/>
                  <a:gd name="T11" fmla="*/ 19 h 212"/>
                  <a:gd name="T12" fmla="*/ 47 w 68"/>
                  <a:gd name="T13" fmla="*/ 16 h 212"/>
                  <a:gd name="T14" fmla="*/ 48 w 68"/>
                  <a:gd name="T15" fmla="*/ 31 h 212"/>
                  <a:gd name="T16" fmla="*/ 50 w 68"/>
                  <a:gd name="T17" fmla="*/ 98 h 212"/>
                  <a:gd name="T18" fmla="*/ 49 w 68"/>
                  <a:gd name="T19" fmla="*/ 170 h 212"/>
                  <a:gd name="T20" fmla="*/ 47 w 68"/>
                  <a:gd name="T21" fmla="*/ 206 h 212"/>
                  <a:gd name="T22" fmla="*/ 52 w 68"/>
                  <a:gd name="T23" fmla="*/ 211 h 212"/>
                  <a:gd name="T24" fmla="*/ 60 w 68"/>
                  <a:gd name="T25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12">
                    <a:moveTo>
                      <a:pt x="60" y="132"/>
                    </a:moveTo>
                    <a:cubicBezTo>
                      <a:pt x="61" y="91"/>
                      <a:pt x="64" y="45"/>
                      <a:pt x="56" y="5"/>
                    </a:cubicBezTo>
                    <a:cubicBezTo>
                      <a:pt x="54" y="0"/>
                      <a:pt x="49" y="1"/>
                      <a:pt x="46" y="4"/>
                    </a:cubicBezTo>
                    <a:cubicBezTo>
                      <a:pt x="32" y="22"/>
                      <a:pt x="15" y="38"/>
                      <a:pt x="2" y="57"/>
                    </a:cubicBezTo>
                    <a:cubicBezTo>
                      <a:pt x="0" y="62"/>
                      <a:pt x="6" y="65"/>
                      <a:pt x="9" y="61"/>
                    </a:cubicBezTo>
                    <a:cubicBezTo>
                      <a:pt x="20" y="46"/>
                      <a:pt x="34" y="33"/>
                      <a:pt x="47" y="19"/>
                    </a:cubicBezTo>
                    <a:cubicBezTo>
                      <a:pt x="46" y="8"/>
                      <a:pt x="46" y="7"/>
                      <a:pt x="47" y="16"/>
                    </a:cubicBezTo>
                    <a:cubicBezTo>
                      <a:pt x="47" y="21"/>
                      <a:pt x="48" y="26"/>
                      <a:pt x="48" y="31"/>
                    </a:cubicBezTo>
                    <a:cubicBezTo>
                      <a:pt x="49" y="53"/>
                      <a:pt x="49" y="76"/>
                      <a:pt x="50" y="98"/>
                    </a:cubicBezTo>
                    <a:cubicBezTo>
                      <a:pt x="50" y="122"/>
                      <a:pt x="50" y="146"/>
                      <a:pt x="49" y="170"/>
                    </a:cubicBezTo>
                    <a:cubicBezTo>
                      <a:pt x="49" y="177"/>
                      <a:pt x="51" y="200"/>
                      <a:pt x="47" y="206"/>
                    </a:cubicBezTo>
                    <a:cubicBezTo>
                      <a:pt x="45" y="209"/>
                      <a:pt x="49" y="212"/>
                      <a:pt x="52" y="211"/>
                    </a:cubicBezTo>
                    <a:cubicBezTo>
                      <a:pt x="68" y="202"/>
                      <a:pt x="60" y="145"/>
                      <a:pt x="6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4E576287-2B1E-44D3-913C-889BC2964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595"/>
                <a:ext cx="39" cy="48"/>
              </a:xfrm>
              <a:custGeom>
                <a:avLst/>
                <a:gdLst>
                  <a:gd name="T0" fmla="*/ 79 w 82"/>
                  <a:gd name="T1" fmla="*/ 91 h 101"/>
                  <a:gd name="T2" fmla="*/ 5 w 82"/>
                  <a:gd name="T3" fmla="*/ 2 h 101"/>
                  <a:gd name="T4" fmla="*/ 2 w 82"/>
                  <a:gd name="T5" fmla="*/ 6 h 101"/>
                  <a:gd name="T6" fmla="*/ 73 w 82"/>
                  <a:gd name="T7" fmla="*/ 97 h 101"/>
                  <a:gd name="T8" fmla="*/ 79 w 82"/>
                  <a:gd name="T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79" y="91"/>
                    </a:moveTo>
                    <a:cubicBezTo>
                      <a:pt x="54" y="62"/>
                      <a:pt x="33" y="28"/>
                      <a:pt x="5" y="2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28" y="34"/>
                      <a:pt x="48" y="67"/>
                      <a:pt x="73" y="97"/>
                    </a:cubicBezTo>
                    <a:cubicBezTo>
                      <a:pt x="76" y="101"/>
                      <a:pt x="82" y="95"/>
                      <a:pt x="79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22546E42-9A79-487B-A320-4A2C48C12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589"/>
                <a:ext cx="42" cy="50"/>
              </a:xfrm>
              <a:custGeom>
                <a:avLst/>
                <a:gdLst>
                  <a:gd name="T0" fmla="*/ 85 w 88"/>
                  <a:gd name="T1" fmla="*/ 98 h 106"/>
                  <a:gd name="T2" fmla="*/ 2 w 88"/>
                  <a:gd name="T3" fmla="*/ 1 h 106"/>
                  <a:gd name="T4" fmla="*/ 0 w 88"/>
                  <a:gd name="T5" fmla="*/ 3 h 106"/>
                  <a:gd name="T6" fmla="*/ 32 w 88"/>
                  <a:gd name="T7" fmla="*/ 45 h 106"/>
                  <a:gd name="T8" fmla="*/ 78 w 88"/>
                  <a:gd name="T9" fmla="*/ 102 h 106"/>
                  <a:gd name="T10" fmla="*/ 85 w 88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06">
                    <a:moveTo>
                      <a:pt x="85" y="98"/>
                    </a:moveTo>
                    <a:cubicBezTo>
                      <a:pt x="60" y="64"/>
                      <a:pt x="31" y="32"/>
                      <a:pt x="2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8" y="19"/>
                      <a:pt x="20" y="32"/>
                      <a:pt x="32" y="45"/>
                    </a:cubicBezTo>
                    <a:cubicBezTo>
                      <a:pt x="47" y="64"/>
                      <a:pt x="63" y="82"/>
                      <a:pt x="78" y="102"/>
                    </a:cubicBezTo>
                    <a:cubicBezTo>
                      <a:pt x="81" y="106"/>
                      <a:pt x="88" y="102"/>
                      <a:pt x="8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74130C06-79F1-45A3-9218-12B95A98D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" y="3589"/>
                <a:ext cx="33" cy="37"/>
              </a:xfrm>
              <a:custGeom>
                <a:avLst/>
                <a:gdLst>
                  <a:gd name="T0" fmla="*/ 69 w 70"/>
                  <a:gd name="T1" fmla="*/ 73 h 77"/>
                  <a:gd name="T2" fmla="*/ 57 w 70"/>
                  <a:gd name="T3" fmla="*/ 60 h 77"/>
                  <a:gd name="T4" fmla="*/ 37 w 70"/>
                  <a:gd name="T5" fmla="*/ 37 h 77"/>
                  <a:gd name="T6" fmla="*/ 2 w 70"/>
                  <a:gd name="T7" fmla="*/ 1 h 77"/>
                  <a:gd name="T8" fmla="*/ 1 w 70"/>
                  <a:gd name="T9" fmla="*/ 3 h 77"/>
                  <a:gd name="T10" fmla="*/ 34 w 70"/>
                  <a:gd name="T11" fmla="*/ 44 h 77"/>
                  <a:gd name="T12" fmla="*/ 66 w 70"/>
                  <a:gd name="T13" fmla="*/ 77 h 77"/>
                  <a:gd name="T14" fmla="*/ 69 w 70"/>
                  <a:gd name="T15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7">
                    <a:moveTo>
                      <a:pt x="69" y="73"/>
                    </a:moveTo>
                    <a:cubicBezTo>
                      <a:pt x="66" y="68"/>
                      <a:pt x="61" y="64"/>
                      <a:pt x="57" y="60"/>
                    </a:cubicBezTo>
                    <a:cubicBezTo>
                      <a:pt x="50" y="53"/>
                      <a:pt x="43" y="45"/>
                      <a:pt x="37" y="37"/>
                    </a:cubicBezTo>
                    <a:cubicBezTo>
                      <a:pt x="28" y="25"/>
                      <a:pt x="16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0" y="17"/>
                      <a:pt x="23" y="31"/>
                      <a:pt x="34" y="44"/>
                    </a:cubicBezTo>
                    <a:cubicBezTo>
                      <a:pt x="41" y="54"/>
                      <a:pt x="53" y="76"/>
                      <a:pt x="66" y="77"/>
                    </a:cubicBezTo>
                    <a:cubicBezTo>
                      <a:pt x="69" y="77"/>
                      <a:pt x="70" y="75"/>
                      <a:pt x="69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7FC41E29-ED55-43C0-A4FC-42661F084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2" y="3685"/>
                <a:ext cx="118" cy="171"/>
              </a:xfrm>
              <a:custGeom>
                <a:avLst/>
                <a:gdLst>
                  <a:gd name="T0" fmla="*/ 3 w 249"/>
                  <a:gd name="T1" fmla="*/ 100 h 359"/>
                  <a:gd name="T2" fmla="*/ 8 w 249"/>
                  <a:gd name="T3" fmla="*/ 276 h 359"/>
                  <a:gd name="T4" fmla="*/ 15 w 249"/>
                  <a:gd name="T5" fmla="*/ 347 h 359"/>
                  <a:gd name="T6" fmla="*/ 159 w 249"/>
                  <a:gd name="T7" fmla="*/ 355 h 359"/>
                  <a:gd name="T8" fmla="*/ 244 w 249"/>
                  <a:gd name="T9" fmla="*/ 208 h 359"/>
                  <a:gd name="T10" fmla="*/ 206 w 249"/>
                  <a:gd name="T11" fmla="*/ 147 h 359"/>
                  <a:gd name="T12" fmla="*/ 122 w 249"/>
                  <a:gd name="T13" fmla="*/ 152 h 359"/>
                  <a:gd name="T14" fmla="*/ 77 w 249"/>
                  <a:gd name="T15" fmla="*/ 142 h 359"/>
                  <a:gd name="T16" fmla="*/ 60 w 249"/>
                  <a:gd name="T17" fmla="*/ 29 h 359"/>
                  <a:gd name="T18" fmla="*/ 179 w 249"/>
                  <a:gd name="T19" fmla="*/ 168 h 359"/>
                  <a:gd name="T20" fmla="*/ 179 w 249"/>
                  <a:gd name="T21" fmla="*/ 168 h 359"/>
                  <a:gd name="T22" fmla="*/ 100 w 249"/>
                  <a:gd name="T23" fmla="*/ 134 h 359"/>
                  <a:gd name="T24" fmla="*/ 14 w 249"/>
                  <a:gd name="T25" fmla="*/ 26 h 359"/>
                  <a:gd name="T26" fmla="*/ 58 w 249"/>
                  <a:gd name="T27" fmla="*/ 45 h 359"/>
                  <a:gd name="T28" fmla="*/ 66 w 249"/>
                  <a:gd name="T29" fmla="*/ 197 h 359"/>
                  <a:gd name="T30" fmla="*/ 75 w 249"/>
                  <a:gd name="T31" fmla="*/ 197 h 359"/>
                  <a:gd name="T32" fmla="*/ 113 w 249"/>
                  <a:gd name="T33" fmla="*/ 149 h 359"/>
                  <a:gd name="T34" fmla="*/ 122 w 249"/>
                  <a:gd name="T35" fmla="*/ 197 h 359"/>
                  <a:gd name="T36" fmla="*/ 129 w 249"/>
                  <a:gd name="T37" fmla="*/ 205 h 359"/>
                  <a:gd name="T38" fmla="*/ 126 w 249"/>
                  <a:gd name="T39" fmla="*/ 181 h 359"/>
                  <a:gd name="T40" fmla="*/ 160 w 249"/>
                  <a:gd name="T41" fmla="*/ 142 h 359"/>
                  <a:gd name="T42" fmla="*/ 135 w 249"/>
                  <a:gd name="T43" fmla="*/ 157 h 359"/>
                  <a:gd name="T44" fmla="*/ 174 w 249"/>
                  <a:gd name="T45" fmla="*/ 201 h 359"/>
                  <a:gd name="T46" fmla="*/ 206 w 249"/>
                  <a:gd name="T47" fmla="*/ 154 h 359"/>
                  <a:gd name="T48" fmla="*/ 224 w 249"/>
                  <a:gd name="T49" fmla="*/ 173 h 359"/>
                  <a:gd name="T50" fmla="*/ 215 w 249"/>
                  <a:gd name="T51" fmla="*/ 174 h 359"/>
                  <a:gd name="T52" fmla="*/ 233 w 249"/>
                  <a:gd name="T53" fmla="*/ 199 h 359"/>
                  <a:gd name="T54" fmla="*/ 214 w 249"/>
                  <a:gd name="T55" fmla="*/ 194 h 359"/>
                  <a:gd name="T56" fmla="*/ 214 w 249"/>
                  <a:gd name="T57" fmla="*/ 217 h 359"/>
                  <a:gd name="T58" fmla="*/ 212 w 249"/>
                  <a:gd name="T59" fmla="*/ 233 h 359"/>
                  <a:gd name="T60" fmla="*/ 232 w 249"/>
                  <a:gd name="T61" fmla="*/ 266 h 359"/>
                  <a:gd name="T62" fmla="*/ 211 w 249"/>
                  <a:gd name="T63" fmla="*/ 261 h 359"/>
                  <a:gd name="T64" fmla="*/ 225 w 249"/>
                  <a:gd name="T65" fmla="*/ 290 h 359"/>
                  <a:gd name="T66" fmla="*/ 228 w 249"/>
                  <a:gd name="T67" fmla="*/ 299 h 359"/>
                  <a:gd name="T68" fmla="*/ 210 w 249"/>
                  <a:gd name="T69" fmla="*/ 295 h 359"/>
                  <a:gd name="T70" fmla="*/ 215 w 249"/>
                  <a:gd name="T71" fmla="*/ 315 h 359"/>
                  <a:gd name="T72" fmla="*/ 201 w 249"/>
                  <a:gd name="T73" fmla="*/ 328 h 359"/>
                  <a:gd name="T74" fmla="*/ 165 w 249"/>
                  <a:gd name="T75" fmla="*/ 325 h 359"/>
                  <a:gd name="T76" fmla="*/ 232 w 249"/>
                  <a:gd name="T77" fmla="*/ 338 h 359"/>
                  <a:gd name="T78" fmla="*/ 232 w 249"/>
                  <a:gd name="T79" fmla="*/ 339 h 359"/>
                  <a:gd name="T80" fmla="*/ 54 w 249"/>
                  <a:gd name="T81" fmla="*/ 350 h 359"/>
                  <a:gd name="T82" fmla="*/ 43 w 249"/>
                  <a:gd name="T83" fmla="*/ 344 h 359"/>
                  <a:gd name="T84" fmla="*/ 18 w 249"/>
                  <a:gd name="T85" fmla="*/ 298 h 359"/>
                  <a:gd name="T86" fmla="*/ 17 w 249"/>
                  <a:gd name="T87" fmla="*/ 280 h 359"/>
                  <a:gd name="T88" fmla="*/ 40 w 249"/>
                  <a:gd name="T89" fmla="*/ 290 h 359"/>
                  <a:gd name="T90" fmla="*/ 16 w 249"/>
                  <a:gd name="T91" fmla="*/ 247 h 359"/>
                  <a:gd name="T92" fmla="*/ 16 w 249"/>
                  <a:gd name="T93" fmla="*/ 223 h 359"/>
                  <a:gd name="T94" fmla="*/ 17 w 249"/>
                  <a:gd name="T95" fmla="*/ 213 h 359"/>
                  <a:gd name="T96" fmla="*/ 17 w 249"/>
                  <a:gd name="T97" fmla="*/ 194 h 359"/>
                  <a:gd name="T98" fmla="*/ 36 w 249"/>
                  <a:gd name="T99" fmla="*/ 198 h 359"/>
                  <a:gd name="T100" fmla="*/ 13 w 249"/>
                  <a:gd name="T101" fmla="*/ 158 h 359"/>
                  <a:gd name="T102" fmla="*/ 37 w 249"/>
                  <a:gd name="T103" fmla="*/ 163 h 359"/>
                  <a:gd name="T104" fmla="*/ 12 w 249"/>
                  <a:gd name="T105" fmla="*/ 111 h 359"/>
                  <a:gd name="T106" fmla="*/ 11 w 249"/>
                  <a:gd name="T107" fmla="*/ 93 h 359"/>
                  <a:gd name="T108" fmla="*/ 46 w 249"/>
                  <a:gd name="T109" fmla="*/ 2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359">
                    <a:moveTo>
                      <a:pt x="25" y="8"/>
                    </a:moveTo>
                    <a:cubicBezTo>
                      <a:pt x="12" y="14"/>
                      <a:pt x="3" y="30"/>
                      <a:pt x="1" y="44"/>
                    </a:cubicBezTo>
                    <a:cubicBezTo>
                      <a:pt x="0" y="55"/>
                      <a:pt x="2" y="66"/>
                      <a:pt x="4" y="78"/>
                    </a:cubicBezTo>
                    <a:cubicBezTo>
                      <a:pt x="3" y="85"/>
                      <a:pt x="3" y="93"/>
                      <a:pt x="3" y="100"/>
                    </a:cubicBezTo>
                    <a:cubicBezTo>
                      <a:pt x="3" y="112"/>
                      <a:pt x="3" y="124"/>
                      <a:pt x="4" y="136"/>
                    </a:cubicBezTo>
                    <a:cubicBezTo>
                      <a:pt x="4" y="160"/>
                      <a:pt x="5" y="184"/>
                      <a:pt x="6" y="208"/>
                    </a:cubicBezTo>
                    <a:cubicBezTo>
                      <a:pt x="7" y="230"/>
                      <a:pt x="8" y="252"/>
                      <a:pt x="9" y="274"/>
                    </a:cubicBezTo>
                    <a:cubicBezTo>
                      <a:pt x="9" y="274"/>
                      <a:pt x="8" y="275"/>
                      <a:pt x="8" y="276"/>
                    </a:cubicBezTo>
                    <a:cubicBezTo>
                      <a:pt x="9" y="278"/>
                      <a:pt x="9" y="279"/>
                      <a:pt x="9" y="281"/>
                    </a:cubicBezTo>
                    <a:cubicBezTo>
                      <a:pt x="10" y="292"/>
                      <a:pt x="10" y="302"/>
                      <a:pt x="10" y="313"/>
                    </a:cubicBezTo>
                    <a:cubicBezTo>
                      <a:pt x="11" y="324"/>
                      <a:pt x="11" y="335"/>
                      <a:pt x="13" y="346"/>
                    </a:cubicBezTo>
                    <a:cubicBezTo>
                      <a:pt x="13" y="347"/>
                      <a:pt x="14" y="348"/>
                      <a:pt x="15" y="347"/>
                    </a:cubicBezTo>
                    <a:cubicBezTo>
                      <a:pt x="21" y="357"/>
                      <a:pt x="35" y="357"/>
                      <a:pt x="45" y="358"/>
                    </a:cubicBezTo>
                    <a:cubicBezTo>
                      <a:pt x="61" y="359"/>
                      <a:pt x="77" y="356"/>
                      <a:pt x="93" y="355"/>
                    </a:cubicBezTo>
                    <a:cubicBezTo>
                      <a:pt x="102" y="355"/>
                      <a:pt x="111" y="355"/>
                      <a:pt x="120" y="355"/>
                    </a:cubicBezTo>
                    <a:cubicBezTo>
                      <a:pt x="133" y="355"/>
                      <a:pt x="146" y="355"/>
                      <a:pt x="159" y="355"/>
                    </a:cubicBezTo>
                    <a:cubicBezTo>
                      <a:pt x="185" y="354"/>
                      <a:pt x="211" y="353"/>
                      <a:pt x="237" y="352"/>
                    </a:cubicBezTo>
                    <a:cubicBezTo>
                      <a:pt x="241" y="352"/>
                      <a:pt x="243" y="349"/>
                      <a:pt x="243" y="346"/>
                    </a:cubicBezTo>
                    <a:cubicBezTo>
                      <a:pt x="245" y="315"/>
                      <a:pt x="249" y="284"/>
                      <a:pt x="249" y="253"/>
                    </a:cubicBezTo>
                    <a:cubicBezTo>
                      <a:pt x="249" y="238"/>
                      <a:pt x="247" y="222"/>
                      <a:pt x="244" y="208"/>
                    </a:cubicBezTo>
                    <a:cubicBezTo>
                      <a:pt x="243" y="200"/>
                      <a:pt x="241" y="193"/>
                      <a:pt x="239" y="186"/>
                    </a:cubicBezTo>
                    <a:cubicBezTo>
                      <a:pt x="237" y="179"/>
                      <a:pt x="236" y="172"/>
                      <a:pt x="231" y="166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5" y="157"/>
                      <a:pt x="217" y="149"/>
                      <a:pt x="206" y="147"/>
                    </a:cubicBezTo>
                    <a:cubicBezTo>
                      <a:pt x="194" y="145"/>
                      <a:pt x="187" y="151"/>
                      <a:pt x="182" y="160"/>
                    </a:cubicBezTo>
                    <a:cubicBezTo>
                      <a:pt x="179" y="150"/>
                      <a:pt x="171" y="141"/>
                      <a:pt x="163" y="137"/>
                    </a:cubicBezTo>
                    <a:cubicBezTo>
                      <a:pt x="154" y="133"/>
                      <a:pt x="144" y="134"/>
                      <a:pt x="136" y="139"/>
                    </a:cubicBezTo>
                    <a:cubicBezTo>
                      <a:pt x="131" y="142"/>
                      <a:pt x="126" y="147"/>
                      <a:pt x="122" y="152"/>
                    </a:cubicBezTo>
                    <a:cubicBezTo>
                      <a:pt x="122" y="151"/>
                      <a:pt x="122" y="151"/>
                      <a:pt x="121" y="150"/>
                    </a:cubicBezTo>
                    <a:cubicBezTo>
                      <a:pt x="118" y="141"/>
                      <a:pt x="112" y="132"/>
                      <a:pt x="102" y="129"/>
                    </a:cubicBezTo>
                    <a:cubicBezTo>
                      <a:pt x="94" y="126"/>
                      <a:pt x="85" y="128"/>
                      <a:pt x="80" y="135"/>
                    </a:cubicBezTo>
                    <a:cubicBezTo>
                      <a:pt x="79" y="137"/>
                      <a:pt x="78" y="140"/>
                      <a:pt x="77" y="142"/>
                    </a:cubicBezTo>
                    <a:cubicBezTo>
                      <a:pt x="77" y="132"/>
                      <a:pt x="77" y="121"/>
                      <a:pt x="76" y="111"/>
                    </a:cubicBezTo>
                    <a:cubicBezTo>
                      <a:pt x="76" y="96"/>
                      <a:pt x="74" y="82"/>
                      <a:pt x="72" y="67"/>
                    </a:cubicBezTo>
                    <a:cubicBezTo>
                      <a:pt x="71" y="60"/>
                      <a:pt x="69" y="53"/>
                      <a:pt x="68" y="46"/>
                    </a:cubicBezTo>
                    <a:cubicBezTo>
                      <a:pt x="66" y="39"/>
                      <a:pt x="66" y="33"/>
                      <a:pt x="60" y="29"/>
                    </a:cubicBezTo>
                    <a:cubicBezTo>
                      <a:pt x="60" y="28"/>
                      <a:pt x="59" y="28"/>
                      <a:pt x="58" y="28"/>
                    </a:cubicBezTo>
                    <a:cubicBezTo>
                      <a:pt x="51" y="14"/>
                      <a:pt x="39" y="0"/>
                      <a:pt x="25" y="8"/>
                    </a:cubicBezTo>
                    <a:close/>
                    <a:moveTo>
                      <a:pt x="179" y="168"/>
                    </a:moveTo>
                    <a:cubicBezTo>
                      <a:pt x="179" y="168"/>
                      <a:pt x="179" y="168"/>
                      <a:pt x="179" y="168"/>
                    </a:cubicBezTo>
                    <a:cubicBezTo>
                      <a:pt x="178" y="170"/>
                      <a:pt x="178" y="171"/>
                      <a:pt x="178" y="173"/>
                    </a:cubicBezTo>
                    <a:cubicBezTo>
                      <a:pt x="178" y="171"/>
                      <a:pt x="178" y="169"/>
                      <a:pt x="178" y="168"/>
                    </a:cubicBezTo>
                    <a:cubicBezTo>
                      <a:pt x="178" y="167"/>
                      <a:pt x="178" y="166"/>
                      <a:pt x="178" y="165"/>
                    </a:cubicBezTo>
                    <a:cubicBezTo>
                      <a:pt x="178" y="166"/>
                      <a:pt x="178" y="167"/>
                      <a:pt x="179" y="168"/>
                    </a:cubicBezTo>
                    <a:close/>
                    <a:moveTo>
                      <a:pt x="100" y="134"/>
                    </a:moveTo>
                    <a:cubicBezTo>
                      <a:pt x="104" y="136"/>
                      <a:pt x="107" y="139"/>
                      <a:pt x="109" y="142"/>
                    </a:cubicBezTo>
                    <a:cubicBezTo>
                      <a:pt x="100" y="138"/>
                      <a:pt x="87" y="141"/>
                      <a:pt x="79" y="148"/>
                    </a:cubicBezTo>
                    <a:cubicBezTo>
                      <a:pt x="83" y="139"/>
                      <a:pt x="88" y="129"/>
                      <a:pt x="100" y="134"/>
                    </a:cubicBezTo>
                    <a:close/>
                    <a:moveTo>
                      <a:pt x="46" y="22"/>
                    </a:moveTo>
                    <a:cubicBezTo>
                      <a:pt x="48" y="24"/>
                      <a:pt x="49" y="26"/>
                      <a:pt x="50" y="28"/>
                    </a:cubicBezTo>
                    <a:cubicBezTo>
                      <a:pt x="48" y="26"/>
                      <a:pt x="44" y="23"/>
                      <a:pt x="41" y="22"/>
                    </a:cubicBezTo>
                    <a:cubicBezTo>
                      <a:pt x="32" y="19"/>
                      <a:pt x="22" y="21"/>
                      <a:pt x="14" y="26"/>
                    </a:cubicBezTo>
                    <a:cubicBezTo>
                      <a:pt x="14" y="26"/>
                      <a:pt x="14" y="27"/>
                      <a:pt x="15" y="27"/>
                    </a:cubicBezTo>
                    <a:cubicBezTo>
                      <a:pt x="23" y="22"/>
                      <a:pt x="33" y="20"/>
                      <a:pt x="42" y="25"/>
                    </a:cubicBezTo>
                    <a:cubicBezTo>
                      <a:pt x="49" y="29"/>
                      <a:pt x="54" y="37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51"/>
                      <a:pt x="60" y="56"/>
                      <a:pt x="61" y="62"/>
                    </a:cubicBezTo>
                    <a:cubicBezTo>
                      <a:pt x="63" y="69"/>
                      <a:pt x="64" y="76"/>
                      <a:pt x="64" y="82"/>
                    </a:cubicBezTo>
                    <a:cubicBezTo>
                      <a:pt x="66" y="95"/>
                      <a:pt x="66" y="108"/>
                      <a:pt x="66" y="121"/>
                    </a:cubicBezTo>
                    <a:cubicBezTo>
                      <a:pt x="66" y="147"/>
                      <a:pt x="65" y="172"/>
                      <a:pt x="66" y="197"/>
                    </a:cubicBezTo>
                    <a:cubicBezTo>
                      <a:pt x="66" y="198"/>
                      <a:pt x="67" y="198"/>
                      <a:pt x="67" y="197"/>
                    </a:cubicBezTo>
                    <a:cubicBezTo>
                      <a:pt x="66" y="172"/>
                      <a:pt x="69" y="146"/>
                      <a:pt x="69" y="120"/>
                    </a:cubicBezTo>
                    <a:cubicBezTo>
                      <a:pt x="71" y="146"/>
                      <a:pt x="72" y="172"/>
                      <a:pt x="73" y="197"/>
                    </a:cubicBezTo>
                    <a:cubicBezTo>
                      <a:pt x="73" y="199"/>
                      <a:pt x="75" y="199"/>
                      <a:pt x="75" y="197"/>
                    </a:cubicBezTo>
                    <a:cubicBezTo>
                      <a:pt x="76" y="182"/>
                      <a:pt x="76" y="167"/>
                      <a:pt x="77" y="152"/>
                    </a:cubicBezTo>
                    <a:cubicBezTo>
                      <a:pt x="77" y="151"/>
                      <a:pt x="78" y="150"/>
                      <a:pt x="79" y="148"/>
                    </a:cubicBezTo>
                    <a:cubicBezTo>
                      <a:pt x="84" y="145"/>
                      <a:pt x="91" y="143"/>
                      <a:pt x="98" y="142"/>
                    </a:cubicBezTo>
                    <a:cubicBezTo>
                      <a:pt x="104" y="142"/>
                      <a:pt x="109" y="145"/>
                      <a:pt x="113" y="149"/>
                    </a:cubicBezTo>
                    <a:cubicBezTo>
                      <a:pt x="113" y="149"/>
                      <a:pt x="114" y="150"/>
                      <a:pt x="114" y="150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6" y="167"/>
                      <a:pt x="122" y="182"/>
                      <a:pt x="122" y="197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2" y="192"/>
                      <a:pt x="122" y="186"/>
                      <a:pt x="122" y="180"/>
                    </a:cubicBezTo>
                    <a:cubicBezTo>
                      <a:pt x="122" y="181"/>
                      <a:pt x="123" y="182"/>
                      <a:pt x="124" y="183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25" y="191"/>
                      <a:pt x="126" y="198"/>
                      <a:pt x="129" y="205"/>
                    </a:cubicBezTo>
                    <a:cubicBezTo>
                      <a:pt x="129" y="205"/>
                      <a:pt x="130" y="205"/>
                      <a:pt x="130" y="205"/>
                    </a:cubicBezTo>
                    <a:cubicBezTo>
                      <a:pt x="127" y="198"/>
                      <a:pt x="127" y="191"/>
                      <a:pt x="127" y="184"/>
                    </a:cubicBezTo>
                    <a:cubicBezTo>
                      <a:pt x="127" y="183"/>
                      <a:pt x="127" y="182"/>
                      <a:pt x="127" y="182"/>
                    </a:cubicBezTo>
                    <a:cubicBezTo>
                      <a:pt x="127" y="181"/>
                      <a:pt x="127" y="181"/>
                      <a:pt x="126" y="181"/>
                    </a:cubicBezTo>
                    <a:cubicBezTo>
                      <a:pt x="126" y="178"/>
                      <a:pt x="126" y="176"/>
                      <a:pt x="126" y="173"/>
                    </a:cubicBezTo>
                    <a:cubicBezTo>
                      <a:pt x="127" y="169"/>
                      <a:pt x="126" y="164"/>
                      <a:pt x="125" y="160"/>
                    </a:cubicBezTo>
                    <a:cubicBezTo>
                      <a:pt x="128" y="153"/>
                      <a:pt x="133" y="148"/>
                      <a:pt x="138" y="144"/>
                    </a:cubicBezTo>
                    <a:cubicBezTo>
                      <a:pt x="145" y="140"/>
                      <a:pt x="153" y="139"/>
                      <a:pt x="160" y="142"/>
                    </a:cubicBezTo>
                    <a:cubicBezTo>
                      <a:pt x="161" y="143"/>
                      <a:pt x="163" y="144"/>
                      <a:pt x="164" y="145"/>
                    </a:cubicBezTo>
                    <a:cubicBezTo>
                      <a:pt x="163" y="144"/>
                      <a:pt x="161" y="144"/>
                      <a:pt x="160" y="143"/>
                    </a:cubicBezTo>
                    <a:cubicBezTo>
                      <a:pt x="149" y="140"/>
                      <a:pt x="138" y="145"/>
                      <a:pt x="135" y="156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40" y="146"/>
                      <a:pt x="150" y="143"/>
                      <a:pt x="160" y="147"/>
                    </a:cubicBezTo>
                    <a:cubicBezTo>
                      <a:pt x="166" y="148"/>
                      <a:pt x="170" y="152"/>
                      <a:pt x="173" y="156"/>
                    </a:cubicBezTo>
                    <a:cubicBezTo>
                      <a:pt x="177" y="170"/>
                      <a:pt x="177" y="186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5" y="198"/>
                      <a:pt x="176" y="194"/>
                      <a:pt x="176" y="190"/>
                    </a:cubicBezTo>
                    <a:cubicBezTo>
                      <a:pt x="176" y="191"/>
                      <a:pt x="177" y="193"/>
                      <a:pt x="177" y="194"/>
                    </a:cubicBezTo>
                    <a:cubicBezTo>
                      <a:pt x="177" y="195"/>
                      <a:pt x="179" y="195"/>
                      <a:pt x="179" y="194"/>
                    </a:cubicBezTo>
                    <a:cubicBezTo>
                      <a:pt x="181" y="180"/>
                      <a:pt x="185" y="149"/>
                      <a:pt x="206" y="154"/>
                    </a:cubicBezTo>
                    <a:cubicBezTo>
                      <a:pt x="222" y="158"/>
                      <a:pt x="229" y="177"/>
                      <a:pt x="234" y="192"/>
                    </a:cubicBezTo>
                    <a:cubicBezTo>
                      <a:pt x="233" y="191"/>
                      <a:pt x="233" y="191"/>
                      <a:pt x="233" y="190"/>
                    </a:cubicBezTo>
                    <a:cubicBezTo>
                      <a:pt x="232" y="190"/>
                      <a:pt x="232" y="190"/>
                      <a:pt x="232" y="189"/>
                    </a:cubicBezTo>
                    <a:cubicBezTo>
                      <a:pt x="229" y="184"/>
                      <a:pt x="227" y="179"/>
                      <a:pt x="224" y="173"/>
                    </a:cubicBezTo>
                    <a:cubicBezTo>
                      <a:pt x="221" y="166"/>
                      <a:pt x="215" y="160"/>
                      <a:pt x="208" y="156"/>
                    </a:cubicBezTo>
                    <a:cubicBezTo>
                      <a:pt x="207" y="156"/>
                      <a:pt x="207" y="157"/>
                      <a:pt x="207" y="157"/>
                    </a:cubicBezTo>
                    <a:cubicBezTo>
                      <a:pt x="216" y="162"/>
                      <a:pt x="220" y="171"/>
                      <a:pt x="223" y="181"/>
                    </a:cubicBezTo>
                    <a:cubicBezTo>
                      <a:pt x="221" y="178"/>
                      <a:pt x="218" y="176"/>
                      <a:pt x="215" y="174"/>
                    </a:cubicBezTo>
                    <a:cubicBezTo>
                      <a:pt x="215" y="174"/>
                      <a:pt x="214" y="175"/>
                      <a:pt x="214" y="176"/>
                    </a:cubicBezTo>
                    <a:cubicBezTo>
                      <a:pt x="219" y="180"/>
                      <a:pt x="223" y="185"/>
                      <a:pt x="227" y="190"/>
                    </a:cubicBezTo>
                    <a:cubicBezTo>
                      <a:pt x="229" y="193"/>
                      <a:pt x="230" y="196"/>
                      <a:pt x="233" y="198"/>
                    </a:cubicBezTo>
                    <a:cubicBezTo>
                      <a:pt x="233" y="198"/>
                      <a:pt x="233" y="199"/>
                      <a:pt x="233" y="199"/>
                    </a:cubicBezTo>
                    <a:cubicBezTo>
                      <a:pt x="233" y="200"/>
                      <a:pt x="234" y="201"/>
                      <a:pt x="235" y="202"/>
                    </a:cubicBezTo>
                    <a:cubicBezTo>
                      <a:pt x="234" y="205"/>
                      <a:pt x="234" y="208"/>
                      <a:pt x="234" y="211"/>
                    </a:cubicBezTo>
                    <a:cubicBezTo>
                      <a:pt x="229" y="204"/>
                      <a:pt x="221" y="199"/>
                      <a:pt x="216" y="193"/>
                    </a:cubicBezTo>
                    <a:cubicBezTo>
                      <a:pt x="215" y="191"/>
                      <a:pt x="213" y="193"/>
                      <a:pt x="214" y="194"/>
                    </a:cubicBezTo>
                    <a:cubicBezTo>
                      <a:pt x="220" y="203"/>
                      <a:pt x="227" y="211"/>
                      <a:pt x="233" y="220"/>
                    </a:cubicBezTo>
                    <a:cubicBezTo>
                      <a:pt x="233" y="224"/>
                      <a:pt x="233" y="228"/>
                      <a:pt x="232" y="233"/>
                    </a:cubicBezTo>
                    <a:cubicBezTo>
                      <a:pt x="227" y="226"/>
                      <a:pt x="222" y="220"/>
                      <a:pt x="216" y="215"/>
                    </a:cubicBezTo>
                    <a:cubicBezTo>
                      <a:pt x="215" y="214"/>
                      <a:pt x="213" y="215"/>
                      <a:pt x="214" y="217"/>
                    </a:cubicBezTo>
                    <a:cubicBezTo>
                      <a:pt x="219" y="223"/>
                      <a:pt x="223" y="229"/>
                      <a:pt x="228" y="235"/>
                    </a:cubicBezTo>
                    <a:cubicBezTo>
                      <a:pt x="229" y="237"/>
                      <a:pt x="231" y="240"/>
                      <a:pt x="232" y="242"/>
                    </a:cubicBezTo>
                    <a:cubicBezTo>
                      <a:pt x="232" y="245"/>
                      <a:pt x="232" y="247"/>
                      <a:pt x="232" y="250"/>
                    </a:cubicBezTo>
                    <a:cubicBezTo>
                      <a:pt x="227" y="243"/>
                      <a:pt x="220" y="238"/>
                      <a:pt x="212" y="233"/>
                    </a:cubicBezTo>
                    <a:cubicBezTo>
                      <a:pt x="211" y="232"/>
                      <a:pt x="209" y="234"/>
                      <a:pt x="210" y="236"/>
                    </a:cubicBezTo>
                    <a:cubicBezTo>
                      <a:pt x="216" y="241"/>
                      <a:pt x="222" y="246"/>
                      <a:pt x="226" y="253"/>
                    </a:cubicBezTo>
                    <a:cubicBezTo>
                      <a:pt x="229" y="256"/>
                      <a:pt x="231" y="259"/>
                      <a:pt x="232" y="263"/>
                    </a:cubicBezTo>
                    <a:cubicBezTo>
                      <a:pt x="232" y="264"/>
                      <a:pt x="232" y="265"/>
                      <a:pt x="232" y="266"/>
                    </a:cubicBezTo>
                    <a:cubicBezTo>
                      <a:pt x="232" y="270"/>
                      <a:pt x="232" y="275"/>
                      <a:pt x="232" y="279"/>
                    </a:cubicBezTo>
                    <a:cubicBezTo>
                      <a:pt x="231" y="277"/>
                      <a:pt x="229" y="276"/>
                      <a:pt x="228" y="274"/>
                    </a:cubicBezTo>
                    <a:cubicBezTo>
                      <a:pt x="224" y="268"/>
                      <a:pt x="219" y="263"/>
                      <a:pt x="212" y="260"/>
                    </a:cubicBezTo>
                    <a:cubicBezTo>
                      <a:pt x="211" y="260"/>
                      <a:pt x="210" y="261"/>
                      <a:pt x="211" y="261"/>
                    </a:cubicBezTo>
                    <a:cubicBezTo>
                      <a:pt x="216" y="265"/>
                      <a:pt x="221" y="271"/>
                      <a:pt x="225" y="277"/>
                    </a:cubicBezTo>
                    <a:cubicBezTo>
                      <a:pt x="228" y="281"/>
                      <a:pt x="229" y="285"/>
                      <a:pt x="232" y="289"/>
                    </a:cubicBezTo>
                    <a:cubicBezTo>
                      <a:pt x="232" y="292"/>
                      <a:pt x="232" y="296"/>
                      <a:pt x="232" y="300"/>
                    </a:cubicBezTo>
                    <a:cubicBezTo>
                      <a:pt x="230" y="296"/>
                      <a:pt x="227" y="293"/>
                      <a:pt x="225" y="290"/>
                    </a:cubicBezTo>
                    <a:cubicBezTo>
                      <a:pt x="219" y="283"/>
                      <a:pt x="213" y="278"/>
                      <a:pt x="208" y="272"/>
                    </a:cubicBezTo>
                    <a:cubicBezTo>
                      <a:pt x="208" y="272"/>
                      <a:pt x="207" y="272"/>
                      <a:pt x="207" y="272"/>
                    </a:cubicBezTo>
                    <a:cubicBezTo>
                      <a:pt x="211" y="277"/>
                      <a:pt x="215" y="283"/>
                      <a:pt x="219" y="288"/>
                    </a:cubicBezTo>
                    <a:cubicBezTo>
                      <a:pt x="222" y="291"/>
                      <a:pt x="225" y="295"/>
                      <a:pt x="228" y="299"/>
                    </a:cubicBezTo>
                    <a:cubicBezTo>
                      <a:pt x="229" y="301"/>
                      <a:pt x="230" y="304"/>
                      <a:pt x="232" y="307"/>
                    </a:cubicBezTo>
                    <a:cubicBezTo>
                      <a:pt x="232" y="310"/>
                      <a:pt x="232" y="313"/>
                      <a:pt x="232" y="316"/>
                    </a:cubicBezTo>
                    <a:cubicBezTo>
                      <a:pt x="228" y="307"/>
                      <a:pt x="221" y="298"/>
                      <a:pt x="212" y="293"/>
                    </a:cubicBezTo>
                    <a:cubicBezTo>
                      <a:pt x="211" y="292"/>
                      <a:pt x="209" y="294"/>
                      <a:pt x="210" y="295"/>
                    </a:cubicBezTo>
                    <a:cubicBezTo>
                      <a:pt x="215" y="301"/>
                      <a:pt x="220" y="306"/>
                      <a:pt x="225" y="312"/>
                    </a:cubicBezTo>
                    <a:cubicBezTo>
                      <a:pt x="229" y="319"/>
                      <a:pt x="231" y="326"/>
                      <a:pt x="232" y="333"/>
                    </a:cubicBezTo>
                    <a:cubicBezTo>
                      <a:pt x="231" y="333"/>
                      <a:pt x="231" y="333"/>
                      <a:pt x="230" y="333"/>
                    </a:cubicBezTo>
                    <a:cubicBezTo>
                      <a:pt x="228" y="325"/>
                      <a:pt x="223" y="316"/>
                      <a:pt x="215" y="315"/>
                    </a:cubicBezTo>
                    <a:cubicBezTo>
                      <a:pt x="214" y="315"/>
                      <a:pt x="213" y="316"/>
                      <a:pt x="214" y="317"/>
                    </a:cubicBezTo>
                    <a:cubicBezTo>
                      <a:pt x="216" y="321"/>
                      <a:pt x="219" y="324"/>
                      <a:pt x="222" y="327"/>
                    </a:cubicBezTo>
                    <a:cubicBezTo>
                      <a:pt x="223" y="329"/>
                      <a:pt x="224" y="330"/>
                      <a:pt x="224" y="331"/>
                    </a:cubicBezTo>
                    <a:cubicBezTo>
                      <a:pt x="217" y="330"/>
                      <a:pt x="208" y="329"/>
                      <a:pt x="201" y="328"/>
                    </a:cubicBezTo>
                    <a:cubicBezTo>
                      <a:pt x="190" y="326"/>
                      <a:pt x="179" y="324"/>
                      <a:pt x="168" y="323"/>
                    </a:cubicBezTo>
                    <a:cubicBezTo>
                      <a:pt x="143" y="321"/>
                      <a:pt x="117" y="320"/>
                      <a:pt x="92" y="320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117" y="320"/>
                      <a:pt x="141" y="322"/>
                      <a:pt x="165" y="325"/>
                    </a:cubicBezTo>
                    <a:cubicBezTo>
                      <a:pt x="178" y="326"/>
                      <a:pt x="190" y="328"/>
                      <a:pt x="202" y="330"/>
                    </a:cubicBezTo>
                    <a:cubicBezTo>
                      <a:pt x="210" y="331"/>
                      <a:pt x="218" y="333"/>
                      <a:pt x="226" y="334"/>
                    </a:cubicBezTo>
                    <a:cubicBezTo>
                      <a:pt x="227" y="336"/>
                      <a:pt x="227" y="338"/>
                      <a:pt x="228" y="339"/>
                    </a:cubicBezTo>
                    <a:cubicBezTo>
                      <a:pt x="229" y="342"/>
                      <a:pt x="232" y="341"/>
                      <a:pt x="232" y="338"/>
                    </a:cubicBezTo>
                    <a:cubicBezTo>
                      <a:pt x="232" y="337"/>
                      <a:pt x="231" y="336"/>
                      <a:pt x="231" y="335"/>
                    </a:cubicBezTo>
                    <a:cubicBezTo>
                      <a:pt x="231" y="335"/>
                      <a:pt x="232" y="335"/>
                      <a:pt x="232" y="335"/>
                    </a:cubicBezTo>
                    <a:cubicBezTo>
                      <a:pt x="232" y="336"/>
                      <a:pt x="232" y="337"/>
                      <a:pt x="232" y="339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2" y="340"/>
                      <a:pt x="232" y="340"/>
                      <a:pt x="232" y="341"/>
                    </a:cubicBezTo>
                    <a:cubicBezTo>
                      <a:pt x="209" y="341"/>
                      <a:pt x="187" y="342"/>
                      <a:pt x="164" y="343"/>
                    </a:cubicBezTo>
                    <a:cubicBezTo>
                      <a:pt x="142" y="344"/>
                      <a:pt x="120" y="343"/>
                      <a:pt x="98" y="345"/>
                    </a:cubicBezTo>
                    <a:cubicBezTo>
                      <a:pt x="83" y="346"/>
                      <a:pt x="69" y="348"/>
                      <a:pt x="54" y="350"/>
                    </a:cubicBezTo>
                    <a:cubicBezTo>
                      <a:pt x="43" y="352"/>
                      <a:pt x="25" y="355"/>
                      <a:pt x="15" y="347"/>
                    </a:cubicBezTo>
                    <a:cubicBezTo>
                      <a:pt x="16" y="347"/>
                      <a:pt x="16" y="347"/>
                      <a:pt x="16" y="346"/>
                    </a:cubicBezTo>
                    <a:cubicBezTo>
                      <a:pt x="18" y="337"/>
                      <a:pt x="17" y="326"/>
                      <a:pt x="18" y="317"/>
                    </a:cubicBezTo>
                    <a:cubicBezTo>
                      <a:pt x="21" y="328"/>
                      <a:pt x="34" y="338"/>
                      <a:pt x="43" y="344"/>
                    </a:cubicBezTo>
                    <a:cubicBezTo>
                      <a:pt x="45" y="345"/>
                      <a:pt x="47" y="342"/>
                      <a:pt x="45" y="341"/>
                    </a:cubicBezTo>
                    <a:cubicBezTo>
                      <a:pt x="33" y="333"/>
                      <a:pt x="25" y="324"/>
                      <a:pt x="19" y="310"/>
                    </a:cubicBezTo>
                    <a:cubicBezTo>
                      <a:pt x="19" y="310"/>
                      <a:pt x="18" y="309"/>
                      <a:pt x="18" y="310"/>
                    </a:cubicBezTo>
                    <a:cubicBezTo>
                      <a:pt x="18" y="306"/>
                      <a:pt x="18" y="302"/>
                      <a:pt x="18" y="298"/>
                    </a:cubicBezTo>
                    <a:cubicBezTo>
                      <a:pt x="23" y="306"/>
                      <a:pt x="31" y="314"/>
                      <a:pt x="40" y="317"/>
                    </a:cubicBezTo>
                    <a:cubicBezTo>
                      <a:pt x="41" y="318"/>
                      <a:pt x="42" y="316"/>
                      <a:pt x="41" y="315"/>
                    </a:cubicBezTo>
                    <a:cubicBezTo>
                      <a:pt x="30" y="307"/>
                      <a:pt x="23" y="297"/>
                      <a:pt x="17" y="286"/>
                    </a:cubicBezTo>
                    <a:cubicBezTo>
                      <a:pt x="17" y="284"/>
                      <a:pt x="17" y="282"/>
                      <a:pt x="17" y="280"/>
                    </a:cubicBezTo>
                    <a:cubicBezTo>
                      <a:pt x="17" y="278"/>
                      <a:pt x="17" y="276"/>
                      <a:pt x="17" y="275"/>
                    </a:cubicBezTo>
                    <a:cubicBezTo>
                      <a:pt x="17" y="275"/>
                      <a:pt x="17" y="275"/>
                      <a:pt x="18" y="276"/>
                    </a:cubicBezTo>
                    <a:cubicBezTo>
                      <a:pt x="23" y="282"/>
                      <a:pt x="32" y="291"/>
                      <a:pt x="40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8"/>
                      <a:pt x="35" y="286"/>
                      <a:pt x="32" y="284"/>
                    </a:cubicBezTo>
                    <a:cubicBezTo>
                      <a:pt x="28" y="281"/>
                      <a:pt x="25" y="277"/>
                      <a:pt x="22" y="273"/>
                    </a:cubicBezTo>
                    <a:cubicBezTo>
                      <a:pt x="20" y="270"/>
                      <a:pt x="18" y="267"/>
                      <a:pt x="17" y="264"/>
                    </a:cubicBezTo>
                    <a:cubicBezTo>
                      <a:pt x="17" y="258"/>
                      <a:pt x="16" y="253"/>
                      <a:pt x="16" y="247"/>
                    </a:cubicBezTo>
                    <a:cubicBezTo>
                      <a:pt x="21" y="258"/>
                      <a:pt x="30" y="267"/>
                      <a:pt x="40" y="269"/>
                    </a:cubicBezTo>
                    <a:cubicBezTo>
                      <a:pt x="41" y="269"/>
                      <a:pt x="41" y="268"/>
                      <a:pt x="41" y="267"/>
                    </a:cubicBezTo>
                    <a:cubicBezTo>
                      <a:pt x="32" y="263"/>
                      <a:pt x="26" y="258"/>
                      <a:pt x="22" y="249"/>
                    </a:cubicBezTo>
                    <a:cubicBezTo>
                      <a:pt x="18" y="241"/>
                      <a:pt x="18" y="232"/>
                      <a:pt x="16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5" y="218"/>
                      <a:pt x="15" y="213"/>
                      <a:pt x="15" y="208"/>
                    </a:cubicBezTo>
                    <a:cubicBezTo>
                      <a:pt x="15" y="208"/>
                      <a:pt x="15" y="207"/>
                      <a:pt x="15" y="207"/>
                    </a:cubicBezTo>
                    <a:cubicBezTo>
                      <a:pt x="16" y="209"/>
                      <a:pt x="16" y="211"/>
                      <a:pt x="17" y="213"/>
                    </a:cubicBezTo>
                    <a:cubicBezTo>
                      <a:pt x="21" y="223"/>
                      <a:pt x="26" y="233"/>
                      <a:pt x="32" y="243"/>
                    </a:cubicBezTo>
                    <a:cubicBezTo>
                      <a:pt x="33" y="244"/>
                      <a:pt x="35" y="243"/>
                      <a:pt x="34" y="241"/>
                    </a:cubicBezTo>
                    <a:cubicBezTo>
                      <a:pt x="29" y="231"/>
                      <a:pt x="25" y="220"/>
                      <a:pt x="21" y="209"/>
                    </a:cubicBezTo>
                    <a:cubicBezTo>
                      <a:pt x="19" y="204"/>
                      <a:pt x="18" y="199"/>
                      <a:pt x="17" y="194"/>
                    </a:cubicBezTo>
                    <a:cubicBezTo>
                      <a:pt x="16" y="191"/>
                      <a:pt x="15" y="188"/>
                      <a:pt x="14" y="185"/>
                    </a:cubicBezTo>
                    <a:cubicBezTo>
                      <a:pt x="14" y="182"/>
                      <a:pt x="14" y="179"/>
                      <a:pt x="14" y="176"/>
                    </a:cubicBezTo>
                    <a:cubicBezTo>
                      <a:pt x="14" y="177"/>
                      <a:pt x="15" y="178"/>
                      <a:pt x="15" y="179"/>
                    </a:cubicBezTo>
                    <a:cubicBezTo>
                      <a:pt x="20" y="187"/>
                      <a:pt x="28" y="194"/>
                      <a:pt x="36" y="198"/>
                    </a:cubicBezTo>
                    <a:cubicBezTo>
                      <a:pt x="37" y="199"/>
                      <a:pt x="38" y="197"/>
                      <a:pt x="37" y="196"/>
                    </a:cubicBezTo>
                    <a:cubicBezTo>
                      <a:pt x="30" y="191"/>
                      <a:pt x="24" y="185"/>
                      <a:pt x="19" y="177"/>
                    </a:cubicBezTo>
                    <a:cubicBezTo>
                      <a:pt x="17" y="173"/>
                      <a:pt x="15" y="169"/>
                      <a:pt x="14" y="165"/>
                    </a:cubicBezTo>
                    <a:cubicBezTo>
                      <a:pt x="14" y="162"/>
                      <a:pt x="14" y="160"/>
                      <a:pt x="13" y="158"/>
                    </a:cubicBezTo>
                    <a:cubicBezTo>
                      <a:pt x="13" y="153"/>
                      <a:pt x="13" y="148"/>
                      <a:pt x="12" y="143"/>
                    </a:cubicBezTo>
                    <a:cubicBezTo>
                      <a:pt x="13" y="145"/>
                      <a:pt x="15" y="146"/>
                      <a:pt x="16" y="148"/>
                    </a:cubicBezTo>
                    <a:cubicBezTo>
                      <a:pt x="21" y="155"/>
                      <a:pt x="27" y="163"/>
                      <a:pt x="36" y="165"/>
                    </a:cubicBezTo>
                    <a:cubicBezTo>
                      <a:pt x="37" y="165"/>
                      <a:pt x="38" y="164"/>
                      <a:pt x="37" y="163"/>
                    </a:cubicBezTo>
                    <a:cubicBezTo>
                      <a:pt x="30" y="158"/>
                      <a:pt x="24" y="152"/>
                      <a:pt x="19" y="144"/>
                    </a:cubicBezTo>
                    <a:cubicBezTo>
                      <a:pt x="16" y="140"/>
                      <a:pt x="14" y="136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24"/>
                      <a:pt x="12" y="118"/>
                      <a:pt x="12" y="111"/>
                    </a:cubicBezTo>
                    <a:cubicBezTo>
                      <a:pt x="14" y="118"/>
                      <a:pt x="19" y="124"/>
                      <a:pt x="25" y="128"/>
                    </a:cubicBezTo>
                    <a:cubicBezTo>
                      <a:pt x="26" y="129"/>
                      <a:pt x="28" y="127"/>
                      <a:pt x="27" y="126"/>
                    </a:cubicBezTo>
                    <a:cubicBezTo>
                      <a:pt x="20" y="120"/>
                      <a:pt x="16" y="113"/>
                      <a:pt x="14" y="105"/>
                    </a:cubicBezTo>
                    <a:cubicBezTo>
                      <a:pt x="13" y="102"/>
                      <a:pt x="12" y="97"/>
                      <a:pt x="11" y="93"/>
                    </a:cubicBezTo>
                    <a:cubicBezTo>
                      <a:pt x="11" y="85"/>
                      <a:pt x="11" y="77"/>
                      <a:pt x="8" y="69"/>
                    </a:cubicBezTo>
                    <a:cubicBezTo>
                      <a:pt x="8" y="68"/>
                      <a:pt x="8" y="68"/>
                      <a:pt x="7" y="68"/>
                    </a:cubicBezTo>
                    <a:cubicBezTo>
                      <a:pt x="6" y="48"/>
                      <a:pt x="7" y="28"/>
                      <a:pt x="24" y="15"/>
                    </a:cubicBezTo>
                    <a:cubicBezTo>
                      <a:pt x="33" y="9"/>
                      <a:pt x="41" y="1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83A9C091-84C9-4F5E-932F-28FF559DC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3698"/>
                <a:ext cx="23" cy="16"/>
              </a:xfrm>
              <a:custGeom>
                <a:avLst/>
                <a:gdLst>
                  <a:gd name="T0" fmla="*/ 3 w 47"/>
                  <a:gd name="T1" fmla="*/ 33 h 34"/>
                  <a:gd name="T2" fmla="*/ 3 w 47"/>
                  <a:gd name="T3" fmla="*/ 33 h 34"/>
                  <a:gd name="T4" fmla="*/ 21 w 47"/>
                  <a:gd name="T5" fmla="*/ 3 h 34"/>
                  <a:gd name="T6" fmla="*/ 35 w 47"/>
                  <a:gd name="T7" fmla="*/ 10 h 34"/>
                  <a:gd name="T8" fmla="*/ 43 w 47"/>
                  <a:gd name="T9" fmla="*/ 33 h 34"/>
                  <a:gd name="T10" fmla="*/ 44 w 47"/>
                  <a:gd name="T11" fmla="*/ 33 h 34"/>
                  <a:gd name="T12" fmla="*/ 20 w 47"/>
                  <a:gd name="T13" fmla="*/ 1 h 34"/>
                  <a:gd name="T14" fmla="*/ 3 w 47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4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0" y="20"/>
                      <a:pt x="6" y="4"/>
                      <a:pt x="21" y="3"/>
                    </a:cubicBezTo>
                    <a:cubicBezTo>
                      <a:pt x="27" y="3"/>
                      <a:pt x="32" y="6"/>
                      <a:pt x="35" y="10"/>
                    </a:cubicBezTo>
                    <a:cubicBezTo>
                      <a:pt x="41" y="17"/>
                      <a:pt x="41" y="25"/>
                      <a:pt x="43" y="33"/>
                    </a:cubicBezTo>
                    <a:cubicBezTo>
                      <a:pt x="43" y="34"/>
                      <a:pt x="44" y="34"/>
                      <a:pt x="44" y="33"/>
                    </a:cubicBezTo>
                    <a:cubicBezTo>
                      <a:pt x="47" y="18"/>
                      <a:pt x="37" y="0"/>
                      <a:pt x="20" y="1"/>
                    </a:cubicBezTo>
                    <a:cubicBezTo>
                      <a:pt x="4" y="3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3267AFE4-55AF-480B-9A0D-1A7D984B7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3761"/>
                <a:ext cx="2" cy="17"/>
              </a:xfrm>
              <a:custGeom>
                <a:avLst/>
                <a:gdLst>
                  <a:gd name="T0" fmla="*/ 3 w 4"/>
                  <a:gd name="T1" fmla="*/ 35 h 36"/>
                  <a:gd name="T2" fmla="*/ 3 w 4"/>
                  <a:gd name="T3" fmla="*/ 1 h 36"/>
                  <a:gd name="T4" fmla="*/ 1 w 4"/>
                  <a:gd name="T5" fmla="*/ 1 h 36"/>
                  <a:gd name="T6" fmla="*/ 1 w 4"/>
                  <a:gd name="T7" fmla="*/ 35 h 36"/>
                  <a:gd name="T8" fmla="*/ 3 w 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3" y="35"/>
                    </a:moveTo>
                    <a:cubicBezTo>
                      <a:pt x="3" y="24"/>
                      <a:pt x="4" y="1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2"/>
                      <a:pt x="1" y="24"/>
                      <a:pt x="1" y="35"/>
                    </a:cubicBezTo>
                    <a:cubicBezTo>
                      <a:pt x="1" y="36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82E44F32-AA7F-49FF-8A83-A97002FFF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842"/>
                <a:ext cx="74" cy="5"/>
              </a:xfrm>
              <a:custGeom>
                <a:avLst/>
                <a:gdLst>
                  <a:gd name="T0" fmla="*/ 0 w 155"/>
                  <a:gd name="T1" fmla="*/ 5 h 9"/>
                  <a:gd name="T2" fmla="*/ 0 w 155"/>
                  <a:gd name="T3" fmla="*/ 5 h 9"/>
                  <a:gd name="T4" fmla="*/ 78 w 155"/>
                  <a:gd name="T5" fmla="*/ 3 h 9"/>
                  <a:gd name="T6" fmla="*/ 118 w 155"/>
                  <a:gd name="T7" fmla="*/ 4 h 9"/>
                  <a:gd name="T8" fmla="*/ 155 w 155"/>
                  <a:gd name="T9" fmla="*/ 9 h 9"/>
                  <a:gd name="T10" fmla="*/ 155 w 155"/>
                  <a:gd name="T11" fmla="*/ 8 h 9"/>
                  <a:gd name="T12" fmla="*/ 122 w 155"/>
                  <a:gd name="T13" fmla="*/ 2 h 9"/>
                  <a:gd name="T14" fmla="*/ 80 w 155"/>
                  <a:gd name="T15" fmla="*/ 1 h 9"/>
                  <a:gd name="T16" fmla="*/ 0 w 15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6" y="5"/>
                      <a:pt x="52" y="3"/>
                      <a:pt x="78" y="3"/>
                    </a:cubicBezTo>
                    <a:cubicBezTo>
                      <a:pt x="91" y="3"/>
                      <a:pt x="105" y="3"/>
                      <a:pt x="118" y="4"/>
                    </a:cubicBezTo>
                    <a:cubicBezTo>
                      <a:pt x="130" y="4"/>
                      <a:pt x="142" y="8"/>
                      <a:pt x="155" y="9"/>
                    </a:cubicBezTo>
                    <a:cubicBezTo>
                      <a:pt x="155" y="9"/>
                      <a:pt x="155" y="8"/>
                      <a:pt x="155" y="8"/>
                    </a:cubicBezTo>
                    <a:cubicBezTo>
                      <a:pt x="145" y="4"/>
                      <a:pt x="133" y="3"/>
                      <a:pt x="122" y="2"/>
                    </a:cubicBezTo>
                    <a:cubicBezTo>
                      <a:pt x="108" y="0"/>
                      <a:pt x="94" y="0"/>
                      <a:pt x="80" y="1"/>
                    </a:cubicBezTo>
                    <a:cubicBezTo>
                      <a:pt x="54" y="1"/>
                      <a:pt x="2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59122063-8090-4F21-8BED-B0EF26036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3828"/>
                <a:ext cx="39" cy="8"/>
              </a:xfrm>
              <a:custGeom>
                <a:avLst/>
                <a:gdLst>
                  <a:gd name="T0" fmla="*/ 1 w 82"/>
                  <a:gd name="T1" fmla="*/ 3 h 17"/>
                  <a:gd name="T2" fmla="*/ 82 w 82"/>
                  <a:gd name="T3" fmla="*/ 13 h 17"/>
                  <a:gd name="T4" fmla="*/ 82 w 82"/>
                  <a:gd name="T5" fmla="*/ 12 h 17"/>
                  <a:gd name="T6" fmla="*/ 42 w 82"/>
                  <a:gd name="T7" fmla="*/ 9 h 17"/>
                  <a:gd name="T8" fmla="*/ 2 w 82"/>
                  <a:gd name="T9" fmla="*/ 0 h 17"/>
                  <a:gd name="T10" fmla="*/ 1 w 82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7">
                    <a:moveTo>
                      <a:pt x="1" y="3"/>
                    </a:moveTo>
                    <a:cubicBezTo>
                      <a:pt x="26" y="10"/>
                      <a:pt x="55" y="17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68" y="12"/>
                      <a:pt x="55" y="11"/>
                      <a:pt x="42" y="9"/>
                    </a:cubicBezTo>
                    <a:cubicBezTo>
                      <a:pt x="28" y="7"/>
                      <a:pt x="15" y="4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79172DFA-3C04-4C47-B647-A1275A53C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" y="3819"/>
                <a:ext cx="26" cy="5"/>
              </a:xfrm>
              <a:custGeom>
                <a:avLst/>
                <a:gdLst>
                  <a:gd name="T0" fmla="*/ 0 w 55"/>
                  <a:gd name="T1" fmla="*/ 1 h 9"/>
                  <a:gd name="T2" fmla="*/ 54 w 55"/>
                  <a:gd name="T3" fmla="*/ 9 h 9"/>
                  <a:gd name="T4" fmla="*/ 54 w 55"/>
                  <a:gd name="T5" fmla="*/ 8 h 9"/>
                  <a:gd name="T6" fmla="*/ 0 w 55"/>
                  <a:gd name="T7" fmla="*/ 0 h 9"/>
                  <a:gd name="T8" fmla="*/ 0 w 5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">
                    <a:moveTo>
                      <a:pt x="0" y="1"/>
                    </a:moveTo>
                    <a:cubicBezTo>
                      <a:pt x="18" y="2"/>
                      <a:pt x="36" y="4"/>
                      <a:pt x="54" y="9"/>
                    </a:cubicBezTo>
                    <a:cubicBezTo>
                      <a:pt x="55" y="9"/>
                      <a:pt x="55" y="8"/>
                      <a:pt x="54" y="8"/>
                    </a:cubicBezTo>
                    <a:cubicBezTo>
                      <a:pt x="37" y="1"/>
                      <a:pt x="18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33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9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10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Graphic spid="17" grpId="0">
        <p:bldAsOne/>
      </p:bldGraphic>
      <p:bldGraphic spid="17" grpId="1">
        <p:bldAsOne/>
      </p:bldGraphic>
      <p:bldP spid="18" grpId="0"/>
      <p:bldP spid="19" grpId="0"/>
      <p:bldGraphic spid="20" grpId="0">
        <p:bldAsOne/>
      </p:bldGraphic>
      <p:bldGraphic spid="20" grpId="1">
        <p:bldAsOne/>
      </p:bldGraphic>
      <p:bldP spid="21" grpId="0"/>
      <p:bldP spid="22" grpId="0"/>
      <p:bldGraphic spid="23" grpId="0">
        <p:bldAsOne/>
      </p:bldGraphic>
      <p:bldGraphic spid="23" grpId="1">
        <p:bldAsOne/>
      </p:bldGraphic>
      <p:bldP spid="24" grpId="0"/>
      <p:bldP spid="25" grpId="0"/>
      <p:bldGraphic spid="26" grpId="0">
        <p:bldAsOne/>
      </p:bldGraphic>
      <p:bldGraphic spid="26" grpId="1">
        <p:bldAsOne/>
      </p:bldGraphic>
      <p:bldP spid="27" grpId="0"/>
      <p:bldP spid="28" grpId="0"/>
      <p:bldGraphic spid="29" grpId="0">
        <p:bldAsOne/>
      </p:bldGraphic>
      <p:bldGraphic spid="29" grpId="1">
        <p:bldAsOne/>
      </p:bldGraphic>
      <p:bldP spid="30" grpId="0"/>
      <p:bldP spid="31" grpId="0"/>
      <p:bldGraphic spid="32" grpId="0">
        <p:bldAsOne/>
      </p:bldGraphic>
      <p:bldGraphic spid="32" grpId="1">
        <p:bldAsOne/>
      </p:bldGraphic>
      <p:bldP spid="33" grpId="0"/>
      <p:bldP spid="34" grpId="0"/>
      <p:bldGraphic spid="35" grpId="0">
        <p:bldAsOne/>
      </p:bldGraphic>
      <p:bldGraphic spid="35" grpId="1">
        <p:bldAsOne/>
      </p:bldGraphic>
      <p:bldP spid="36" grpId="0"/>
      <p:bldP spid="46" grpId="0"/>
      <p:bldGraphic spid="47" grpId="0">
        <p:bldAsOne/>
      </p:bldGraphic>
      <p:bldGraphic spid="47" grpId="1">
        <p:bldAsOne/>
      </p:bldGraphic>
      <p:bldP spid="48" grpId="0"/>
      <p:bldP spid="49" grpId="0"/>
      <p:bldGraphic spid="50" grpId="0">
        <p:bldAsOne/>
      </p:bldGraphic>
      <p:bldGraphic spid="50" grpId="1">
        <p:bldAsOne/>
      </p:bldGraphic>
      <p:bldP spid="51" grpId="0"/>
      <p:bldP spid="52" grpId="0"/>
      <p:bldGraphic spid="53" grpId="0">
        <p:bldAsOne/>
      </p:bldGraphic>
      <p:bldGraphic spid="53" grpId="1">
        <p:bldAsOne/>
      </p:bldGraphic>
      <p:bldP spid="54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20000" y="608904"/>
            <a:ext cx="846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canais de atendimento </a:t>
            </a:r>
            <a:r>
              <a:rPr lang="pt-BR" sz="3200" b="1" i="1" dirty="0">
                <a:solidFill>
                  <a:schemeClr val="accent2"/>
                </a:solidFill>
              </a:rPr>
              <a:t>utilizados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1398600" y="6596390"/>
            <a:ext cx="1079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f2.</a:t>
            </a:r>
            <a:r>
              <a:rPr lang="pt-BR" sz="1100" dirty="0">
                <a:solidFill>
                  <a:schemeClr val="bg1"/>
                </a:solidFill>
              </a:rPr>
              <a:t> (Dentre aqueles que confirmaram ter entrado em contato) Qual(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foi(foram) o(s) canal(</a:t>
            </a:r>
            <a:r>
              <a:rPr lang="pt-BR" sz="1100" dirty="0" err="1">
                <a:solidFill>
                  <a:schemeClr val="bg1"/>
                </a:solidFill>
              </a:rPr>
              <a:t>is</a:t>
            </a:r>
            <a:r>
              <a:rPr lang="pt-BR" sz="1100" dirty="0">
                <a:solidFill>
                  <a:schemeClr val="bg1"/>
                </a:solidFill>
              </a:rPr>
              <a:t>) de atendimento?</a:t>
            </a:r>
          </a:p>
        </p:txBody>
      </p:sp>
      <p:grpSp>
        <p:nvGrpSpPr>
          <p:cNvPr id="46" name="+ informações">
            <a:extLst>
              <a:ext uri="{FF2B5EF4-FFF2-40B4-BE49-F238E27FC236}">
                <a16:creationId xmlns:a16="http://schemas.microsoft.com/office/drawing/2014/main" id="{240E3758-0717-47EE-B909-4C6F5DB255EE}"/>
              </a:ext>
            </a:extLst>
          </p:cNvPr>
          <p:cNvGrpSpPr/>
          <p:nvPr/>
        </p:nvGrpSpPr>
        <p:grpSpPr>
          <a:xfrm>
            <a:off x="9182100" y="5902847"/>
            <a:ext cx="1402473" cy="346249"/>
            <a:chOff x="7300120" y="5125288"/>
            <a:chExt cx="1748287" cy="431624"/>
          </a:xfrm>
        </p:grpSpPr>
        <p:sp>
          <p:nvSpPr>
            <p:cNvPr id="47" name="Forma livre 52">
              <a:extLst>
                <a:ext uri="{FF2B5EF4-FFF2-40B4-BE49-F238E27FC236}">
                  <a16:creationId xmlns:a16="http://schemas.microsoft.com/office/drawing/2014/main" id="{46D0EB69-47C2-415F-8225-3AEA0D72C811}"/>
                </a:ext>
              </a:extLst>
            </p:cNvPr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8" name="CaixaDeTexto 5">
              <a:extLst>
                <a:ext uri="{FF2B5EF4-FFF2-40B4-BE49-F238E27FC236}">
                  <a16:creationId xmlns:a16="http://schemas.microsoft.com/office/drawing/2014/main" id="{B961E427-BDA0-4530-B963-5FEDD4626A3C}"/>
                </a:ext>
              </a:extLst>
            </p:cNvPr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9" name="Group 4">
              <a:extLst>
                <a:ext uri="{FF2B5EF4-FFF2-40B4-BE49-F238E27FC236}">
                  <a16:creationId xmlns:a16="http://schemas.microsoft.com/office/drawing/2014/main" id="{217E0169-957A-473C-9999-CA6A459430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94CC2225-CE9F-4D5E-8301-9D86769A39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0EEA959D-B096-4412-BB94-37DD72451C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ECF4BAD4-7420-46D5-A14A-424B20A8A1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AEE049AB-DE2F-47F4-BB62-D8390D600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9046748D-7F1C-4AF9-A9BA-6D9FD774CD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B9A2017-644A-42CE-B10A-05AA40035FA7}"/>
              </a:ext>
            </a:extLst>
          </p:cNvPr>
          <p:cNvSpPr txBox="1"/>
          <p:nvPr/>
        </p:nvSpPr>
        <p:spPr>
          <a:xfrm>
            <a:off x="2016337" y="144312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>
                <a:solidFill>
                  <a:srgbClr val="0070C0"/>
                </a:solidFill>
              </a:rPr>
              <a:t>por UF</a:t>
            </a:r>
          </a:p>
        </p:txBody>
      </p:sp>
      <p:graphicFrame>
        <p:nvGraphicFramePr>
          <p:cNvPr id="56" name="Tabela 55">
            <a:extLst>
              <a:ext uri="{FF2B5EF4-FFF2-40B4-BE49-F238E27FC236}">
                <a16:creationId xmlns:a16="http://schemas.microsoft.com/office/drawing/2014/main" id="{F6D2F185-0122-4840-B4A0-AE2903E5D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347802"/>
              </p:ext>
            </p:extLst>
          </p:nvPr>
        </p:nvGraphicFramePr>
        <p:xfrm>
          <a:off x="228600" y="1903631"/>
          <a:ext cx="11620499" cy="3515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06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5996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255947">
                <a:tc>
                  <a:txBody>
                    <a:bodyPr/>
                    <a:lstStyle/>
                    <a:p>
                      <a:pPr algn="r" fontAlgn="b"/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SC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RS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PR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SP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RJ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MG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ES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DF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GO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MS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MT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SE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RN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PI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PE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PB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MA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CE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BA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AL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TO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AM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AC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PA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AP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RR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26547D"/>
                          </a:solidFill>
                          <a:effectLst/>
                        </a:rPr>
                        <a:t>RO</a:t>
                      </a:r>
                      <a:endParaRPr lang="pt-BR" sz="1600" b="1" i="1" u="none" strike="noStrike" dirty="0">
                        <a:solidFill>
                          <a:srgbClr val="2654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4" marR="5654" marT="5654" marB="0" anchor="b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43772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Telefone (0800)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27012"/>
                  </a:ext>
                </a:extLst>
              </a:tr>
              <a:tr h="447529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Pessoalmente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80492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988336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 Regional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77896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endParaRPr lang="pt-BR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360941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7" name="Tabela 56">
            <a:extLst>
              <a:ext uri="{FF2B5EF4-FFF2-40B4-BE49-F238E27FC236}">
                <a16:creationId xmlns:a16="http://schemas.microsoft.com/office/drawing/2014/main" id="{EE625526-653D-4CEC-B49A-290BCEFA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10142"/>
              </p:ext>
            </p:extLst>
          </p:nvPr>
        </p:nvGraphicFramePr>
        <p:xfrm>
          <a:off x="1465191" y="5446545"/>
          <a:ext cx="10371208" cy="397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158298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86722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3978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base: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CaixaDeTexto 57">
            <a:extLst>
              <a:ext uri="{FF2B5EF4-FFF2-40B4-BE49-F238E27FC236}">
                <a16:creationId xmlns:a16="http://schemas.microsoft.com/office/drawing/2014/main" id="{046E0717-94E9-42BE-83B4-F2F80699F4E6}"/>
              </a:ext>
            </a:extLst>
          </p:cNvPr>
          <p:cNvSpPr txBox="1"/>
          <p:nvPr/>
        </p:nvSpPr>
        <p:spPr>
          <a:xfrm>
            <a:off x="11199561" y="1430179"/>
            <a:ext cx="649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0070C0"/>
                </a:solidFill>
              </a:rPr>
              <a:t>em %</a:t>
            </a:r>
          </a:p>
        </p:txBody>
      </p:sp>
    </p:spTree>
    <p:extLst>
      <p:ext uri="{BB962C8B-B14F-4D97-AF65-F5344CB8AC3E}">
        <p14:creationId xmlns:p14="http://schemas.microsoft.com/office/powerpoint/2010/main" val="29731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5" grpId="0"/>
      <p:bldP spid="5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6538</Words>
  <Application>Microsoft Office PowerPoint</Application>
  <PresentationFormat>Widescreen</PresentationFormat>
  <Paragraphs>2041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59</vt:i4>
      </vt:variant>
    </vt:vector>
  </HeadingPairs>
  <TitlesOfParts>
    <vt:vector size="67" baseType="lpstr">
      <vt:lpstr>Malgun Gothic</vt:lpstr>
      <vt:lpstr>Arial</vt:lpstr>
      <vt:lpstr>Calibri</vt:lpstr>
      <vt:lpstr>Calibri Light</vt:lpstr>
      <vt:lpstr>Courier New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helton</dc:creator>
  <cp:lastModifiedBy>Denis Pedro Nunes</cp:lastModifiedBy>
  <cp:revision>1246</cp:revision>
  <dcterms:created xsi:type="dcterms:W3CDTF">2017-01-17T16:27:45Z</dcterms:created>
  <dcterms:modified xsi:type="dcterms:W3CDTF">2019-10-04T14:50:04Z</dcterms:modified>
</cp:coreProperties>
</file>