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3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3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58"/>
  </p:notesMasterIdLst>
  <p:handoutMasterIdLst>
    <p:handoutMasterId r:id="rId59"/>
  </p:handoutMasterIdLst>
  <p:sldIdLst>
    <p:sldId id="617" r:id="rId3"/>
    <p:sldId id="740" r:id="rId4"/>
    <p:sldId id="693" r:id="rId5"/>
    <p:sldId id="739" r:id="rId6"/>
    <p:sldId id="695" r:id="rId7"/>
    <p:sldId id="780" r:id="rId8"/>
    <p:sldId id="781" r:id="rId9"/>
    <p:sldId id="787" r:id="rId10"/>
    <p:sldId id="782" r:id="rId11"/>
    <p:sldId id="741" r:id="rId12"/>
    <p:sldId id="744" r:id="rId13"/>
    <p:sldId id="745" r:id="rId14"/>
    <p:sldId id="788" r:id="rId15"/>
    <p:sldId id="746" r:id="rId16"/>
    <p:sldId id="747" r:id="rId17"/>
    <p:sldId id="748" r:id="rId18"/>
    <p:sldId id="789" r:id="rId19"/>
    <p:sldId id="749" r:id="rId20"/>
    <p:sldId id="750" r:id="rId21"/>
    <p:sldId id="751" r:id="rId22"/>
    <p:sldId id="790" r:id="rId23"/>
    <p:sldId id="783" r:id="rId24"/>
    <p:sldId id="752" r:id="rId25"/>
    <p:sldId id="753" r:id="rId26"/>
    <p:sldId id="754" r:id="rId27"/>
    <p:sldId id="755" r:id="rId28"/>
    <p:sldId id="791" r:id="rId29"/>
    <p:sldId id="784" r:id="rId30"/>
    <p:sldId id="785" r:id="rId31"/>
    <p:sldId id="786" r:id="rId32"/>
    <p:sldId id="792" r:id="rId33"/>
    <p:sldId id="794" r:id="rId34"/>
    <p:sldId id="795" r:id="rId35"/>
    <p:sldId id="796" r:id="rId36"/>
    <p:sldId id="797" r:id="rId37"/>
    <p:sldId id="798" r:id="rId38"/>
    <p:sldId id="799" r:id="rId39"/>
    <p:sldId id="800" r:id="rId40"/>
    <p:sldId id="815" r:id="rId41"/>
    <p:sldId id="801" r:id="rId42"/>
    <p:sldId id="816" r:id="rId43"/>
    <p:sldId id="802" r:id="rId44"/>
    <p:sldId id="803" r:id="rId45"/>
    <p:sldId id="804" r:id="rId46"/>
    <p:sldId id="805" r:id="rId47"/>
    <p:sldId id="814" r:id="rId48"/>
    <p:sldId id="806" r:id="rId49"/>
    <p:sldId id="807" r:id="rId50"/>
    <p:sldId id="808" r:id="rId51"/>
    <p:sldId id="809" r:id="rId52"/>
    <p:sldId id="810" r:id="rId53"/>
    <p:sldId id="738" r:id="rId54"/>
    <p:sldId id="812" r:id="rId55"/>
    <p:sldId id="813" r:id="rId56"/>
    <p:sldId id="817" r:id="rId5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a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481C5"/>
    <a:srgbClr val="ED7D31"/>
    <a:srgbClr val="AEAEAE"/>
    <a:srgbClr val="3B64AD"/>
    <a:srgbClr val="DBDBDB"/>
    <a:srgbClr val="F2F2F2"/>
    <a:srgbClr val="264478"/>
    <a:srgbClr val="43956A"/>
    <a:srgbClr val="6EA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469722856454675"/>
          <c:y val="2.578124841404722E-2"/>
          <c:w val="0.57758219614402428"/>
          <c:h val="0.94843750317190556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Plan1!$A$2:$A$20</c:f>
              <c:strCache>
                <c:ptCount val="19"/>
                <c:pt idx="0">
                  <c:v>Desafios do Crescimento</c:v>
                </c:pt>
                <c:pt idx="1">
                  <c:v>Curso - Gestão financeira - Intermediário</c:v>
                </c:pt>
                <c:pt idx="2">
                  <c:v>Curso - Como melhorar suas vendas</c:v>
                </c:pt>
                <c:pt idx="3">
                  <c:v>Curso - Gestão de Pessoas - Intermediário</c:v>
                </c:pt>
                <c:pt idx="4">
                  <c:v>Curso - Gestão de Marketing Intermediário</c:v>
                </c:pt>
                <c:pt idx="5">
                  <c:v>Curso - Curso Planejamento Estratégico - Intermediario</c:v>
                </c:pt>
                <c:pt idx="6">
                  <c:v>Oficina - Despertando para o Associativismo</c:v>
                </c:pt>
                <c:pt idx="7">
                  <c:v>Como criar uma página empresarial no Facebook</c:v>
                </c:pt>
                <c:pt idx="8">
                  <c:v>Curso - Gestão de estoques</c:v>
                </c:pt>
                <c:pt idx="9">
                  <c:v>Curso - Como a internet pode alavancar o seu Negócio</c:v>
                </c:pt>
                <c:pt idx="10">
                  <c:v>Curso - Praticando o Associativismo</c:v>
                </c:pt>
                <c:pt idx="11">
                  <c:v>D-Olho na Qualidade - 5S para Microempresa</c:v>
                </c:pt>
                <c:pt idx="12">
                  <c:v>Curso - Tributacão para Micro e Pequenas Empresas</c:v>
                </c:pt>
                <c:pt idx="13">
                  <c:v>Oficina - Como construir uma loja virtual</c:v>
                </c:pt>
                <c:pt idx="14">
                  <c:v>Planejando um Empreendimento Coletivo</c:v>
                </c:pt>
                <c:pt idx="15">
                  <c:v>Diálogo Empresarial Inadimplência: como evitar</c:v>
                </c:pt>
                <c:pt idx="16">
                  <c:v>Oficina - Como Criar um Site para sua Empresa</c:v>
                </c:pt>
                <c:pt idx="17">
                  <c:v>Diálogo Empresarial Empresário como Lider Coach</c:v>
                </c:pt>
                <c:pt idx="18">
                  <c:v>Diálogo Empresarial Conquistando Clientes</c:v>
                </c:pt>
              </c:strCache>
            </c:strRef>
          </c:cat>
          <c:val>
            <c:numRef>
              <c:f>Plan1!$B$2:$B$20</c:f>
              <c:numCache>
                <c:formatCode>0.0%</c:formatCode>
                <c:ptCount val="19"/>
                <c:pt idx="0">
                  <c:v>0.37747217973736119</c:v>
                </c:pt>
                <c:pt idx="1">
                  <c:v>0.1895997046569278</c:v>
                </c:pt>
                <c:pt idx="2">
                  <c:v>0.10115500237329311</c:v>
                </c:pt>
                <c:pt idx="3">
                  <c:v>6.5740203575760894E-2</c:v>
                </c:pt>
                <c:pt idx="4">
                  <c:v>6.0242075839882038E-2</c:v>
                </c:pt>
                <c:pt idx="5">
                  <c:v>4.134803016718535E-2</c:v>
                </c:pt>
                <c:pt idx="6">
                  <c:v>2.9244238173092203E-2</c:v>
                </c:pt>
                <c:pt idx="7">
                  <c:v>2.7161014714413872E-2</c:v>
                </c:pt>
                <c:pt idx="8">
                  <c:v>2.5671114392700801E-2</c:v>
                </c:pt>
                <c:pt idx="9">
                  <c:v>2.2308949949897211E-2</c:v>
                </c:pt>
                <c:pt idx="10">
                  <c:v>1.3158588682031555E-2</c:v>
                </c:pt>
                <c:pt idx="11">
                  <c:v>8.45155846210645E-3</c:v>
                </c:pt>
                <c:pt idx="12">
                  <c:v>7.568166235958039E-3</c:v>
                </c:pt>
                <c:pt idx="13">
                  <c:v>7.1594325193818946E-3</c:v>
                </c:pt>
                <c:pt idx="14">
                  <c:v>5.5640525288750652E-3</c:v>
                </c:pt>
                <c:pt idx="15">
                  <c:v>5.3662781498866286E-3</c:v>
                </c:pt>
                <c:pt idx="16">
                  <c:v>5.3530931912873867E-3</c:v>
                </c:pt>
                <c:pt idx="17">
                  <c:v>4.7861399715205125E-3</c:v>
                </c:pt>
                <c:pt idx="18">
                  <c:v>2.6501766784452359E-3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44-4C42-9567-20018E9F8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"/>
        <c:axId val="62563456"/>
        <c:axId val="62637184"/>
      </c:barChart>
      <c:catAx>
        <c:axId val="625634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62637184"/>
        <c:crosses val="autoZero"/>
        <c:auto val="1"/>
        <c:lblAlgn val="ctr"/>
        <c:lblOffset val="100"/>
        <c:noMultiLvlLbl val="0"/>
      </c:catAx>
      <c:valAx>
        <c:axId val="62637184"/>
        <c:scaling>
          <c:orientation val="minMax"/>
        </c:scaling>
        <c:delete val="1"/>
        <c:axPos val="t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one"/>
        <c:crossAx val="62563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11300872784378E-2"/>
          <c:y val="3.0756874502705152E-2"/>
          <c:w val="0.94749676294938567"/>
          <c:h val="0.78912518818495681"/>
        </c:manualLayout>
      </c:layout>
      <c:barChart>
        <c:barDir val="col"/>
        <c:grouping val="clustered"/>
        <c:varyColors val="0"/>
        <c:ser>
          <c:idx val="0"/>
          <c:order val="0"/>
          <c:tx>
            <c:v>2016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Planilha1!$A$1:$E$1</c:f>
              <c:strCache>
                <c:ptCount val="5"/>
                <c:pt idx="0">
                  <c:v>Barato</c:v>
                </c:pt>
                <c:pt idx="1">
                  <c:v>Justo</c:v>
                </c:pt>
                <c:pt idx="2">
                  <c:v>Caro</c:v>
                </c:pt>
                <c:pt idx="3">
                  <c:v>Foi de graça</c:v>
                </c:pt>
                <c:pt idx="4">
                  <c:v>Não sabe</c:v>
                </c:pt>
              </c:strCache>
            </c:strRef>
          </c:cat>
          <c:val>
            <c:numRef>
              <c:f>Planilha1!$A$2:$E$2</c:f>
              <c:numCache>
                <c:formatCode>0.0%</c:formatCode>
                <c:ptCount val="5"/>
                <c:pt idx="0">
                  <c:v>0.11600000000000001</c:v>
                </c:pt>
                <c:pt idx="1">
                  <c:v>0.57799999999999996</c:v>
                </c:pt>
                <c:pt idx="2">
                  <c:v>3.3000000000000002E-2</c:v>
                </c:pt>
                <c:pt idx="3">
                  <c:v>0.20799999999999999</c:v>
                </c:pt>
                <c:pt idx="4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1-40CF-BFB0-509BD296177A}"/>
            </c:ext>
          </c:extLst>
        </c:ser>
        <c:ser>
          <c:idx val="1"/>
          <c:order val="1"/>
          <c:tx>
            <c:v>2017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Planilha1!$A$1:$E$1</c:f>
              <c:strCache>
                <c:ptCount val="5"/>
                <c:pt idx="0">
                  <c:v>Barato</c:v>
                </c:pt>
                <c:pt idx="1">
                  <c:v>Justo</c:v>
                </c:pt>
                <c:pt idx="2">
                  <c:v>Caro</c:v>
                </c:pt>
                <c:pt idx="3">
                  <c:v>Foi de graça</c:v>
                </c:pt>
                <c:pt idx="4">
                  <c:v>Não sabe</c:v>
                </c:pt>
              </c:strCache>
            </c:strRef>
          </c:cat>
          <c:val>
            <c:numRef>
              <c:f>Planilha1!$A$3:$E$3</c:f>
              <c:numCache>
                <c:formatCode>0.0%</c:formatCode>
                <c:ptCount val="5"/>
                <c:pt idx="0">
                  <c:v>9.9000000000000005E-2</c:v>
                </c:pt>
                <c:pt idx="1">
                  <c:v>0.51700000000000002</c:v>
                </c:pt>
                <c:pt idx="2">
                  <c:v>2.5999999999999999E-2</c:v>
                </c:pt>
                <c:pt idx="3">
                  <c:v>0.30099999999999999</c:v>
                </c:pt>
                <c:pt idx="4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11-40CF-BFB0-509BD2961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overlap val="-8"/>
        <c:axId val="216572288"/>
        <c:axId val="216573824"/>
      </c:barChart>
      <c:catAx>
        <c:axId val="21657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6573824"/>
        <c:crosses val="autoZero"/>
        <c:auto val="1"/>
        <c:lblAlgn val="ctr"/>
        <c:lblOffset val="100"/>
        <c:noMultiLvlLbl val="0"/>
      </c:catAx>
      <c:valAx>
        <c:axId val="216573824"/>
        <c:scaling>
          <c:orientation val="minMax"/>
          <c:max val="0.70000000000000007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21657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111809519744067"/>
          <c:y val="0.9225171144283425"/>
          <c:w val="0.24474758538285377"/>
          <c:h val="6.0706408570181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92C7-4E6B-B8C4-94C0023EC0A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2C7-4E6B-B8C4-94C0023EC0A1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2C7-4E6B-B8C4-94C0023EC0A1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2C7-4E6B-B8C4-94C0023EC0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0.0%</c:formatCode>
                <c:ptCount val="11"/>
                <c:pt idx="0">
                  <c:v>1E-3</c:v>
                </c:pt>
                <c:pt idx="1">
                  <c:v>0</c:v>
                </c:pt>
                <c:pt idx="2">
                  <c:v>1E-3</c:v>
                </c:pt>
                <c:pt idx="3">
                  <c:v>2E-3</c:v>
                </c:pt>
                <c:pt idx="4">
                  <c:v>6.0000000000000001E-3</c:v>
                </c:pt>
                <c:pt idx="5">
                  <c:v>1.7000000000000001E-2</c:v>
                </c:pt>
                <c:pt idx="6">
                  <c:v>0.02</c:v>
                </c:pt>
                <c:pt idx="7">
                  <c:v>7.2999999999999995E-2</c:v>
                </c:pt>
                <c:pt idx="8">
                  <c:v>0.219</c:v>
                </c:pt>
                <c:pt idx="9">
                  <c:v>0.187</c:v>
                </c:pt>
                <c:pt idx="10">
                  <c:v>0.47299999999999998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1C-4E5E-BF53-AEE16B8DF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218136960"/>
        <c:axId val="218138496"/>
      </c:barChart>
      <c:catAx>
        <c:axId val="218136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18138496"/>
        <c:crosses val="autoZero"/>
        <c:auto val="1"/>
        <c:lblAlgn val="ctr"/>
        <c:lblOffset val="100"/>
        <c:noMultiLvlLbl val="0"/>
      </c:catAx>
      <c:valAx>
        <c:axId val="218138496"/>
        <c:scaling>
          <c:orientation val="minMax"/>
          <c:max val="0.5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18136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schemeClr val="accent1">
                  <a:lumMod val="20000"/>
                  <a:lumOff val="80000"/>
                  <a:alpha val="40000"/>
                </a:schemeClr>
              </a:outerShdw>
            </a:effectLst>
          </c:spPr>
          <c:invertIfNegative val="0"/>
          <c:dPt>
            <c:idx val="6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1CE9-4727-965F-3B22890585B6}"/>
              </c:ext>
            </c:extLst>
          </c:dPt>
          <c:dPt>
            <c:idx val="8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CE9-4727-965F-3B22890585B6}"/>
              </c:ext>
            </c:extLst>
          </c:dPt>
          <c:dPt>
            <c:idx val="10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CE9-4727-965F-3B22890585B6}"/>
              </c:ext>
            </c:extLst>
          </c:dPt>
          <c:dPt>
            <c:idx val="14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CE9-4727-965F-3B22890585B6}"/>
              </c:ext>
            </c:extLst>
          </c:dPt>
          <c:dPt>
            <c:idx val="18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CE9-4727-965F-3B22890585B6}"/>
              </c:ext>
            </c:extLst>
          </c:dPt>
          <c:dPt>
            <c:idx val="20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CE9-4727-965F-3B22890585B6}"/>
              </c:ext>
            </c:extLst>
          </c:dPt>
          <c:dPt>
            <c:idx val="22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1CE9-4727-965F-3B22890585B6}"/>
              </c:ext>
            </c:extLst>
          </c:dPt>
          <c:dPt>
            <c:idx val="23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CE9-4727-965F-3B22890585B6}"/>
              </c:ext>
            </c:extLst>
          </c:dPt>
          <c:dPt>
            <c:idx val="25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1CE9-4727-965F-3B22890585B6}"/>
              </c:ext>
            </c:extLst>
          </c:dPt>
          <c:dPt>
            <c:idx val="26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CE9-4727-965F-3B22890585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Plan1!$A$1:$AA$1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Plan1!$A$2:$AA$2</c:f>
              <c:numCache>
                <c:formatCode>####.0</c:formatCode>
                <c:ptCount val="27"/>
                <c:pt idx="0">
                  <c:v>9.3136907004982614</c:v>
                </c:pt>
                <c:pt idx="1">
                  <c:v>8.9403252194266347</c:v>
                </c:pt>
                <c:pt idx="2">
                  <c:v>9.305693929564411</c:v>
                </c:pt>
                <c:pt idx="3">
                  <c:v>9.0934466019417481</c:v>
                </c:pt>
                <c:pt idx="4">
                  <c:v>9.0812915203483637</c:v>
                </c:pt>
                <c:pt idx="5">
                  <c:v>9.2256495686033997</c:v>
                </c:pt>
                <c:pt idx="6">
                  <c:v>8.7109912242842746</c:v>
                </c:pt>
                <c:pt idx="7">
                  <c:v>9.1359315519708915</c:v>
                </c:pt>
                <c:pt idx="8">
                  <c:v>8.8445248567519617</c:v>
                </c:pt>
                <c:pt idx="9">
                  <c:v>9.3069488573965966</c:v>
                </c:pt>
                <c:pt idx="10">
                  <c:v>8.8313725399940282</c:v>
                </c:pt>
                <c:pt idx="11">
                  <c:v>8.875307670038076</c:v>
                </c:pt>
                <c:pt idx="12">
                  <c:v>9.0415718947473867</c:v>
                </c:pt>
                <c:pt idx="13">
                  <c:v>9.1700892318719678</c:v>
                </c:pt>
                <c:pt idx="14">
                  <c:v>8.6442092511715387</c:v>
                </c:pt>
                <c:pt idx="15">
                  <c:v>8.903211728211728</c:v>
                </c:pt>
                <c:pt idx="16">
                  <c:v>9.2307820110585457</c:v>
                </c:pt>
                <c:pt idx="17">
                  <c:v>8.8852030623908913</c:v>
                </c:pt>
                <c:pt idx="18">
                  <c:v>8.7357716946600608</c:v>
                </c:pt>
                <c:pt idx="19">
                  <c:v>8.8698571859513038</c:v>
                </c:pt>
                <c:pt idx="20">
                  <c:v>8.8470841706950551</c:v>
                </c:pt>
                <c:pt idx="21">
                  <c:v>8.8786021505376347</c:v>
                </c:pt>
                <c:pt idx="22">
                  <c:v>8.678789714607916</c:v>
                </c:pt>
                <c:pt idx="23">
                  <c:v>8.8092983710196986</c:v>
                </c:pt>
                <c:pt idx="24">
                  <c:v>9.2616257440476186</c:v>
                </c:pt>
                <c:pt idx="25">
                  <c:v>8.5712834992272349</c:v>
                </c:pt>
                <c:pt idx="26">
                  <c:v>8.6904834583406014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2A-45E7-9D76-A070A86A6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991616"/>
        <c:axId val="219001600"/>
      </c:barChart>
      <c:catAx>
        <c:axId val="21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19001600"/>
        <c:crosses val="autoZero"/>
        <c:auto val="1"/>
        <c:lblAlgn val="ctr"/>
        <c:lblOffset val="100"/>
        <c:noMultiLvlLbl val="0"/>
      </c:catAx>
      <c:valAx>
        <c:axId val="219001600"/>
        <c:scaling>
          <c:orientation val="minMax"/>
          <c:max val="1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11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pt-BR"/>
          </a:p>
        </c:txPr>
        <c:crossAx val="218991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469722856454681"/>
          <c:y val="2.5781248414047254E-2"/>
          <c:w val="0.57758219614402428"/>
          <c:h val="0.94843750317190556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0-B632-4522-B2FA-CD53E382A9C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632-4522-B2FA-CD53E382A9C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B632-4522-B2FA-CD53E382A9C5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B632-4522-B2FA-CD53E382A9C5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B632-4522-B2FA-CD53E382A9C5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B632-4522-B2FA-CD53E382A9C5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6-B632-4522-B2FA-CD53E382A9C5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B632-4522-B2FA-CD53E382A9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Plan1!$A$2:$A$20</c:f>
              <c:strCache>
                <c:ptCount val="19"/>
                <c:pt idx="0">
                  <c:v>Como criar uma página empresarial no Facebook</c:v>
                </c:pt>
                <c:pt idx="1">
                  <c:v>Curso - Como a internet pode alavancar o seu Negócio</c:v>
                </c:pt>
                <c:pt idx="2">
                  <c:v>Curso - Como melhorar suas vendas</c:v>
                </c:pt>
                <c:pt idx="3">
                  <c:v>Curso - Gestão de estoques</c:v>
                </c:pt>
                <c:pt idx="4">
                  <c:v>Curso - Gestão de Marketing Intermediário</c:v>
                </c:pt>
                <c:pt idx="5">
                  <c:v>Curso - Gestão de Pessoas - Intermediário</c:v>
                </c:pt>
                <c:pt idx="6">
                  <c:v>Curso - Gestão financeira - Intermediário</c:v>
                </c:pt>
                <c:pt idx="7">
                  <c:v>Curso - Curso Planejamento Estratégico - Intermediario</c:v>
                </c:pt>
                <c:pt idx="8">
                  <c:v>Curso - Praticando o Associativismo</c:v>
                </c:pt>
                <c:pt idx="9">
                  <c:v>Curso - Tributacão para Micro e Pequenas Empresas</c:v>
                </c:pt>
                <c:pt idx="10">
                  <c:v>D-Olho na Qualidade - 5S para Microempresa</c:v>
                </c:pt>
                <c:pt idx="11">
                  <c:v>Desafios do Crescimento</c:v>
                </c:pt>
                <c:pt idx="12">
                  <c:v>Diálogo Empresarial Conquistando Clientes</c:v>
                </c:pt>
                <c:pt idx="13">
                  <c:v>Diálogo Empresarial Empresário como Lider Coach</c:v>
                </c:pt>
                <c:pt idx="14">
                  <c:v>Diálogo Empresarial Inadimplência: como evitar</c:v>
                </c:pt>
                <c:pt idx="15">
                  <c:v>Oficina - Como construir uma loja virtual</c:v>
                </c:pt>
                <c:pt idx="16">
                  <c:v>Oficina - Como Criar um Site para sua Empresa</c:v>
                </c:pt>
                <c:pt idx="17">
                  <c:v>Oficina - Despertando para o Associativismo</c:v>
                </c:pt>
                <c:pt idx="18">
                  <c:v>Planejando um Empreendimento Coletivo</c:v>
                </c:pt>
              </c:strCache>
            </c:strRef>
          </c:cat>
          <c:val>
            <c:numRef>
              <c:f>Plan1!$B$2:$B$20</c:f>
              <c:numCache>
                <c:formatCode>####.0</c:formatCode>
                <c:ptCount val="19"/>
                <c:pt idx="0">
                  <c:v>8.240098529208808</c:v>
                </c:pt>
                <c:pt idx="1">
                  <c:v>8.8691891932466085</c:v>
                </c:pt>
                <c:pt idx="2">
                  <c:v>9.0349084640899271</c:v>
                </c:pt>
                <c:pt idx="3">
                  <c:v>8.9225551969753578</c:v>
                </c:pt>
                <c:pt idx="4">
                  <c:v>8.7991566512666157</c:v>
                </c:pt>
                <c:pt idx="5">
                  <c:v>9.0287469009574881</c:v>
                </c:pt>
                <c:pt idx="6">
                  <c:v>9.0303601655047476</c:v>
                </c:pt>
                <c:pt idx="7">
                  <c:v>8.718459795126634</c:v>
                </c:pt>
                <c:pt idx="8">
                  <c:v>9.0119524763813352</c:v>
                </c:pt>
                <c:pt idx="9">
                  <c:v>9.1805712676792819</c:v>
                </c:pt>
                <c:pt idx="10">
                  <c:v>9.2894726300466584</c:v>
                </c:pt>
                <c:pt idx="11">
                  <c:v>8.9105820990846905</c:v>
                </c:pt>
                <c:pt idx="12">
                  <c:v>8.576533996683251</c:v>
                </c:pt>
                <c:pt idx="13">
                  <c:v>8.3753902662993571</c:v>
                </c:pt>
                <c:pt idx="14">
                  <c:v>8.8078624078624088</c:v>
                </c:pt>
                <c:pt idx="15">
                  <c:v>8.1881947706278346</c:v>
                </c:pt>
                <c:pt idx="16">
                  <c:v>8.2065491979285081</c:v>
                </c:pt>
                <c:pt idx="17">
                  <c:v>8.9910085893967757</c:v>
                </c:pt>
                <c:pt idx="18">
                  <c:v>9.4839389152185358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7C-4230-8D75-516717D36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048640"/>
        <c:axId val="200114944"/>
      </c:barChart>
      <c:catAx>
        <c:axId val="2000486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00114944"/>
        <c:crosses val="autoZero"/>
        <c:auto val="1"/>
        <c:lblAlgn val="ctr"/>
        <c:lblOffset val="100"/>
        <c:noMultiLvlLbl val="0"/>
      </c:catAx>
      <c:valAx>
        <c:axId val="200114944"/>
        <c:scaling>
          <c:orientation val="minMax"/>
          <c:max val="10"/>
          <c:min val="0"/>
        </c:scaling>
        <c:delete val="1"/>
        <c:axPos val="t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####.0" sourceLinked="1"/>
        <c:majorTickMark val="out"/>
        <c:minorTickMark val="none"/>
        <c:tickLblPos val="none"/>
        <c:crossAx val="200048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Plan1!$B$2:$B$3</c:f>
              <c:numCache>
                <c:formatCode>0.0</c:formatCode>
                <c:ptCount val="2"/>
                <c:pt idx="0">
                  <c:v>9</c:v>
                </c:pt>
                <c:pt idx="1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09-4F9D-B009-CAAFC542E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axId val="219053440"/>
        <c:axId val="219063424"/>
      </c:barChart>
      <c:catAx>
        <c:axId val="219053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19063424"/>
        <c:crosses val="autoZero"/>
        <c:auto val="1"/>
        <c:lblAlgn val="ctr"/>
        <c:lblOffset val="100"/>
        <c:noMultiLvlLbl val="0"/>
      </c:catAx>
      <c:valAx>
        <c:axId val="219063424"/>
        <c:scaling>
          <c:orientation val="minMax"/>
          <c:max val="10"/>
          <c:min val="0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crossAx val="219053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0989-4FE1-BB2B-20C4E3E3B7C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989-4FE1-BB2B-20C4E3E3B7C4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989-4FE1-BB2B-20C4E3E3B7C4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989-4FE1-BB2B-20C4E3E3B7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0.0%</c:formatCode>
                <c:ptCount val="11"/>
                <c:pt idx="0">
                  <c:v>0.03</c:v>
                </c:pt>
                <c:pt idx="1">
                  <c:v>1E-3</c:v>
                </c:pt>
                <c:pt idx="2">
                  <c:v>7.0000000000000001E-3</c:v>
                </c:pt>
                <c:pt idx="3">
                  <c:v>0.01</c:v>
                </c:pt>
                <c:pt idx="4">
                  <c:v>1.6E-2</c:v>
                </c:pt>
                <c:pt idx="5">
                  <c:v>0.10100000000000001</c:v>
                </c:pt>
                <c:pt idx="6">
                  <c:v>7.9000000000000001E-2</c:v>
                </c:pt>
                <c:pt idx="7">
                  <c:v>0.18099999999999999</c:v>
                </c:pt>
                <c:pt idx="8">
                  <c:v>0.30199999999999999</c:v>
                </c:pt>
                <c:pt idx="9">
                  <c:v>9.1999999999999998E-2</c:v>
                </c:pt>
                <c:pt idx="10">
                  <c:v>0.183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4C-4AC9-AFC9-35DDAB0F55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219428736"/>
        <c:axId val="219430272"/>
      </c:barChart>
      <c:catAx>
        <c:axId val="219428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19430272"/>
        <c:crosses val="autoZero"/>
        <c:auto val="1"/>
        <c:lblAlgn val="ctr"/>
        <c:lblOffset val="100"/>
        <c:noMultiLvlLbl val="0"/>
      </c:catAx>
      <c:valAx>
        <c:axId val="219430272"/>
        <c:scaling>
          <c:orientation val="minMax"/>
          <c:max val="0.35000000000000003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19428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3971-401B-9E82-F7599D8F882D}"/>
              </c:ext>
            </c:extLst>
          </c:dPt>
          <c:dPt>
            <c:idx val="8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971-401B-9E82-F7599D8F882D}"/>
              </c:ext>
            </c:extLst>
          </c:dPt>
          <c:dPt>
            <c:idx val="17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971-401B-9E82-F7599D8F882D}"/>
              </c:ext>
            </c:extLst>
          </c:dPt>
          <c:dPt>
            <c:idx val="18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971-401B-9E82-F7599D8F882D}"/>
              </c:ext>
            </c:extLst>
          </c:dPt>
          <c:dPt>
            <c:idx val="22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3971-401B-9E82-F7599D8F882D}"/>
              </c:ext>
            </c:extLst>
          </c:dPt>
          <c:dPt>
            <c:idx val="23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971-401B-9E82-F7599D8F882D}"/>
              </c:ext>
            </c:extLst>
          </c:dPt>
          <c:dPt>
            <c:idx val="25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3971-401B-9E82-F7599D8F88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Plan1!$A$1:$AA$1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Plan1!$A$2:$AA$2</c:f>
              <c:numCache>
                <c:formatCode>####.0</c:formatCode>
                <c:ptCount val="27"/>
                <c:pt idx="0">
                  <c:v>7.3607152262874278</c:v>
                </c:pt>
                <c:pt idx="1">
                  <c:v>7.4414194407628802</c:v>
                </c:pt>
                <c:pt idx="2">
                  <c:v>8.0339435288841905</c:v>
                </c:pt>
                <c:pt idx="3">
                  <c:v>7.9861111111111107</c:v>
                </c:pt>
                <c:pt idx="4">
                  <c:v>7.8157409234845563</c:v>
                </c:pt>
                <c:pt idx="5">
                  <c:v>7.9196670113709828</c:v>
                </c:pt>
                <c:pt idx="6">
                  <c:v>7.0110357304387154</c:v>
                </c:pt>
                <c:pt idx="7">
                  <c:v>7.5175571022256475</c:v>
                </c:pt>
                <c:pt idx="8">
                  <c:v>7.1564007436053645</c:v>
                </c:pt>
                <c:pt idx="9">
                  <c:v>8.1268531651698375</c:v>
                </c:pt>
                <c:pt idx="10">
                  <c:v>7.4378483009916918</c:v>
                </c:pt>
                <c:pt idx="11">
                  <c:v>7.4573181534068249</c:v>
                </c:pt>
                <c:pt idx="12">
                  <c:v>7.7340717019222902</c:v>
                </c:pt>
                <c:pt idx="13">
                  <c:v>7.8796616820436016</c:v>
                </c:pt>
                <c:pt idx="14">
                  <c:v>7.4468604885927725</c:v>
                </c:pt>
                <c:pt idx="15">
                  <c:v>7.5640648727070738</c:v>
                </c:pt>
                <c:pt idx="16">
                  <c:v>7.5922437709958785</c:v>
                </c:pt>
                <c:pt idx="17">
                  <c:v>7.2963832271225515</c:v>
                </c:pt>
                <c:pt idx="18">
                  <c:v>7.2525711845620116</c:v>
                </c:pt>
                <c:pt idx="19">
                  <c:v>7.7214840012928239</c:v>
                </c:pt>
                <c:pt idx="20">
                  <c:v>7.4821666149990964</c:v>
                </c:pt>
                <c:pt idx="21">
                  <c:v>8.1955913978494639</c:v>
                </c:pt>
                <c:pt idx="22">
                  <c:v>7.2462157813460983</c:v>
                </c:pt>
                <c:pt idx="23">
                  <c:v>7.2580360249648228</c:v>
                </c:pt>
                <c:pt idx="24">
                  <c:v>7.7860894251242012</c:v>
                </c:pt>
                <c:pt idx="25">
                  <c:v>6.6991494201871475</c:v>
                </c:pt>
                <c:pt idx="26">
                  <c:v>7.7048447584161863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6F-4036-BD24-5C46AD1E7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441024"/>
        <c:axId val="219395200"/>
      </c:barChart>
      <c:catAx>
        <c:axId val="21944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19395200"/>
        <c:crosses val="autoZero"/>
        <c:auto val="1"/>
        <c:lblAlgn val="ctr"/>
        <c:lblOffset val="100"/>
        <c:noMultiLvlLbl val="0"/>
      </c:catAx>
      <c:valAx>
        <c:axId val="219395200"/>
        <c:scaling>
          <c:orientation val="minMax"/>
          <c:max val="1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11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pt-BR"/>
          </a:p>
        </c:txPr>
        <c:crossAx val="21944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469722856454681"/>
          <c:y val="2.5781248414047268E-2"/>
          <c:w val="0.57758219614402428"/>
          <c:h val="0.94843750317190556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0-FEC3-46A6-A6B9-58946C8698A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FEC3-46A6-A6B9-58946C8698A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FEC3-46A6-A6B9-58946C8698A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FEC3-46A6-A6B9-58946C8698A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FEC3-46A6-A6B9-58946C8698AC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FEC3-46A6-A6B9-58946C8698A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6-FEC3-46A6-A6B9-58946C8698AC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FEC3-46A6-A6B9-58946C8698AC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8-FEC3-46A6-A6B9-58946C8698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Plan1!$A$2:$A$20</c:f>
              <c:strCache>
                <c:ptCount val="19"/>
                <c:pt idx="0">
                  <c:v>Como criar uma página empresarial no Facebook</c:v>
                </c:pt>
                <c:pt idx="1">
                  <c:v>Curso - Como a internet pode alavancar o seu Negócio</c:v>
                </c:pt>
                <c:pt idx="2">
                  <c:v>Curso - Como melhorar suas vendas</c:v>
                </c:pt>
                <c:pt idx="3">
                  <c:v>Curso - Gestão de estoques</c:v>
                </c:pt>
                <c:pt idx="4">
                  <c:v>Curso - Gestão de Marketing Intermediário</c:v>
                </c:pt>
                <c:pt idx="5">
                  <c:v>Curso - Gestão de Pessoas - Intermediário</c:v>
                </c:pt>
                <c:pt idx="6">
                  <c:v>Curso - Gestão financeira - Intermediário</c:v>
                </c:pt>
                <c:pt idx="7">
                  <c:v>Curso - Curso Planejamento Estratégico - Intermediario</c:v>
                </c:pt>
                <c:pt idx="8">
                  <c:v>Curso - Praticando o Associativismo</c:v>
                </c:pt>
                <c:pt idx="9">
                  <c:v>Curso - Tributacão para Micro e Pequenas Empresas</c:v>
                </c:pt>
                <c:pt idx="10">
                  <c:v>D-Olho na Qualidade - 5S para Microempresa</c:v>
                </c:pt>
                <c:pt idx="11">
                  <c:v>Desafios do Crescimento</c:v>
                </c:pt>
                <c:pt idx="12">
                  <c:v>Diálogo Empresarial Conquistando Clientes</c:v>
                </c:pt>
                <c:pt idx="13">
                  <c:v>Diálogo Empresarial Empresário como Lider Coach</c:v>
                </c:pt>
                <c:pt idx="14">
                  <c:v>Diálogo Empresarial Inadimplência: como evitar</c:v>
                </c:pt>
                <c:pt idx="15">
                  <c:v>Oficina - Como construir uma loja virtual</c:v>
                </c:pt>
                <c:pt idx="16">
                  <c:v>Oficina - Como Criar um Site para sua Empresa</c:v>
                </c:pt>
                <c:pt idx="17">
                  <c:v>Oficina - Despertando para o Associativismo</c:v>
                </c:pt>
                <c:pt idx="18">
                  <c:v>Planejando um Empreendimento Coletivo</c:v>
                </c:pt>
              </c:strCache>
            </c:strRef>
          </c:cat>
          <c:val>
            <c:numRef>
              <c:f>Plan1!$B$2:$B$20</c:f>
              <c:numCache>
                <c:formatCode>####.0</c:formatCode>
                <c:ptCount val="19"/>
                <c:pt idx="0">
                  <c:v>6.0891353427169781</c:v>
                </c:pt>
                <c:pt idx="1">
                  <c:v>7.4449470794763331</c:v>
                </c:pt>
                <c:pt idx="2">
                  <c:v>8.0130141686701588</c:v>
                </c:pt>
                <c:pt idx="3">
                  <c:v>7.7018335015265276</c:v>
                </c:pt>
                <c:pt idx="4">
                  <c:v>7.0979335231797931</c:v>
                </c:pt>
                <c:pt idx="5">
                  <c:v>7.5634157967406681</c:v>
                </c:pt>
                <c:pt idx="6">
                  <c:v>7.4576765592597232</c:v>
                </c:pt>
                <c:pt idx="7">
                  <c:v>7.2470280748995703</c:v>
                </c:pt>
                <c:pt idx="8">
                  <c:v>7.1791479655654484</c:v>
                </c:pt>
                <c:pt idx="9">
                  <c:v>7.9218527600176198</c:v>
                </c:pt>
                <c:pt idx="10">
                  <c:v>7.7432913721112904</c:v>
                </c:pt>
                <c:pt idx="11">
                  <c:v>7.406830220877767</c:v>
                </c:pt>
                <c:pt idx="12">
                  <c:v>6.8635986733001664</c:v>
                </c:pt>
                <c:pt idx="13">
                  <c:v>6.9881518541935836</c:v>
                </c:pt>
                <c:pt idx="14">
                  <c:v>8.3055077805077815</c:v>
                </c:pt>
                <c:pt idx="15">
                  <c:v>5.0247779095944916</c:v>
                </c:pt>
                <c:pt idx="16">
                  <c:v>5.4897006866208926</c:v>
                </c:pt>
                <c:pt idx="17">
                  <c:v>7.3221629312361189</c:v>
                </c:pt>
                <c:pt idx="18">
                  <c:v>8.1246882793017452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C9-40D7-A65E-677D350A6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399488"/>
        <c:axId val="197403008"/>
      </c:barChart>
      <c:catAx>
        <c:axId val="1963994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97403008"/>
        <c:crosses val="autoZero"/>
        <c:auto val="1"/>
        <c:lblAlgn val="ctr"/>
        <c:lblOffset val="100"/>
        <c:noMultiLvlLbl val="0"/>
      </c:catAx>
      <c:valAx>
        <c:axId val="197403008"/>
        <c:scaling>
          <c:orientation val="minMax"/>
          <c:max val="10"/>
          <c:min val="0"/>
        </c:scaling>
        <c:delete val="1"/>
        <c:axPos val="t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####.0" sourceLinked="1"/>
        <c:majorTickMark val="out"/>
        <c:minorTickMark val="none"/>
        <c:tickLblPos val="none"/>
        <c:crossAx val="19639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Plan1!$B$2:$B$4</c:f>
              <c:numCache>
                <c:formatCode>0.0</c:formatCode>
                <c:ptCount val="3"/>
                <c:pt idx="0">
                  <c:v>7.5</c:v>
                </c:pt>
                <c:pt idx="1">
                  <c:v>7.6</c:v>
                </c:pt>
                <c:pt idx="2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CE-4DB0-8928-01C66BD56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219746688"/>
        <c:axId val="219748224"/>
      </c:barChart>
      <c:catAx>
        <c:axId val="219746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19748224"/>
        <c:crosses val="autoZero"/>
        <c:auto val="1"/>
        <c:lblAlgn val="ctr"/>
        <c:lblOffset val="100"/>
        <c:noMultiLvlLbl val="0"/>
      </c:catAx>
      <c:valAx>
        <c:axId val="219748224"/>
        <c:scaling>
          <c:orientation val="minMax"/>
          <c:max val="10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crossAx val="219746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3D4D-49E7-9667-8E3E63A55CB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D4D-49E7-9667-8E3E63A55CB9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D4D-49E7-9667-8E3E63A55CB9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D4D-49E7-9667-8E3E63A55C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0.0%</c:formatCode>
                <c:ptCount val="11"/>
                <c:pt idx="0">
                  <c:v>2.1000000000000001E-2</c:v>
                </c:pt>
                <c:pt idx="1">
                  <c:v>1E-3</c:v>
                </c:pt>
                <c:pt idx="2">
                  <c:v>7.0000000000000001E-3</c:v>
                </c:pt>
                <c:pt idx="3">
                  <c:v>1.4999999999999999E-2</c:v>
                </c:pt>
                <c:pt idx="4">
                  <c:v>1.7999999999999999E-2</c:v>
                </c:pt>
                <c:pt idx="5">
                  <c:v>9.0999999999999998E-2</c:v>
                </c:pt>
                <c:pt idx="6">
                  <c:v>7.3999999999999996E-2</c:v>
                </c:pt>
                <c:pt idx="7">
                  <c:v>0.17</c:v>
                </c:pt>
                <c:pt idx="8">
                  <c:v>0.26600000000000001</c:v>
                </c:pt>
                <c:pt idx="9">
                  <c:v>0.113</c:v>
                </c:pt>
                <c:pt idx="10">
                  <c:v>0.22600000000000001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4C-4AC9-AFC9-35DDAB0F55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219960448"/>
        <c:axId val="219961984"/>
      </c:barChart>
      <c:catAx>
        <c:axId val="219960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19961984"/>
        <c:crosses val="autoZero"/>
        <c:auto val="1"/>
        <c:lblAlgn val="ctr"/>
        <c:lblOffset val="100"/>
        <c:noMultiLvlLbl val="0"/>
      </c:catAx>
      <c:valAx>
        <c:axId val="219961984"/>
        <c:scaling>
          <c:orientation val="minMax"/>
          <c:max val="0.30000000000000004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1996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43C7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1F-446E-A8FF-BB69EF8B2964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1F-446E-A8FF-BB69EF8B2964}"/>
              </c:ext>
            </c:extLst>
          </c:dPt>
          <c:dLbls>
            <c:delete val="1"/>
          </c:dLbls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0.0</c:formatCode>
                <c:ptCount val="2"/>
                <c:pt idx="0">
                  <c:v>73.7</c:v>
                </c:pt>
                <c:pt idx="1">
                  <c:v>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1F-446E-A8FF-BB69EF8B296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76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EA91-48A2-9265-6BAF4D62508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A91-48A2-9265-6BAF4D62508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EA91-48A2-9265-6BAF4D62508B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A91-48A2-9265-6BAF4D62508B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A91-48A2-9265-6BAF4D62508B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A91-48A2-9265-6BAF4D62508B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EA91-48A2-9265-6BAF4D62508B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A91-48A2-9265-6BAF4D6250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Plan1!$A$1:$AA$1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Plan1!$A$2:$AA$2</c:f>
              <c:numCache>
                <c:formatCode>###0.0</c:formatCode>
                <c:ptCount val="27"/>
                <c:pt idx="0">
                  <c:v>8.3569244136034211</c:v>
                </c:pt>
                <c:pt idx="1">
                  <c:v>7.6215517599216769</c:v>
                </c:pt>
                <c:pt idx="2">
                  <c:v>8.4217375328947917</c:v>
                </c:pt>
                <c:pt idx="3">
                  <c:v>8.2811213991769552</c:v>
                </c:pt>
                <c:pt idx="4">
                  <c:v>8.1424923132214158</c:v>
                </c:pt>
                <c:pt idx="5">
                  <c:v>8.2467909762669223</c:v>
                </c:pt>
                <c:pt idx="6">
                  <c:v>7.0572598425196853</c:v>
                </c:pt>
                <c:pt idx="7">
                  <c:v>7.9086223606837933</c:v>
                </c:pt>
                <c:pt idx="8">
                  <c:v>7.1936833642868052</c:v>
                </c:pt>
                <c:pt idx="9">
                  <c:v>8.4246144921792823</c:v>
                </c:pt>
                <c:pt idx="10">
                  <c:v>7.3918035700113078</c:v>
                </c:pt>
                <c:pt idx="11">
                  <c:v>7.5874198122974406</c:v>
                </c:pt>
                <c:pt idx="12">
                  <c:v>7.8770867317007953</c:v>
                </c:pt>
                <c:pt idx="13">
                  <c:v>8.1308616352655658</c:v>
                </c:pt>
                <c:pt idx="14">
                  <c:v>7.8981587637948758</c:v>
                </c:pt>
                <c:pt idx="15">
                  <c:v>7.7486458209070461</c:v>
                </c:pt>
                <c:pt idx="16">
                  <c:v>8.1351336164173667</c:v>
                </c:pt>
                <c:pt idx="17">
                  <c:v>7.587620934903196</c:v>
                </c:pt>
                <c:pt idx="18">
                  <c:v>7.1445057022344045</c:v>
                </c:pt>
                <c:pt idx="19">
                  <c:v>8.0113410610661049</c:v>
                </c:pt>
                <c:pt idx="20">
                  <c:v>7.2235851686646226</c:v>
                </c:pt>
                <c:pt idx="21">
                  <c:v>8.17</c:v>
                </c:pt>
                <c:pt idx="22">
                  <c:v>7.2856805710700163</c:v>
                </c:pt>
                <c:pt idx="23">
                  <c:v>7.3862528399804139</c:v>
                </c:pt>
                <c:pt idx="24">
                  <c:v>8.0979512656730552</c:v>
                </c:pt>
                <c:pt idx="25">
                  <c:v>6.9574363717446541</c:v>
                </c:pt>
                <c:pt idx="26">
                  <c:v>7.7812951154956691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6F-4036-BD24-5C46AD1E7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704512"/>
        <c:axId val="218718592"/>
      </c:barChart>
      <c:catAx>
        <c:axId val="21870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18718592"/>
        <c:crosses val="autoZero"/>
        <c:auto val="1"/>
        <c:lblAlgn val="ctr"/>
        <c:lblOffset val="100"/>
        <c:noMultiLvlLbl val="0"/>
      </c:catAx>
      <c:valAx>
        <c:axId val="218718592"/>
        <c:scaling>
          <c:orientation val="minMax"/>
          <c:max val="1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11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pt-BR"/>
          </a:p>
        </c:txPr>
        <c:crossAx val="21870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469722856454681"/>
          <c:y val="2.5781248414047268E-2"/>
          <c:w val="0.57758219614402428"/>
          <c:h val="0.94843750317190556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0-0DE2-47C8-A61C-EB80CE1D13F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0DE2-47C8-A61C-EB80CE1D13F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0DE2-47C8-A61C-EB80CE1D13FB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0DE2-47C8-A61C-EB80CE1D13F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DE2-47C8-A61C-EB80CE1D13FB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0DE2-47C8-A61C-EB80CE1D13FB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6-0DE2-47C8-A61C-EB80CE1D13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Plan1!$A$2:$A$20</c:f>
              <c:strCache>
                <c:ptCount val="19"/>
                <c:pt idx="0">
                  <c:v>Como criar uma página empresarial no Facebook</c:v>
                </c:pt>
                <c:pt idx="1">
                  <c:v>Curso - Como a internet pode alavancar o seu Negócio</c:v>
                </c:pt>
                <c:pt idx="2">
                  <c:v>Curso - Como melhorar suas vendas</c:v>
                </c:pt>
                <c:pt idx="3">
                  <c:v>Curso - Gestão de estoques</c:v>
                </c:pt>
                <c:pt idx="4">
                  <c:v>Curso - Gestão de Marketing Intermediário</c:v>
                </c:pt>
                <c:pt idx="5">
                  <c:v>Curso - Gestão de Pessoas - Intermediário</c:v>
                </c:pt>
                <c:pt idx="6">
                  <c:v>Curso - Gestão financeira - Intermediário</c:v>
                </c:pt>
                <c:pt idx="7">
                  <c:v>Curso - Curso Planejamento Estratégico - Intermediario</c:v>
                </c:pt>
                <c:pt idx="8">
                  <c:v>Curso - Praticando o Associativismo</c:v>
                </c:pt>
                <c:pt idx="9">
                  <c:v>Curso - Tributacão para Micro e Pequenas Empresas</c:v>
                </c:pt>
                <c:pt idx="10">
                  <c:v>D-Olho na Qualidade - 5S para Microempresa</c:v>
                </c:pt>
                <c:pt idx="11">
                  <c:v>Desafios do Crescimento</c:v>
                </c:pt>
                <c:pt idx="12">
                  <c:v>Diálogo Empresarial Conquistando Clientes</c:v>
                </c:pt>
                <c:pt idx="13">
                  <c:v>Diálogo Empresarial Empresário como Lider Coach</c:v>
                </c:pt>
                <c:pt idx="14">
                  <c:v>Diálogo Empresarial Inadimplência: como evitar</c:v>
                </c:pt>
                <c:pt idx="15">
                  <c:v>Oficina - Como construir uma loja virtual</c:v>
                </c:pt>
                <c:pt idx="16">
                  <c:v>Oficina - Como Criar um Site para sua Empresa</c:v>
                </c:pt>
                <c:pt idx="17">
                  <c:v>Oficina - Despertando para o Associativismo</c:v>
                </c:pt>
                <c:pt idx="18">
                  <c:v>Planejando um Empreendimento Coletivo</c:v>
                </c:pt>
              </c:strCache>
            </c:strRef>
          </c:cat>
          <c:val>
            <c:numRef>
              <c:f>Plan1!$B$2:$B$20</c:f>
              <c:numCache>
                <c:formatCode>###0.0</c:formatCode>
                <c:ptCount val="19"/>
                <c:pt idx="0">
                  <c:v>6.1693220284953156</c:v>
                </c:pt>
                <c:pt idx="1">
                  <c:v>7.8131848050654469</c:v>
                </c:pt>
                <c:pt idx="2">
                  <c:v>8.0098828496473367</c:v>
                </c:pt>
                <c:pt idx="3">
                  <c:v>7.8739431771691493</c:v>
                </c:pt>
                <c:pt idx="4">
                  <c:v>7.1660515921739121</c:v>
                </c:pt>
                <c:pt idx="5">
                  <c:v>7.8282948349611798</c:v>
                </c:pt>
                <c:pt idx="6">
                  <c:v>7.7416506747960705</c:v>
                </c:pt>
                <c:pt idx="7">
                  <c:v>7.5215108858727522</c:v>
                </c:pt>
                <c:pt idx="8">
                  <c:v>7.6926455154597573</c:v>
                </c:pt>
                <c:pt idx="9">
                  <c:v>8.1168993600930754</c:v>
                </c:pt>
                <c:pt idx="10">
                  <c:v>8.1026344619455113</c:v>
                </c:pt>
                <c:pt idx="11">
                  <c:v>7.5315715089356576</c:v>
                </c:pt>
                <c:pt idx="12">
                  <c:v>7.7576827638862369</c:v>
                </c:pt>
                <c:pt idx="13">
                  <c:v>6.2995506739890148</c:v>
                </c:pt>
                <c:pt idx="14">
                  <c:v>8.1201047642803701</c:v>
                </c:pt>
                <c:pt idx="15">
                  <c:v>6.3076577588142824</c:v>
                </c:pt>
                <c:pt idx="16">
                  <c:v>6.6350893737408372</c:v>
                </c:pt>
                <c:pt idx="17">
                  <c:v>7.97142503909566</c:v>
                </c:pt>
                <c:pt idx="18">
                  <c:v>8.3970628983097821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81-4D93-AA00-0497ED1CD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399488"/>
        <c:axId val="197403008"/>
      </c:barChart>
      <c:catAx>
        <c:axId val="1963994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97403008"/>
        <c:crosses val="autoZero"/>
        <c:auto val="1"/>
        <c:lblAlgn val="ctr"/>
        <c:lblOffset val="100"/>
        <c:noMultiLvlLbl val="0"/>
      </c:catAx>
      <c:valAx>
        <c:axId val="197403008"/>
        <c:scaling>
          <c:orientation val="minMax"/>
          <c:max val="10"/>
          <c:min val="0"/>
        </c:scaling>
        <c:delete val="1"/>
        <c:axPos val="t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###0.0" sourceLinked="1"/>
        <c:majorTickMark val="out"/>
        <c:minorTickMark val="none"/>
        <c:tickLblPos val="none"/>
        <c:crossAx val="19639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Plan1!$B$2:$B$4</c:f>
              <c:numCache>
                <c:formatCode>0.0</c:formatCode>
                <c:ptCount val="3"/>
                <c:pt idx="0">
                  <c:v>7.4</c:v>
                </c:pt>
                <c:pt idx="1">
                  <c:v>7.6</c:v>
                </c:pt>
                <c:pt idx="2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B8-47A7-8435-141C04AFB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220106112"/>
        <c:axId val="220116096"/>
      </c:barChart>
      <c:catAx>
        <c:axId val="220106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20116096"/>
        <c:crosses val="autoZero"/>
        <c:auto val="1"/>
        <c:lblAlgn val="ctr"/>
        <c:lblOffset val="100"/>
        <c:noMultiLvlLbl val="0"/>
      </c:catAx>
      <c:valAx>
        <c:axId val="220116096"/>
        <c:scaling>
          <c:orientation val="minMax"/>
          <c:max val="10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crossAx val="220106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FBAD-4398-AE68-FF674752575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BAD-4398-AE68-FF674752575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BAD-4398-AE68-FF674752575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BAD-4398-AE68-FF674752575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BAD-4398-AE68-FF6747525756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BAD-4398-AE68-FF6747525756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FBAD-4398-AE68-FF6747525756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BAD-4398-AE68-FF6747525756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FBAD-4398-AE68-FF67475257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Houve prejuízo</c:v>
                </c:pt>
                <c:pt idx="1">
                  <c:v>0% (não influenciou)</c:v>
                </c:pt>
                <c:pt idx="2">
                  <c:v>Entre 1% e 10%</c:v>
                </c:pt>
                <c:pt idx="3">
                  <c:v>Entre 11% e 20%</c:v>
                </c:pt>
                <c:pt idx="4">
                  <c:v>Entre 21% e 30%</c:v>
                </c:pt>
                <c:pt idx="5">
                  <c:v>Entre 31% e 40%</c:v>
                </c:pt>
                <c:pt idx="6">
                  <c:v>Entre 41% e 50%</c:v>
                </c:pt>
                <c:pt idx="7">
                  <c:v>Mais de 50%</c:v>
                </c:pt>
                <c:pt idx="8">
                  <c:v>NS/NR</c:v>
                </c:pt>
              </c:strCache>
            </c:strRef>
          </c:cat>
          <c:val>
            <c:numRef>
              <c:f>Plan1!$B$2:$B$10</c:f>
              <c:numCache>
                <c:formatCode>0.0%</c:formatCode>
                <c:ptCount val="9"/>
                <c:pt idx="0">
                  <c:v>3.0000000000000001E-3</c:v>
                </c:pt>
                <c:pt idx="1">
                  <c:v>0.23400000000000001</c:v>
                </c:pt>
                <c:pt idx="2">
                  <c:v>0.19600000000000001</c:v>
                </c:pt>
                <c:pt idx="3">
                  <c:v>0.14599999999999999</c:v>
                </c:pt>
                <c:pt idx="4">
                  <c:v>0.10100000000000001</c:v>
                </c:pt>
                <c:pt idx="5">
                  <c:v>5.5E-2</c:v>
                </c:pt>
                <c:pt idx="6">
                  <c:v>4.2000000000000003E-2</c:v>
                </c:pt>
                <c:pt idx="7">
                  <c:v>7.1999999999999995E-2</c:v>
                </c:pt>
                <c:pt idx="8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4C-4AC9-AFC9-35DDAB0F55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220253184"/>
        <c:axId val="220136192"/>
      </c:barChart>
      <c:catAx>
        <c:axId val="220253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20136192"/>
        <c:crosses val="autoZero"/>
        <c:auto val="1"/>
        <c:lblAlgn val="ctr"/>
        <c:lblOffset val="100"/>
        <c:noMultiLvlLbl val="0"/>
      </c:catAx>
      <c:valAx>
        <c:axId val="220136192"/>
        <c:scaling>
          <c:orientation val="minMax"/>
          <c:max val="0.25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20253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Houve prejuízo</c:v>
                </c:pt>
                <c:pt idx="1">
                  <c:v>0% (não influenciou)</c:v>
                </c:pt>
                <c:pt idx="2">
                  <c:v>Entre 1% e 10%</c:v>
                </c:pt>
                <c:pt idx="3">
                  <c:v>Entre 11% e 20%</c:v>
                </c:pt>
                <c:pt idx="4">
                  <c:v>Entre 21% e 30%</c:v>
                </c:pt>
                <c:pt idx="5">
                  <c:v>Entre 31% e 40%</c:v>
                </c:pt>
                <c:pt idx="6">
                  <c:v>Entre 41% e 50%</c:v>
                </c:pt>
                <c:pt idx="7">
                  <c:v>Mais de 50%</c:v>
                </c:pt>
                <c:pt idx="8">
                  <c:v>NS/NR</c:v>
                </c:pt>
              </c:strCache>
            </c:strRef>
          </c:cat>
          <c:val>
            <c:numRef>
              <c:f>Plan1!$B$2:$B$10</c:f>
              <c:numCache>
                <c:formatCode>0.0%</c:formatCode>
                <c:ptCount val="9"/>
                <c:pt idx="0">
                  <c:v>8.0000000000000002E-3</c:v>
                </c:pt>
                <c:pt idx="1">
                  <c:v>0.30299999999999999</c:v>
                </c:pt>
                <c:pt idx="2">
                  <c:v>0.16800000000000001</c:v>
                </c:pt>
                <c:pt idx="3">
                  <c:v>0.128</c:v>
                </c:pt>
                <c:pt idx="4">
                  <c:v>7.9000000000000001E-2</c:v>
                </c:pt>
                <c:pt idx="5">
                  <c:v>3.9E-2</c:v>
                </c:pt>
                <c:pt idx="6">
                  <c:v>3.1E-2</c:v>
                </c:pt>
                <c:pt idx="7">
                  <c:v>5.1999999999999998E-2</c:v>
                </c:pt>
                <c:pt idx="8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6A-4386-B247-1256A9257D6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Plan1!$A$2:$A$10</c:f>
              <c:strCache>
                <c:ptCount val="9"/>
                <c:pt idx="0">
                  <c:v>Houve prejuízo</c:v>
                </c:pt>
                <c:pt idx="1">
                  <c:v>0% (não influenciou)</c:v>
                </c:pt>
                <c:pt idx="2">
                  <c:v>Entre 1% e 10%</c:v>
                </c:pt>
                <c:pt idx="3">
                  <c:v>Entre 11% e 20%</c:v>
                </c:pt>
                <c:pt idx="4">
                  <c:v>Entre 21% e 30%</c:v>
                </c:pt>
                <c:pt idx="5">
                  <c:v>Entre 31% e 40%</c:v>
                </c:pt>
                <c:pt idx="6">
                  <c:v>Entre 41% e 50%</c:v>
                </c:pt>
                <c:pt idx="7">
                  <c:v>Mais de 50%</c:v>
                </c:pt>
                <c:pt idx="8">
                  <c:v>NS/NR</c:v>
                </c:pt>
              </c:strCache>
            </c:strRef>
          </c:cat>
          <c:val>
            <c:numRef>
              <c:f>Plan1!$C$2:$C$10</c:f>
              <c:numCache>
                <c:formatCode>0.0%</c:formatCode>
                <c:ptCount val="9"/>
                <c:pt idx="0">
                  <c:v>3.0000000000000001E-3</c:v>
                </c:pt>
                <c:pt idx="1">
                  <c:v>0.23400000000000001</c:v>
                </c:pt>
                <c:pt idx="2">
                  <c:v>0.19600000000000001</c:v>
                </c:pt>
                <c:pt idx="3">
                  <c:v>0.14599999999999999</c:v>
                </c:pt>
                <c:pt idx="4">
                  <c:v>0.10100000000000001</c:v>
                </c:pt>
                <c:pt idx="5">
                  <c:v>5.5E-2</c:v>
                </c:pt>
                <c:pt idx="6">
                  <c:v>4.2000000000000003E-2</c:v>
                </c:pt>
                <c:pt idx="7">
                  <c:v>7.1999999999999995E-2</c:v>
                </c:pt>
                <c:pt idx="8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6A-4386-B247-1256A9257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8"/>
        <c:axId val="222770304"/>
        <c:axId val="222771840"/>
      </c:barChart>
      <c:catAx>
        <c:axId val="222770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22771840"/>
        <c:crosses val="autoZero"/>
        <c:auto val="1"/>
        <c:lblAlgn val="ctr"/>
        <c:lblOffset val="100"/>
        <c:noMultiLvlLbl val="0"/>
      </c:catAx>
      <c:valAx>
        <c:axId val="222771840"/>
        <c:scaling>
          <c:orientation val="minMax"/>
          <c:max val="0.35000000000000003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22770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217822439416371"/>
          <c:y val="0.91388160822674958"/>
          <c:w val="0.19082264467357554"/>
          <c:h val="6.8250873093252035E-2"/>
        </c:manualLayout>
      </c:layout>
      <c:overlay val="0"/>
      <c:txPr>
        <a:bodyPr/>
        <a:lstStyle/>
        <a:p>
          <a:pPr>
            <a:defRPr sz="1400" b="1">
              <a:solidFill>
                <a:schemeClr val="accent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678676396731606E-2"/>
          <c:y val="4.4584089565787265E-2"/>
          <c:w val="0.95111943785728947"/>
          <c:h val="0.8575308963491320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53DC-4BB9-B16C-C2517111743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3DC-4BB9-B16C-C2517111743A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3DC-4BB9-B16C-C2517111743A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3DC-4BB9-B16C-C251711174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0.0%</c:formatCode>
                <c:ptCount val="11"/>
                <c:pt idx="0">
                  <c:v>7.0000000000000001E-3</c:v>
                </c:pt>
                <c:pt idx="1">
                  <c:v>0</c:v>
                </c:pt>
                <c:pt idx="2">
                  <c:v>2E-3</c:v>
                </c:pt>
                <c:pt idx="3">
                  <c:v>2E-3</c:v>
                </c:pt>
                <c:pt idx="4">
                  <c:v>2E-3</c:v>
                </c:pt>
                <c:pt idx="5">
                  <c:v>1.7999999999999999E-2</c:v>
                </c:pt>
                <c:pt idx="6">
                  <c:v>1.2E-2</c:v>
                </c:pt>
                <c:pt idx="7">
                  <c:v>2.9000000000000001E-2</c:v>
                </c:pt>
                <c:pt idx="8">
                  <c:v>9.1999999999999998E-2</c:v>
                </c:pt>
                <c:pt idx="9">
                  <c:v>8.5000000000000006E-2</c:v>
                </c:pt>
                <c:pt idx="10">
                  <c:v>0.752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46-45D1-B97E-C3BADD7B1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222883840"/>
        <c:axId val="222885376"/>
      </c:barChart>
      <c:catAx>
        <c:axId val="222883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22885376"/>
        <c:crosses val="autoZero"/>
        <c:auto val="1"/>
        <c:lblAlgn val="ctr"/>
        <c:lblOffset val="100"/>
        <c:noMultiLvlLbl val="0"/>
      </c:catAx>
      <c:valAx>
        <c:axId val="222885376"/>
        <c:scaling>
          <c:orientation val="minMax"/>
          <c:max val="0.8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22883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A8AF-4725-BE22-1D2B53D204DB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8AF-4725-BE22-1D2B53D204DB}"/>
              </c:ext>
            </c:extLst>
          </c:dPt>
          <c:dPt>
            <c:idx val="3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8AF-4725-BE22-1D2B53D204DB}"/>
              </c:ext>
            </c:extLst>
          </c:dPt>
          <c:dPt>
            <c:idx val="6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A8AF-4725-BE22-1D2B53D204DB}"/>
              </c:ext>
            </c:extLst>
          </c:dPt>
          <c:dPt>
            <c:idx val="8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8AF-4725-BE22-1D2B53D204DB}"/>
              </c:ext>
            </c:extLst>
          </c:dPt>
          <c:dPt>
            <c:idx val="10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A8AF-4725-BE22-1D2B53D204DB}"/>
              </c:ext>
            </c:extLst>
          </c:dPt>
          <c:dPt>
            <c:idx val="11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A8AF-4725-BE22-1D2B53D204DB}"/>
              </c:ext>
            </c:extLst>
          </c:dPt>
          <c:dPt>
            <c:idx val="15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8AF-4725-BE22-1D2B53D204DB}"/>
              </c:ext>
            </c:extLst>
          </c:dPt>
          <c:dPt>
            <c:idx val="18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A8AF-4725-BE22-1D2B53D204DB}"/>
              </c:ext>
            </c:extLst>
          </c:dPt>
          <c:dPt>
            <c:idx val="20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A8AF-4725-BE22-1D2B53D204DB}"/>
              </c:ext>
            </c:extLst>
          </c:dPt>
          <c:dPt>
            <c:idx val="22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A8AF-4725-BE22-1D2B53D204DB}"/>
              </c:ext>
            </c:extLst>
          </c:dPt>
          <c:dPt>
            <c:idx val="23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A8AF-4725-BE22-1D2B53D204DB}"/>
              </c:ext>
            </c:extLst>
          </c:dPt>
          <c:dPt>
            <c:idx val="25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A8AF-4725-BE22-1D2B53D204DB}"/>
              </c:ext>
            </c:extLst>
          </c:dPt>
          <c:dPt>
            <c:idx val="26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A8AF-4725-BE22-1D2B53D204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Plan1!$A$1:$AA$1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Plan1!$A$2:$AA$2</c:f>
              <c:numCache>
                <c:formatCode>0%</c:formatCode>
                <c:ptCount val="27"/>
                <c:pt idx="0">
                  <c:v>0.77171523677929921</c:v>
                </c:pt>
                <c:pt idx="1">
                  <c:v>0.74346191101411063</c:v>
                </c:pt>
                <c:pt idx="2">
                  <c:v>0.86681165220321843</c:v>
                </c:pt>
                <c:pt idx="3">
                  <c:v>0.76699029126213603</c:v>
                </c:pt>
                <c:pt idx="4">
                  <c:v>0.84642299305154101</c:v>
                </c:pt>
                <c:pt idx="5">
                  <c:v>0.80942726738477544</c:v>
                </c:pt>
                <c:pt idx="6">
                  <c:v>0.74602215508559933</c:v>
                </c:pt>
                <c:pt idx="7">
                  <c:v>0.84077349408437418</c:v>
                </c:pt>
                <c:pt idx="8">
                  <c:v>0.78074931457083407</c:v>
                </c:pt>
                <c:pt idx="9">
                  <c:v>0.89568736182955855</c:v>
                </c:pt>
                <c:pt idx="10">
                  <c:v>0.76668931718415889</c:v>
                </c:pt>
                <c:pt idx="11">
                  <c:v>0.77324386473886408</c:v>
                </c:pt>
                <c:pt idx="12">
                  <c:v>0.83252665434107864</c:v>
                </c:pt>
                <c:pt idx="13">
                  <c:v>0.82389248447201224</c:v>
                </c:pt>
                <c:pt idx="14">
                  <c:v>0.80060458287452152</c:v>
                </c:pt>
                <c:pt idx="15">
                  <c:v>0.73130572395278326</c:v>
                </c:pt>
                <c:pt idx="16">
                  <c:v>0.88942924960889058</c:v>
                </c:pt>
                <c:pt idx="17">
                  <c:v>0.82232600093495922</c:v>
                </c:pt>
                <c:pt idx="18">
                  <c:v>0.6898388244878203</c:v>
                </c:pt>
                <c:pt idx="19">
                  <c:v>0.88351336996336982</c:v>
                </c:pt>
                <c:pt idx="20">
                  <c:v>0.77469871347748598</c:v>
                </c:pt>
                <c:pt idx="21">
                  <c:v>0.85806451612903212</c:v>
                </c:pt>
                <c:pt idx="22">
                  <c:v>0.71268533478854779</c:v>
                </c:pt>
                <c:pt idx="23">
                  <c:v>0.67053328791088906</c:v>
                </c:pt>
                <c:pt idx="24">
                  <c:v>0.88344494047619049</c:v>
                </c:pt>
                <c:pt idx="25">
                  <c:v>0.76352547649347502</c:v>
                </c:pt>
                <c:pt idx="26">
                  <c:v>0.75059600894749257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A-4388-8F34-35DD48352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836224"/>
        <c:axId val="222837760"/>
      </c:barChart>
      <c:catAx>
        <c:axId val="22283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22837760"/>
        <c:crosses val="autoZero"/>
        <c:auto val="1"/>
        <c:lblAlgn val="ctr"/>
        <c:lblOffset val="100"/>
        <c:noMultiLvlLbl val="0"/>
      </c:catAx>
      <c:valAx>
        <c:axId val="222837760"/>
        <c:scaling>
          <c:orientation val="minMax"/>
          <c:max val="1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11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pt-BR"/>
          </a:p>
        </c:txPr>
        <c:crossAx val="222836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8AF-4725-BE22-1D2B53D204DB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8AF-4725-BE22-1D2B53D204D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8AF-4725-BE22-1D2B53D204DB}"/>
              </c:ext>
            </c:extLst>
          </c:dPt>
          <c:dPt>
            <c:idx val="6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A8AF-4725-BE22-1D2B53D204D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8AF-4725-BE22-1D2B53D204D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8AF-4725-BE22-1D2B53D204D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8AF-4725-BE22-1D2B53D204DB}"/>
              </c:ext>
            </c:extLst>
          </c:dPt>
          <c:dPt>
            <c:idx val="14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A03C-4E10-BAB4-E0828E368DE4}"/>
              </c:ext>
            </c:extLst>
          </c:dPt>
          <c:dPt>
            <c:idx val="15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8AF-4725-BE22-1D2B53D204DB}"/>
              </c:ext>
            </c:extLst>
          </c:dPt>
          <c:dPt>
            <c:idx val="18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A8AF-4725-BE22-1D2B53D204DB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8AF-4725-BE22-1D2B53D204DB}"/>
              </c:ext>
            </c:extLst>
          </c:dPt>
          <c:dPt>
            <c:idx val="22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A8AF-4725-BE22-1D2B53D204DB}"/>
              </c:ext>
            </c:extLst>
          </c:dPt>
          <c:dPt>
            <c:idx val="23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A8AF-4725-BE22-1D2B53D204DB}"/>
              </c:ext>
            </c:extLst>
          </c:dPt>
          <c:dPt>
            <c:idx val="25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A8AF-4725-BE22-1D2B53D204DB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8AF-4725-BE22-1D2B53D204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Plan1!$A$1:$AA$1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Plan1!$A$2:$AA$2</c:f>
              <c:numCache>
                <c:formatCode>####.0</c:formatCode>
                <c:ptCount val="27"/>
                <c:pt idx="0">
                  <c:v>9.4202989574174101</c:v>
                </c:pt>
                <c:pt idx="1">
                  <c:v>9.1989835081371236</c:v>
                </c:pt>
                <c:pt idx="2">
                  <c:v>9.5527433159210275</c:v>
                </c:pt>
                <c:pt idx="3">
                  <c:v>9.3689320388349522</c:v>
                </c:pt>
                <c:pt idx="4">
                  <c:v>9.5390879947505844</c:v>
                </c:pt>
                <c:pt idx="5">
                  <c:v>9.4879141997969043</c:v>
                </c:pt>
                <c:pt idx="6">
                  <c:v>9.2332470148180121</c:v>
                </c:pt>
                <c:pt idx="7">
                  <c:v>9.549002345450198</c:v>
                </c:pt>
                <c:pt idx="8">
                  <c:v>9.3551398395338552</c:v>
                </c:pt>
                <c:pt idx="9">
                  <c:v>9.6278186659421685</c:v>
                </c:pt>
                <c:pt idx="10">
                  <c:v>9.3515123840652468</c:v>
                </c:pt>
                <c:pt idx="11">
                  <c:v>9.4008196009561473</c:v>
                </c:pt>
                <c:pt idx="12">
                  <c:v>9.4615549433079238</c:v>
                </c:pt>
                <c:pt idx="13">
                  <c:v>9.5552214529438881</c:v>
                </c:pt>
                <c:pt idx="14">
                  <c:v>9.2500073409889367</c:v>
                </c:pt>
                <c:pt idx="15">
                  <c:v>9.3000198970787231</c:v>
                </c:pt>
                <c:pt idx="16">
                  <c:v>9.6822911469890247</c:v>
                </c:pt>
                <c:pt idx="17">
                  <c:v>9.5002106312036698</c:v>
                </c:pt>
                <c:pt idx="18">
                  <c:v>9.1284207715554011</c:v>
                </c:pt>
                <c:pt idx="19">
                  <c:v>9.6178130359836231</c:v>
                </c:pt>
                <c:pt idx="20">
                  <c:v>9.4019656281484938</c:v>
                </c:pt>
                <c:pt idx="21">
                  <c:v>9.6172043010752688</c:v>
                </c:pt>
                <c:pt idx="22">
                  <c:v>9.208605205245906</c:v>
                </c:pt>
                <c:pt idx="23">
                  <c:v>9.0187723120460443</c:v>
                </c:pt>
                <c:pt idx="24">
                  <c:v>9.663932291666665</c:v>
                </c:pt>
                <c:pt idx="25">
                  <c:v>9.2512787633781546</c:v>
                </c:pt>
                <c:pt idx="26">
                  <c:v>9.4149693901577596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A-4388-8F34-35DD48352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836224"/>
        <c:axId val="222837760"/>
      </c:barChart>
      <c:catAx>
        <c:axId val="22283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22837760"/>
        <c:crosses val="autoZero"/>
        <c:auto val="1"/>
        <c:lblAlgn val="ctr"/>
        <c:lblOffset val="100"/>
        <c:noMultiLvlLbl val="0"/>
      </c:catAx>
      <c:valAx>
        <c:axId val="222837760"/>
        <c:scaling>
          <c:orientation val="minMax"/>
          <c:max val="1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11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pt-BR"/>
          </a:p>
        </c:txPr>
        <c:crossAx val="222836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0-D540-47CE-9CDC-6D907017297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540-47CE-9CDC-6D907017297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D540-47CE-9CDC-6D907017297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D540-47CE-9CDC-6D907017297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D540-47CE-9CDC-6D907017297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D540-47CE-9CDC-6D907017297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6-D540-47CE-9CDC-6D907017297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D540-47CE-9CDC-6D907017297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8-D540-47CE-9CDC-6D9070172979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9-D540-47CE-9CDC-6D9070172979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A-D540-47CE-9CDC-6D9070172979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B-D540-47CE-9CDC-6D90701729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Plan1!$A$2:$A$20</c:f>
              <c:strCache>
                <c:ptCount val="19"/>
                <c:pt idx="0">
                  <c:v>Como criar uma página empresarial no Facebook</c:v>
                </c:pt>
                <c:pt idx="1">
                  <c:v>Curso - Como a internet pode alavancar o seu Negócio</c:v>
                </c:pt>
                <c:pt idx="2">
                  <c:v>Curso - Como melhorar suas vendas</c:v>
                </c:pt>
                <c:pt idx="3">
                  <c:v>Curso - Gestão de estoques</c:v>
                </c:pt>
                <c:pt idx="4">
                  <c:v>Curso - Gestão de Marketing Intermediário</c:v>
                </c:pt>
                <c:pt idx="5">
                  <c:v>Curso - Gestão de Pessoas - Intermediário</c:v>
                </c:pt>
                <c:pt idx="6">
                  <c:v>Curso - Gestão financeira - Intermediário</c:v>
                </c:pt>
                <c:pt idx="7">
                  <c:v>Curso - Curso Planejamento Estratégico - Intermediario</c:v>
                </c:pt>
                <c:pt idx="8">
                  <c:v>Curso - Praticando o Associativismo</c:v>
                </c:pt>
                <c:pt idx="9">
                  <c:v>Curso - Tributacão para Micro e Pequenas Empresas</c:v>
                </c:pt>
                <c:pt idx="10">
                  <c:v>D-Olho na Qualidade - 5S para Microempresa</c:v>
                </c:pt>
                <c:pt idx="11">
                  <c:v>Desafios do Crescimento</c:v>
                </c:pt>
                <c:pt idx="12">
                  <c:v>Diálogo Empresarial Conquistando Clientes</c:v>
                </c:pt>
                <c:pt idx="13">
                  <c:v>Diálogo Empresarial Empresário como Lider Coach</c:v>
                </c:pt>
                <c:pt idx="14">
                  <c:v>Diálogo Empresarial Inadimplência: como evitar</c:v>
                </c:pt>
                <c:pt idx="15">
                  <c:v>Oficina - Como construir uma loja virtual</c:v>
                </c:pt>
                <c:pt idx="16">
                  <c:v>Oficina - Como Criar um Site para sua Empresa</c:v>
                </c:pt>
                <c:pt idx="17">
                  <c:v>Oficina - Despertando para o Associativismo</c:v>
                </c:pt>
                <c:pt idx="18">
                  <c:v>Planejando um Empreendimento Coletivo</c:v>
                </c:pt>
              </c:strCache>
            </c:strRef>
          </c:cat>
          <c:val>
            <c:numRef>
              <c:f>Plan1!$B$2:$B$20</c:f>
              <c:numCache>
                <c:formatCode>0%</c:formatCode>
                <c:ptCount val="19"/>
                <c:pt idx="0">
                  <c:v>0.63108073738861992</c:v>
                </c:pt>
                <c:pt idx="1">
                  <c:v>0.77178317195135093</c:v>
                </c:pt>
                <c:pt idx="2">
                  <c:v>0.81164297601828705</c:v>
                </c:pt>
                <c:pt idx="3">
                  <c:v>0.83585192499764593</c:v>
                </c:pt>
                <c:pt idx="4">
                  <c:v>0.78277917980021927</c:v>
                </c:pt>
                <c:pt idx="5">
                  <c:v>0.81148999146062906</c:v>
                </c:pt>
                <c:pt idx="6">
                  <c:v>0.85597727300868098</c:v>
                </c:pt>
                <c:pt idx="7">
                  <c:v>0.76146229543682298</c:v>
                </c:pt>
                <c:pt idx="8">
                  <c:v>0.77870025765817341</c:v>
                </c:pt>
                <c:pt idx="9">
                  <c:v>0.88850174216027866</c:v>
                </c:pt>
                <c:pt idx="10">
                  <c:v>0.91495048546530611</c:v>
                </c:pt>
                <c:pt idx="11">
                  <c:v>0.78183294344007892</c:v>
                </c:pt>
                <c:pt idx="12">
                  <c:v>0.75190713101160866</c:v>
                </c:pt>
                <c:pt idx="13">
                  <c:v>0.51850977305522716</c:v>
                </c:pt>
                <c:pt idx="14">
                  <c:v>0.74207616707616708</c:v>
                </c:pt>
                <c:pt idx="15">
                  <c:v>0.57715823271378786</c:v>
                </c:pt>
                <c:pt idx="16">
                  <c:v>0.70042314007831241</c:v>
                </c:pt>
                <c:pt idx="17">
                  <c:v>0.73012541365223982</c:v>
                </c:pt>
                <c:pt idx="18">
                  <c:v>0.95023696682464442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11-4BFB-853D-89020B1CE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245120"/>
        <c:axId val="55559296"/>
      </c:barChart>
      <c:catAx>
        <c:axId val="1702451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55559296"/>
        <c:crosses val="autoZero"/>
        <c:auto val="1"/>
        <c:lblAlgn val="ctr"/>
        <c:lblOffset val="100"/>
        <c:noMultiLvlLbl val="0"/>
      </c:catAx>
      <c:valAx>
        <c:axId val="55559296"/>
        <c:scaling>
          <c:orientation val="minMax"/>
        </c:scaling>
        <c:delete val="1"/>
        <c:axPos val="t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one"/>
        <c:crossAx val="17024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C68A-4325-99B0-564D9B6EACD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C68A-4325-99B0-564D9B6EACD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C68A-4325-99B0-564D9B6EACDC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C68A-4325-99B0-564D9B6EACDC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4-C68A-4325-99B0-564D9B6EACDC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6-C68A-4325-99B0-564D9B6EACDC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C68A-4325-99B0-564D9B6EACDC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C68A-4325-99B0-564D9B6EACDC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8-C68A-4325-99B0-564D9B6EACDC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C68A-4325-99B0-564D9B6EACDC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A-C68A-4325-99B0-564D9B6EAC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Plan1!$A$2:$A$20</c:f>
              <c:strCache>
                <c:ptCount val="19"/>
                <c:pt idx="0">
                  <c:v>Como criar uma página empresarial no Facebook</c:v>
                </c:pt>
                <c:pt idx="1">
                  <c:v>Curso - Como a internet pode alavancar o seu Negócio</c:v>
                </c:pt>
                <c:pt idx="2">
                  <c:v>Curso - Como melhorar suas vendas</c:v>
                </c:pt>
                <c:pt idx="3">
                  <c:v>Curso - Gestão de estoques</c:v>
                </c:pt>
                <c:pt idx="4">
                  <c:v>Curso - Gestão de Marketing Intermediário</c:v>
                </c:pt>
                <c:pt idx="5">
                  <c:v>Curso - Gestão de Pessoas - Intermediário</c:v>
                </c:pt>
                <c:pt idx="6">
                  <c:v>Curso - Gestão financeira - Intermediário</c:v>
                </c:pt>
                <c:pt idx="7">
                  <c:v>Curso - Curso Planejamento Estratégico - Intermediario</c:v>
                </c:pt>
                <c:pt idx="8">
                  <c:v>Curso - Praticando o Associativismo</c:v>
                </c:pt>
                <c:pt idx="9">
                  <c:v>Curso - Tributacão para Micro e Pequenas Empresas</c:v>
                </c:pt>
                <c:pt idx="10">
                  <c:v>D-Olho na Qualidade - 5S para Microempresa</c:v>
                </c:pt>
                <c:pt idx="11">
                  <c:v>Desafios do Crescimento</c:v>
                </c:pt>
                <c:pt idx="12">
                  <c:v>Diálogo Empresarial Conquistando Clientes</c:v>
                </c:pt>
                <c:pt idx="13">
                  <c:v>Diálogo Empresarial Empresário como Lider Coach</c:v>
                </c:pt>
                <c:pt idx="14">
                  <c:v>Diálogo Empresarial Inadimplência: como evitar</c:v>
                </c:pt>
                <c:pt idx="15">
                  <c:v>Oficina - Como construir uma loja virtual</c:v>
                </c:pt>
                <c:pt idx="16">
                  <c:v>Oficina - Como Criar um Site para sua Empresa</c:v>
                </c:pt>
                <c:pt idx="17">
                  <c:v>Oficina - Despertando para o Associativismo</c:v>
                </c:pt>
                <c:pt idx="18">
                  <c:v>Planejando um Empreendimento Coletivo</c:v>
                </c:pt>
              </c:strCache>
            </c:strRef>
          </c:cat>
          <c:val>
            <c:numRef>
              <c:f>Plan1!$B$2:$B$20</c:f>
              <c:numCache>
                <c:formatCode>####.0</c:formatCode>
                <c:ptCount val="19"/>
                <c:pt idx="0">
                  <c:v>8.6767124840885632</c:v>
                </c:pt>
                <c:pt idx="1">
                  <c:v>9.3958056411904973</c:v>
                </c:pt>
                <c:pt idx="2">
                  <c:v>9.460771960061841</c:v>
                </c:pt>
                <c:pt idx="3">
                  <c:v>9.5192450198852043</c:v>
                </c:pt>
                <c:pt idx="4">
                  <c:v>9.334409354891239</c:v>
                </c:pt>
                <c:pt idx="5">
                  <c:v>9.4652283433111162</c:v>
                </c:pt>
                <c:pt idx="6">
                  <c:v>9.5548223566947819</c:v>
                </c:pt>
                <c:pt idx="7">
                  <c:v>9.3210820928099647</c:v>
                </c:pt>
                <c:pt idx="8">
                  <c:v>9.3457486401374172</c:v>
                </c:pt>
                <c:pt idx="9">
                  <c:v>9.3730284427148529</c:v>
                </c:pt>
                <c:pt idx="10">
                  <c:v>9.6803317327498295</c:v>
                </c:pt>
                <c:pt idx="11">
                  <c:v>9.3842243046479989</c:v>
                </c:pt>
                <c:pt idx="12">
                  <c:v>9.3726368159203997</c:v>
                </c:pt>
                <c:pt idx="13">
                  <c:v>8.6318509773055219</c:v>
                </c:pt>
                <c:pt idx="14">
                  <c:v>9.3718058968058955</c:v>
                </c:pt>
                <c:pt idx="15">
                  <c:v>8.6809026364581907</c:v>
                </c:pt>
                <c:pt idx="16">
                  <c:v>9.0094101300997842</c:v>
                </c:pt>
                <c:pt idx="17">
                  <c:v>9.2871665275745521</c:v>
                </c:pt>
                <c:pt idx="18">
                  <c:v>9.7761979989468131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11-4BFB-853D-89020B1CE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245120"/>
        <c:axId val="55559296"/>
      </c:barChart>
      <c:catAx>
        <c:axId val="1702451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55559296"/>
        <c:crosses val="autoZero"/>
        <c:auto val="1"/>
        <c:lblAlgn val="ctr"/>
        <c:lblOffset val="100"/>
        <c:noMultiLvlLbl val="0"/>
      </c:catAx>
      <c:valAx>
        <c:axId val="55559296"/>
        <c:scaling>
          <c:orientation val="minMax"/>
          <c:max val="10"/>
          <c:min val="0"/>
        </c:scaling>
        <c:delete val="1"/>
        <c:axPos val="t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####.0" sourceLinked="1"/>
        <c:majorTickMark val="out"/>
        <c:minorTickMark val="none"/>
        <c:tickLblPos val="nextTo"/>
        <c:crossAx val="17024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78602610134325E-2"/>
          <c:y val="7.3009852737114952E-2"/>
          <c:w val="0.94749676294938556"/>
          <c:h val="0.794909143693594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Sim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Planilha1!$B$2:$B$5</c:f>
              <c:numCache>
                <c:formatCode>0.0%</c:formatCode>
                <c:ptCount val="4"/>
                <c:pt idx="0">
                  <c:v>0.68</c:v>
                </c:pt>
                <c:pt idx="1">
                  <c:v>0.80200000000000005</c:v>
                </c:pt>
                <c:pt idx="2">
                  <c:v>0.82499999999999996</c:v>
                </c:pt>
                <c:pt idx="3">
                  <c:v>0.73699999999999999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A8-452A-BE2D-0447BA91CDB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Planilha1!$C$2:$C$5</c:f>
              <c:numCache>
                <c:formatCode>0.0%</c:formatCode>
                <c:ptCount val="4"/>
                <c:pt idx="0">
                  <c:v>0.32</c:v>
                </c:pt>
                <c:pt idx="1">
                  <c:v>0.19800000000000001</c:v>
                </c:pt>
                <c:pt idx="2">
                  <c:v>0.17499999999999999</c:v>
                </c:pt>
                <c:pt idx="3">
                  <c:v>0.26300000000000001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A8-452A-BE2D-0447BA91C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7"/>
        <c:axId val="180311552"/>
        <c:axId val="180313088"/>
      </c:barChart>
      <c:catAx>
        <c:axId val="18031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313088"/>
        <c:crosses val="autoZero"/>
        <c:auto val="1"/>
        <c:lblAlgn val="ctr"/>
        <c:lblOffset val="100"/>
        <c:noMultiLvlLbl val="0"/>
      </c:catAx>
      <c:valAx>
        <c:axId val="1803130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31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Plan1!$B$2:$B$4</c:f>
              <c:numCache>
                <c:formatCode>0.0%</c:formatCode>
                <c:ptCount val="3"/>
                <c:pt idx="0">
                  <c:v>0.80400000000000005</c:v>
                </c:pt>
                <c:pt idx="1">
                  <c:v>0.79600000000000004</c:v>
                </c:pt>
                <c:pt idx="2">
                  <c:v>0.79500000000000004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71-4EBE-B42E-FA9905FC9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223275264"/>
        <c:axId val="223277056"/>
      </c:barChart>
      <c:catAx>
        <c:axId val="22327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23277056"/>
        <c:crosses val="autoZero"/>
        <c:auto val="1"/>
        <c:lblAlgn val="ctr"/>
        <c:lblOffset val="100"/>
        <c:noMultiLvlLbl val="0"/>
      </c:catAx>
      <c:valAx>
        <c:axId val="223277056"/>
        <c:scaling>
          <c:orientation val="minMax"/>
          <c:max val="1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23275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938009480297952E-2"/>
          <c:y val="6.5119555813118277E-2"/>
          <c:w val="0.97382023435022247"/>
          <c:h val="0.7998269103627281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9351-422D-8A12-685C668CBBA8}"/>
              </c:ext>
            </c:extLst>
          </c:dPt>
          <c:dPt>
            <c:idx val="1"/>
            <c:invertIfNegative val="0"/>
            <c:bubble3D val="0"/>
            <c:spPr>
              <a:solidFill>
                <a:srgbClr val="F1A78A"/>
              </a:solidFill>
            </c:spPr>
            <c:extLst>
              <c:ext xmlns:c16="http://schemas.microsoft.com/office/drawing/2014/chart" uri="{C3380CC4-5D6E-409C-BE32-E72D297353CC}">
                <c16:uniqueId val="{00000003-9351-422D-8A12-685C668CBBA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9351-422D-8A12-685C668CBBA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9351-422D-8A12-685C668CBBA8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72FF-449C-9F3C-9B15A2859596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72FF-449C-9F3C-9B15A28595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Outros cursos presenciais</c:v>
                </c:pt>
                <c:pt idx="1">
                  <c:v>Consultoria presencial</c:v>
                </c:pt>
                <c:pt idx="2">
                  <c:v>Palestras e vídeos disponibilizados na internet</c:v>
                </c:pt>
                <c:pt idx="3">
                  <c:v>Artigos disponibilizados na internet</c:v>
                </c:pt>
                <c:pt idx="4">
                  <c:v>Cursos On-line</c:v>
                </c:pt>
                <c:pt idx="5">
                  <c:v>Consultorias On-line</c:v>
                </c:pt>
                <c:pt idx="6">
                  <c:v>Nenhum</c:v>
                </c:pt>
                <c:pt idx="7">
                  <c:v>Outro</c:v>
                </c:pt>
                <c:pt idx="8">
                  <c:v>Não sabe</c:v>
                </c:pt>
              </c:strCache>
            </c:strRef>
          </c:cat>
          <c:val>
            <c:numRef>
              <c:f>Plan1!$B$2:$B$10</c:f>
              <c:numCache>
                <c:formatCode>0.0%</c:formatCode>
                <c:ptCount val="9"/>
                <c:pt idx="0">
                  <c:v>0.72699999999999998</c:v>
                </c:pt>
                <c:pt idx="1">
                  <c:v>0.64</c:v>
                </c:pt>
                <c:pt idx="2">
                  <c:v>0.53300000000000003</c:v>
                </c:pt>
                <c:pt idx="3">
                  <c:v>0.48599999999999999</c:v>
                </c:pt>
                <c:pt idx="4">
                  <c:v>0.45600000000000002</c:v>
                </c:pt>
                <c:pt idx="5">
                  <c:v>0.43</c:v>
                </c:pt>
                <c:pt idx="6">
                  <c:v>5.6000000000000001E-2</c:v>
                </c:pt>
                <c:pt idx="7">
                  <c:v>1.6E-2</c:v>
                </c:pt>
                <c:pt idx="8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351-422D-8A12-685C668CB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23422720"/>
        <c:axId val="223428608"/>
      </c:barChart>
      <c:catAx>
        <c:axId val="22342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23428608"/>
        <c:crosses val="autoZero"/>
        <c:auto val="1"/>
        <c:lblAlgn val="ctr"/>
        <c:lblOffset val="100"/>
        <c:noMultiLvlLbl val="0"/>
      </c:catAx>
      <c:valAx>
        <c:axId val="223428608"/>
        <c:scaling>
          <c:orientation val="minMax"/>
          <c:max val="0.75000000000000011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23422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780F-46AA-9293-0DF106FE71F8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780F-46AA-9293-0DF106FE71F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780F-46AA-9293-0DF106FE71F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780F-46AA-9293-0DF106FE71F8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780F-46AA-9293-0DF106FE71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Procura no site do SEBRAE</c:v>
                </c:pt>
                <c:pt idx="1">
                  <c:v>Vai até o SEBRAE presencialmente</c:v>
                </c:pt>
                <c:pt idx="2">
                  <c:v>Liga para a central 0800</c:v>
                </c:pt>
                <c:pt idx="3">
                  <c:v>Procura na página do SEBRAE no Facebook</c:v>
                </c:pt>
                <c:pt idx="4">
                  <c:v>Outro</c:v>
                </c:pt>
                <c:pt idx="5">
                  <c:v>Não sabe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0.41299999999999998</c:v>
                </c:pt>
                <c:pt idx="1">
                  <c:v>0.253</c:v>
                </c:pt>
                <c:pt idx="2">
                  <c:v>8.5000000000000006E-2</c:v>
                </c:pt>
                <c:pt idx="3">
                  <c:v>7.0000000000000007E-2</c:v>
                </c:pt>
                <c:pt idx="4">
                  <c:v>0.16600000000000001</c:v>
                </c:pt>
                <c:pt idx="5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0F-46AA-9293-0DF106FE7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24830208"/>
        <c:axId val="224831744"/>
      </c:barChart>
      <c:catAx>
        <c:axId val="224830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24831744"/>
        <c:crosses val="autoZero"/>
        <c:auto val="1"/>
        <c:lblAlgn val="ctr"/>
        <c:lblOffset val="100"/>
        <c:noMultiLvlLbl val="0"/>
      </c:catAx>
      <c:valAx>
        <c:axId val="224831744"/>
        <c:scaling>
          <c:orientation val="minMax"/>
          <c:max val="0.5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24830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80F-46AA-9293-0DF106FE71F8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780F-46AA-9293-0DF106FE71F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780F-46AA-9293-0DF106FE71F8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780F-46AA-9293-0DF106FE71F8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F45E-4692-B9B2-1E1481538F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Entra em contato com o Sebrae/Consultor local</c:v>
                </c:pt>
                <c:pt idx="1">
                  <c:v>Através de outras instituições</c:v>
                </c:pt>
                <c:pt idx="2">
                  <c:v>O Sebrae ou o consultor entram em contato</c:v>
                </c:pt>
                <c:pt idx="3">
                  <c:v>Através do e-mail</c:v>
                </c:pt>
                <c:pt idx="4">
                  <c:v>Nunca procurou o Sebrae</c:v>
                </c:pt>
                <c:pt idx="5">
                  <c:v>Através do WhatsApp</c:v>
                </c:pt>
                <c:pt idx="6">
                  <c:v>Através de amigos ou familiares</c:v>
                </c:pt>
                <c:pt idx="7">
                  <c:v>Divulgação do Sebrae</c:v>
                </c:pt>
              </c:strCache>
            </c:strRef>
          </c:cat>
          <c:val>
            <c:numRef>
              <c:f>Plan1!$B$2:$B$9</c:f>
              <c:numCache>
                <c:formatCode>0.0%</c:formatCode>
                <c:ptCount val="8"/>
                <c:pt idx="0">
                  <c:v>4.8000000000000001E-2</c:v>
                </c:pt>
                <c:pt idx="1">
                  <c:v>3.5999999999999997E-2</c:v>
                </c:pt>
                <c:pt idx="2">
                  <c:v>2.5999999999999999E-2</c:v>
                </c:pt>
                <c:pt idx="3">
                  <c:v>2.1000000000000001E-2</c:v>
                </c:pt>
                <c:pt idx="4">
                  <c:v>1.2E-2</c:v>
                </c:pt>
                <c:pt idx="5">
                  <c:v>1.0999999999999999E-2</c:v>
                </c:pt>
                <c:pt idx="6">
                  <c:v>0.01</c:v>
                </c:pt>
                <c:pt idx="7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0F-46AA-9293-0DF106FE7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24830208"/>
        <c:axId val="224831744"/>
      </c:barChart>
      <c:catAx>
        <c:axId val="224830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24831744"/>
        <c:crosses val="autoZero"/>
        <c:auto val="1"/>
        <c:lblAlgn val="ctr"/>
        <c:lblOffset val="100"/>
        <c:noMultiLvlLbl val="0"/>
      </c:catAx>
      <c:valAx>
        <c:axId val="224831744"/>
        <c:scaling>
          <c:orientation val="minMax"/>
          <c:max val="7.0000000000000007E-2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24830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Até 24 anos</c:v>
                </c:pt>
                <c:pt idx="1">
                  <c:v>25 a 34 anos</c:v>
                </c:pt>
                <c:pt idx="2">
                  <c:v>35 a 44 anos</c:v>
                </c:pt>
                <c:pt idx="3">
                  <c:v>45 a 54 anos</c:v>
                </c:pt>
                <c:pt idx="4">
                  <c:v>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Planilha1!$B$2:$B$7</c:f>
              <c:numCache>
                <c:formatCode>0.0%</c:formatCode>
                <c:ptCount val="6"/>
                <c:pt idx="0">
                  <c:v>7.0999999999999994E-2</c:v>
                </c:pt>
                <c:pt idx="1">
                  <c:v>0.27800000000000002</c:v>
                </c:pt>
                <c:pt idx="2">
                  <c:v>0.307</c:v>
                </c:pt>
                <c:pt idx="3">
                  <c:v>0.224</c:v>
                </c:pt>
                <c:pt idx="4">
                  <c:v>0.10299999999999999</c:v>
                </c:pt>
                <c:pt idx="5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04-408C-A32E-BCB6574FC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axId val="223208192"/>
        <c:axId val="223209728"/>
      </c:barChart>
      <c:catAx>
        <c:axId val="223208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3209728"/>
        <c:crosses val="autoZero"/>
        <c:auto val="1"/>
        <c:lblAlgn val="ctr"/>
        <c:lblOffset val="100"/>
        <c:noMultiLvlLbl val="0"/>
      </c:catAx>
      <c:valAx>
        <c:axId val="22320972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22320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142-4C5E-8893-E541098F0F1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42-4C5E-8893-E541098F0F1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142-4C5E-8893-E541098F0F1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42-4C5E-8893-E541098F0F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Proprietário</c:v>
                </c:pt>
                <c:pt idx="1">
                  <c:v>Sócio</c:v>
                </c:pt>
                <c:pt idx="2">
                  <c:v>Gerente</c:v>
                </c:pt>
                <c:pt idx="3">
                  <c:v>Outro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0.48</c:v>
                </c:pt>
                <c:pt idx="1">
                  <c:v>0.109</c:v>
                </c:pt>
                <c:pt idx="2">
                  <c:v>0.13500000000000001</c:v>
                </c:pt>
                <c:pt idx="3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AE-419F-8966-2677F8A77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389952"/>
        <c:axId val="225391744"/>
      </c:barChart>
      <c:catAx>
        <c:axId val="22538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5391744"/>
        <c:crosses val="autoZero"/>
        <c:auto val="1"/>
        <c:lblAlgn val="ctr"/>
        <c:lblOffset val="100"/>
        <c:noMultiLvlLbl val="0"/>
      </c:catAx>
      <c:valAx>
        <c:axId val="225391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22538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07896831507639"/>
          <c:y val="4.2911558040183102E-2"/>
          <c:w val="0.62604968372417202"/>
          <c:h val="0.76626304131000778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E5-477C-9A9E-CDF2906C70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E5-477C-9A9E-CDF2906C70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0.47899999999999998</c:v>
                </c:pt>
                <c:pt idx="1">
                  <c:v>0.52100000000000002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E5-477C-9A9E-CDF2906C7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6"/>
        <c:holeSize val="58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351330642242716E-2"/>
          <c:y val="5.5479134754819394E-2"/>
          <c:w val="0.63868097202909246"/>
          <c:h val="0.918021755374946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Até Ens. Fund. Incomp.</c:v>
                </c:pt>
                <c:pt idx="1">
                  <c:v>Ens. Fund. Comp.</c:v>
                </c:pt>
                <c:pt idx="2">
                  <c:v>Ens. Méd. Incomp.</c:v>
                </c:pt>
                <c:pt idx="3">
                  <c:v>Ens. Méd. Comp.</c:v>
                </c:pt>
                <c:pt idx="4">
                  <c:v>Ens. Sup. Incomp.</c:v>
                </c:pt>
                <c:pt idx="5">
                  <c:v>Ens. Sup. Comp.</c:v>
                </c:pt>
                <c:pt idx="6">
                  <c:v>Pós Graduação</c:v>
                </c:pt>
              </c:strCache>
            </c:strRef>
          </c:cat>
          <c:val>
            <c:numRef>
              <c:f>Planilha1!$B$2:$B$8</c:f>
              <c:numCache>
                <c:formatCode>0.0%</c:formatCode>
                <c:ptCount val="7"/>
                <c:pt idx="0">
                  <c:v>2.3E-2</c:v>
                </c:pt>
                <c:pt idx="1">
                  <c:v>2.1999999999999999E-2</c:v>
                </c:pt>
                <c:pt idx="2">
                  <c:v>2.1999999999999999E-2</c:v>
                </c:pt>
                <c:pt idx="3">
                  <c:v>0.30299999999999999</c:v>
                </c:pt>
                <c:pt idx="4">
                  <c:v>0.13800000000000001</c:v>
                </c:pt>
                <c:pt idx="5">
                  <c:v>0.36399999999999999</c:v>
                </c:pt>
                <c:pt idx="6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9D-44D7-AA8A-611B80313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229717120"/>
        <c:axId val="229718656"/>
      </c:barChart>
      <c:catAx>
        <c:axId val="229717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9718656"/>
        <c:crosses val="autoZero"/>
        <c:auto val="1"/>
        <c:lblAlgn val="ctr"/>
        <c:lblOffset val="100"/>
        <c:noMultiLvlLbl val="0"/>
      </c:catAx>
      <c:valAx>
        <c:axId val="22971865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22971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47236348787991"/>
          <c:y val="3.1098984620977592E-2"/>
          <c:w val="0.47939767260993438"/>
          <c:h val="0.94737094910296105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40-40CA-B271-39200C5385D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40-40CA-B271-39200C5385D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40-40CA-B271-39200C5385D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E40-40CA-B271-39200C5385D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E40-40CA-B271-39200C5385D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E40-40CA-B271-39200C5385D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E40-40CA-B271-39200C5385D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E40-40CA-B271-39200C5385D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E40-40CA-B271-39200C5385D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E40-40CA-B271-39200C5385D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E40-40CA-B271-39200C5385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Indicação (de empresário, amigo/ parente ou outras instituições)</c:v>
                </c:pt>
                <c:pt idx="1">
                  <c:v>Internet (email, redes sociais)</c:v>
                </c:pt>
                <c:pt idx="2">
                  <c:v>Alguém do Sebrae entrou em contato</c:v>
                </c:pt>
                <c:pt idx="3">
                  <c:v>Sebrae foi até a empresa</c:v>
                </c:pt>
                <c:pt idx="4">
                  <c:v>Visita aos balcões de atendimento/unidades </c:v>
                </c:pt>
                <c:pt idx="5">
                  <c:v>Participou de outro curso SEBRAE</c:v>
                </c:pt>
                <c:pt idx="6">
                  <c:v>Site do Sebrae (fale com especialista)</c:v>
                </c:pt>
                <c:pt idx="7">
                  <c:v>Propaganda do Sebrae</c:v>
                </c:pt>
                <c:pt idx="8">
                  <c:v>Participação em feiras e eventos</c:v>
                </c:pt>
                <c:pt idx="9">
                  <c:v>Liguei para o Sebrae</c:v>
                </c:pt>
                <c:pt idx="10">
                  <c:v>Outro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0.32526096638330643</c:v>
                </c:pt>
                <c:pt idx="1">
                  <c:v>0.16551578560220018</c:v>
                </c:pt>
                <c:pt idx="2">
                  <c:v>0.15552140425224212</c:v>
                </c:pt>
                <c:pt idx="3">
                  <c:v>9.9571949655310035E-2</c:v>
                </c:pt>
                <c:pt idx="4">
                  <c:v>8.1640955202089249E-2</c:v>
                </c:pt>
                <c:pt idx="5">
                  <c:v>6.0510118379466835E-2</c:v>
                </c:pt>
                <c:pt idx="6">
                  <c:v>5.7661571908526756E-2</c:v>
                </c:pt>
                <c:pt idx="7">
                  <c:v>5.0369082507396461E-2</c:v>
                </c:pt>
                <c:pt idx="8">
                  <c:v>1.8212548231342135E-2</c:v>
                </c:pt>
                <c:pt idx="9">
                  <c:v>1.1874938785814306E-2</c:v>
                </c:pt>
                <c:pt idx="10">
                  <c:v>7.0996884791536999E-2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5D-4F6C-BB73-EB2143D30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48"/>
        <c:axId val="783875848"/>
        <c:axId val="783875192"/>
      </c:barChart>
      <c:catAx>
        <c:axId val="783875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3875192"/>
        <c:crosses val="autoZero"/>
        <c:auto val="1"/>
        <c:lblAlgn val="ctr"/>
        <c:lblOffset val="100"/>
        <c:noMultiLvlLbl val="0"/>
      </c:catAx>
      <c:valAx>
        <c:axId val="78387519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783875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68B1-41A7-97CD-109784EBF11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8B1-41A7-97CD-109784EBF116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8B1-41A7-97CD-109784EBF116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8B1-41A7-97CD-109784EBF1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0.0%</c:formatCode>
                <c:ptCount val="11"/>
                <c:pt idx="0">
                  <c:v>1E-3</c:v>
                </c:pt>
                <c:pt idx="1">
                  <c:v>0</c:v>
                </c:pt>
                <c:pt idx="2">
                  <c:v>0</c:v>
                </c:pt>
                <c:pt idx="3">
                  <c:v>2E-3</c:v>
                </c:pt>
                <c:pt idx="4">
                  <c:v>3.0000000000000001E-3</c:v>
                </c:pt>
                <c:pt idx="5">
                  <c:v>1.7000000000000001E-2</c:v>
                </c:pt>
                <c:pt idx="6">
                  <c:v>1.6E-2</c:v>
                </c:pt>
                <c:pt idx="7">
                  <c:v>4.5999999999999999E-2</c:v>
                </c:pt>
                <c:pt idx="8">
                  <c:v>0.21099999999999999</c:v>
                </c:pt>
                <c:pt idx="9">
                  <c:v>0.21199999999999999</c:v>
                </c:pt>
                <c:pt idx="10">
                  <c:v>0.49399999999999999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CC-484D-97BB-5FE42AC5A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200227456"/>
        <c:axId val="215024000"/>
      </c:barChart>
      <c:catAx>
        <c:axId val="200227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15024000"/>
        <c:crosses val="autoZero"/>
        <c:auto val="1"/>
        <c:lblAlgn val="ctr"/>
        <c:lblOffset val="100"/>
        <c:noMultiLvlLbl val="0"/>
      </c:catAx>
      <c:valAx>
        <c:axId val="215024000"/>
        <c:scaling>
          <c:orientation val="minMax"/>
          <c:max val="0.60000000000000009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00227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schemeClr val="accent1">
                  <a:lumMod val="20000"/>
                  <a:lumOff val="80000"/>
                  <a:alpha val="40000"/>
                </a:schemeClr>
              </a:outerShdw>
            </a:effectLst>
          </c:spPr>
          <c:invertIfNegative val="0"/>
          <c:dPt>
            <c:idx val="6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E671-4003-9DFE-F52B1478A4E9}"/>
              </c:ext>
            </c:extLst>
          </c:dPt>
          <c:dPt>
            <c:idx val="15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71-4003-9DFE-F52B1478A4E9}"/>
              </c:ext>
            </c:extLst>
          </c:dPt>
          <c:dPt>
            <c:idx val="18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671-4003-9DFE-F52B1478A4E9}"/>
              </c:ext>
            </c:extLst>
          </c:dPt>
          <c:dPt>
            <c:idx val="20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671-4003-9DFE-F52B1478A4E9}"/>
              </c:ext>
            </c:extLst>
          </c:dPt>
          <c:dPt>
            <c:idx val="22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71-4003-9DFE-F52B1478A4E9}"/>
              </c:ext>
            </c:extLst>
          </c:dPt>
          <c:dPt>
            <c:idx val="23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671-4003-9DFE-F52B1478A4E9}"/>
              </c:ext>
            </c:extLst>
          </c:dPt>
          <c:dPt>
            <c:idx val="25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71-4003-9DFE-F52B1478A4E9}"/>
              </c:ext>
            </c:extLst>
          </c:dPt>
          <c:dPt>
            <c:idx val="26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E671-4003-9DFE-F52B1478A4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Plan1!$A$1:$AA$1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Plan1!$A$2:$AA$2</c:f>
              <c:numCache>
                <c:formatCode>####.0</c:formatCode>
                <c:ptCount val="27"/>
                <c:pt idx="0">
                  <c:v>9.4098091649446935</c:v>
                </c:pt>
                <c:pt idx="1">
                  <c:v>9.105692921542289</c:v>
                </c:pt>
                <c:pt idx="2">
                  <c:v>9.2796811371359578</c:v>
                </c:pt>
                <c:pt idx="3">
                  <c:v>9.1798543689320393</c:v>
                </c:pt>
                <c:pt idx="4">
                  <c:v>9.0922784652793442</c:v>
                </c:pt>
                <c:pt idx="5">
                  <c:v>9.2180019752488391</c:v>
                </c:pt>
                <c:pt idx="6">
                  <c:v>8.9207452165156091</c:v>
                </c:pt>
                <c:pt idx="7">
                  <c:v>9.2076286505046365</c:v>
                </c:pt>
                <c:pt idx="8">
                  <c:v>9.0371758281631376</c:v>
                </c:pt>
                <c:pt idx="9">
                  <c:v>9.2972177195291561</c:v>
                </c:pt>
                <c:pt idx="10">
                  <c:v>8.9905927246539665</c:v>
                </c:pt>
                <c:pt idx="11">
                  <c:v>9.0998037844811996</c:v>
                </c:pt>
                <c:pt idx="12">
                  <c:v>9.0978391912923051</c:v>
                </c:pt>
                <c:pt idx="13">
                  <c:v>9.270190926707647</c:v>
                </c:pt>
                <c:pt idx="14">
                  <c:v>9.0465843427193118</c:v>
                </c:pt>
                <c:pt idx="15">
                  <c:v>8.7951908760732298</c:v>
                </c:pt>
                <c:pt idx="16">
                  <c:v>9.2932592487573444</c:v>
                </c:pt>
                <c:pt idx="17">
                  <c:v>9.1076667817943537</c:v>
                </c:pt>
                <c:pt idx="18">
                  <c:v>8.8936982855922011</c:v>
                </c:pt>
                <c:pt idx="19">
                  <c:v>9.074196951088128</c:v>
                </c:pt>
                <c:pt idx="20">
                  <c:v>8.7765022346224377</c:v>
                </c:pt>
                <c:pt idx="21">
                  <c:v>9.4272043010752693</c:v>
                </c:pt>
                <c:pt idx="22">
                  <c:v>8.890555727946186</c:v>
                </c:pt>
                <c:pt idx="23">
                  <c:v>8.7410468708684252</c:v>
                </c:pt>
                <c:pt idx="24">
                  <c:v>9.1579749231133185</c:v>
                </c:pt>
                <c:pt idx="25">
                  <c:v>8.7591985077405798</c:v>
                </c:pt>
                <c:pt idx="26">
                  <c:v>8.9447060875632314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2-4346-A3FA-668412DFA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151744"/>
        <c:axId val="215153280"/>
      </c:barChart>
      <c:catAx>
        <c:axId val="21515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15153280"/>
        <c:crosses val="autoZero"/>
        <c:auto val="1"/>
        <c:lblAlgn val="ctr"/>
        <c:lblOffset val="100"/>
        <c:noMultiLvlLbl val="0"/>
      </c:catAx>
      <c:valAx>
        <c:axId val="215153280"/>
        <c:scaling>
          <c:orientation val="minMax"/>
          <c:max val="1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11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pt-BR"/>
          </a:p>
        </c:txPr>
        <c:crossAx val="215151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469722856454681"/>
          <c:y val="2.5781248414047237E-2"/>
          <c:w val="0.57758219614402428"/>
          <c:h val="0.94843750317190556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0-2DDD-4791-A00C-5E1B7523E3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DDD-4791-A00C-5E1B7523E3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2DDD-4791-A00C-5E1B7523E3D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2DDD-4791-A00C-5E1B7523E3D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2DDD-4791-A00C-5E1B7523E3D4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2DDD-4791-A00C-5E1B7523E3D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6-2DDD-4791-A00C-5E1B7523E3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Plan1!$A$2:$A$20</c:f>
              <c:strCache>
                <c:ptCount val="19"/>
                <c:pt idx="0">
                  <c:v>Como criar uma página empresarial no Facebook</c:v>
                </c:pt>
                <c:pt idx="1">
                  <c:v>Curso - Como a internet pode alavancar o seu Negócio</c:v>
                </c:pt>
                <c:pt idx="2">
                  <c:v>Curso - Como melhorar suas vendas</c:v>
                </c:pt>
                <c:pt idx="3">
                  <c:v>Curso - Gestão de estoques</c:v>
                </c:pt>
                <c:pt idx="4">
                  <c:v>Curso - Gestão de Marketing Intermediário</c:v>
                </c:pt>
                <c:pt idx="5">
                  <c:v>Curso - Gestão de Pessoas - Intermediário</c:v>
                </c:pt>
                <c:pt idx="6">
                  <c:v>Curso - Gestão financeira - Intermediário</c:v>
                </c:pt>
                <c:pt idx="7">
                  <c:v>Curso - Curso Planejamento Estratégico - Intermediario</c:v>
                </c:pt>
                <c:pt idx="8">
                  <c:v>Curso - Praticando o Associativismo</c:v>
                </c:pt>
                <c:pt idx="9">
                  <c:v>Curso - Tributacão para Micro e Pequenas Empresas</c:v>
                </c:pt>
                <c:pt idx="10">
                  <c:v>D-Olho na Qualidade - 5S para Microempresa</c:v>
                </c:pt>
                <c:pt idx="11">
                  <c:v>Desafios do Crescimento</c:v>
                </c:pt>
                <c:pt idx="12">
                  <c:v>Diálogo Empresarial Conquistando Clientes</c:v>
                </c:pt>
                <c:pt idx="13">
                  <c:v>Diálogo Empresarial Empresário como Lider Coach</c:v>
                </c:pt>
                <c:pt idx="14">
                  <c:v>Diálogo Empresarial Inadimplência: como evitar</c:v>
                </c:pt>
                <c:pt idx="15">
                  <c:v>Oficina - Como construir uma loja virtual</c:v>
                </c:pt>
                <c:pt idx="16">
                  <c:v>Oficina - Como Criar um Site para sua Empresa</c:v>
                </c:pt>
                <c:pt idx="17">
                  <c:v>Oficina - Despertando para o Associativismo</c:v>
                </c:pt>
                <c:pt idx="18">
                  <c:v>Planejando um Empreendimento Coletivo</c:v>
                </c:pt>
              </c:strCache>
            </c:strRef>
          </c:cat>
          <c:val>
            <c:numRef>
              <c:f>Plan1!$B$2:$B$20</c:f>
              <c:numCache>
                <c:formatCode>####.0</c:formatCode>
                <c:ptCount val="19"/>
                <c:pt idx="0">
                  <c:v>8.3739663203736541</c:v>
                </c:pt>
                <c:pt idx="1">
                  <c:v>8.8986299387582246</c:v>
                </c:pt>
                <c:pt idx="2">
                  <c:v>9.0780535986863544</c:v>
                </c:pt>
                <c:pt idx="3">
                  <c:v>8.8843109176267596</c:v>
                </c:pt>
                <c:pt idx="4">
                  <c:v>8.9805827149970572</c:v>
                </c:pt>
                <c:pt idx="5">
                  <c:v>9.0222045215233955</c:v>
                </c:pt>
                <c:pt idx="6">
                  <c:v>9.1298819363323265</c:v>
                </c:pt>
                <c:pt idx="7">
                  <c:v>9.0033742968627468</c:v>
                </c:pt>
                <c:pt idx="8">
                  <c:v>9.3632837102776989</c:v>
                </c:pt>
                <c:pt idx="9">
                  <c:v>9.2067112136798546</c:v>
                </c:pt>
                <c:pt idx="10">
                  <c:v>9.262084743129984</c:v>
                </c:pt>
                <c:pt idx="11">
                  <c:v>9.0788244013632742</c:v>
                </c:pt>
                <c:pt idx="12">
                  <c:v>9.1934494195688217</c:v>
                </c:pt>
                <c:pt idx="13">
                  <c:v>8.6245834973107698</c:v>
                </c:pt>
                <c:pt idx="14">
                  <c:v>9.1132678132678127</c:v>
                </c:pt>
                <c:pt idx="15">
                  <c:v>8.3153819170393746</c:v>
                </c:pt>
                <c:pt idx="16">
                  <c:v>8.4021409624857899</c:v>
                </c:pt>
                <c:pt idx="17">
                  <c:v>8.9058582873393508</c:v>
                </c:pt>
                <c:pt idx="18">
                  <c:v>9.4354923644023163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83-4DE9-B51D-BBA46FFBF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072256"/>
        <c:axId val="165644544"/>
      </c:barChart>
      <c:catAx>
        <c:axId val="1650722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65644544"/>
        <c:crosses val="autoZero"/>
        <c:auto val="1"/>
        <c:lblAlgn val="ctr"/>
        <c:lblOffset val="100"/>
        <c:noMultiLvlLbl val="0"/>
      </c:catAx>
      <c:valAx>
        <c:axId val="165644544"/>
        <c:scaling>
          <c:orientation val="minMax"/>
          <c:max val="10"/>
          <c:min val="0"/>
        </c:scaling>
        <c:delete val="1"/>
        <c:axPos val="t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####.0" sourceLinked="1"/>
        <c:majorTickMark val="out"/>
        <c:minorTickMark val="none"/>
        <c:tickLblPos val="none"/>
        <c:crossAx val="165072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Plan1!$B$2:$B$5</c:f>
              <c:numCache>
                <c:formatCode>0.0</c:formatCode>
                <c:ptCount val="4"/>
                <c:pt idx="0">
                  <c:v>9.1</c:v>
                </c:pt>
                <c:pt idx="1">
                  <c:v>8.8000000000000007</c:v>
                </c:pt>
                <c:pt idx="2">
                  <c:v>9.1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6D-4FAF-8841-9E8BE2670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218178688"/>
        <c:axId val="218180224"/>
      </c:barChart>
      <c:catAx>
        <c:axId val="218178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18180224"/>
        <c:crosses val="autoZero"/>
        <c:auto val="1"/>
        <c:lblAlgn val="ctr"/>
        <c:lblOffset val="100"/>
        <c:noMultiLvlLbl val="0"/>
      </c:catAx>
      <c:valAx>
        <c:axId val="218180224"/>
        <c:scaling>
          <c:orientation val="minMax"/>
          <c:max val="1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crossAx val="218178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8DD-4890-81AD-1D54641BF06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A8DD-4890-81AD-1D54641BF06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A8DD-4890-81AD-1D54641BF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Plan1!$A$1:$E$1</c:f>
              <c:strCache>
                <c:ptCount val="5"/>
                <c:pt idx="0">
                  <c:v>Barato </c:v>
                </c:pt>
                <c:pt idx="1">
                  <c:v>Justo</c:v>
                </c:pt>
                <c:pt idx="2">
                  <c:v>Caro</c:v>
                </c:pt>
                <c:pt idx="3">
                  <c:v>Foi de graça</c:v>
                </c:pt>
                <c:pt idx="4">
                  <c:v>Não sabe</c:v>
                </c:pt>
              </c:strCache>
            </c:strRef>
          </c:cat>
          <c:val>
            <c:numRef>
              <c:f>Plan1!$A$2:$E$2</c:f>
              <c:numCache>
                <c:formatCode>0.0%</c:formatCode>
                <c:ptCount val="5"/>
                <c:pt idx="0">
                  <c:v>9.9000000000000005E-2</c:v>
                </c:pt>
                <c:pt idx="1">
                  <c:v>0.51700000000000002</c:v>
                </c:pt>
                <c:pt idx="2">
                  <c:v>2.5999999999999999E-2</c:v>
                </c:pt>
                <c:pt idx="3">
                  <c:v>0.30099999999999999</c:v>
                </c:pt>
                <c:pt idx="4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D8-45F0-AEA8-37AE567C6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215855104"/>
        <c:axId val="215856640"/>
      </c:barChart>
      <c:catAx>
        <c:axId val="2158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15856640"/>
        <c:crosses val="autoZero"/>
        <c:auto val="1"/>
        <c:lblAlgn val="ctr"/>
        <c:lblOffset val="100"/>
        <c:noMultiLvlLbl val="0"/>
      </c:catAx>
      <c:valAx>
        <c:axId val="215856640"/>
        <c:scaling>
          <c:orientation val="minMax"/>
          <c:max val="0.60000000000000009"/>
          <c:min val="0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11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15855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B05D9-A660-4830-9FE6-0E9729FFC6FE}" type="datetimeFigureOut">
              <a:rPr lang="pt-BR" smtClean="0"/>
              <a:pPr/>
              <a:t>25/07/2019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7CD0F-6D16-4963-BC39-9E4D74303E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172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2CEC9-2132-43BF-B3D0-41D0BFA65BB9}" type="datetimeFigureOut">
              <a:rPr lang="pt-BR" smtClean="0"/>
              <a:pPr/>
              <a:t>25/07/2019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E26FD-D063-49F9-B6D9-6819F9B9D6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1218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960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4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80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20475D-A952-4CEB-A49C-BDC28CFD1443}" type="datetime1">
              <a:rPr lang="pt-BR" smtClean="0"/>
              <a:pPr/>
              <a:t>25/07/2019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A2463-8D6D-463E-8AFA-00DF02DC313C}" type="datetime1">
              <a:rPr lang="pt-BR" smtClean="0"/>
              <a:pPr/>
              <a:t>25/07/2019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16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25/07/2019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907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pPr/>
              <a:t>25/07/2019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07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pPr/>
              <a:t>25/07/2019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9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pPr/>
              <a:t>25/07/2019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75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pPr/>
              <a:t>25/07/2019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11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pPr/>
              <a:t>25/07/2019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pPr/>
              <a:t>25/07/2019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68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pPr/>
              <a:t>25/07/2019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43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826D5-477D-4C97-B8C8-0B25B2B44D62}" type="datetime1">
              <a:rPr lang="pt-BR" smtClean="0"/>
              <a:pPr/>
              <a:t>25/07/2019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39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pPr/>
              <a:t>25/07/2019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5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pPr/>
              <a:t>25/07/2019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54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pPr/>
              <a:t>25/07/2019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88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pPr/>
              <a:t>25/07/2019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80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36817-0C91-41EA-8B8D-768A37857B2A}" type="datetime1">
              <a:rPr lang="pt-BR" smtClean="0"/>
              <a:pPr/>
              <a:t>25/07/2019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2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9A006-8FE6-4AAB-A1E1-A2A7FEA0FAF8}" type="datetime1">
              <a:rPr lang="pt-BR" smtClean="0"/>
              <a:pPr/>
              <a:t>25/07/2019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5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CACAA-E56E-49F1-BA57-E773272D2BDD}" type="datetime1">
              <a:rPr lang="pt-BR" smtClean="0"/>
              <a:pPr/>
              <a:t>25/07/2019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45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C9B699-35C8-49FF-ABE2-BA23BE547D64}" type="datetime1">
              <a:rPr lang="pt-BR" smtClean="0"/>
              <a:pPr/>
              <a:t>25/07/2019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92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09817F-64CE-4378-96AB-E498C8639164}" type="datetime1">
              <a:rPr lang="pt-BR" smtClean="0"/>
              <a:pPr/>
              <a:t>25/07/2019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0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CA784A-01A8-4BF3-9316-2DD18FDB9F83}" type="datetime1">
              <a:rPr lang="pt-BR" smtClean="0"/>
              <a:pPr/>
              <a:t>25/07/2019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5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E6EAB-75EE-41C5-B234-15B95FCB761A}" type="datetime1">
              <a:rPr lang="pt-BR" smtClean="0"/>
              <a:pPr/>
              <a:t>25/07/2019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00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44A67-4E44-4B2B-BAF7-E86FC6FD6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95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7C0B-B44A-4388-97E8-A967FE55A01A}" type="datetimeFigureOut">
              <a:rPr lang="pt-BR" smtClean="0"/>
              <a:pPr/>
              <a:t>25/07/2019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1F99F-6D45-4E05-A0EB-84D6F0427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1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chart" Target="../charts/chart5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3.xml"/><Relationship Id="rId5" Type="http://schemas.openxmlformats.org/officeDocument/2006/relationships/chart" Target="../charts/chart6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7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8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5" Type="http://schemas.openxmlformats.org/officeDocument/2006/relationships/chart" Target="../charts/chart9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0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21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chart" Target="../charts/chart11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1.xml"/><Relationship Id="rId5" Type="http://schemas.openxmlformats.org/officeDocument/2006/relationships/chart" Target="../charts/chart12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3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4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27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5.xml"/><Relationship Id="rId5" Type="http://schemas.openxmlformats.org/officeDocument/2006/relationships/image" Target="../media/image23.pn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7.xml"/><Relationship Id="rId5" Type="http://schemas.openxmlformats.org/officeDocument/2006/relationships/chart" Target="../charts/chart16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7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8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31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9.xml"/><Relationship Id="rId5" Type="http://schemas.openxmlformats.org/officeDocument/2006/relationships/image" Target="../media/image23.png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1.xml"/><Relationship Id="rId5" Type="http://schemas.openxmlformats.org/officeDocument/2006/relationships/chart" Target="../charts/chart20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1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2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5.xml"/><Relationship Id="rId5" Type="http://schemas.openxmlformats.org/officeDocument/2006/relationships/chart" Target="../charts/chart23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4.xml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slide" Target="slid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7" Type="http://schemas.openxmlformats.org/officeDocument/2006/relationships/chart" Target="../charts/chart25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slide" Target="slide42.xml"/><Relationship Id="rId4" Type="http://schemas.openxmlformats.org/officeDocument/2006/relationships/slide" Target="slide4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38.xml"/><Relationship Id="rId7" Type="http://schemas.openxmlformats.org/officeDocument/2006/relationships/slide" Target="slide39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6.xml"/><Relationship Id="rId5" Type="http://schemas.openxmlformats.org/officeDocument/2006/relationships/slide" Target="slide42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7" Type="http://schemas.openxmlformats.org/officeDocument/2006/relationships/image" Target="../media/image28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7.xml"/><Relationship Id="rId5" Type="http://schemas.openxmlformats.org/officeDocument/2006/relationships/slide" Target="slide42.xml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5.xml"/><Relationship Id="rId7" Type="http://schemas.openxmlformats.org/officeDocument/2006/relationships/slide" Target="slide4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10" Type="http://schemas.openxmlformats.org/officeDocument/2006/relationships/slide" Target="slide52.xml"/><Relationship Id="rId4" Type="http://schemas.openxmlformats.org/officeDocument/2006/relationships/slide" Target="slide23.xml"/><Relationship Id="rId9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38.xml"/><Relationship Id="rId7" Type="http://schemas.openxmlformats.org/officeDocument/2006/relationships/slide" Target="slide41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8.xml"/><Relationship Id="rId5" Type="http://schemas.openxmlformats.org/officeDocument/2006/relationships/slide" Target="slide42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7" Type="http://schemas.openxmlformats.org/officeDocument/2006/relationships/image" Target="../media/image28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9.xml"/><Relationship Id="rId5" Type="http://schemas.openxmlformats.org/officeDocument/2006/relationships/slide" Target="slide42.xml"/><Relationship Id="rId4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0.xml"/><Relationship Id="rId5" Type="http://schemas.openxmlformats.org/officeDocument/2006/relationships/slide" Target="slide42.xml"/><Relationship Id="rId4" Type="http://schemas.openxmlformats.org/officeDocument/2006/relationships/slide" Target="slid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47.xml"/><Relationship Id="rId4" Type="http://schemas.openxmlformats.org/officeDocument/2006/relationships/chart" Target="../charts/chart3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slide" Target="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4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2.xml"/><Relationship Id="rId7" Type="http://schemas.openxmlformats.org/officeDocument/2006/relationships/image" Target="../media/image2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95"/>
          <a:stretch/>
        </p:blipFill>
        <p:spPr>
          <a:xfrm flipH="1">
            <a:off x="0" y="0"/>
            <a:ext cx="9464502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739774" y="-28575"/>
            <a:ext cx="5449456" cy="6261939"/>
          </a:xfrm>
          <a:prstGeom prst="rect">
            <a:avLst/>
          </a:prstGeom>
          <a:solidFill>
            <a:srgbClr val="06A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739776" y="3880333"/>
            <a:ext cx="5004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3D80D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Pesquisa</a:t>
            </a:r>
            <a:r>
              <a:rPr kumimoji="0" lang="pt-BR" sz="2000" b="1" i="0" u="none" strike="noStrike" kern="1200" cap="none" spc="0" normalizeH="0" noProof="0" dirty="0">
                <a:ln>
                  <a:noFill/>
                </a:ln>
                <a:solidFill>
                  <a:srgbClr val="F3D80D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 de Satisfação e Impacto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376" y="754782"/>
            <a:ext cx="1245999" cy="57234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765" y="5131361"/>
            <a:ext cx="1150610" cy="642202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6739773" y="6233364"/>
            <a:ext cx="5452227" cy="68178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Abril de 2018</a:t>
            </a:r>
          </a:p>
        </p:txBody>
      </p:sp>
      <p:pic>
        <p:nvPicPr>
          <p:cNvPr id="13" name="Picture 2" descr="Resultado de imagem para sebrae na medid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7003" y="2080292"/>
            <a:ext cx="5452227" cy="164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6737003" y="-28575"/>
            <a:ext cx="0" cy="6943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76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/>
          <p:cNvSpPr/>
          <p:nvPr/>
        </p:nvSpPr>
        <p:spPr>
          <a:xfrm>
            <a:off x="7567802" y="4278959"/>
            <a:ext cx="1925921" cy="1595243"/>
          </a:xfrm>
          <a:prstGeom prst="rect">
            <a:avLst/>
          </a:prstGeom>
          <a:solidFill>
            <a:srgbClr val="FFF2CC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9493723" y="2649731"/>
            <a:ext cx="1925921" cy="3224472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795573" y="5383977"/>
            <a:ext cx="6772230" cy="484441"/>
          </a:xfrm>
          <a:prstGeom prst="rect">
            <a:avLst/>
          </a:prstGeom>
          <a:solidFill>
            <a:srgbClr val="FBE5D6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Q5. De 0 a 10, que nota o sr. daria para a sua satisfação geral com o curso/consultoria Na Medida, onde 0 significa “totalmente insatisfeito” e 10 “totalmente satisfeito”?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1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SATISFAÇÃO GERAL COM O CURSO/OFICINA NA MEDIDA</a:t>
            </a:r>
          </a:p>
          <a:p>
            <a:pPr algn="ctr"/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2942669" y="1334454"/>
            <a:ext cx="8815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Mais de sete em cada 10 entrevistados atribuíram 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notas altas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quando questionados sobre a satisfação geral com o curso ou oficina de que participaram. 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A nota média foi de 9,0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1363786677"/>
              </p:ext>
            </p:extLst>
          </p:nvPr>
        </p:nvGraphicFramePr>
        <p:xfrm>
          <a:off x="201153" y="2298700"/>
          <a:ext cx="11449050" cy="3928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0" name="Agrupar 29"/>
          <p:cNvGrpSpPr/>
          <p:nvPr/>
        </p:nvGrpSpPr>
        <p:grpSpPr>
          <a:xfrm>
            <a:off x="264283" y="1154372"/>
            <a:ext cx="2606055" cy="939973"/>
            <a:chOff x="384033" y="1244363"/>
            <a:chExt cx="2606055" cy="939973"/>
          </a:xfrm>
        </p:grpSpPr>
        <p:sp>
          <p:nvSpPr>
            <p:cNvPr id="31" name="Retângulo Arredondado 30"/>
            <p:cNvSpPr/>
            <p:nvPr/>
          </p:nvSpPr>
          <p:spPr>
            <a:xfrm>
              <a:off x="978408" y="1410731"/>
              <a:ext cx="2011680" cy="63154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/>
                <a:t>MEDIA: </a:t>
              </a:r>
              <a:r>
                <a:rPr lang="pt-BR" sz="2500" b="1" dirty="0"/>
                <a:t>9,0</a:t>
              </a:r>
              <a:r>
                <a:rPr lang="pt-BR" sz="2000" b="1" dirty="0"/>
                <a:t> </a:t>
              </a:r>
            </a:p>
          </p:txBody>
        </p:sp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33" y="1244363"/>
              <a:ext cx="939973" cy="939973"/>
            </a:xfrm>
            <a:prstGeom prst="rect">
              <a:avLst/>
            </a:prstGeom>
          </p:spPr>
        </p:pic>
      </p:grpSp>
      <p:sp>
        <p:nvSpPr>
          <p:cNvPr id="19" name="Retângulo 18">
            <a:hlinkClick r:id="rId7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0314723" y="6566429"/>
            <a:ext cx="1859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BASE: 4.293 | NS/NR: 11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2942669" y="5019939"/>
            <a:ext cx="244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baixas: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3,9%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9493723" y="2309166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altas: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70,6%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7664054" y="3878792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médias: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25,7%</a:t>
            </a:r>
          </a:p>
        </p:txBody>
      </p:sp>
    </p:spTree>
    <p:extLst>
      <p:ext uri="{BB962C8B-B14F-4D97-AF65-F5344CB8AC3E}">
        <p14:creationId xmlns:p14="http://schemas.microsoft.com/office/powerpoint/2010/main" val="212011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 animBg="1"/>
      <p:bldP spid="37" grpId="0" animBg="1"/>
      <p:bldGraphic spid="27" grpId="0">
        <p:bldAsOne/>
      </p:bldGraphic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Q5. De 0 a 10, que nota o sr. daria para a sua satisfação geral com o curso/consultoria Na Medida, onde 0 significa “totalmente insatisfeito” e 10 “totalmente satisfeito”?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SATISFAÇÃO GERAL COM O CURSO/OFICINA NA MEDIDA (Nota média)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4269236335"/>
              </p:ext>
            </p:extLst>
          </p:nvPr>
        </p:nvGraphicFramePr>
        <p:xfrm>
          <a:off x="192711" y="1318662"/>
          <a:ext cx="11806579" cy="4677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tângulo 14">
            <a:hlinkClick r:id="rId6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10314723" y="6566429"/>
            <a:ext cx="1859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BASE: 4.293 | NS/NR: 11</a:t>
            </a:r>
          </a:p>
        </p:txBody>
      </p:sp>
      <p:grpSp>
        <p:nvGrpSpPr>
          <p:cNvPr id="23" name="Agrupar 22"/>
          <p:cNvGrpSpPr/>
          <p:nvPr/>
        </p:nvGrpSpPr>
        <p:grpSpPr>
          <a:xfrm>
            <a:off x="3947209" y="6123392"/>
            <a:ext cx="5885413" cy="281308"/>
            <a:chOff x="1280160" y="6025387"/>
            <a:chExt cx="5885413" cy="281308"/>
          </a:xfrm>
        </p:grpSpPr>
        <p:sp>
          <p:nvSpPr>
            <p:cNvPr id="24" name="Retângulo 23"/>
            <p:cNvSpPr/>
            <p:nvPr/>
          </p:nvSpPr>
          <p:spPr>
            <a:xfrm>
              <a:off x="1280160" y="6076604"/>
              <a:ext cx="174567" cy="17456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454727" y="6025387"/>
              <a:ext cx="2751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Nota igual ou acima da média nacional</a:t>
              </a: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4239493" y="6080913"/>
              <a:ext cx="174567" cy="17456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414060" y="6029696"/>
              <a:ext cx="2751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 Nota abaixo da média nacional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010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Q5. De 0 a 10, que nota o sr. daria para a sua satisfação geral com o curso/consultoria Na Medida, onde 0 significa “totalmente insatisfeito” e 10 “totalmente satisfeito”?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SATISFAÇÃO GERAL COM O CURSO/OFICINA NA MEDIDA (Nota média)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Retângulo 14">
            <a:hlinkClick r:id="rId5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677337653"/>
              </p:ext>
            </p:extLst>
          </p:nvPr>
        </p:nvGraphicFramePr>
        <p:xfrm>
          <a:off x="726587" y="933347"/>
          <a:ext cx="9588136" cy="5190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35" name="Conector reto 34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0314723" y="6566429"/>
            <a:ext cx="1859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BASE: 4.293 | NS/NR: 11</a:t>
            </a:r>
          </a:p>
        </p:txBody>
      </p:sp>
      <p:grpSp>
        <p:nvGrpSpPr>
          <p:cNvPr id="23" name="Agrupar 22"/>
          <p:cNvGrpSpPr/>
          <p:nvPr/>
        </p:nvGrpSpPr>
        <p:grpSpPr>
          <a:xfrm>
            <a:off x="4563407" y="6123392"/>
            <a:ext cx="5885413" cy="281308"/>
            <a:chOff x="1280160" y="6025387"/>
            <a:chExt cx="5885413" cy="281308"/>
          </a:xfrm>
        </p:grpSpPr>
        <p:sp>
          <p:nvSpPr>
            <p:cNvPr id="24" name="Retângulo 23"/>
            <p:cNvSpPr/>
            <p:nvPr/>
          </p:nvSpPr>
          <p:spPr>
            <a:xfrm>
              <a:off x="1280160" y="6076604"/>
              <a:ext cx="174567" cy="17456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454727" y="6025387"/>
              <a:ext cx="2751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Nota igual ou acima da média nacional</a:t>
              </a: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4239493" y="6080913"/>
              <a:ext cx="174567" cy="17456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414060" y="6029696"/>
              <a:ext cx="2751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Nota abaixo da média nacional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0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Q5. De 0 a 10, que nota o sr. daria para a sua satisfação geral com o curso/consultoria Na Medida, onde 0 significa “totalmente insatisfeito” e 10 “totalmente satisfeito”?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SATISFAÇÃO GERAL COM O CURSO/OFICINA NA MEDIDA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hlinkClick r:id="rId5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3636599357"/>
              </p:ext>
            </p:extLst>
          </p:nvPr>
        </p:nvGraphicFramePr>
        <p:xfrm>
          <a:off x="201153" y="2494554"/>
          <a:ext cx="11449050" cy="373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Retângulo 18"/>
          <p:cNvSpPr/>
          <p:nvPr/>
        </p:nvSpPr>
        <p:spPr>
          <a:xfrm>
            <a:off x="1046261" y="1529141"/>
            <a:ext cx="9758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nota média se mantém elevada ao longo da série histórica, de modo geral acima de 9,0.</a:t>
            </a:r>
          </a:p>
        </p:txBody>
      </p:sp>
    </p:spTree>
    <p:extLst>
      <p:ext uri="{BB962C8B-B14F-4D97-AF65-F5344CB8AC3E}">
        <p14:creationId xmlns:p14="http://schemas.microsoft.com/office/powerpoint/2010/main" val="394041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Q10. Pensando no preço cobrado, o sr. achou o curso/consultoria?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O QUE ACHOU DO PREÇO COBRADO PELO CURSO/OFICINA?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1267089855"/>
              </p:ext>
            </p:extLst>
          </p:nvPr>
        </p:nvGraphicFramePr>
        <p:xfrm>
          <a:off x="921818" y="2502568"/>
          <a:ext cx="10341864" cy="4033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tângulo 14">
            <a:hlinkClick r:id="rId6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11238807" y="6566429"/>
            <a:ext cx="935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BASE: 4.304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780714" y="1527500"/>
            <a:ext cx="10852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maioria dos empresários considera justo o preço cobrado pelo curso do Projeto Na Medida. Já três em cada 10 entrevistados realizaram o curso de graça.</a:t>
            </a:r>
          </a:p>
        </p:txBody>
      </p:sp>
    </p:spTree>
    <p:extLst>
      <p:ext uri="{BB962C8B-B14F-4D97-AF65-F5344CB8AC3E}">
        <p14:creationId xmlns:p14="http://schemas.microsoft.com/office/powerpoint/2010/main" val="30014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Q10. Pensando no preço cobrado, o sr. achou o curso/consultoria?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O QUE ACHOU DO PREÇO COBRADO PELO CURSO/OFICINA?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662797"/>
              </p:ext>
            </p:extLst>
          </p:nvPr>
        </p:nvGraphicFramePr>
        <p:xfrm>
          <a:off x="120751" y="1436434"/>
          <a:ext cx="11943997" cy="4392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39584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solidFill>
                      <a:schemeClr val="bg1"/>
                    </a:solidFill>
                  </a:tcPr>
                </a:tc>
                <a:tc gridSpan="27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UF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Barato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Justo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Foi de graça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sabe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11238807" y="6566429"/>
            <a:ext cx="935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BASE: 4.304</a:t>
            </a:r>
          </a:p>
        </p:txBody>
      </p:sp>
    </p:spTree>
    <p:extLst>
      <p:ext uri="{BB962C8B-B14F-4D97-AF65-F5344CB8AC3E}">
        <p14:creationId xmlns:p14="http://schemas.microsoft.com/office/powerpoint/2010/main" val="4152171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Q10. Pensando no preço cobrado, o sr. achou o curso/consultoria?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O QUE ACHOU DO PREÇO COBRADO PELO CURSO/OFICINA?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68912"/>
              </p:ext>
            </p:extLst>
          </p:nvPr>
        </p:nvGraphicFramePr>
        <p:xfrm>
          <a:off x="413359" y="1061120"/>
          <a:ext cx="11358784" cy="54428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3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5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229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CURSO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6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BARATO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JUSTO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FOI DE GRAÇA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NÃO</a:t>
                      </a:r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SABE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Como criar uma página empresarial no Facebook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Curso - Como a internet pode alavancar o seu Negócio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Curso - Como melhorar suas vendas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Curso - Gestão de estoques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Curso - Gestão de Marketing Intermediário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34672"/>
                  </a:ext>
                </a:extLst>
              </a:tr>
              <a:tr h="257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Curso - Gestão de Pessoas - Intermediário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830053"/>
                  </a:ext>
                </a:extLst>
              </a:tr>
              <a:tr h="257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Curso - Gestão financeira - Intermediário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993436"/>
                  </a:ext>
                </a:extLst>
              </a:tr>
              <a:tr h="257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Curso - Curso Planejamento Estratégico - Intermediario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483087"/>
                  </a:ext>
                </a:extLst>
              </a:tr>
              <a:tr h="257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Curso - Praticando o Associativismo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990635"/>
                  </a:ext>
                </a:extLst>
              </a:tr>
              <a:tr h="257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Curso - Tributacão para Micro e Pequenas Empresas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590456"/>
                  </a:ext>
                </a:extLst>
              </a:tr>
              <a:tr h="257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D-Olho na Qualidade - 5S para Microempresa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Desafios do Crescimento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Diálogo Empresarial Conquistando Clientes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Diálogo Empresarial Empresário como Lider Coach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Diálogo Empresarial Inadimplência: como evitar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Oficina - Como construir uma loja virtual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Oficina - Como Criar um Site para sua Empresa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55052"/>
                  </a:ext>
                </a:extLst>
              </a:tr>
              <a:tr h="257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Oficina - Despertando para o Associativismo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875014"/>
                  </a:ext>
                </a:extLst>
              </a:tr>
              <a:tr h="257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Planejando um Empreendimento Coletivo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036052"/>
                  </a:ext>
                </a:extLst>
              </a:tr>
            </a:tbl>
          </a:graphicData>
        </a:graphic>
      </p:graphicFrame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11238807" y="6566429"/>
            <a:ext cx="935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BASE: 4.304</a:t>
            </a:r>
          </a:p>
        </p:txBody>
      </p:sp>
    </p:spTree>
    <p:extLst>
      <p:ext uri="{BB962C8B-B14F-4D97-AF65-F5344CB8AC3E}">
        <p14:creationId xmlns:p14="http://schemas.microsoft.com/office/powerpoint/2010/main" val="796536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Q10. Pensando no preço cobrado, o sr. achou o curso/consultoria?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O QUE ACHOU DO PREÇO COBRADO PELO CURSO/OFICINA?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439541367"/>
              </p:ext>
            </p:extLst>
          </p:nvPr>
        </p:nvGraphicFramePr>
        <p:xfrm>
          <a:off x="1687134" y="2145747"/>
          <a:ext cx="9201752" cy="4406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35" name="Conector reto 34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1015028" y="1371987"/>
            <a:ext cx="10354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 relação à série histórica, houve um aumento no número de entrevistados que realizaram o curso de graça em 2017.</a:t>
            </a:r>
          </a:p>
        </p:txBody>
      </p:sp>
    </p:spTree>
    <p:extLst>
      <p:ext uri="{BB962C8B-B14F-4D97-AF65-F5344CB8AC3E}">
        <p14:creationId xmlns:p14="http://schemas.microsoft.com/office/powerpoint/2010/main" val="97734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567802" y="4062737"/>
            <a:ext cx="1925921" cy="1811466"/>
          </a:xfrm>
          <a:prstGeom prst="rect">
            <a:avLst/>
          </a:prstGeom>
          <a:solidFill>
            <a:srgbClr val="FFF2CC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9493723" y="2494553"/>
            <a:ext cx="1925921" cy="3379650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795573" y="5383977"/>
            <a:ext cx="6772230" cy="484441"/>
          </a:xfrm>
          <a:prstGeom prst="rect">
            <a:avLst/>
          </a:prstGeom>
          <a:solidFill>
            <a:srgbClr val="FBE5D6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Q11. Em relação a qualidade do conteúdo do curso/consultoria que o sr. fez, dê uma nota de 0 a 10, sendo 0 “péssimo” e 10 “excelente”.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AVALIAÇÃO DO CONTEÚDO DO CURSO/OFICINA</a:t>
            </a:r>
          </a:p>
        </p:txBody>
      </p:sp>
      <p:sp>
        <p:nvSpPr>
          <p:cNvPr id="32" name="Retângulo 31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/>
          <p:cNvSpPr/>
          <p:nvPr/>
        </p:nvSpPr>
        <p:spPr>
          <a:xfrm>
            <a:off x="2942669" y="1297097"/>
            <a:ext cx="8823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Um total de 2/3 dos empresários atribuíram notas altas para o conteúdo do curso que realizaram. A nota média foi de 8,9.</a:t>
            </a:r>
          </a:p>
        </p:txBody>
      </p:sp>
      <p:graphicFrame>
        <p:nvGraphicFramePr>
          <p:cNvPr id="48" name="Gráfico 47"/>
          <p:cNvGraphicFramePr/>
          <p:nvPr>
            <p:extLst>
              <p:ext uri="{D42A27DB-BD31-4B8C-83A1-F6EECF244321}">
                <p14:modId xmlns:p14="http://schemas.microsoft.com/office/powerpoint/2010/main" val="352368560"/>
              </p:ext>
            </p:extLst>
          </p:nvPr>
        </p:nvGraphicFramePr>
        <p:xfrm>
          <a:off x="201153" y="2494554"/>
          <a:ext cx="11449050" cy="373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61" name="Agrupar 60"/>
          <p:cNvGrpSpPr/>
          <p:nvPr/>
        </p:nvGrpSpPr>
        <p:grpSpPr>
          <a:xfrm>
            <a:off x="264283" y="1093963"/>
            <a:ext cx="2606055" cy="939973"/>
            <a:chOff x="384033" y="1244363"/>
            <a:chExt cx="2606055" cy="939973"/>
          </a:xfrm>
        </p:grpSpPr>
        <p:sp>
          <p:nvSpPr>
            <p:cNvPr id="62" name="Retângulo Arredondado 61"/>
            <p:cNvSpPr/>
            <p:nvPr/>
          </p:nvSpPr>
          <p:spPr>
            <a:xfrm>
              <a:off x="978408" y="1410731"/>
              <a:ext cx="2011680" cy="63154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/>
                <a:t>MEDIA: </a:t>
              </a:r>
              <a:r>
                <a:rPr lang="pt-BR" sz="2500" b="1" dirty="0"/>
                <a:t>8,9</a:t>
              </a:r>
              <a:r>
                <a:rPr lang="pt-BR" sz="2000" b="1" dirty="0"/>
                <a:t> </a:t>
              </a:r>
            </a:p>
          </p:txBody>
        </p:sp>
        <p:pic>
          <p:nvPicPr>
            <p:cNvPr id="63" name="Imagem 6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33" y="1244363"/>
              <a:ext cx="939973" cy="939973"/>
            </a:xfrm>
            <a:prstGeom prst="rect">
              <a:avLst/>
            </a:prstGeom>
          </p:spPr>
        </p:pic>
      </p:grpSp>
      <p:sp>
        <p:nvSpPr>
          <p:cNvPr id="19" name="Retângulo 18">
            <a:hlinkClick r:id="rId7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0" name="Conector reto 19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0314723" y="6566429"/>
            <a:ext cx="1859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BASE: 4.291 | NS/NR: 13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2942669" y="5019939"/>
            <a:ext cx="244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baixas: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4,7%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9493723" y="2175266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altas: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66,0%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567801" y="3752639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médias: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29,2%</a:t>
            </a:r>
          </a:p>
        </p:txBody>
      </p:sp>
    </p:spTree>
    <p:extLst>
      <p:ext uri="{BB962C8B-B14F-4D97-AF65-F5344CB8AC3E}">
        <p14:creationId xmlns:p14="http://schemas.microsoft.com/office/powerpoint/2010/main" val="179413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Graphic spid="48" grpId="0">
        <p:bldAsOne/>
      </p:bldGraphic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Q11. Em relação a qualidade do conteúdo do curso/consultoria que o sr. fez, dê uma nota de 0 a 10, sendo 0 “péssimo” e 10 “excelente”.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AVALIAÇÃO DO CONTEÚDO DO CURSO/OFICINA (Nota média)</a:t>
            </a:r>
          </a:p>
        </p:txBody>
      </p:sp>
      <p:sp>
        <p:nvSpPr>
          <p:cNvPr id="23" name="Retângulo 22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4" name="Retângulo 23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Gráfico 36"/>
          <p:cNvGraphicFramePr/>
          <p:nvPr>
            <p:extLst>
              <p:ext uri="{D42A27DB-BD31-4B8C-83A1-F6EECF244321}">
                <p14:modId xmlns:p14="http://schemas.microsoft.com/office/powerpoint/2010/main" val="178663322"/>
              </p:ext>
            </p:extLst>
          </p:nvPr>
        </p:nvGraphicFramePr>
        <p:xfrm>
          <a:off x="192711" y="1452245"/>
          <a:ext cx="11806579" cy="4556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tângulo 14">
            <a:hlinkClick r:id="rId6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10314723" y="6566429"/>
            <a:ext cx="1859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BASE: 4.291 | NS/NR: 13</a:t>
            </a:r>
          </a:p>
        </p:txBody>
      </p:sp>
      <p:grpSp>
        <p:nvGrpSpPr>
          <p:cNvPr id="18" name="Agrupar 17"/>
          <p:cNvGrpSpPr/>
          <p:nvPr/>
        </p:nvGrpSpPr>
        <p:grpSpPr>
          <a:xfrm>
            <a:off x="3773954" y="6174977"/>
            <a:ext cx="5885413" cy="281308"/>
            <a:chOff x="1280160" y="6025387"/>
            <a:chExt cx="5885413" cy="281308"/>
          </a:xfrm>
        </p:grpSpPr>
        <p:sp>
          <p:nvSpPr>
            <p:cNvPr id="20" name="Retângulo 19"/>
            <p:cNvSpPr/>
            <p:nvPr/>
          </p:nvSpPr>
          <p:spPr>
            <a:xfrm>
              <a:off x="1280160" y="6076604"/>
              <a:ext cx="174567" cy="17456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1454727" y="6025387"/>
              <a:ext cx="2751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Nota igual ou acima da média nacional</a:t>
              </a: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4239493" y="6080913"/>
              <a:ext cx="174567" cy="17456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4414060" y="6029696"/>
              <a:ext cx="2751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 Nota abaixo da média nacional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368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-5880" y="-6868"/>
            <a:ext cx="12195678" cy="95029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27" name="Conector reto 26"/>
          <p:cNvCxnSpPr/>
          <p:nvPr/>
        </p:nvCxnSpPr>
        <p:spPr>
          <a:xfrm>
            <a:off x="2205" y="793765"/>
            <a:ext cx="12187592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1128598" y="1197269"/>
            <a:ext cx="10402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</a:t>
            </a:r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 pesquisa foi levantar o nível de satisfação dos clientes e os principais impactos gerados pelo Projeto Na Medida nos clientes atendidos no ano de 2017.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1128598" y="2439102"/>
            <a:ext cx="1051073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Image result for MAPA BRASIL 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274" y="2596432"/>
            <a:ext cx="3194925" cy="331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tângulo 49"/>
          <p:cNvSpPr/>
          <p:nvPr/>
        </p:nvSpPr>
        <p:spPr>
          <a:xfrm>
            <a:off x="4363819" y="2348630"/>
            <a:ext cx="7275513" cy="32932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693" indent="-285693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Foram entrevistados </a:t>
            </a:r>
            <a:r>
              <a:rPr lang="pt-BR" sz="2400" b="1" dirty="0">
                <a:solidFill>
                  <a:srgbClr val="43956A"/>
                </a:solidFill>
              </a:rPr>
              <a:t>4.304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empreendimentos atendidos em 2017;</a:t>
            </a:r>
          </a:p>
          <a:p>
            <a:pPr marL="285693" indent="-285693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 dados foram coletados através de entrevistas por telefone (C.A.T.I.);</a:t>
            </a:r>
          </a:p>
          <a:p>
            <a:pPr marL="285693" indent="-285693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período de campo da pesquisa aconteceu entre os dias </a:t>
            </a:r>
            <a:r>
              <a:rPr lang="pt-BR" sz="1600" b="1" dirty="0">
                <a:solidFill>
                  <a:srgbClr val="43956A"/>
                </a:solidFill>
              </a:rPr>
              <a:t>05/03 e 28/03 de 2018; </a:t>
            </a:r>
          </a:p>
          <a:p>
            <a:pPr marL="285693" indent="-285693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amostra foi distribuída entre as 27 Unidades Federativas;</a:t>
            </a:r>
          </a:p>
          <a:p>
            <a:pPr marL="285693" indent="-285693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erro amostral máximo é de 1,5%.</a:t>
            </a:r>
          </a:p>
          <a:p>
            <a:pPr marL="285693" indent="-285693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Intervalo de Confiança é de 95%.</a:t>
            </a:r>
          </a:p>
        </p:txBody>
      </p:sp>
      <p:sp>
        <p:nvSpPr>
          <p:cNvPr id="15" name="Retângulo 14">
            <a:hlinkClick r:id="rId3" action="ppaction://hlinksldjump"/>
          </p:cNvPr>
          <p:cNvSpPr/>
          <p:nvPr/>
        </p:nvSpPr>
        <p:spPr>
          <a:xfrm>
            <a:off x="9479593" y="6291108"/>
            <a:ext cx="1926468" cy="331734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+ Informações técnicas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05" y="228650"/>
            <a:ext cx="1218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cs typeface="Aparajita" panose="020B0604020202020204" pitchFamily="34" charset="0"/>
              </a:rPr>
              <a:t>A PESQUISA</a:t>
            </a:r>
          </a:p>
        </p:txBody>
      </p:sp>
    </p:spTree>
    <p:extLst>
      <p:ext uri="{BB962C8B-B14F-4D97-AF65-F5344CB8AC3E}">
        <p14:creationId xmlns:p14="http://schemas.microsoft.com/office/powerpoint/2010/main" val="2701490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Q11. Em relação a qualidade do conteúdo do curso/consultoria que o sr. fez, dê uma nota de 0 a 10, sendo 0 “péssimo” e 10 “excelente”.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AVALIAÇÃO DO CONTEÚDO DO CURSO/OFICINA (Nota média)</a:t>
            </a:r>
          </a:p>
        </p:txBody>
      </p:sp>
      <p:sp>
        <p:nvSpPr>
          <p:cNvPr id="12" name="Retângulo 11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14" name="Conector reto 13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hlinkClick r:id="rId5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1266473267"/>
              </p:ext>
            </p:extLst>
          </p:nvPr>
        </p:nvGraphicFramePr>
        <p:xfrm>
          <a:off x="1083130" y="945027"/>
          <a:ext cx="9588136" cy="5198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10314723" y="6566429"/>
            <a:ext cx="1859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BASE: 4.291 | NS/NR: 13</a:t>
            </a:r>
          </a:p>
        </p:txBody>
      </p:sp>
      <p:grpSp>
        <p:nvGrpSpPr>
          <p:cNvPr id="24" name="Agrupar 23"/>
          <p:cNvGrpSpPr/>
          <p:nvPr/>
        </p:nvGrpSpPr>
        <p:grpSpPr>
          <a:xfrm>
            <a:off x="4933593" y="6123299"/>
            <a:ext cx="5885413" cy="281308"/>
            <a:chOff x="1280160" y="6025387"/>
            <a:chExt cx="5885413" cy="281308"/>
          </a:xfrm>
        </p:grpSpPr>
        <p:sp>
          <p:nvSpPr>
            <p:cNvPr id="25" name="Retângulo 24"/>
            <p:cNvSpPr/>
            <p:nvPr/>
          </p:nvSpPr>
          <p:spPr>
            <a:xfrm>
              <a:off x="1280160" y="6076604"/>
              <a:ext cx="174567" cy="17456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1454727" y="6025387"/>
              <a:ext cx="2751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Nota igual ou acima da média nacional</a:t>
              </a: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4239493" y="6080913"/>
              <a:ext cx="174567" cy="17456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4414060" y="6029696"/>
              <a:ext cx="2751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Nota abaixo da média nacional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85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Q11. Em relação a qualidade do conteúdo do curso/consultoria que o sr. fez, dê uma nota de 0 a 10, sendo 0 “péssimo” e 10 “excelente”.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AVALIAÇÃO DO CONTEÚDO DO CURSO/OFICINA</a:t>
            </a:r>
          </a:p>
        </p:txBody>
      </p:sp>
      <p:sp>
        <p:nvSpPr>
          <p:cNvPr id="12" name="Retângulo 11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14" name="Conector reto 13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hlinkClick r:id="rId5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2634508337"/>
              </p:ext>
            </p:extLst>
          </p:nvPr>
        </p:nvGraphicFramePr>
        <p:xfrm>
          <a:off x="2084832" y="2245598"/>
          <a:ext cx="8278368" cy="3992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Retângulo 22"/>
          <p:cNvSpPr/>
          <p:nvPr/>
        </p:nvSpPr>
        <p:spPr>
          <a:xfrm>
            <a:off x="1046849" y="1344497"/>
            <a:ext cx="10354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Embora a avaliação do conteúdo do curso do Projeto Na Medida se mantenha bastante positiva, houve uma ligeira queda na nota média em relação à edição anterior da pesquisa.</a:t>
            </a:r>
          </a:p>
        </p:txBody>
      </p:sp>
    </p:spTree>
    <p:extLst>
      <p:ext uri="{BB962C8B-B14F-4D97-AF65-F5344CB8AC3E}">
        <p14:creationId xmlns:p14="http://schemas.microsoft.com/office/powerpoint/2010/main" val="81961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Q9. O que você gostaria de ter visto no curso e não viu? Ou seja, o que faltou?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O QUE GOSTARIA DE  TER VISTO NO CURSO E NÃO VIU?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693656"/>
              </p:ext>
            </p:extLst>
          </p:nvPr>
        </p:nvGraphicFramePr>
        <p:xfrm>
          <a:off x="184308" y="1080686"/>
          <a:ext cx="3665798" cy="539711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020905">
                  <a:extLst>
                    <a:ext uri="{9D8B030D-6E8A-4147-A177-3AD203B41FA5}">
                      <a16:colId xmlns:a16="http://schemas.microsoft.com/office/drawing/2014/main" val="3372568996"/>
                    </a:ext>
                  </a:extLst>
                </a:gridCol>
                <a:gridCol w="644893">
                  <a:extLst>
                    <a:ext uri="{9D8B030D-6E8A-4147-A177-3AD203B41FA5}">
                      <a16:colId xmlns:a16="http://schemas.microsoft.com/office/drawing/2014/main" val="929921350"/>
                    </a:ext>
                  </a:extLst>
                </a:gridCol>
              </a:tblGrid>
              <a:tr h="2506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RESPOSTA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978106"/>
                  </a:ext>
                </a:extLst>
              </a:tr>
              <a:tr h="250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Mais ênfase na parte prática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0014337"/>
                  </a:ext>
                </a:extLst>
              </a:tr>
              <a:tr h="250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Curso com maior carga horária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4583914"/>
                  </a:ext>
                </a:extLst>
              </a:tr>
              <a:tr h="250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Aprofundar o conteúdo do curso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2402423"/>
                  </a:ext>
                </a:extLst>
              </a:tr>
              <a:tr h="250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Precisa ser segmentado para cada área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140045"/>
                  </a:ext>
                </a:extLst>
              </a:tr>
              <a:tr h="3841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Professores para áreas específicas/professores mais capacitados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0453841"/>
                  </a:ext>
                </a:extLst>
              </a:tr>
              <a:tr h="250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 Digital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6201989"/>
                  </a:ext>
                </a:extLst>
              </a:tr>
              <a:tr h="250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Consultoria presencial pós curso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2509980"/>
                  </a:ext>
                </a:extLst>
              </a:tr>
              <a:tr h="250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Pontuar a questão financeira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7419185"/>
                  </a:ext>
                </a:extLst>
              </a:tr>
              <a:tr h="250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Objetividade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6509796"/>
                  </a:ext>
                </a:extLst>
              </a:tr>
              <a:tr h="250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Atualizar o material do curso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141466"/>
                  </a:ext>
                </a:extLst>
              </a:tr>
              <a:tr h="250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Planilhas mais avançadas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8026783"/>
                  </a:ext>
                </a:extLst>
              </a:tr>
              <a:tr h="250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Técnicas de vendas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3845561"/>
                  </a:ext>
                </a:extLst>
              </a:tr>
              <a:tr h="250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Mais dinâmica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1638692"/>
                  </a:ext>
                </a:extLst>
              </a:tr>
              <a:tr h="250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Técnicas de precificação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5576228"/>
                  </a:ext>
                </a:extLst>
              </a:tr>
              <a:tr h="250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 curso não atendeu suas expectativas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6006131"/>
                  </a:ext>
                </a:extLst>
              </a:tr>
              <a:tr h="250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Infraestrutura do local do curso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5181397"/>
                  </a:ext>
                </a:extLst>
              </a:tr>
              <a:tr h="250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6060012"/>
                  </a:ext>
                </a:extLst>
              </a:tr>
              <a:tr h="250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Plano de negócios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6820628"/>
                  </a:ext>
                </a:extLst>
              </a:tr>
              <a:tr h="250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Maior divulgação do curso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735395"/>
                  </a:ext>
                </a:extLst>
              </a:tr>
              <a:tr h="250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Controle financeiro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2845706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230294"/>
              </p:ext>
            </p:extLst>
          </p:nvPr>
        </p:nvGraphicFramePr>
        <p:xfrm>
          <a:off x="3946181" y="1080686"/>
          <a:ext cx="3973807" cy="539711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213411">
                  <a:extLst>
                    <a:ext uri="{9D8B030D-6E8A-4147-A177-3AD203B41FA5}">
                      <a16:colId xmlns:a16="http://schemas.microsoft.com/office/drawing/2014/main" val="3372568996"/>
                    </a:ext>
                  </a:extLst>
                </a:gridCol>
                <a:gridCol w="760396">
                  <a:extLst>
                    <a:ext uri="{9D8B030D-6E8A-4147-A177-3AD203B41FA5}">
                      <a16:colId xmlns:a16="http://schemas.microsoft.com/office/drawing/2014/main" val="929921350"/>
                    </a:ext>
                  </a:extLst>
                </a:gridCol>
              </a:tblGrid>
              <a:tr h="2567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RESPOSTA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978106"/>
                  </a:ext>
                </a:extLst>
              </a:tr>
              <a:tr h="2567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Maior financiamento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0014337"/>
                  </a:ext>
                </a:extLst>
              </a:tr>
              <a:tr h="2567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Orientações de prevenção para produtos químicos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4583914"/>
                  </a:ext>
                </a:extLst>
              </a:tr>
              <a:tr h="2567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Planejamento estratégico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2402423"/>
                  </a:ext>
                </a:extLst>
              </a:tr>
              <a:tr h="2567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Questionário para avaliar desenvolvimento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140045"/>
                  </a:ext>
                </a:extLst>
              </a:tr>
              <a:tr h="3934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Vocabulário mais simples, para pessoas menos escolarizadas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0453841"/>
                  </a:ext>
                </a:extLst>
              </a:tr>
              <a:tr h="2567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Fluxo de Caixa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6201989"/>
                  </a:ext>
                </a:extLst>
              </a:tr>
              <a:tr h="2567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Logística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2509980"/>
                  </a:ext>
                </a:extLst>
              </a:tr>
              <a:tr h="3843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Orientação para quem não trabalha com funcionário e sim free lancer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0,1</a:t>
                      </a: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7419185"/>
                  </a:ext>
                </a:extLst>
              </a:tr>
              <a:tr h="2567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Métodos de controle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0,1</a:t>
                      </a: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6509796"/>
                  </a:ext>
                </a:extLst>
              </a:tr>
              <a:tr h="2567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Área tecnológica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0,1</a:t>
                      </a: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141466"/>
                  </a:ext>
                </a:extLst>
              </a:tr>
              <a:tr h="2567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Treinamentos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0,1</a:t>
                      </a: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8026783"/>
                  </a:ext>
                </a:extLst>
              </a:tr>
              <a:tr h="2567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Comércio Industrial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0,1</a:t>
                      </a: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3845561"/>
                  </a:ext>
                </a:extLst>
              </a:tr>
              <a:tr h="2567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Mais soluções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0,1</a:t>
                      </a: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1638692"/>
                  </a:ext>
                </a:extLst>
              </a:tr>
              <a:tr h="2567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Técnicas tributárias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5576228"/>
                  </a:ext>
                </a:extLst>
              </a:tr>
              <a:tr h="2567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Reduzir o número de participantes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6006131"/>
                  </a:ext>
                </a:extLst>
              </a:tr>
              <a:tr h="3843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Mostrar que o associativismo não pode ser visto como um catecismo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5181397"/>
                  </a:ext>
                </a:extLst>
              </a:tr>
              <a:tr h="2567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Questão mais especifica para a área jurídica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6060012"/>
                  </a:ext>
                </a:extLst>
              </a:tr>
              <a:tr h="3843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Questões específicas sobre o mercado internacional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6820628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398504"/>
              </p:ext>
            </p:extLst>
          </p:nvPr>
        </p:nvGraphicFramePr>
        <p:xfrm>
          <a:off x="8016063" y="1080686"/>
          <a:ext cx="3973807" cy="540885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213411">
                  <a:extLst>
                    <a:ext uri="{9D8B030D-6E8A-4147-A177-3AD203B41FA5}">
                      <a16:colId xmlns:a16="http://schemas.microsoft.com/office/drawing/2014/main" val="3372568996"/>
                    </a:ext>
                  </a:extLst>
                </a:gridCol>
                <a:gridCol w="760396">
                  <a:extLst>
                    <a:ext uri="{9D8B030D-6E8A-4147-A177-3AD203B41FA5}">
                      <a16:colId xmlns:a16="http://schemas.microsoft.com/office/drawing/2014/main" val="929921350"/>
                    </a:ext>
                  </a:extLst>
                </a:gridCol>
              </a:tblGrid>
              <a:tr h="249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RESPOSTA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978106"/>
                  </a:ext>
                </a:extLst>
              </a:tr>
              <a:tr h="251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Certificação ao final do curso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0014337"/>
                  </a:ext>
                </a:extLst>
              </a:tr>
              <a:tr h="251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Técnicas em inadimplência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4583914"/>
                  </a:ext>
                </a:extLst>
              </a:tr>
              <a:tr h="251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houve pontualidade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2402423"/>
                  </a:ext>
                </a:extLst>
              </a:tr>
              <a:tr h="251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Mais teoria e menos prática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140045"/>
                  </a:ext>
                </a:extLst>
              </a:tr>
              <a:tr h="251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ficou satisfeito com a metodologia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0453841"/>
                  </a:ext>
                </a:extLst>
              </a:tr>
              <a:tr h="251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Planejamento de custos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6201989"/>
                  </a:ext>
                </a:extLst>
              </a:tr>
              <a:tr h="251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Mais opções de cursos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2509980"/>
                  </a:ext>
                </a:extLst>
              </a:tr>
              <a:tr h="251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Informações sobre associativismo e cooperativismo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7419185"/>
                  </a:ext>
                </a:extLst>
              </a:tr>
              <a:tr h="251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Continuidade do curso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6509796"/>
                  </a:ext>
                </a:extLst>
              </a:tr>
              <a:tr h="251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Matérias informativas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141466"/>
                  </a:ext>
                </a:extLst>
              </a:tr>
              <a:tr h="251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Planejamento focado em estudo de caso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8026783"/>
                  </a:ext>
                </a:extLst>
              </a:tr>
              <a:tr h="251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Pontuar a questão do turismo sustentável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3845561"/>
                  </a:ext>
                </a:extLst>
              </a:tr>
              <a:tr h="251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Simples Nacional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1638692"/>
                  </a:ext>
                </a:extLst>
              </a:tr>
              <a:tr h="251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Questões sobre processos internos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5576228"/>
                  </a:ext>
                </a:extLst>
              </a:tr>
              <a:tr h="251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Legislação sobre cooperativas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6006131"/>
                  </a:ext>
                </a:extLst>
              </a:tr>
              <a:tr h="251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Linha de credito para MEI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5181397"/>
                  </a:ext>
                </a:extLst>
              </a:tr>
              <a:tr h="251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Convidar os contadores para participar do curso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6060012"/>
                  </a:ext>
                </a:extLst>
              </a:tr>
              <a:tr h="251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Recrutamento e seleção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6820628"/>
                  </a:ext>
                </a:extLst>
              </a:tr>
              <a:tr h="251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Conteúdo jurídico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7465951"/>
                  </a:ext>
                </a:extLst>
              </a:tr>
              <a:tr h="3635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Cuidar o conteúdo da apostila que estava diferente do conteúdo dos slides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3653931"/>
                  </a:ext>
                </a:extLst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8422105" y="6566429"/>
            <a:ext cx="3751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*71,6% dos entrevistados não citaram nada neste item</a:t>
            </a:r>
          </a:p>
        </p:txBody>
      </p:sp>
    </p:spTree>
    <p:extLst>
      <p:ext uri="{BB962C8B-B14F-4D97-AF65-F5344CB8AC3E}">
        <p14:creationId xmlns:p14="http://schemas.microsoft.com/office/powerpoint/2010/main" val="2307188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t="14879" r="16171" b="14560"/>
          <a:stretch/>
        </p:blipFill>
        <p:spPr>
          <a:xfrm flipH="1">
            <a:off x="-1" y="0"/>
            <a:ext cx="12192000" cy="685074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5181600"/>
            <a:ext cx="12192000" cy="1590675"/>
          </a:xfrm>
          <a:prstGeom prst="rect">
            <a:avLst/>
          </a:prstGeom>
          <a:solidFill>
            <a:srgbClr val="FFFFF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-2" y="5315217"/>
            <a:ext cx="12192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5">
                    <a:lumMod val="50000"/>
                  </a:schemeClr>
                </a:solidFill>
              </a:rPr>
              <a:t>Resultados do Projeto </a:t>
            </a:r>
          </a:p>
          <a:p>
            <a:pPr algn="ctr"/>
            <a:r>
              <a:rPr lang="pt-BR" sz="4000" b="1" dirty="0">
                <a:solidFill>
                  <a:schemeClr val="accent5">
                    <a:lumMod val="50000"/>
                  </a:schemeClr>
                </a:solidFill>
              </a:rPr>
              <a:t>NA MEDIDA</a:t>
            </a:r>
          </a:p>
        </p:txBody>
      </p:sp>
      <p:sp>
        <p:nvSpPr>
          <p:cNvPr id="8" name="CaixaDeTexto 7">
            <a:hlinkClick r:id="rId3" action="ppaction://hlinksldjump"/>
          </p:cNvPr>
          <p:cNvSpPr txBox="1"/>
          <p:nvPr/>
        </p:nvSpPr>
        <p:spPr>
          <a:xfrm>
            <a:off x="11262944" y="6433130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SUMÁRIO</a:t>
            </a:r>
          </a:p>
        </p:txBody>
      </p:sp>
      <p:pic>
        <p:nvPicPr>
          <p:cNvPr id="9" name="Imagem 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009134" y="6404278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4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>
          <a:xfrm>
            <a:off x="7567802" y="2646947"/>
            <a:ext cx="1925921" cy="3227256"/>
          </a:xfrm>
          <a:prstGeom prst="rect">
            <a:avLst/>
          </a:prstGeom>
          <a:solidFill>
            <a:srgbClr val="FFF2CC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9493723" y="3821229"/>
            <a:ext cx="1925921" cy="2052974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795573" y="4530349"/>
            <a:ext cx="6772230" cy="1338070"/>
          </a:xfrm>
          <a:prstGeom prst="rect">
            <a:avLst/>
          </a:prstGeom>
          <a:solidFill>
            <a:srgbClr val="FBE5D6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Q7. Você conseguiu pôr em prática no dia a dia do seu negócio o que aprendeu nesse curso/consultoria? Dê uma nota de 0 a 10.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CONSEGUIU PÔR EM PRÁTICA O QUE APRENDEU NO  CURSO/OFICINA?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2940212" y="1160325"/>
            <a:ext cx="8869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maior parcela dos entrevistados atribuiu notas 7 ou 8 quando avaliaram a aplicabilidade do conteúdo aprendido no curso. Apenas 27,5% dos empresários avaliaram a aplicabilidade do curso com notas altas. A nota média 7,4.</a:t>
            </a:r>
          </a:p>
        </p:txBody>
      </p:sp>
      <p:grpSp>
        <p:nvGrpSpPr>
          <p:cNvPr id="30" name="Agrupar 29"/>
          <p:cNvGrpSpPr/>
          <p:nvPr/>
        </p:nvGrpSpPr>
        <p:grpSpPr>
          <a:xfrm>
            <a:off x="334157" y="1168606"/>
            <a:ext cx="2606055" cy="939973"/>
            <a:chOff x="384033" y="1244363"/>
            <a:chExt cx="2606055" cy="939973"/>
          </a:xfrm>
        </p:grpSpPr>
        <p:sp>
          <p:nvSpPr>
            <p:cNvPr id="31" name="Retângulo Arredondado 30"/>
            <p:cNvSpPr/>
            <p:nvPr/>
          </p:nvSpPr>
          <p:spPr>
            <a:xfrm>
              <a:off x="978408" y="1410731"/>
              <a:ext cx="2011680" cy="63154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/>
                <a:t>MEDIA: </a:t>
              </a:r>
              <a:r>
                <a:rPr lang="pt-BR" sz="2500" b="1" dirty="0"/>
                <a:t>7,4</a:t>
              </a:r>
              <a:r>
                <a:rPr lang="pt-BR" sz="2000" b="1" dirty="0"/>
                <a:t> </a:t>
              </a:r>
            </a:p>
          </p:txBody>
        </p:sp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33" y="1244363"/>
              <a:ext cx="939973" cy="939973"/>
            </a:xfrm>
            <a:prstGeom prst="rect">
              <a:avLst/>
            </a:prstGeom>
          </p:spPr>
        </p:pic>
      </p:grp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3343925152"/>
              </p:ext>
            </p:extLst>
          </p:nvPr>
        </p:nvGraphicFramePr>
        <p:xfrm>
          <a:off x="201153" y="2374900"/>
          <a:ext cx="11449050" cy="3851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Retângulo 21">
            <a:hlinkClick r:id="rId7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0314723" y="6566429"/>
            <a:ext cx="1859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BASE: 4.258 | NS/NR: 46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2940212" y="4155233"/>
            <a:ext cx="244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baixas: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24,4%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9493721" y="3481672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altas: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27,5%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7567802" y="2261095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médias: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48,3%</a:t>
            </a:r>
          </a:p>
        </p:txBody>
      </p:sp>
    </p:spTree>
    <p:extLst>
      <p:ext uri="{BB962C8B-B14F-4D97-AF65-F5344CB8AC3E}">
        <p14:creationId xmlns:p14="http://schemas.microsoft.com/office/powerpoint/2010/main" val="220117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7" grpId="0" animBg="1"/>
      <p:bldGraphic spid="19" grpId="0">
        <p:bldAsOne/>
      </p:bldGraphic>
      <p:bldP spid="38" grpId="0"/>
      <p:bldP spid="39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Q7. Você conseguiu pôr em prática no dia a dia do seu negócio o que aprendeu nesse curso/consultoria? Dê uma nota de 0 a 10.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CONSEGUIU PÔR EM PRÁTICA O QUE APRENDEU NO  CURSO/OFICINA? (Nota média) 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2433232296"/>
              </p:ext>
            </p:extLst>
          </p:nvPr>
        </p:nvGraphicFramePr>
        <p:xfrm>
          <a:off x="192711" y="1227752"/>
          <a:ext cx="11806579" cy="448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tângulo 14">
            <a:hlinkClick r:id="rId6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10314723" y="6566429"/>
            <a:ext cx="1859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BASE: 4.258 | NS/NR: 46</a:t>
            </a:r>
          </a:p>
        </p:txBody>
      </p:sp>
      <p:grpSp>
        <p:nvGrpSpPr>
          <p:cNvPr id="23" name="Agrupar 22"/>
          <p:cNvGrpSpPr/>
          <p:nvPr/>
        </p:nvGrpSpPr>
        <p:grpSpPr>
          <a:xfrm>
            <a:off x="3773954" y="5977994"/>
            <a:ext cx="5885413" cy="281308"/>
            <a:chOff x="1280160" y="6025387"/>
            <a:chExt cx="5885413" cy="281308"/>
          </a:xfrm>
        </p:grpSpPr>
        <p:sp>
          <p:nvSpPr>
            <p:cNvPr id="24" name="Retângulo 23"/>
            <p:cNvSpPr/>
            <p:nvPr/>
          </p:nvSpPr>
          <p:spPr>
            <a:xfrm>
              <a:off x="1280160" y="6076604"/>
              <a:ext cx="174567" cy="17456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454727" y="6025387"/>
              <a:ext cx="2751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Nota igual ou acima da média nacional</a:t>
              </a: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4239493" y="6080913"/>
              <a:ext cx="174567" cy="17456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414060" y="6029696"/>
              <a:ext cx="2751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 Nota abaixo da média nacional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40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Q7. Você conseguiu pôr em prática no dia a dia do seu negócio o que aprendeu nesse curso/consultoria? Dê uma nota de 0 a 10.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CONSEGUIU PÔR EM PRÁTICA O QUE APRENDEU NO  CURSO/OFICINA? (Nota média)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3008673890"/>
              </p:ext>
            </p:extLst>
          </p:nvPr>
        </p:nvGraphicFramePr>
        <p:xfrm>
          <a:off x="1035505" y="952762"/>
          <a:ext cx="9588136" cy="517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10314723" y="6566429"/>
            <a:ext cx="1859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BASE: 4.258 | NS/NR: 46</a:t>
            </a:r>
          </a:p>
        </p:txBody>
      </p:sp>
      <p:grpSp>
        <p:nvGrpSpPr>
          <p:cNvPr id="24" name="Agrupar 23"/>
          <p:cNvGrpSpPr/>
          <p:nvPr/>
        </p:nvGrpSpPr>
        <p:grpSpPr>
          <a:xfrm>
            <a:off x="5028843" y="6144469"/>
            <a:ext cx="5885413" cy="281308"/>
            <a:chOff x="1280160" y="6025387"/>
            <a:chExt cx="5885413" cy="281308"/>
          </a:xfrm>
        </p:grpSpPr>
        <p:sp>
          <p:nvSpPr>
            <p:cNvPr id="27" name="Retângulo 26"/>
            <p:cNvSpPr/>
            <p:nvPr/>
          </p:nvSpPr>
          <p:spPr>
            <a:xfrm>
              <a:off x="1280160" y="6076604"/>
              <a:ext cx="174567" cy="17456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1454727" y="6025387"/>
              <a:ext cx="2751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Nota igual ou acima da média nacional</a:t>
              </a:r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4239493" y="6080913"/>
              <a:ext cx="174567" cy="17456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414060" y="6029696"/>
              <a:ext cx="2751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Nota abaixo da média nacional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820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Q7. Você conseguiu pôr em prática no dia a dia do seu negócio o que aprendeu nesse curso/consultoria? Dê uma nota de 0 a 10.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CONSEGUIU PÔR EM PRÁTICA O QUE APRENDEU NO  CURSO/OFICINA? (Nota média)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995047234"/>
              </p:ext>
            </p:extLst>
          </p:nvPr>
        </p:nvGraphicFramePr>
        <p:xfrm>
          <a:off x="1106423" y="2298700"/>
          <a:ext cx="10296145" cy="3928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Retângulo 22"/>
          <p:cNvSpPr/>
          <p:nvPr/>
        </p:nvSpPr>
        <p:spPr>
          <a:xfrm>
            <a:off x="1106423" y="1524940"/>
            <a:ext cx="10354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 comparação às edições anteriores da pesquisa, houve uma diminuição na nota média da aplicabilidade do curso do Projeto Na Medida. </a:t>
            </a:r>
          </a:p>
        </p:txBody>
      </p:sp>
    </p:spTree>
    <p:extLst>
      <p:ext uri="{BB962C8B-B14F-4D97-AF65-F5344CB8AC3E}">
        <p14:creationId xmlns:p14="http://schemas.microsoft.com/office/powerpoint/2010/main" val="367140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>
          <a:xfrm>
            <a:off x="7567802" y="2646947"/>
            <a:ext cx="1925921" cy="3227256"/>
          </a:xfrm>
          <a:prstGeom prst="rect">
            <a:avLst/>
          </a:prstGeom>
          <a:solidFill>
            <a:srgbClr val="FFF2CC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9493723" y="3183071"/>
            <a:ext cx="1925921" cy="2691132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795573" y="4530349"/>
            <a:ext cx="6772230" cy="1338070"/>
          </a:xfrm>
          <a:prstGeom prst="rect">
            <a:avLst/>
          </a:prstGeom>
          <a:solidFill>
            <a:srgbClr val="FBE5D6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Q8. O curso/consultoria que você fez deu resultados para a sua empresa? Melhorou o seu negócio? Dê uma nota de 0 a 10.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O CURSO/OFICINA MELHOROU O SEU NEGÓCIO?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2940212" y="1267621"/>
            <a:ext cx="8807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Um total de 43,6% dos empresários avaliaram a efetividade do projeto Na Medida com notas médias (7 ou 8). Cerca de 1/3 dos entrevistados atribuiu notas altas para a efetividade do curso. A nota média foi de 7,6.</a:t>
            </a:r>
          </a:p>
        </p:txBody>
      </p:sp>
      <p:grpSp>
        <p:nvGrpSpPr>
          <p:cNvPr id="30" name="Agrupar 29"/>
          <p:cNvGrpSpPr/>
          <p:nvPr/>
        </p:nvGrpSpPr>
        <p:grpSpPr>
          <a:xfrm>
            <a:off x="264283" y="1289632"/>
            <a:ext cx="2606055" cy="939973"/>
            <a:chOff x="384033" y="1244363"/>
            <a:chExt cx="2606055" cy="939973"/>
          </a:xfrm>
        </p:grpSpPr>
        <p:sp>
          <p:nvSpPr>
            <p:cNvPr id="31" name="Retângulo Arredondado 30"/>
            <p:cNvSpPr/>
            <p:nvPr/>
          </p:nvSpPr>
          <p:spPr>
            <a:xfrm>
              <a:off x="978408" y="1410731"/>
              <a:ext cx="2011680" cy="63154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/>
                <a:t>MEDIA: </a:t>
              </a:r>
              <a:r>
                <a:rPr lang="pt-BR" sz="2500" b="1" dirty="0"/>
                <a:t>7,6</a:t>
              </a:r>
              <a:r>
                <a:rPr lang="pt-BR" sz="2000" b="1" dirty="0"/>
                <a:t> </a:t>
              </a:r>
            </a:p>
          </p:txBody>
        </p:sp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33" y="1244363"/>
              <a:ext cx="939973" cy="939973"/>
            </a:xfrm>
            <a:prstGeom prst="rect">
              <a:avLst/>
            </a:prstGeom>
          </p:spPr>
        </p:pic>
      </p:grp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809131649"/>
              </p:ext>
            </p:extLst>
          </p:nvPr>
        </p:nvGraphicFramePr>
        <p:xfrm>
          <a:off x="201153" y="2494554"/>
          <a:ext cx="11449050" cy="373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Retângulo 21">
            <a:hlinkClick r:id="rId7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5925678" y="6350984"/>
            <a:ext cx="62969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BASE: 4.086 | NS/NR/NA*: 218</a:t>
            </a:r>
          </a:p>
          <a:p>
            <a:pPr algn="r"/>
            <a:r>
              <a:rPr lang="pt-BR" sz="1000" dirty="0">
                <a:solidFill>
                  <a:schemeClr val="bg1">
                    <a:lumMod val="50000"/>
                  </a:schemeClr>
                </a:solidFill>
              </a:rPr>
              <a:t>*Não se aplica: Empresários que atribuíram nota “0” ou NS/NR na Q7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2940212" y="4155233"/>
            <a:ext cx="244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baixas: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22,7%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9493721" y="2828627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altas: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33,9%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7567802" y="2261095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médias: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43,6%</a:t>
            </a:r>
          </a:p>
        </p:txBody>
      </p:sp>
    </p:spTree>
    <p:extLst>
      <p:ext uri="{BB962C8B-B14F-4D97-AF65-F5344CB8AC3E}">
        <p14:creationId xmlns:p14="http://schemas.microsoft.com/office/powerpoint/2010/main" val="280534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7" grpId="0" animBg="1"/>
      <p:bldGraphic spid="19" grpId="0">
        <p:bldAsOne/>
      </p:bldGraphic>
      <p:bldP spid="38" grpId="0"/>
      <p:bldP spid="39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Q8. O curso/consultoria que você fez deu resultados para a sua empresa? Melhorou o seu negócio? Dê uma nota de 0 a 10.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O CURSO/OFICINA MELHOROU O SEU NEGÓCIO? (Nota média) 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1227644050"/>
              </p:ext>
            </p:extLst>
          </p:nvPr>
        </p:nvGraphicFramePr>
        <p:xfrm>
          <a:off x="192711" y="1242678"/>
          <a:ext cx="11806579" cy="4542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tângulo 14">
            <a:hlinkClick r:id="rId6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Agrupar 21"/>
          <p:cNvGrpSpPr/>
          <p:nvPr/>
        </p:nvGrpSpPr>
        <p:grpSpPr>
          <a:xfrm>
            <a:off x="3591074" y="6069922"/>
            <a:ext cx="5885413" cy="281308"/>
            <a:chOff x="1280160" y="6025387"/>
            <a:chExt cx="5885413" cy="281308"/>
          </a:xfrm>
        </p:grpSpPr>
        <p:sp>
          <p:nvSpPr>
            <p:cNvPr id="23" name="Retângulo 22"/>
            <p:cNvSpPr/>
            <p:nvPr/>
          </p:nvSpPr>
          <p:spPr>
            <a:xfrm>
              <a:off x="1280160" y="6076604"/>
              <a:ext cx="174567" cy="17456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1454727" y="6025387"/>
              <a:ext cx="2751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Nota igual ou acima da média nacional</a:t>
              </a: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4239493" y="6080913"/>
              <a:ext cx="174567" cy="17456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4414060" y="6029696"/>
              <a:ext cx="2751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 Nota abaixo da média nacional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702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-14230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28" name="Conector reto 27"/>
          <p:cNvCxnSpPr/>
          <p:nvPr/>
        </p:nvCxnSpPr>
        <p:spPr>
          <a:xfrm>
            <a:off x="-6143" y="800446"/>
            <a:ext cx="12189178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m 28"/>
          <p:cNvPicPr preferRelativeResize="0">
            <a:picLocks/>
          </p:cNvPicPr>
          <p:nvPr/>
        </p:nvPicPr>
        <p:blipFill>
          <a:blip r:embed="rId4" cstate="email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324" y="166144"/>
            <a:ext cx="464293" cy="464293"/>
          </a:xfrm>
          <a:prstGeom prst="rect">
            <a:avLst/>
          </a:prstGeom>
        </p:spPr>
      </p:pic>
      <p:pic>
        <p:nvPicPr>
          <p:cNvPr id="30" name="Imagem 29"/>
          <p:cNvPicPr preferRelativeResize="0">
            <a:picLocks/>
          </p:cNvPicPr>
          <p:nvPr/>
        </p:nvPicPr>
        <p:blipFill>
          <a:blip r:embed="rId5" cstate="email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79" y="166144"/>
            <a:ext cx="464293" cy="464293"/>
          </a:xfrm>
          <a:prstGeom prst="rect">
            <a:avLst/>
          </a:prstGeom>
        </p:spPr>
      </p:pic>
      <p:pic>
        <p:nvPicPr>
          <p:cNvPr id="31" name="Imagem 30"/>
          <p:cNvPicPr preferRelativeResize="0">
            <a:picLocks/>
          </p:cNvPicPr>
          <p:nvPr/>
        </p:nvPicPr>
        <p:blipFill>
          <a:blip r:embed="rId6" cstate="email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537" y="166144"/>
            <a:ext cx="464293" cy="464293"/>
          </a:xfrm>
          <a:prstGeom prst="rect">
            <a:avLst/>
          </a:prstGeom>
        </p:spPr>
      </p:pic>
      <p:pic>
        <p:nvPicPr>
          <p:cNvPr id="32" name="Imagem 31"/>
          <p:cNvPicPr preferRelativeResize="0">
            <a:picLocks/>
          </p:cNvPicPr>
          <p:nvPr/>
        </p:nvPicPr>
        <p:blipFill>
          <a:blip r:embed="rId7" cstate="email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466" y="166144"/>
            <a:ext cx="464293" cy="464293"/>
          </a:xfrm>
          <a:prstGeom prst="rect">
            <a:avLst/>
          </a:prstGeom>
        </p:spPr>
      </p:pic>
      <p:pic>
        <p:nvPicPr>
          <p:cNvPr id="33" name="Imagem 32"/>
          <p:cNvPicPr preferRelativeResize="0">
            <a:picLocks/>
          </p:cNvPicPr>
          <p:nvPr/>
        </p:nvPicPr>
        <p:blipFill>
          <a:blip r:embed="rId8" cstate="email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395" y="221381"/>
            <a:ext cx="464293" cy="464293"/>
          </a:xfrm>
          <a:prstGeom prst="rect">
            <a:avLst/>
          </a:prstGeom>
        </p:spPr>
      </p:pic>
      <p:pic>
        <p:nvPicPr>
          <p:cNvPr id="34" name="Imagem 33"/>
          <p:cNvPicPr preferRelativeResize="0">
            <a:picLocks/>
          </p:cNvPicPr>
          <p:nvPr/>
        </p:nvPicPr>
        <p:blipFill>
          <a:blip r:embed="rId9" cstate="email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1252" y="166144"/>
            <a:ext cx="464293" cy="464293"/>
          </a:xfrm>
          <a:prstGeom prst="rect">
            <a:avLst/>
          </a:prstGeom>
        </p:spPr>
      </p:pic>
      <p:pic>
        <p:nvPicPr>
          <p:cNvPr id="35" name="Imagem 34"/>
          <p:cNvPicPr preferRelativeResize="0">
            <a:picLocks/>
          </p:cNvPicPr>
          <p:nvPr/>
        </p:nvPicPr>
        <p:blipFill>
          <a:blip r:embed="rId10" cstate="email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608" y="178823"/>
            <a:ext cx="464293" cy="464293"/>
          </a:xfrm>
          <a:prstGeom prst="rect">
            <a:avLst/>
          </a:prstGeom>
        </p:spPr>
      </p:pic>
      <p:sp>
        <p:nvSpPr>
          <p:cNvPr id="36" name="Retângulo 35"/>
          <p:cNvSpPr/>
          <p:nvPr/>
        </p:nvSpPr>
        <p:spPr>
          <a:xfrm>
            <a:off x="792597" y="1485234"/>
            <a:ext cx="10167004" cy="33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rgbClr val="4A6A5C"/>
                </a:solidFill>
              </a:rPr>
              <a:t>INFORMAÇÕES TÉCNICAS</a:t>
            </a:r>
          </a:p>
        </p:txBody>
      </p:sp>
      <p:cxnSp>
        <p:nvCxnSpPr>
          <p:cNvPr id="37" name="Conector reto 36"/>
          <p:cNvCxnSpPr/>
          <p:nvPr/>
        </p:nvCxnSpPr>
        <p:spPr>
          <a:xfrm>
            <a:off x="792597" y="1845191"/>
            <a:ext cx="1016700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694027" y="2217089"/>
            <a:ext cx="3149599" cy="685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Cálculo da ponderação:</a:t>
            </a:r>
          </a:p>
        </p:txBody>
      </p:sp>
      <p:graphicFrame>
        <p:nvGraphicFramePr>
          <p:cNvPr id="39" name="Objeto 38"/>
          <p:cNvGraphicFramePr>
            <a:graphicFrameLocks noChangeAspect="1"/>
          </p:cNvGraphicFramePr>
          <p:nvPr/>
        </p:nvGraphicFramePr>
        <p:xfrm>
          <a:off x="3648151" y="2229786"/>
          <a:ext cx="390951" cy="73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" name="Equation" r:id="rId11" imgW="228600" imgH="431640" progId="">
                  <p:embed/>
                </p:oleObj>
              </mc:Choice>
              <mc:Fallback>
                <p:oleObj name="Equation" r:id="rId11" imgW="228600" imgH="431640" progId="">
                  <p:embed/>
                  <p:pic>
                    <p:nvPicPr>
                      <p:cNvPr id="0" name="Picture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151" y="2229786"/>
                        <a:ext cx="390951" cy="73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Imagem 39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226" y="5587980"/>
            <a:ext cx="3608073" cy="765814"/>
          </a:xfrm>
          <a:prstGeom prst="rect">
            <a:avLst/>
          </a:prstGeom>
          <a:noFill/>
        </p:spPr>
      </p:pic>
      <p:pic>
        <p:nvPicPr>
          <p:cNvPr id="42" name="Imagem 4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2031" y="1037542"/>
            <a:ext cx="610243" cy="610243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694027" y="3333177"/>
            <a:ext cx="9867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base de dados a ser utilizada foi fornecida pelo SEBRAE (Cadastro e Amostra Na Medida 2017) A base de dados conta com 78.754 registros.</a:t>
            </a:r>
          </a:p>
        </p:txBody>
      </p:sp>
    </p:spTree>
    <p:extLst>
      <p:ext uri="{BB962C8B-B14F-4D97-AF65-F5344CB8AC3E}">
        <p14:creationId xmlns:p14="http://schemas.microsoft.com/office/powerpoint/2010/main" val="397556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Q8. O curso/consultoria que você fez deu resultados para a sua empresa? Melhorou o seu negócio? Dê uma nota de 0 a 10.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O CURSO/OFICINA MELHOROU O SEU NEGÓCIO? (Nota média) 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3419968256"/>
              </p:ext>
            </p:extLst>
          </p:nvPr>
        </p:nvGraphicFramePr>
        <p:xfrm>
          <a:off x="831922" y="964729"/>
          <a:ext cx="10217077" cy="5056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3" name="Agrupar 22"/>
          <p:cNvGrpSpPr/>
          <p:nvPr/>
        </p:nvGrpSpPr>
        <p:grpSpPr>
          <a:xfrm>
            <a:off x="4962168" y="6038958"/>
            <a:ext cx="5885413" cy="281308"/>
            <a:chOff x="1280160" y="6025387"/>
            <a:chExt cx="5885413" cy="281308"/>
          </a:xfrm>
        </p:grpSpPr>
        <p:sp>
          <p:nvSpPr>
            <p:cNvPr id="24" name="Retângulo 23"/>
            <p:cNvSpPr/>
            <p:nvPr/>
          </p:nvSpPr>
          <p:spPr>
            <a:xfrm>
              <a:off x="1280160" y="6076604"/>
              <a:ext cx="174567" cy="17456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454727" y="6025387"/>
              <a:ext cx="2751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Nota igual ou acima da média nacional</a:t>
              </a: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4239493" y="6080913"/>
              <a:ext cx="174567" cy="17456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414060" y="6029696"/>
              <a:ext cx="2751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Nota abaixo da média nacional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195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Q8. O curso/consultoria que você fez deu resultados para a sua empresa? Melhorou o seu negócio? Dê uma nota de 0 a 10.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O CURSO/OFICINA MELHOROU O SEU NEGÓCIO? (Nota média) 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1161509413"/>
              </p:ext>
            </p:extLst>
          </p:nvPr>
        </p:nvGraphicFramePr>
        <p:xfrm>
          <a:off x="1106423" y="2494554"/>
          <a:ext cx="10296145" cy="373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Retângulo 22"/>
          <p:cNvSpPr/>
          <p:nvPr/>
        </p:nvSpPr>
        <p:spPr>
          <a:xfrm>
            <a:off x="1106423" y="1504559"/>
            <a:ext cx="10354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Observa-se uma tendência de aumento na nota média da efetividade do Projeto Na Medida ao longo da série histórica, porém em relação à avaliação dos clientes de 2016, a nota média ficou estabilizada em 7,6.</a:t>
            </a:r>
          </a:p>
        </p:txBody>
      </p:sp>
    </p:spTree>
    <p:extLst>
      <p:ext uri="{BB962C8B-B14F-4D97-AF65-F5344CB8AC3E}">
        <p14:creationId xmlns:p14="http://schemas.microsoft.com/office/powerpoint/2010/main" val="358086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Q13. Avaliando a contribuição do aprendizado adquirido para sua empresa, gostaria que o(a) Sr.(a) me informasse o quanto o faturamento mensal de sua empresa foi impactado pela sua participação no curso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IMPACTO DO CURSO NO FATURAMENTO MENSAL DA EMPRESA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502065" y="1242677"/>
            <a:ext cx="11444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 a maioria dos empresários (61,3%) que avaliaram o impacto do curso no faturamento mensal da empresa, o aprendizado adquirido influenciou no aumento do faturamento.</a:t>
            </a:r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3073038941"/>
              </p:ext>
            </p:extLst>
          </p:nvPr>
        </p:nvGraphicFramePr>
        <p:xfrm>
          <a:off x="201153" y="2494554"/>
          <a:ext cx="11449050" cy="373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Retângulo 21">
            <a:hlinkClick r:id="rId6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4572000" y="6181207"/>
            <a:ext cx="7678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BASE: 2.844 | NA: 1.460*</a:t>
            </a:r>
          </a:p>
          <a:p>
            <a:pPr algn="r"/>
            <a:r>
              <a:rPr lang="pt-BR" sz="1000" dirty="0">
                <a:solidFill>
                  <a:schemeClr val="bg1">
                    <a:lumMod val="50000"/>
                  </a:schemeClr>
                </a:solidFill>
              </a:rPr>
              <a:t>Não se aplica: Empresário que atribuíram nota “0” ou NS/NR em Q7 e empresários que responderam “outro” ou NS/NR em Q12. </a:t>
            </a:r>
          </a:p>
        </p:txBody>
      </p:sp>
      <p:sp>
        <p:nvSpPr>
          <p:cNvPr id="2" name="Chave Direita 1"/>
          <p:cNvSpPr/>
          <p:nvPr/>
        </p:nvSpPr>
        <p:spPr>
          <a:xfrm rot="16200000">
            <a:off x="6593309" y="-515460"/>
            <a:ext cx="250256" cy="6737685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307907" y="2237719"/>
            <a:ext cx="821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00B050"/>
                </a:solidFill>
              </a:rPr>
              <a:t>61,3%</a:t>
            </a:r>
          </a:p>
        </p:txBody>
      </p:sp>
    </p:spTree>
    <p:extLst>
      <p:ext uri="{BB962C8B-B14F-4D97-AF65-F5344CB8AC3E}">
        <p14:creationId xmlns:p14="http://schemas.microsoft.com/office/powerpoint/2010/main" val="17400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Q13. Avaliando a contribuição do aprendizado adquirido para sua empresa, gostaria que o(a) Sr.(a) me informasse o quanto o faturamento mensal de sua empresa foi impactado pela sua participação no curso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IMPACTO DO CURSO NO FATURAMENTO MENSAL DA EMPRESA</a:t>
            </a:r>
          </a:p>
        </p:txBody>
      </p:sp>
      <p:sp>
        <p:nvSpPr>
          <p:cNvPr id="27" name="Retângulo 26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33" name="Conector reto 32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5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e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660514"/>
              </p:ext>
            </p:extLst>
          </p:nvPr>
        </p:nvGraphicFramePr>
        <p:xfrm>
          <a:off x="120751" y="1242675"/>
          <a:ext cx="11943997" cy="51978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0304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41116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solidFill>
                      <a:schemeClr val="bg1"/>
                    </a:solidFill>
                  </a:tcPr>
                </a:tc>
                <a:tc gridSpan="27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UF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1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Houve prejuízo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1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0% (não influenciou)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1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Entre 1% e 10%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1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Entre 11% e 20%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1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Entre 21% e 30%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41134"/>
                  </a:ext>
                </a:extLst>
              </a:tr>
              <a:tr h="4861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Entre 31% e 40%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281165"/>
                  </a:ext>
                </a:extLst>
              </a:tr>
              <a:tr h="4861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Entre 41% e 50%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671474"/>
                  </a:ext>
                </a:extLst>
              </a:tr>
              <a:tr h="4861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Mais de 50%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050408"/>
                  </a:ext>
                </a:extLst>
              </a:tr>
              <a:tr h="4861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NS/NR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535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Q13. Avaliando a contribuição do aprendizado adquirido para sua empresa, gostaria que o(a) Sr.(a) me informasse o quanto o faturamento mensal de sua empresa foi impactado pela sua participação no curso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IMPACTO DO CURSO NO FATURAMENTO MENSAL DA EMPRESA</a:t>
            </a:r>
          </a:p>
        </p:txBody>
      </p:sp>
      <p:sp>
        <p:nvSpPr>
          <p:cNvPr id="27" name="Retângulo 26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33" name="Conector reto 32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5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e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32981"/>
              </p:ext>
            </p:extLst>
          </p:nvPr>
        </p:nvGraphicFramePr>
        <p:xfrm>
          <a:off x="345539" y="1042525"/>
          <a:ext cx="11732164" cy="5418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746">
                  <a:extLst>
                    <a:ext uri="{9D8B030D-6E8A-4147-A177-3AD203B41FA5}">
                      <a16:colId xmlns:a16="http://schemas.microsoft.com/office/drawing/2014/main" val="3496500213"/>
                    </a:ext>
                  </a:extLst>
                </a:gridCol>
                <a:gridCol w="876746">
                  <a:extLst>
                    <a:ext uri="{9D8B030D-6E8A-4147-A177-3AD203B41FA5}">
                      <a16:colId xmlns:a16="http://schemas.microsoft.com/office/drawing/2014/main" val="3118557331"/>
                    </a:ext>
                  </a:extLst>
                </a:gridCol>
                <a:gridCol w="876746">
                  <a:extLst>
                    <a:ext uri="{9D8B030D-6E8A-4147-A177-3AD203B41FA5}">
                      <a16:colId xmlns:a16="http://schemas.microsoft.com/office/drawing/2014/main" val="3143709424"/>
                    </a:ext>
                  </a:extLst>
                </a:gridCol>
                <a:gridCol w="876746">
                  <a:extLst>
                    <a:ext uri="{9D8B030D-6E8A-4147-A177-3AD203B41FA5}">
                      <a16:colId xmlns:a16="http://schemas.microsoft.com/office/drawing/2014/main" val="293197281"/>
                    </a:ext>
                  </a:extLst>
                </a:gridCol>
                <a:gridCol w="876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6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73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IMPACTO NO FATURAMENTO</a:t>
                      </a:r>
                    </a:p>
                  </a:txBody>
                  <a:tcPr marL="5284" marR="5284" marT="5284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21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Houve prejuízo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0% (não influenciou)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Entre 1% e 10%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Entre 11% e 20%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Entre 21% e 30%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Entre 31% e 40%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Entre 41% e 50%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Mais de 50%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NS/NR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9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Como criar uma página empresarial no Facebook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9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Curso - Como a internet pode alavancar o seu Negócio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9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Curso - Como melhorar suas vendas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9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Curso - Gestão de estoques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9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Curso - Gestão de Marketing Intermediário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34672"/>
                  </a:ext>
                </a:extLst>
              </a:tr>
              <a:tr h="2499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Curso - Gestão de Pessoas - Intermediário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830053"/>
                  </a:ext>
                </a:extLst>
              </a:tr>
              <a:tr h="2499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Curso - Gestão financeira - Intermediário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993436"/>
                  </a:ext>
                </a:extLst>
              </a:tr>
              <a:tr h="2499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Curso - Curso Planejamento Estratégico - Intermediario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483087"/>
                  </a:ext>
                </a:extLst>
              </a:tr>
              <a:tr h="2499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Curso - Praticando o Associativismo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990635"/>
                  </a:ext>
                </a:extLst>
              </a:tr>
              <a:tr h="2499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Curso - Tributacão para Micro e Pequenas Empresas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590456"/>
                  </a:ext>
                </a:extLst>
              </a:tr>
              <a:tr h="2499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D-Olho na Qualidade - 5S para Microempresa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9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Desafios do Crescimento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9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Diálogo Empresarial Conquistando Clientes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9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Diálogo Empresarial Empresário como Lider Coach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9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Diálogo Empresarial Inadimplência: como evitar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9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Oficina - Como construir uma loja virtual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9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Oficina - Como Criar um Site para sua Empresa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911280"/>
                  </a:ext>
                </a:extLst>
              </a:tr>
              <a:tr h="2499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Oficina - Despertando para o Associativismo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290234"/>
                  </a:ext>
                </a:extLst>
              </a:tr>
              <a:tr h="2499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Planejando um Empreendimento Coletivo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332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1635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Q13. Avaliando a contribuição do aprendizado adquirido para sua empresa, gostaria que o(a) Sr.(a) me informasse o quanto o faturamento mensal de sua empresa foi impactado pela sua participação no curso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IMPACTO DO CURSO NO FATURAMENTO MENSAL DA EMPRESA</a:t>
            </a:r>
          </a:p>
        </p:txBody>
      </p:sp>
      <p:sp>
        <p:nvSpPr>
          <p:cNvPr id="27" name="Retângulo 26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33" name="Conector reto 32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5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441187213"/>
              </p:ext>
            </p:extLst>
          </p:nvPr>
        </p:nvGraphicFramePr>
        <p:xfrm>
          <a:off x="268530" y="2166953"/>
          <a:ext cx="11589794" cy="4264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Retângulo 18"/>
          <p:cNvSpPr/>
          <p:nvPr/>
        </p:nvSpPr>
        <p:spPr>
          <a:xfrm>
            <a:off x="780714" y="1128284"/>
            <a:ext cx="111845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 relação à edição anterior da pesquisa, observa-se </a:t>
            </a:r>
            <a:r>
              <a:rPr lang="pt-BR" sz="1600" b="1" dirty="0">
                <a:solidFill>
                  <a:srgbClr val="00B050"/>
                </a:solidFill>
              </a:rPr>
              <a:t>uma melhora no desempenho do Projeto Na medida em impactar positivamente no faturamento mensal da empresa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Houve diminuição do percentual de empresários que disseram que o projeto não influenciou. Além disso, em 2016 </a:t>
            </a:r>
            <a:r>
              <a:rPr lang="pt-BR" sz="1600" dirty="0">
                <a:solidFill>
                  <a:srgbClr val="00B050"/>
                </a:solidFill>
              </a:rPr>
              <a:t>49,7%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dos entrevistados disseram que o curso contribuiu para o aumento do faturamento; em 2017, </a:t>
            </a:r>
            <a:r>
              <a:rPr lang="pt-BR" sz="1600" dirty="0">
                <a:solidFill>
                  <a:srgbClr val="00B050"/>
                </a:solidFill>
              </a:rPr>
              <a:t>61,3%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alegaram aumento no faturamento em decorrência do curso realizado.</a:t>
            </a:r>
          </a:p>
        </p:txBody>
      </p:sp>
    </p:spTree>
    <p:extLst>
      <p:ext uri="{BB962C8B-B14F-4D97-AF65-F5344CB8AC3E}">
        <p14:creationId xmlns:p14="http://schemas.microsoft.com/office/powerpoint/2010/main" val="104808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Sub>
          <a:bldChart bld="series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690"/>
          <a:stretch/>
        </p:blipFill>
        <p:spPr>
          <a:xfrm>
            <a:off x="1" y="0"/>
            <a:ext cx="2656114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037" y="0"/>
            <a:ext cx="10287963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5181600"/>
            <a:ext cx="12192000" cy="1457056"/>
          </a:xfrm>
          <a:prstGeom prst="rect">
            <a:avLst/>
          </a:prstGeom>
          <a:solidFill>
            <a:schemeClr val="accent1">
              <a:lumMod val="50000"/>
              <a:alpha val="5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-2" y="5576474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Recomendação do Projeto NA MEDIDA</a:t>
            </a:r>
          </a:p>
        </p:txBody>
      </p:sp>
      <p:sp>
        <p:nvSpPr>
          <p:cNvPr id="8" name="CaixaDeTexto 7">
            <a:hlinkClick r:id="rId4" action="ppaction://hlinksldjump"/>
          </p:cNvPr>
          <p:cNvSpPr txBox="1"/>
          <p:nvPr/>
        </p:nvSpPr>
        <p:spPr>
          <a:xfrm>
            <a:off x="11262944" y="6254694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9" name="Imagem 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009134" y="6225842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/>
        </p:nvSpPr>
        <p:spPr>
          <a:xfrm>
            <a:off x="7567802" y="5040967"/>
            <a:ext cx="1925921" cy="833235"/>
          </a:xfrm>
          <a:prstGeom prst="rect">
            <a:avLst/>
          </a:prstGeom>
          <a:solidFill>
            <a:srgbClr val="FFF2CC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9493723" y="2569945"/>
            <a:ext cx="1925921" cy="3304258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/>
          <p:cNvSpPr/>
          <p:nvPr/>
        </p:nvSpPr>
        <p:spPr>
          <a:xfrm>
            <a:off x="795573" y="5380525"/>
            <a:ext cx="6772230" cy="487893"/>
          </a:xfrm>
          <a:prstGeom prst="rect">
            <a:avLst/>
          </a:prstGeom>
          <a:solidFill>
            <a:srgbClr val="FBE5D6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Q16. </a:t>
            </a:r>
            <a:r>
              <a:rPr lang="pt-BR" sz="1000" dirty="0">
                <a:ea typeface="Times New Roman" panose="02020603050405020304" pitchFamily="18" charset="0"/>
              </a:rPr>
              <a:t>O(A) Sr.(a) recomendaria o curso/consultoria Na medida para um amigo ou familiar? Atribua uma nota de 0 a 10, onde 0 significa “NÃO RECOMENDARIA DE FORMA ALGUMA” e nota 10 “COM CERTEZA RECOMENDARIA”.</a:t>
            </a:r>
            <a:endParaRPr lang="pt-BR" sz="1000" dirty="0"/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RECOMENDAÇÃO DO PROJETO NA MEDIDA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2981776" y="1184347"/>
            <a:ext cx="88759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grande maioria dos empresários se mostrou promotora do Projeto Na Medida, atribuindo notas altas quando perguntados se indicariam o curso para amigos ou familiares. O </a:t>
            </a:r>
            <a:r>
              <a:rPr lang="pt-BR" b="1" dirty="0">
                <a:solidFill>
                  <a:srgbClr val="00B050"/>
                </a:solidFill>
              </a:rPr>
              <a:t>NPS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foi de </a:t>
            </a:r>
            <a:r>
              <a:rPr lang="pt-BR" b="1" dirty="0">
                <a:solidFill>
                  <a:srgbClr val="00B050"/>
                </a:solidFill>
              </a:rPr>
              <a:t>79,5%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 a nota média para este item foi de 9,4.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Agrupar 26"/>
          <p:cNvGrpSpPr/>
          <p:nvPr/>
        </p:nvGrpSpPr>
        <p:grpSpPr>
          <a:xfrm>
            <a:off x="375721" y="1168606"/>
            <a:ext cx="2606055" cy="939973"/>
            <a:chOff x="384033" y="1244363"/>
            <a:chExt cx="2606055" cy="939973"/>
          </a:xfrm>
        </p:grpSpPr>
        <p:sp>
          <p:nvSpPr>
            <p:cNvPr id="30" name="Retângulo Arredondado 29"/>
            <p:cNvSpPr/>
            <p:nvPr/>
          </p:nvSpPr>
          <p:spPr>
            <a:xfrm>
              <a:off x="1024312" y="1410731"/>
              <a:ext cx="1965776" cy="63154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2000" b="1" dirty="0"/>
                <a:t>NPS: </a:t>
              </a:r>
              <a:r>
                <a:rPr lang="pt-BR" sz="2500" b="1" dirty="0"/>
                <a:t>79,5%</a:t>
              </a:r>
              <a:r>
                <a:rPr lang="pt-BR" sz="2000" b="1" dirty="0"/>
                <a:t> </a:t>
              </a:r>
            </a:p>
          </p:txBody>
        </p:sp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33" y="1244363"/>
              <a:ext cx="939973" cy="939973"/>
            </a:xfrm>
            <a:prstGeom prst="rect">
              <a:avLst/>
            </a:prstGeom>
          </p:spPr>
        </p:pic>
      </p:grpSp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val="3919513542"/>
              </p:ext>
            </p:extLst>
          </p:nvPr>
        </p:nvGraphicFramePr>
        <p:xfrm>
          <a:off x="201153" y="2494554"/>
          <a:ext cx="11449050" cy="373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CaixaDeTexto 33"/>
          <p:cNvSpPr txBox="1"/>
          <p:nvPr/>
        </p:nvSpPr>
        <p:spPr>
          <a:xfrm>
            <a:off x="10314723" y="6305070"/>
            <a:ext cx="1859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BASE: 4.297 | NS/NR: 07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2843960" y="5040968"/>
            <a:ext cx="244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Detratores: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4,3%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9493722" y="2253205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Promotores: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83,7%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7567801" y="4715376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Neutros: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12,1%</a:t>
            </a:r>
          </a:p>
        </p:txBody>
      </p:sp>
    </p:spTree>
    <p:extLst>
      <p:ext uri="{BB962C8B-B14F-4D97-AF65-F5344CB8AC3E}">
        <p14:creationId xmlns:p14="http://schemas.microsoft.com/office/powerpoint/2010/main" val="15834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38" grpId="0" animBg="1"/>
      <p:bldGraphic spid="32" grpId="0">
        <p:bldAsOne/>
      </p:bldGraphic>
      <p:bldP spid="39" grpId="0"/>
      <p:bldP spid="40" grpId="0"/>
      <p:bldP spid="4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Q16. </a:t>
            </a:r>
            <a:r>
              <a:rPr lang="pt-BR" sz="1000" dirty="0">
                <a:ea typeface="Times New Roman" panose="02020603050405020304" pitchFamily="18" charset="0"/>
              </a:rPr>
              <a:t>O(A) Sr.(a) recomendaria o curso/consultoria Na medida para um amigo ou familiar? Atribua uma nota de 0 a 10, onde 0 significa “NÃO RECOMENDARIA DE FORMA ALGUMA” e nota 10 “COM CERTEZA RECOMENDARIA”.</a:t>
            </a:r>
            <a:endParaRPr lang="pt-BR" sz="1000" dirty="0"/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RECOMENDAÇÃO DO PROJETO NA MEDIDA (NPS)</a:t>
            </a:r>
          </a:p>
        </p:txBody>
      </p:sp>
      <p:sp>
        <p:nvSpPr>
          <p:cNvPr id="33" name="Retângulo 32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5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Gráfico 44"/>
          <p:cNvGraphicFramePr/>
          <p:nvPr>
            <p:extLst>
              <p:ext uri="{D42A27DB-BD31-4B8C-83A1-F6EECF244321}">
                <p14:modId xmlns:p14="http://schemas.microsoft.com/office/powerpoint/2010/main" val="2345056184"/>
              </p:ext>
            </p:extLst>
          </p:nvPr>
        </p:nvGraphicFramePr>
        <p:xfrm>
          <a:off x="192711" y="1701209"/>
          <a:ext cx="11806579" cy="4137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9" name="Agrupar 18"/>
          <p:cNvGrpSpPr/>
          <p:nvPr/>
        </p:nvGrpSpPr>
        <p:grpSpPr>
          <a:xfrm>
            <a:off x="3350443" y="6038901"/>
            <a:ext cx="5885413" cy="281308"/>
            <a:chOff x="1280160" y="6025387"/>
            <a:chExt cx="5885413" cy="281308"/>
          </a:xfrm>
        </p:grpSpPr>
        <p:sp>
          <p:nvSpPr>
            <p:cNvPr id="20" name="Retângulo 19"/>
            <p:cNvSpPr/>
            <p:nvPr/>
          </p:nvSpPr>
          <p:spPr>
            <a:xfrm>
              <a:off x="1280160" y="6076604"/>
              <a:ext cx="174567" cy="17456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1454727" y="6025387"/>
              <a:ext cx="2751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NPS igual ou acima da média nacional</a:t>
              </a: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4239493" y="6080913"/>
              <a:ext cx="174567" cy="17456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4414060" y="6029696"/>
              <a:ext cx="2751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 NPS abaixo da média nacional</a:t>
              </a:r>
            </a:p>
          </p:txBody>
        </p:sp>
      </p:grpSp>
      <p:sp>
        <p:nvSpPr>
          <p:cNvPr id="24" name="Retângulo Arredondado 23">
            <a:hlinkClick r:id="rId7" action="ppaction://hlinksldjump"/>
          </p:cNvPr>
          <p:cNvSpPr/>
          <p:nvPr/>
        </p:nvSpPr>
        <p:spPr>
          <a:xfrm>
            <a:off x="9443676" y="6048477"/>
            <a:ext cx="2587752" cy="347472"/>
          </a:xfrm>
          <a:prstGeom prst="roundRect">
            <a:avLst/>
          </a:prstGeom>
          <a:solidFill>
            <a:srgbClr val="048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/>
              <a:t>NOTAS MÉDIAS POR UF</a:t>
            </a:r>
          </a:p>
        </p:txBody>
      </p:sp>
      <p:pic>
        <p:nvPicPr>
          <p:cNvPr id="25" name="Imagem 2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5290" y="6221535"/>
            <a:ext cx="340146" cy="32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1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5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Q16. </a:t>
            </a:r>
            <a:r>
              <a:rPr lang="pt-BR" sz="1000" dirty="0">
                <a:ea typeface="Times New Roman" panose="02020603050405020304" pitchFamily="18" charset="0"/>
              </a:rPr>
              <a:t>O(A) Sr.(a) recomendaria o curso/consultoria Na medida para um amigo ou familiar? Atribua uma nota de 0 a 10, onde 0 significa “NÃO RECOMENDARIA DE FORMA ALGUMA” e nota 10 “COM CERTEZA RECOMENDARIA”.</a:t>
            </a:r>
            <a:endParaRPr lang="pt-BR" sz="1000" dirty="0"/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RECOMENDAÇÃO DO PROJETO NA MEDIDA (Nota média)</a:t>
            </a:r>
          </a:p>
        </p:txBody>
      </p:sp>
      <p:sp>
        <p:nvSpPr>
          <p:cNvPr id="33" name="Retângulo 32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5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Gráfico 44"/>
          <p:cNvGraphicFramePr/>
          <p:nvPr>
            <p:extLst>
              <p:ext uri="{D42A27DB-BD31-4B8C-83A1-F6EECF244321}">
                <p14:modId xmlns:p14="http://schemas.microsoft.com/office/powerpoint/2010/main" val="2225227599"/>
              </p:ext>
            </p:extLst>
          </p:nvPr>
        </p:nvGraphicFramePr>
        <p:xfrm>
          <a:off x="192711" y="1701209"/>
          <a:ext cx="11806579" cy="4137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9" name="Agrupar 18"/>
          <p:cNvGrpSpPr/>
          <p:nvPr/>
        </p:nvGrpSpPr>
        <p:grpSpPr>
          <a:xfrm>
            <a:off x="3350443" y="6038901"/>
            <a:ext cx="5885413" cy="281308"/>
            <a:chOff x="1280160" y="6025387"/>
            <a:chExt cx="5885413" cy="281308"/>
          </a:xfrm>
        </p:grpSpPr>
        <p:sp>
          <p:nvSpPr>
            <p:cNvPr id="20" name="Retângulo 19"/>
            <p:cNvSpPr/>
            <p:nvPr/>
          </p:nvSpPr>
          <p:spPr>
            <a:xfrm>
              <a:off x="1280160" y="6076604"/>
              <a:ext cx="174567" cy="17456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1454727" y="6025387"/>
              <a:ext cx="2751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Nota igual ou acima da média nacional</a:t>
              </a: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4239493" y="6080913"/>
              <a:ext cx="174567" cy="17456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4414060" y="6029696"/>
              <a:ext cx="2751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 Nota abaixo da média nacional</a:t>
              </a:r>
            </a:p>
          </p:txBody>
        </p:sp>
      </p:grpSp>
      <p:pic>
        <p:nvPicPr>
          <p:cNvPr id="24" name="Imagem 2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576" y="36395"/>
            <a:ext cx="531256" cy="53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048224" y="30010"/>
            <a:ext cx="224356" cy="6854574"/>
          </a:xfrm>
          <a:prstGeom prst="rect">
            <a:avLst/>
          </a:prstGeom>
          <a:solidFill>
            <a:srgbClr val="FF00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sz="4499" dirty="0">
              <a:solidFill>
                <a:srgbClr val="FFFFFF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319" y="3426"/>
            <a:ext cx="1050288" cy="6854574"/>
          </a:xfrm>
          <a:prstGeom prst="rect">
            <a:avLst/>
          </a:prstGeom>
          <a:solidFill>
            <a:srgbClr val="5EC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sz="4499" dirty="0">
              <a:solidFill>
                <a:srgbClr val="FFFFFF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273735" y="-23158"/>
            <a:ext cx="2510664" cy="1508392"/>
          </a:xfrm>
          <a:prstGeom prst="rect">
            <a:avLst/>
          </a:prstGeom>
          <a:solidFill>
            <a:srgbClr val="018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t-BR" sz="4499" dirty="0"/>
              <a:t>SUMÁRIO</a:t>
            </a:r>
          </a:p>
        </p:txBody>
      </p:sp>
      <p:sp>
        <p:nvSpPr>
          <p:cNvPr id="6" name="Retângulo com Canto Diagonal Aparado 5">
            <a:hlinkClick r:id="" action="ppaction://noaction"/>
          </p:cNvPr>
          <p:cNvSpPr/>
          <p:nvPr/>
        </p:nvSpPr>
        <p:spPr>
          <a:xfrm>
            <a:off x="3103762" y="1911543"/>
            <a:ext cx="7396807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      Avaliação geral do Projeto Na Medida...................................................................</a:t>
            </a:r>
          </a:p>
        </p:txBody>
      </p:sp>
      <p:sp>
        <p:nvSpPr>
          <p:cNvPr id="14" name="Retângulo com Canto Diagonal Aparado 13">
            <a:hlinkClick r:id="" action="ppaction://noaction"/>
          </p:cNvPr>
          <p:cNvSpPr/>
          <p:nvPr/>
        </p:nvSpPr>
        <p:spPr>
          <a:xfrm>
            <a:off x="3101934" y="2355235"/>
            <a:ext cx="7396807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      Resultados do Projeto Na Medida ........................................................................</a:t>
            </a:r>
          </a:p>
        </p:txBody>
      </p:sp>
      <p:sp>
        <p:nvSpPr>
          <p:cNvPr id="16" name="Retângulo 15">
            <a:hlinkClick r:id="rId3" action="ppaction://hlinksldjump"/>
          </p:cNvPr>
          <p:cNvSpPr/>
          <p:nvPr/>
        </p:nvSpPr>
        <p:spPr>
          <a:xfrm>
            <a:off x="10430377" y="1911542"/>
            <a:ext cx="361677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20" name="Retângulo 19">
            <a:hlinkClick r:id="rId4" action="ppaction://hlinksldjump"/>
          </p:cNvPr>
          <p:cNvSpPr/>
          <p:nvPr/>
        </p:nvSpPr>
        <p:spPr>
          <a:xfrm>
            <a:off x="10428549" y="2355234"/>
            <a:ext cx="361677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39" name="Retângulo com Canto Diagonal Aparado 38">
            <a:hlinkClick r:id="" action="ppaction://noaction"/>
          </p:cNvPr>
          <p:cNvSpPr/>
          <p:nvPr/>
        </p:nvSpPr>
        <p:spPr>
          <a:xfrm>
            <a:off x="3138522" y="2798579"/>
            <a:ext cx="7396807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      Recomendação do Projeto </a:t>
            </a: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Na Medida .................................................................</a:t>
            </a:r>
            <a:endParaRPr lang="pt-BR" sz="16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42" name="Retângulo 41">
            <a:hlinkClick r:id="rId5" action="ppaction://hlinksldjump"/>
          </p:cNvPr>
          <p:cNvSpPr/>
          <p:nvPr/>
        </p:nvSpPr>
        <p:spPr>
          <a:xfrm>
            <a:off x="10428549" y="2798577"/>
            <a:ext cx="361677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45" name="Retângulo com Canto Diagonal Aparado 44">
            <a:hlinkClick r:id="" action="ppaction://noaction"/>
          </p:cNvPr>
          <p:cNvSpPr/>
          <p:nvPr/>
        </p:nvSpPr>
        <p:spPr>
          <a:xfrm>
            <a:off x="3138522" y="3246375"/>
            <a:ext cx="7396807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      Interesse em outros serviços ou produtos do SEBRAE ..........................................</a:t>
            </a:r>
          </a:p>
        </p:txBody>
      </p:sp>
      <p:sp>
        <p:nvSpPr>
          <p:cNvPr id="46" name="Retângulo 45">
            <a:hlinkClick r:id="rId6" action="ppaction://hlinksldjump"/>
          </p:cNvPr>
          <p:cNvSpPr/>
          <p:nvPr/>
        </p:nvSpPr>
        <p:spPr>
          <a:xfrm>
            <a:off x="10428549" y="3246375"/>
            <a:ext cx="361677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49" name="Retângulo com Canto Diagonal Aparado 48">
            <a:hlinkClick r:id="" action="ppaction://noaction"/>
          </p:cNvPr>
          <p:cNvSpPr/>
          <p:nvPr/>
        </p:nvSpPr>
        <p:spPr>
          <a:xfrm>
            <a:off x="3175110" y="3689721"/>
            <a:ext cx="7396807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      Perfil dos entrevistados ........................................................................................</a:t>
            </a:r>
          </a:p>
        </p:txBody>
      </p:sp>
      <p:sp>
        <p:nvSpPr>
          <p:cNvPr id="50" name="Retângulo 49">
            <a:hlinkClick r:id="rId7" action="ppaction://hlinksldjump"/>
          </p:cNvPr>
          <p:cNvSpPr/>
          <p:nvPr/>
        </p:nvSpPr>
        <p:spPr>
          <a:xfrm>
            <a:off x="10428855" y="3689720"/>
            <a:ext cx="361677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pic>
        <p:nvPicPr>
          <p:cNvPr id="5122" name="Picture 2" descr="Resultado de imagem para sebrae na medida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805" b="78571" l="6000" r="28111">
                        <a14:foregroundMark x1="22889" y1="40977" x2="22889" y2="40977"/>
                        <a14:foregroundMark x1="17778" y1="26692" x2="17778" y2="26692"/>
                        <a14:foregroundMark x1="16667" y1="30827" x2="16667" y2="308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066" t="21769" r="71631" b="21143"/>
          <a:stretch/>
        </p:blipFill>
        <p:spPr bwMode="auto">
          <a:xfrm>
            <a:off x="3025833" y="1851736"/>
            <a:ext cx="539371" cy="40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esultado de imagem para sebrae na medida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805" b="78571" l="6000" r="28111">
                        <a14:foregroundMark x1="22889" y1="40977" x2="22889" y2="40977"/>
                        <a14:foregroundMark x1="17778" y1="26692" x2="17778" y2="26692"/>
                        <a14:foregroundMark x1="16667" y1="30827" x2="16667" y2="308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066" t="21769" r="71631" b="21143"/>
          <a:stretch/>
        </p:blipFill>
        <p:spPr bwMode="auto">
          <a:xfrm>
            <a:off x="3025832" y="2333121"/>
            <a:ext cx="539371" cy="40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esultado de imagem para sebrae na medida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805" b="78571" l="6000" r="28111">
                        <a14:foregroundMark x1="22889" y1="40977" x2="22889" y2="40977"/>
                        <a14:foregroundMark x1="17778" y1="26692" x2="17778" y2="26692"/>
                        <a14:foregroundMark x1="16667" y1="30827" x2="16667" y2="308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066" t="21769" r="71631" b="21143"/>
          <a:stretch/>
        </p:blipFill>
        <p:spPr bwMode="auto">
          <a:xfrm>
            <a:off x="3025831" y="2742873"/>
            <a:ext cx="539371" cy="40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esultado de imagem para sebrae na medida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805" b="78571" l="6000" r="28111">
                        <a14:foregroundMark x1="22889" y1="40977" x2="22889" y2="40977"/>
                        <a14:foregroundMark x1="17778" y1="26692" x2="17778" y2="26692"/>
                        <a14:foregroundMark x1="16667" y1="30827" x2="16667" y2="308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066" t="21769" r="71631" b="21143"/>
          <a:stretch/>
        </p:blipFill>
        <p:spPr bwMode="auto">
          <a:xfrm>
            <a:off x="3025831" y="3206625"/>
            <a:ext cx="539371" cy="40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esultado de imagem para sebrae na medida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805" b="78571" l="6000" r="28111">
                        <a14:foregroundMark x1="22889" y1="40977" x2="22889" y2="40977"/>
                        <a14:foregroundMark x1="17778" y1="26692" x2="17778" y2="26692"/>
                        <a14:foregroundMark x1="16667" y1="30827" x2="16667" y2="308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066" t="21769" r="71631" b="21143"/>
          <a:stretch/>
        </p:blipFill>
        <p:spPr bwMode="auto">
          <a:xfrm>
            <a:off x="3025831" y="3654421"/>
            <a:ext cx="539371" cy="40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com Canto Diagonal Aparado 30">
            <a:hlinkClick r:id="" action="ppaction://noaction"/>
          </p:cNvPr>
          <p:cNvSpPr/>
          <p:nvPr/>
        </p:nvSpPr>
        <p:spPr>
          <a:xfrm>
            <a:off x="3175110" y="4153470"/>
            <a:ext cx="7396807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      Considerações finais.............................................................................................</a:t>
            </a:r>
          </a:p>
        </p:txBody>
      </p:sp>
      <p:sp>
        <p:nvSpPr>
          <p:cNvPr id="32" name="Retângulo 31">
            <a:hlinkClick r:id="rId10" action="ppaction://hlinksldjump"/>
          </p:cNvPr>
          <p:cNvSpPr/>
          <p:nvPr/>
        </p:nvSpPr>
        <p:spPr>
          <a:xfrm>
            <a:off x="10428855" y="4153469"/>
            <a:ext cx="361677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pic>
        <p:nvPicPr>
          <p:cNvPr id="34" name="Picture 2" descr="Resultado de imagem para sebrae na medida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805" b="78571" l="6000" r="28111">
                        <a14:foregroundMark x1="22889" y1="40977" x2="22889" y2="40977"/>
                        <a14:foregroundMark x1="17778" y1="26692" x2="17778" y2="26692"/>
                        <a14:foregroundMark x1="16667" y1="30827" x2="16667" y2="308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066" t="21769" r="71631" b="21143"/>
          <a:stretch/>
        </p:blipFill>
        <p:spPr bwMode="auto">
          <a:xfrm>
            <a:off x="3025831" y="4118170"/>
            <a:ext cx="539371" cy="40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1516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Q16. </a:t>
            </a:r>
            <a:r>
              <a:rPr lang="pt-BR" sz="1000" dirty="0">
                <a:ea typeface="Times New Roman" panose="02020603050405020304" pitchFamily="18" charset="0"/>
              </a:rPr>
              <a:t>O(A) Sr.(a) recomendaria o curso/consultoria Na medida para um amigo ou familiar? Atribua uma nota de 0 a 10, onde 0 significa “NÃO RECOMENDARIA DE FORMA ALGUMA” e nota 10 “COM CERTEZA RECOMENDARIA”.</a:t>
            </a:r>
            <a:endParaRPr lang="pt-BR" sz="1000" dirty="0"/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RECOMENDAÇÃO DO PROJETO NA MEDIDA (NPS)</a:t>
            </a:r>
          </a:p>
        </p:txBody>
      </p:sp>
      <p:sp>
        <p:nvSpPr>
          <p:cNvPr id="33" name="Retângulo 32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5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2405854959"/>
              </p:ext>
            </p:extLst>
          </p:nvPr>
        </p:nvGraphicFramePr>
        <p:xfrm>
          <a:off x="412750" y="988356"/>
          <a:ext cx="10598150" cy="5164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etângulo Arredondado 20">
            <a:hlinkClick r:id="rId7" action="ppaction://hlinksldjump"/>
          </p:cNvPr>
          <p:cNvSpPr/>
          <p:nvPr/>
        </p:nvSpPr>
        <p:spPr>
          <a:xfrm>
            <a:off x="11239499" y="5670641"/>
            <a:ext cx="801453" cy="709524"/>
          </a:xfrm>
          <a:prstGeom prst="roundRect">
            <a:avLst/>
          </a:prstGeom>
          <a:solidFill>
            <a:srgbClr val="048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MÉDIAS POR CURSO</a:t>
            </a:r>
          </a:p>
        </p:txBody>
      </p:sp>
      <p:pic>
        <p:nvPicPr>
          <p:cNvPr id="22" name="Imagem 2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4815" y="6205751"/>
            <a:ext cx="340146" cy="329862"/>
          </a:xfrm>
          <a:prstGeom prst="rect">
            <a:avLst/>
          </a:prstGeom>
        </p:spPr>
      </p:pic>
      <p:grpSp>
        <p:nvGrpSpPr>
          <p:cNvPr id="27" name="Agrupar 26"/>
          <p:cNvGrpSpPr/>
          <p:nvPr/>
        </p:nvGrpSpPr>
        <p:grpSpPr>
          <a:xfrm>
            <a:off x="4053147" y="6191989"/>
            <a:ext cx="5885413" cy="281308"/>
            <a:chOff x="1280160" y="6025387"/>
            <a:chExt cx="5885413" cy="281308"/>
          </a:xfrm>
        </p:grpSpPr>
        <p:sp>
          <p:nvSpPr>
            <p:cNvPr id="28" name="Retângulo 27"/>
            <p:cNvSpPr/>
            <p:nvPr/>
          </p:nvSpPr>
          <p:spPr>
            <a:xfrm>
              <a:off x="1280160" y="6076604"/>
              <a:ext cx="174567" cy="17456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1454727" y="6025387"/>
              <a:ext cx="2751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NPS igual ou acima da média nacional</a:t>
              </a: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4239493" y="6080913"/>
              <a:ext cx="174567" cy="17456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414060" y="6029696"/>
              <a:ext cx="2751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NPS abaixo da média nacional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542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Q16. </a:t>
            </a:r>
            <a:r>
              <a:rPr lang="pt-BR" sz="1000" dirty="0">
                <a:ea typeface="Times New Roman" panose="02020603050405020304" pitchFamily="18" charset="0"/>
              </a:rPr>
              <a:t>O(A) Sr.(a) recomendaria o curso/consultoria Na medida para um amigo ou familiar? Atribua uma nota de 0 a 10, onde 0 significa “NÃO RECOMENDARIA DE FORMA ALGUMA” e nota 10 “COM CERTEZA RECOMENDARIA”.</a:t>
            </a:r>
            <a:endParaRPr lang="pt-BR" sz="1000" dirty="0"/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RECOMENDAÇÃO DO PROJETO NA MEDIDA (Nota média)</a:t>
            </a:r>
          </a:p>
        </p:txBody>
      </p:sp>
      <p:sp>
        <p:nvSpPr>
          <p:cNvPr id="33" name="Retângulo 32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5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504465900"/>
              </p:ext>
            </p:extLst>
          </p:nvPr>
        </p:nvGraphicFramePr>
        <p:xfrm>
          <a:off x="955600" y="965002"/>
          <a:ext cx="10274300" cy="5150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" name="Imagem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576" y="36395"/>
            <a:ext cx="531256" cy="531256"/>
          </a:xfrm>
          <a:prstGeom prst="rect">
            <a:avLst/>
          </a:prstGeom>
        </p:spPr>
      </p:pic>
      <p:grpSp>
        <p:nvGrpSpPr>
          <p:cNvPr id="21" name="Agrupar 20"/>
          <p:cNvGrpSpPr/>
          <p:nvPr/>
        </p:nvGrpSpPr>
        <p:grpSpPr>
          <a:xfrm>
            <a:off x="4696757" y="6116857"/>
            <a:ext cx="5885413" cy="281308"/>
            <a:chOff x="1280160" y="6025387"/>
            <a:chExt cx="5885413" cy="281308"/>
          </a:xfrm>
        </p:grpSpPr>
        <p:sp>
          <p:nvSpPr>
            <p:cNvPr id="22" name="Retângulo 21"/>
            <p:cNvSpPr/>
            <p:nvPr/>
          </p:nvSpPr>
          <p:spPr>
            <a:xfrm>
              <a:off x="1280160" y="6076604"/>
              <a:ext cx="174567" cy="17456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1454727" y="6025387"/>
              <a:ext cx="2751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Nota igual ou acima da média nacional</a:t>
              </a: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4239493" y="6080913"/>
              <a:ext cx="174567" cy="17456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4414060" y="6029696"/>
              <a:ext cx="2751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Nota abaixo da média nacional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823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Q16. </a:t>
            </a:r>
            <a:r>
              <a:rPr lang="pt-BR" sz="1000" dirty="0">
                <a:ea typeface="Times New Roman" panose="02020603050405020304" pitchFamily="18" charset="0"/>
              </a:rPr>
              <a:t>O(A) Sr.(a) recomendaria o curso/consultoria Na medida para um amigo ou familiar? Atribua uma nota de 0 a 10, onde 0 significa “NÃO RECOMENDARIA DE FORMA ALGUMA” e nota 10 “COM CERTEZA RECOMENDARIA”.</a:t>
            </a:r>
            <a:endParaRPr lang="pt-BR" sz="1000" dirty="0"/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RECOMENDAÇÃO DO PROJETO NA MEDIDA (NPS)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1176927" y="1504559"/>
            <a:ext cx="10155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NPS do Projeto Na Medida vem se mantendo estável ao longo da serie histórica, com pequenas variações em torno de 80%.</a:t>
            </a:r>
          </a:p>
        </p:txBody>
      </p:sp>
      <p:sp>
        <p:nvSpPr>
          <p:cNvPr id="33" name="Retângulo 32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5" action="ppaction://hlinksldjump"/>
          </p:cNvPr>
          <p:cNvSpPr/>
          <p:nvPr/>
        </p:nvSpPr>
        <p:spPr>
          <a:xfrm>
            <a:off x="4790718" y="619922"/>
            <a:ext cx="1670546" cy="330153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6461264" y="60909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Gráfico 44"/>
          <p:cNvGraphicFramePr/>
          <p:nvPr>
            <p:extLst>
              <p:ext uri="{D42A27DB-BD31-4B8C-83A1-F6EECF244321}">
                <p14:modId xmlns:p14="http://schemas.microsoft.com/office/powerpoint/2010/main" val="1225329363"/>
              </p:ext>
            </p:extLst>
          </p:nvPr>
        </p:nvGraphicFramePr>
        <p:xfrm>
          <a:off x="1106423" y="2494554"/>
          <a:ext cx="10296145" cy="373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997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5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000"/>
          <a:stretch/>
        </p:blipFill>
        <p:spPr>
          <a:xfrm>
            <a:off x="-4" y="0"/>
            <a:ext cx="12192003" cy="69088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5181600"/>
            <a:ext cx="12192000" cy="1457056"/>
          </a:xfrm>
          <a:prstGeom prst="rect">
            <a:avLst/>
          </a:prstGeom>
          <a:solidFill>
            <a:schemeClr val="accent1">
              <a:lumMod val="50000"/>
              <a:alpha val="5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-2" y="5576474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Interesse em outros produtos e serviços do SEBRAE</a:t>
            </a:r>
          </a:p>
        </p:txBody>
      </p:sp>
      <p:sp>
        <p:nvSpPr>
          <p:cNvPr id="8" name="CaixaDeTexto 7">
            <a:hlinkClick r:id="rId3" action="ppaction://hlinksldjump"/>
          </p:cNvPr>
          <p:cNvSpPr txBox="1"/>
          <p:nvPr/>
        </p:nvSpPr>
        <p:spPr>
          <a:xfrm>
            <a:off x="11434394" y="6402235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9" name="Imagem 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180584" y="6373383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7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Q14. </a:t>
            </a:r>
            <a:r>
              <a:rPr lang="pt-BR" sz="1000" dirty="0">
                <a:ea typeface="Times New Roman" panose="02020603050405020304" pitchFamily="18" charset="0"/>
              </a:rPr>
              <a:t>Além de ter participado do curso/consultoria Na Medida, que outro tipo de serviço você possui interesse? </a:t>
            </a:r>
            <a:endParaRPr lang="pt-BR" sz="1000" dirty="0"/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OUTROS SERVIÇOS DO SEBRAE EM QUE TEM INTERESSE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/>
          <p:cNvSpPr/>
          <p:nvPr/>
        </p:nvSpPr>
        <p:spPr>
          <a:xfrm>
            <a:off x="627727" y="1315773"/>
            <a:ext cx="11078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 serviços presenciais oferecidos pelo SEBRAE são aqueles que mais despertam interesse dos empresários. </a:t>
            </a:r>
          </a:p>
        </p:txBody>
      </p: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Gráfico 32"/>
          <p:cNvGraphicFramePr/>
          <p:nvPr>
            <p:extLst>
              <p:ext uri="{D42A27DB-BD31-4B8C-83A1-F6EECF244321}">
                <p14:modId xmlns:p14="http://schemas.microsoft.com/office/powerpoint/2010/main" val="1205016988"/>
              </p:ext>
            </p:extLst>
          </p:nvPr>
        </p:nvGraphicFramePr>
        <p:xfrm>
          <a:off x="211756" y="2021305"/>
          <a:ext cx="11666300" cy="4132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11238807" y="6566429"/>
            <a:ext cx="935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BASE: 4.304</a:t>
            </a:r>
          </a:p>
        </p:txBody>
      </p:sp>
    </p:spTree>
    <p:extLst>
      <p:ext uri="{BB962C8B-B14F-4D97-AF65-F5344CB8AC3E}">
        <p14:creationId xmlns:p14="http://schemas.microsoft.com/office/powerpoint/2010/main" val="309607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Q14. </a:t>
            </a:r>
            <a:r>
              <a:rPr lang="pt-BR" sz="1000" dirty="0">
                <a:ea typeface="Times New Roman" panose="02020603050405020304" pitchFamily="18" charset="0"/>
              </a:rPr>
              <a:t>Além de ter participado do curso/consultoria Na Medida, que outro tipo de serviço você possui interesse? </a:t>
            </a:r>
            <a:endParaRPr lang="pt-BR" sz="1000" dirty="0"/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OUTROS SERVIÇOS DO SEBRAE EM QUE TEM INTERESSE</a:t>
            </a:r>
          </a:p>
        </p:txBody>
      </p:sp>
      <p:sp>
        <p:nvSpPr>
          <p:cNvPr id="33" name="Retângulo 32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783207"/>
              </p:ext>
            </p:extLst>
          </p:nvPr>
        </p:nvGraphicFramePr>
        <p:xfrm>
          <a:off x="25499" y="1125538"/>
          <a:ext cx="12149103" cy="5239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37526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solidFill>
                      <a:schemeClr val="bg1"/>
                    </a:solidFill>
                  </a:tcPr>
                </a:tc>
                <a:tc gridSpan="27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UF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4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Outros cursos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presenciais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Cursos on-line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89133"/>
                  </a:ext>
                </a:extLst>
              </a:tr>
              <a:tr h="5573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Palestras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vídeos disponibilizados </a:t>
                      </a:r>
                    </a:p>
                    <a:p>
                      <a:pPr algn="ctr" fontAlgn="b"/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internet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926164"/>
                  </a:ext>
                </a:extLst>
              </a:tr>
              <a:tr h="5573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Artigos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disponibilizados </a:t>
                      </a:r>
                    </a:p>
                    <a:p>
                      <a:pPr algn="ctr" fontAlgn="b"/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internet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Consultoria </a:t>
                      </a:r>
                    </a:p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on-line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Consultoria presencial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Nenhum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98072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Não sabe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11238807" y="6566429"/>
            <a:ext cx="935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BASE: 4.304</a:t>
            </a:r>
          </a:p>
        </p:txBody>
      </p:sp>
    </p:spTree>
    <p:extLst>
      <p:ext uri="{BB962C8B-B14F-4D97-AF65-F5344CB8AC3E}">
        <p14:creationId xmlns:p14="http://schemas.microsoft.com/office/powerpoint/2010/main" val="42200659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Q15. </a:t>
            </a:r>
            <a:r>
              <a:rPr lang="pt-BR" sz="1000" dirty="0">
                <a:ea typeface="Times New Roman" panose="02020603050405020304" pitchFamily="18" charset="0"/>
              </a:rPr>
              <a:t>Quando quer ter alguma informação sobre produtos e serviços do Sebrae, qual meio você costuma usar?</a:t>
            </a:r>
            <a:endParaRPr lang="pt-BR" sz="1000" dirty="0"/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MEIO PELO QUAL BUSCA INFORMAÇÕES ACERCA DO SEBRAE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/>
          <p:cNvSpPr/>
          <p:nvPr/>
        </p:nvSpPr>
        <p:spPr>
          <a:xfrm>
            <a:off x="741144" y="1288311"/>
            <a:ext cx="10924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Uma parcela expressiva dos entrevistados – 41,3% - recorre ao site do SEBRAE quando procuram informações acerca de produtos ou serviços da instituição. Já cerca de ¼ dos entrevistados prefere ir pessoalmente até uma agência física do SEBRAE. </a:t>
            </a:r>
          </a:p>
        </p:txBody>
      </p: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/>
          <p:cNvGraphicFramePr/>
          <p:nvPr/>
        </p:nvGraphicFramePr>
        <p:xfrm>
          <a:off x="466344" y="2039112"/>
          <a:ext cx="11411712" cy="4114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11238807" y="6566429"/>
            <a:ext cx="935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BASE: 4.304</a:t>
            </a:r>
          </a:p>
        </p:txBody>
      </p:sp>
      <p:sp>
        <p:nvSpPr>
          <p:cNvPr id="2" name="Retângulo 1">
            <a:hlinkClick r:id="rId5" action="ppaction://hlinksldjump"/>
          </p:cNvPr>
          <p:cNvSpPr/>
          <p:nvPr/>
        </p:nvSpPr>
        <p:spPr>
          <a:xfrm>
            <a:off x="8422106" y="5930173"/>
            <a:ext cx="1106905" cy="356135"/>
          </a:xfrm>
          <a:prstGeom prst="rect">
            <a:avLst/>
          </a:prstGeom>
          <a:solidFill>
            <a:srgbClr val="3B64A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/>
              <a:t>Qual?</a:t>
            </a:r>
          </a:p>
        </p:txBody>
      </p:sp>
    </p:spTree>
    <p:extLst>
      <p:ext uri="{BB962C8B-B14F-4D97-AF65-F5344CB8AC3E}">
        <p14:creationId xmlns:p14="http://schemas.microsoft.com/office/powerpoint/2010/main" val="27525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Q15. </a:t>
            </a:r>
            <a:r>
              <a:rPr lang="pt-BR" sz="1000" dirty="0">
                <a:ea typeface="Times New Roman" panose="02020603050405020304" pitchFamily="18" charset="0"/>
              </a:rPr>
              <a:t>Quando quer ter alguma informação sobre produtos e serviços do Sebrae, qual meio você costuma usar?</a:t>
            </a:r>
            <a:endParaRPr lang="pt-BR" sz="1000" dirty="0"/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MEIO PELO QUAL BUSCA INFORMAÇÕES ACERCA DO SEBRAE - Outro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770860315"/>
              </p:ext>
            </p:extLst>
          </p:nvPr>
        </p:nvGraphicFramePr>
        <p:xfrm>
          <a:off x="466344" y="2039112"/>
          <a:ext cx="11411712" cy="4114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11238807" y="6566429"/>
            <a:ext cx="935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BASE: 735</a:t>
            </a:r>
          </a:p>
        </p:txBody>
      </p:sp>
      <p:pic>
        <p:nvPicPr>
          <p:cNvPr id="16" name="Imagem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576" y="36395"/>
            <a:ext cx="531256" cy="53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7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Q15. </a:t>
            </a:r>
            <a:r>
              <a:rPr lang="pt-BR" sz="1000" dirty="0">
                <a:ea typeface="Times New Roman" panose="02020603050405020304" pitchFamily="18" charset="0"/>
              </a:rPr>
              <a:t>Quando quer ter alguma informação sobre produtos e serviços do Sebrae, qual meio você costuma usar?</a:t>
            </a:r>
            <a:endParaRPr lang="pt-BR" sz="1000" dirty="0"/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MEIO PELO QUAL BUSCA INFORMAÇÕES ACERCA DO SEBRAE</a:t>
            </a:r>
          </a:p>
        </p:txBody>
      </p:sp>
      <p:sp>
        <p:nvSpPr>
          <p:cNvPr id="33" name="Retângulo 32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29477"/>
              </p:ext>
            </p:extLst>
          </p:nvPr>
        </p:nvGraphicFramePr>
        <p:xfrm>
          <a:off x="18198" y="1349982"/>
          <a:ext cx="12149103" cy="46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solidFill>
                      <a:schemeClr val="bg1"/>
                    </a:solidFill>
                  </a:tcPr>
                </a:tc>
                <a:tc gridSpan="27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UF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Liga para a central 0800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Vai até o SEBRAE presencialmente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8913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Procura no site do SEBRAE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92616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Procura na página do SEBRAE no Facebook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sabe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11238807" y="6566429"/>
            <a:ext cx="935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BASE: 4.304</a:t>
            </a:r>
          </a:p>
        </p:txBody>
      </p:sp>
    </p:spTree>
    <p:extLst>
      <p:ext uri="{BB962C8B-B14F-4D97-AF65-F5344CB8AC3E}">
        <p14:creationId xmlns:p14="http://schemas.microsoft.com/office/powerpoint/2010/main" val="29167302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23" r="23816" b="30055"/>
          <a:stretch/>
        </p:blipFill>
        <p:spPr>
          <a:xfrm>
            <a:off x="3374226" y="0"/>
            <a:ext cx="8815571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5883" y="0"/>
            <a:ext cx="12197266" cy="2540142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-23263" y="2277139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336693" y="549347"/>
            <a:ext cx="5615324" cy="147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2000" b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defRPr>
            </a:lvl1pPr>
          </a:lstStyle>
          <a:p>
            <a:pPr marL="0" lvl="1" algn="ctr"/>
            <a:r>
              <a:rPr lang="pt-BR" sz="4499" b="1" dirty="0">
                <a:solidFill>
                  <a:schemeClr val="bg1"/>
                </a:solidFill>
                <a:cs typeface="Aparajita" panose="020B0604020202020204" pitchFamily="34" charset="0"/>
              </a:rPr>
              <a:t>PERFIL DOS ENTREVISTADOS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09" b="63923" l="4298" r="76695">
                        <a14:foregroundMark x1="59201" y1="17676" x2="59443" y2="28571"/>
                        <a14:foregroundMark x1="61199" y1="33656" x2="58656" y2="33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923" r="23816" b="30055"/>
          <a:stretch/>
        </p:blipFill>
        <p:spPr>
          <a:xfrm>
            <a:off x="3360329" y="-26584"/>
            <a:ext cx="8815571" cy="6858000"/>
          </a:xfrm>
          <a:prstGeom prst="rect">
            <a:avLst/>
          </a:prstGeom>
        </p:spPr>
      </p:pic>
      <p:sp>
        <p:nvSpPr>
          <p:cNvPr id="11" name="CaixaDeTexto 10">
            <a:hlinkClick r:id="rId5" action="ppaction://hlinksldjump"/>
          </p:cNvPr>
          <p:cNvSpPr txBox="1"/>
          <p:nvPr/>
        </p:nvSpPr>
        <p:spPr>
          <a:xfrm>
            <a:off x="11375858" y="6538018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SUMÁRIO</a:t>
            </a:r>
          </a:p>
        </p:txBody>
      </p:sp>
      <p:pic>
        <p:nvPicPr>
          <p:cNvPr id="12" name="Imagem 1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122048" y="6509166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8" t="3572" r="-238" b="11606"/>
          <a:stretch/>
        </p:blipFill>
        <p:spPr>
          <a:xfrm>
            <a:off x="-1" y="0"/>
            <a:ext cx="12192001" cy="689428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5181600"/>
            <a:ext cx="12192000" cy="1590675"/>
          </a:xfrm>
          <a:prstGeom prst="rect">
            <a:avLst/>
          </a:prstGeom>
          <a:solidFill>
            <a:srgbClr val="FFFFF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" y="5315217"/>
            <a:ext cx="12192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5">
                    <a:lumMod val="50000"/>
                  </a:schemeClr>
                </a:solidFill>
              </a:rPr>
              <a:t>Avaliação geral do Projeto </a:t>
            </a:r>
          </a:p>
          <a:p>
            <a:pPr algn="ctr"/>
            <a:r>
              <a:rPr lang="pt-BR" sz="4000" b="1" dirty="0">
                <a:solidFill>
                  <a:schemeClr val="accent5">
                    <a:lumMod val="50000"/>
                  </a:schemeClr>
                </a:solidFill>
              </a:rPr>
              <a:t>Na Medida</a:t>
            </a:r>
          </a:p>
        </p:txBody>
      </p:sp>
      <p:sp>
        <p:nvSpPr>
          <p:cNvPr id="8" name="CaixaDeTexto 7">
            <a:hlinkClick r:id="rId3" action="ppaction://hlinksldjump"/>
          </p:cNvPr>
          <p:cNvSpPr txBox="1"/>
          <p:nvPr/>
        </p:nvSpPr>
        <p:spPr>
          <a:xfrm>
            <a:off x="11371010" y="6424371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9" name="Imagem 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117200" y="6395519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-5883" y="0"/>
            <a:ext cx="12197266" cy="813535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PERFIL DOS ENTREVISTADOS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228600" y="1114425"/>
            <a:ext cx="380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50000"/>
                  </a:schemeClr>
                </a:solidFill>
              </a:rPr>
              <a:t>Função do entrevistado na empresa: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6086475" y="990600"/>
            <a:ext cx="47625" cy="5676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6429375" y="1114425"/>
            <a:ext cx="380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50000"/>
                  </a:schemeClr>
                </a:solidFill>
              </a:rPr>
              <a:t>Idade dos entrevistados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020969516"/>
              </p:ext>
            </p:extLst>
          </p:nvPr>
        </p:nvGraphicFramePr>
        <p:xfrm>
          <a:off x="6429374" y="1784647"/>
          <a:ext cx="5393817" cy="462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632380553"/>
              </p:ext>
            </p:extLst>
          </p:nvPr>
        </p:nvGraphicFramePr>
        <p:xfrm>
          <a:off x="228600" y="2362201"/>
          <a:ext cx="5430774" cy="3709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08282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-5883" y="0"/>
            <a:ext cx="12197266" cy="813535"/>
          </a:xfrm>
          <a:prstGeom prst="rect">
            <a:avLst/>
          </a:prstGeom>
          <a:solidFill>
            <a:srgbClr val="04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PERFIL DOS ENTREVISTADOS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228600" y="1114425"/>
            <a:ext cx="380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50000"/>
                  </a:schemeClr>
                </a:solidFill>
              </a:rPr>
              <a:t>Sexo dos entrevistados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6086475" y="990600"/>
            <a:ext cx="47625" cy="5676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6429375" y="1114425"/>
            <a:ext cx="380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50000"/>
                  </a:schemeClr>
                </a:solidFill>
              </a:rPr>
              <a:t>Escolaridade dos entrevistados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021504190"/>
              </p:ext>
            </p:extLst>
          </p:nvPr>
        </p:nvGraphicFramePr>
        <p:xfrm>
          <a:off x="228600" y="2103120"/>
          <a:ext cx="5302393" cy="4071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4026955747"/>
              </p:ext>
            </p:extLst>
          </p:nvPr>
        </p:nvGraphicFramePr>
        <p:xfrm>
          <a:off x="6347079" y="1885018"/>
          <a:ext cx="5274945" cy="4507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86055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0287000" cy="68580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7286624" y="0"/>
            <a:ext cx="4905375" cy="6858001"/>
          </a:xfrm>
          <a:prstGeom prst="rect">
            <a:avLst/>
          </a:prstGeom>
          <a:solidFill>
            <a:srgbClr val="248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7324031" y="4349883"/>
            <a:ext cx="4905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bg1"/>
                </a:solidFill>
              </a:rPr>
              <a:t>CONSIDERAÇÕES FINAIS</a:t>
            </a:r>
            <a:endParaRPr lang="pt-BR" sz="4500" b="1" i="1" dirty="0">
              <a:solidFill>
                <a:schemeClr val="bg1"/>
              </a:solidFill>
            </a:endParaRPr>
          </a:p>
        </p:txBody>
      </p:sp>
      <p:sp>
        <p:nvSpPr>
          <p:cNvPr id="18" name="CaixaDeTexto 17">
            <a:hlinkClick r:id="rId3" action="ppaction://hlinksldjump"/>
          </p:cNvPr>
          <p:cNvSpPr txBox="1"/>
          <p:nvPr/>
        </p:nvSpPr>
        <p:spPr>
          <a:xfrm>
            <a:off x="11337758" y="6401558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083948" y="6372706"/>
            <a:ext cx="360040" cy="336381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7288869" y="-95250"/>
            <a:ext cx="0" cy="7029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42759" y="2092780"/>
            <a:ext cx="2776897" cy="4596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0" y="152381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1" dirty="0">
                <a:solidFill>
                  <a:srgbClr val="0181C2"/>
                </a:solidFill>
              </a:rPr>
              <a:t>CONSIDERAÇÕES FINAIS:</a:t>
            </a:r>
            <a:endParaRPr lang="pt-BR" sz="3000" b="1" i="1" dirty="0">
              <a:solidFill>
                <a:srgbClr val="0181C2"/>
              </a:solidFill>
              <a:cs typeface="Aparajita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95250" y="628650"/>
            <a:ext cx="6000750" cy="95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95250" y="711141"/>
            <a:ext cx="6543675" cy="76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 Explicativo Retangular 2"/>
          <p:cNvSpPr/>
          <p:nvPr/>
        </p:nvSpPr>
        <p:spPr>
          <a:xfrm flipH="1">
            <a:off x="442758" y="1020277"/>
            <a:ext cx="2776896" cy="1072503"/>
          </a:xfrm>
          <a:prstGeom prst="wedgeRectCallout">
            <a:avLst>
              <a:gd name="adj1" fmla="val -22566"/>
              <a:gd name="adj2" fmla="val 48726"/>
            </a:avLst>
          </a:prstGeom>
          <a:solidFill>
            <a:srgbClr val="FD80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pt-BR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90232" y="2092780"/>
            <a:ext cx="2776897" cy="4596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o Explicativo Retangular 8"/>
          <p:cNvSpPr/>
          <p:nvPr/>
        </p:nvSpPr>
        <p:spPr>
          <a:xfrm flipH="1">
            <a:off x="3290231" y="1020277"/>
            <a:ext cx="2776896" cy="1072503"/>
          </a:xfrm>
          <a:prstGeom prst="wedgeRectCallout">
            <a:avLst>
              <a:gd name="adj1" fmla="val -19447"/>
              <a:gd name="adj2" fmla="val 48726"/>
            </a:avLst>
          </a:prstGeom>
          <a:solidFill>
            <a:srgbClr val="E04845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pt-BR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137703" y="2092780"/>
            <a:ext cx="2776897" cy="4596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o Explicativo Retangular 11"/>
          <p:cNvSpPr/>
          <p:nvPr/>
        </p:nvSpPr>
        <p:spPr>
          <a:xfrm flipH="1">
            <a:off x="6137702" y="1020277"/>
            <a:ext cx="2776896" cy="1072503"/>
          </a:xfrm>
          <a:prstGeom prst="wedgeRectCallout">
            <a:avLst>
              <a:gd name="adj1" fmla="val -20486"/>
              <a:gd name="adj2" fmla="val 48726"/>
            </a:avLst>
          </a:prstGeom>
          <a:solidFill>
            <a:srgbClr val="009CCD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pt-BR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985172" y="2092780"/>
            <a:ext cx="2776897" cy="4596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o Explicativo Retangular 13"/>
          <p:cNvSpPr/>
          <p:nvPr/>
        </p:nvSpPr>
        <p:spPr>
          <a:xfrm flipH="1">
            <a:off x="8985171" y="1020277"/>
            <a:ext cx="2776896" cy="1072503"/>
          </a:xfrm>
          <a:prstGeom prst="wedgeRectCallout">
            <a:avLst>
              <a:gd name="adj1" fmla="val -21873"/>
              <a:gd name="adj2" fmla="val 47828"/>
            </a:avLst>
          </a:prstGeom>
          <a:solidFill>
            <a:srgbClr val="01988F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pt-BR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78046" y="2224179"/>
            <a:ext cx="2776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COMO CONHECEU O </a:t>
            </a:r>
          </a:p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NA MEDIDA?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254942" y="2333640"/>
            <a:ext cx="277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SATISFAÇÃO GERAL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137718" y="2333640"/>
            <a:ext cx="277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VALOR COBRADO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985171" y="2339303"/>
            <a:ext cx="277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CONTEÚDO DO CURSO</a:t>
            </a:r>
          </a:p>
        </p:txBody>
      </p:sp>
      <p:pic>
        <p:nvPicPr>
          <p:cNvPr id="19" name="Picture 2" descr="Resultado de imagem para sebrae na medid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05" b="78571" l="6000" r="28111">
                        <a14:foregroundMark x1="22889" y1="40977" x2="22889" y2="40977"/>
                        <a14:foregroundMark x1="17778" y1="26692" x2="17778" y2="26692"/>
                        <a14:foregroundMark x1="16667" y1="30827" x2="16667" y2="308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066" t="21769" r="71631" b="21143"/>
          <a:stretch/>
        </p:blipFill>
        <p:spPr bwMode="auto">
          <a:xfrm>
            <a:off x="1524292" y="3065608"/>
            <a:ext cx="713059" cy="5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077" y="2940230"/>
            <a:ext cx="636626" cy="63662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959" y="2938671"/>
            <a:ext cx="666382" cy="666382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692" y="2847003"/>
            <a:ext cx="729853" cy="7298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9053124" y="3833462"/>
            <a:ext cx="264098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qualidade do conteúdo dos cursos e oficinas do SEBRAE Na Medida foi avaliada com média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8,9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Cerca de 2 em cada 3 entrevistados atribuíram notas altas para este item da avaliação. Em relação à avaliação dos atendidos em 2016, porém, houve um ligeira queda na nota média (9,0).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59736" y="3845441"/>
            <a:ext cx="27769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parcela mais expressiva dos entrevistados – 32,5% -  tomou conhecimento do curso através da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indicação de outras pessoas ou instituições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A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internet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 o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contato direto de algum funcionário do SEBRAE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também desempenharam papel relevante para que os empresários tomassem conhecimento do Projeto. 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3359207" y="3849835"/>
            <a:ext cx="2638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satisfação geral dos entrevistados com o curso/oficina do Na Medida foi bastante alta: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70,6%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dos empresários atribuíram notas altas a este item, e a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nota média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para a satisfação geral foi de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9,0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(ante a 9,1 em 2016).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6169062" y="3842782"/>
            <a:ext cx="27795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maioria dos entrevistados considera o valor cobrado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justo: 51,7%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Um parcela expressiva –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30,1%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não pagou nada para realizar o curso. Em comparação às edições anterior da pesquisa, houve aumento no percentual de empresários que realizaram o curso de graça.</a:t>
            </a:r>
          </a:p>
        </p:txBody>
      </p:sp>
    </p:spTree>
    <p:extLst>
      <p:ext uri="{BB962C8B-B14F-4D97-AF65-F5344CB8AC3E}">
        <p14:creationId xmlns:p14="http://schemas.microsoft.com/office/powerpoint/2010/main" val="302651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42759" y="2092780"/>
            <a:ext cx="2776897" cy="4596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0" y="152381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1" dirty="0">
                <a:solidFill>
                  <a:srgbClr val="0181C2"/>
                </a:solidFill>
              </a:rPr>
              <a:t>CONSIDERAÇÕES FINAIS:</a:t>
            </a:r>
            <a:endParaRPr lang="pt-BR" sz="3000" b="1" i="1" dirty="0">
              <a:solidFill>
                <a:srgbClr val="0181C2"/>
              </a:solidFill>
              <a:cs typeface="Aparajita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95250" y="628650"/>
            <a:ext cx="6000750" cy="95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95250" y="711141"/>
            <a:ext cx="6543675" cy="76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 Explicativo Retangular 2"/>
          <p:cNvSpPr/>
          <p:nvPr/>
        </p:nvSpPr>
        <p:spPr>
          <a:xfrm flipH="1">
            <a:off x="442758" y="1020277"/>
            <a:ext cx="2776896" cy="1072503"/>
          </a:xfrm>
          <a:prstGeom prst="wedgeRectCallout">
            <a:avLst>
              <a:gd name="adj1" fmla="val -22566"/>
              <a:gd name="adj2" fmla="val 48726"/>
            </a:avLst>
          </a:prstGeom>
          <a:solidFill>
            <a:srgbClr val="FD80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pt-BR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90232" y="2092780"/>
            <a:ext cx="2776897" cy="4596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o Explicativo Retangular 8"/>
          <p:cNvSpPr/>
          <p:nvPr/>
        </p:nvSpPr>
        <p:spPr>
          <a:xfrm flipH="1">
            <a:off x="3290231" y="1020277"/>
            <a:ext cx="2776896" cy="1072503"/>
          </a:xfrm>
          <a:prstGeom prst="wedgeRectCallout">
            <a:avLst>
              <a:gd name="adj1" fmla="val -19447"/>
              <a:gd name="adj2" fmla="val 48726"/>
            </a:avLst>
          </a:prstGeom>
          <a:solidFill>
            <a:srgbClr val="E04845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pt-BR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137703" y="2092780"/>
            <a:ext cx="2776897" cy="4596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o Explicativo Retangular 11"/>
          <p:cNvSpPr/>
          <p:nvPr/>
        </p:nvSpPr>
        <p:spPr>
          <a:xfrm flipH="1">
            <a:off x="6137702" y="1020277"/>
            <a:ext cx="2776896" cy="1072503"/>
          </a:xfrm>
          <a:prstGeom prst="wedgeRectCallout">
            <a:avLst>
              <a:gd name="adj1" fmla="val -20486"/>
              <a:gd name="adj2" fmla="val 48726"/>
            </a:avLst>
          </a:prstGeom>
          <a:solidFill>
            <a:srgbClr val="009CCD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pt-BR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985172" y="2092780"/>
            <a:ext cx="2776897" cy="4596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o Explicativo Retangular 13"/>
          <p:cNvSpPr/>
          <p:nvPr/>
        </p:nvSpPr>
        <p:spPr>
          <a:xfrm flipH="1">
            <a:off x="8985171" y="1020277"/>
            <a:ext cx="2776896" cy="1072503"/>
          </a:xfrm>
          <a:prstGeom prst="wedgeRectCallout">
            <a:avLst>
              <a:gd name="adj1" fmla="val -21873"/>
              <a:gd name="adj2" fmla="val 47828"/>
            </a:avLst>
          </a:prstGeom>
          <a:solidFill>
            <a:srgbClr val="01988F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pt-BR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985170" y="2406678"/>
            <a:ext cx="277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RECOMENDAÇÃO DO CURSO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137702" y="2288803"/>
            <a:ext cx="2776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IMPACTO SOBRE O FATURAMENTO DA EMPRESA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290228" y="2411913"/>
            <a:ext cx="277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EFETIVIDADE DO CURSO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49169" y="2416025"/>
            <a:ext cx="277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APLICABILIDADE DO CURSO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564" y="3002895"/>
            <a:ext cx="626336" cy="62633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2080" y="2886154"/>
            <a:ext cx="743077" cy="74307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417" y="3002831"/>
            <a:ext cx="626400" cy="6264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950" y="3002831"/>
            <a:ext cx="626400" cy="626400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449170" y="3888790"/>
            <a:ext cx="27492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Quando perguntados se conseguiram pôr em prática o que aprenderam ao longo do SEBRAE Na Medida, a nota média dos entrevistados foi de 7,4. A maior parcela dos entrevistados atribuiu notas 7 ou 8 quando avaliaram a aplicabilidade do conteúdo aprendido no curso.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262615" y="3844610"/>
            <a:ext cx="2776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nota média para os resultados obtidos no empreendimento após a participação do SEBRAE Na Medida foi de 7,6. Cerca de 1/3 dos entrevistados atribuiu notas altas (9 ou 10) para a efetividade do curso e 43,6% avaliaram com notas médias (7 ou 8).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6137702" y="3844610"/>
            <a:ext cx="2776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 61,3% dos empresários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aprendizado adquirido influenciou no aumento do faturamento mensal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O impacto positivo do SEBRAE Na Medida sobre o faturamento das empresas se mostrou mais expressivo em comparação à edição anterior da pesquisa.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8985170" y="3844610"/>
            <a:ext cx="2776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grande maioria dos empresários (83,7%) se mostrou promotora do Projeto Na Medida, atribuindo notas altas quando perguntados se indicariam o curso para amigos ou familiares. O 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NPS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foi de 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79,5%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Ao longo da série histórica o NPS tem se mantido estável.</a:t>
            </a:r>
          </a:p>
        </p:txBody>
      </p:sp>
    </p:spTree>
    <p:extLst>
      <p:ext uri="{BB962C8B-B14F-4D97-AF65-F5344CB8AC3E}">
        <p14:creationId xmlns:p14="http://schemas.microsoft.com/office/powerpoint/2010/main" val="69555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792" y="127364"/>
            <a:ext cx="1430481" cy="71524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76552" y="2154920"/>
            <a:ext cx="38576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>
                <a:solidFill>
                  <a:schemeClr val="bg1"/>
                </a:solidFill>
              </a:rPr>
              <a:t>A pesquisa </a:t>
            </a:r>
            <a:r>
              <a:rPr lang="pt-BR" sz="1700" b="1" dirty="0">
                <a:solidFill>
                  <a:schemeClr val="bg1"/>
                </a:solidFill>
              </a:rPr>
              <a:t>satisfação e impacto do Na Medida 2018 </a:t>
            </a:r>
            <a:r>
              <a:rPr lang="pt-BR" sz="1700" dirty="0">
                <a:solidFill>
                  <a:schemeClr val="bg1"/>
                </a:solidFill>
              </a:rPr>
              <a:t>é produto da </a:t>
            </a:r>
            <a:r>
              <a:rPr lang="pt-BR" sz="1700" b="1" dirty="0">
                <a:solidFill>
                  <a:schemeClr val="bg1"/>
                </a:solidFill>
              </a:rPr>
              <a:t>Unidade de Gestão Estratégica</a:t>
            </a:r>
            <a:r>
              <a:rPr lang="pt-BR" sz="1700" dirty="0">
                <a:solidFill>
                  <a:schemeClr val="bg1"/>
                </a:solidFill>
              </a:rPr>
              <a:t> do Sebrae Nacional, com apoio das </a:t>
            </a:r>
            <a:r>
              <a:rPr lang="pt-BR" sz="1700" b="1" dirty="0">
                <a:solidFill>
                  <a:schemeClr val="bg1"/>
                </a:solidFill>
              </a:rPr>
              <a:t>Unidades de Gestão de Marketing e Unidade de Atendimento Individual.</a:t>
            </a:r>
            <a:endParaRPr lang="pt-BR" sz="17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22310" y="1806440"/>
            <a:ext cx="30471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Equipe UGE</a:t>
            </a:r>
          </a:p>
          <a:p>
            <a:r>
              <a:rPr lang="pt-BR" sz="1600" dirty="0">
                <a:solidFill>
                  <a:schemeClr val="bg1"/>
                </a:solidFill>
              </a:rPr>
              <a:t>Dênis Nunes (Coordenação)</a:t>
            </a:r>
          </a:p>
          <a:p>
            <a:endParaRPr lang="pt-BR" sz="1600" b="1" dirty="0">
              <a:solidFill>
                <a:schemeClr val="bg1"/>
              </a:solidFill>
            </a:endParaRPr>
          </a:p>
          <a:p>
            <a:r>
              <a:rPr lang="pt-BR" sz="1600" b="1" dirty="0">
                <a:solidFill>
                  <a:schemeClr val="bg1"/>
                </a:solidFill>
              </a:rPr>
              <a:t>Equipe UGM</a:t>
            </a:r>
          </a:p>
          <a:p>
            <a:r>
              <a:rPr lang="pt-BR" sz="1600" dirty="0">
                <a:solidFill>
                  <a:schemeClr val="bg1"/>
                </a:solidFill>
              </a:rPr>
              <a:t>Fausto Cassemiro</a:t>
            </a:r>
          </a:p>
          <a:p>
            <a:endParaRPr lang="pt-BR" sz="1600" b="1" dirty="0">
              <a:solidFill>
                <a:schemeClr val="bg1"/>
              </a:solidFill>
            </a:endParaRPr>
          </a:p>
          <a:p>
            <a:r>
              <a:rPr lang="pt-BR" sz="1600" b="1" dirty="0">
                <a:solidFill>
                  <a:schemeClr val="bg1"/>
                </a:solidFill>
              </a:rPr>
              <a:t>Equipe UAI</a:t>
            </a:r>
          </a:p>
          <a:p>
            <a:r>
              <a:rPr lang="pt-BR" sz="1600" dirty="0">
                <a:solidFill>
                  <a:schemeClr val="bg1"/>
                </a:solidFill>
              </a:rPr>
              <a:t>Carlos Eduardo </a:t>
            </a:r>
          </a:p>
          <a:p>
            <a:r>
              <a:rPr lang="pt-BR" sz="1600" dirty="0">
                <a:solidFill>
                  <a:schemeClr val="bg1"/>
                </a:solidFill>
              </a:rPr>
              <a:t>Sabrina Carvalho</a:t>
            </a:r>
          </a:p>
          <a:p>
            <a:endParaRPr lang="pt-BR" sz="1600" dirty="0">
              <a:solidFill>
                <a:schemeClr val="bg1"/>
              </a:solidFill>
            </a:endParaRPr>
          </a:p>
        </p:txBody>
      </p:sp>
      <p:cxnSp>
        <p:nvCxnSpPr>
          <p:cNvPr id="9" name="Conector reto 8"/>
          <p:cNvCxnSpPr>
            <a:cxnSpLocks/>
          </p:cNvCxnSpPr>
          <p:nvPr/>
        </p:nvCxnSpPr>
        <p:spPr>
          <a:xfrm flipV="1">
            <a:off x="4334176" y="1872762"/>
            <a:ext cx="387293" cy="248822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1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Q1. Curso realizado: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1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CURSO/OFICINA QUE REALIZOU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áfico 10"/>
          <p:cNvGraphicFramePr/>
          <p:nvPr/>
        </p:nvGraphicFramePr>
        <p:xfrm>
          <a:off x="1502230" y="1124614"/>
          <a:ext cx="958813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11238807" y="6566429"/>
            <a:ext cx="935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BASE: 4.304</a:t>
            </a:r>
          </a:p>
        </p:txBody>
      </p:sp>
    </p:spTree>
    <p:extLst>
      <p:ext uri="{BB962C8B-B14F-4D97-AF65-F5344CB8AC3E}">
        <p14:creationId xmlns:p14="http://schemas.microsoft.com/office/powerpoint/2010/main" val="216992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6187727" y="901701"/>
            <a:ext cx="6004273" cy="5689600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Q3. O sr. sabia  que o curso realizado faz parte de um grupo de produtos do SEBRAE , específico para microempresas, chamado NA MEDIDA?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1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SABIA QUE O CURSO FAZ PARTE DO PROJETO NA MEDIDA?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131757786"/>
              </p:ext>
            </p:extLst>
          </p:nvPr>
        </p:nvGraphicFramePr>
        <p:xfrm>
          <a:off x="245290" y="1371526"/>
          <a:ext cx="5380809" cy="457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Conector reto 13"/>
          <p:cNvCxnSpPr/>
          <p:nvPr/>
        </p:nvCxnSpPr>
        <p:spPr>
          <a:xfrm flipH="1">
            <a:off x="1918672" y="3797300"/>
            <a:ext cx="2069128" cy="15918"/>
          </a:xfrm>
          <a:prstGeom prst="line">
            <a:avLst/>
          </a:prstGeom>
          <a:ln>
            <a:solidFill>
              <a:srgbClr val="F43C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800100" y="2785120"/>
            <a:ext cx="4254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dirty="0">
                <a:solidFill>
                  <a:srgbClr val="F43C75"/>
                </a:solidFill>
                <a:latin typeface="Berlin Sans FB Demi" panose="020E0802020502020306" pitchFamily="34" charset="0"/>
              </a:rPr>
              <a:t>73,7%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800100" y="3818642"/>
            <a:ext cx="42545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dirty="0">
                <a:solidFill>
                  <a:srgbClr val="F43C75"/>
                </a:solidFill>
                <a:latin typeface="Berlin Sans FB Demi" panose="020E0802020502020306" pitchFamily="34" charset="0"/>
              </a:rPr>
              <a:t>SABIAM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6197601" y="990600"/>
            <a:ext cx="12699" cy="5575300"/>
          </a:xfrm>
          <a:prstGeom prst="line">
            <a:avLst/>
          </a:prstGeom>
          <a:ln>
            <a:solidFill>
              <a:srgbClr val="F43C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6686897" y="4546605"/>
            <a:ext cx="55051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B64C4C"/>
                </a:solidFill>
                <a:latin typeface="Berlin Sans FB Demi" panose="020E0802020502020306" pitchFamily="34" charset="0"/>
              </a:rPr>
              <a:t>Mais de 7 em cada 10 entrevistados</a:t>
            </a:r>
            <a:endParaRPr lang="pt-BR" sz="2800" dirty="0">
              <a:solidFill>
                <a:srgbClr val="B64C4C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6578600" y="1298128"/>
            <a:ext cx="5092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A grande maioria dos entrevistados sabia que o curso fazia parte do Projeto Na Medida.</a:t>
            </a:r>
          </a:p>
        </p:txBody>
      </p:sp>
      <p:sp>
        <p:nvSpPr>
          <p:cNvPr id="39" name="Retângulo 38">
            <a:hlinkClick r:id="rId4" action="ppaction://hlinksldjump"/>
          </p:cNvPr>
          <p:cNvSpPr/>
          <p:nvPr/>
        </p:nvSpPr>
        <p:spPr>
          <a:xfrm>
            <a:off x="1576378" y="617420"/>
            <a:ext cx="1573194" cy="336202"/>
          </a:xfrm>
          <a:prstGeom prst="rect">
            <a:avLst/>
          </a:prstGeom>
          <a:solidFill>
            <a:srgbClr val="01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3149572" y="617419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upo 47"/>
          <p:cNvGrpSpPr/>
          <p:nvPr/>
        </p:nvGrpSpPr>
        <p:grpSpPr>
          <a:xfrm>
            <a:off x="6468126" y="2693473"/>
            <a:ext cx="5317474" cy="1395927"/>
            <a:chOff x="6341126" y="2718873"/>
            <a:chExt cx="2969312" cy="710921"/>
          </a:xfrm>
        </p:grpSpPr>
        <p:pic>
          <p:nvPicPr>
            <p:cNvPr id="26" name="Imagem 25"/>
            <p:cNvPicPr>
              <a:picLocks noChangeAspect="1"/>
            </p:cNvPicPr>
            <p:nvPr/>
          </p:nvPicPr>
          <p:blipFill rotWithShape="1">
            <a:blip r:embed="rId5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89280"/>
            <a:stretch/>
          </p:blipFill>
          <p:spPr>
            <a:xfrm>
              <a:off x="8352662" y="2722048"/>
              <a:ext cx="402151" cy="697857"/>
            </a:xfrm>
            <a:prstGeom prst="rect">
              <a:avLst/>
            </a:prstGeom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9280"/>
            <a:stretch/>
          </p:blipFill>
          <p:spPr>
            <a:xfrm>
              <a:off x="6341126" y="2722536"/>
              <a:ext cx="402152" cy="697856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9280"/>
            <a:stretch/>
          </p:blipFill>
          <p:spPr>
            <a:xfrm>
              <a:off x="6629158" y="2731938"/>
              <a:ext cx="402152" cy="697856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9280"/>
            <a:stretch/>
          </p:blipFill>
          <p:spPr>
            <a:xfrm>
              <a:off x="6917190" y="2731938"/>
              <a:ext cx="402152" cy="697856"/>
            </a:xfrm>
            <a:prstGeom prst="rect">
              <a:avLst/>
            </a:prstGeom>
          </p:spPr>
        </p:pic>
        <p:pic>
          <p:nvPicPr>
            <p:cNvPr id="31" name="Imagem 30"/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9280"/>
            <a:stretch/>
          </p:blipFill>
          <p:spPr>
            <a:xfrm>
              <a:off x="7205222" y="2722536"/>
              <a:ext cx="402152" cy="697856"/>
            </a:xfrm>
            <a:prstGeom prst="rect">
              <a:avLst/>
            </a:prstGeom>
          </p:spPr>
        </p:pic>
        <p:pic>
          <p:nvPicPr>
            <p:cNvPr id="32" name="Imagem 31"/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9280"/>
            <a:stretch/>
          </p:blipFill>
          <p:spPr>
            <a:xfrm>
              <a:off x="7493254" y="2731938"/>
              <a:ext cx="402152" cy="697856"/>
            </a:xfrm>
            <a:prstGeom prst="rect">
              <a:avLst/>
            </a:prstGeom>
          </p:spPr>
        </p:pic>
        <p:pic>
          <p:nvPicPr>
            <p:cNvPr id="33" name="Imagem 32"/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9280"/>
            <a:stretch/>
          </p:blipFill>
          <p:spPr>
            <a:xfrm>
              <a:off x="7781286" y="2731938"/>
              <a:ext cx="402152" cy="697856"/>
            </a:xfrm>
            <a:prstGeom prst="rect">
              <a:avLst/>
            </a:prstGeom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9280"/>
            <a:stretch/>
          </p:blipFill>
          <p:spPr>
            <a:xfrm>
              <a:off x="8069318" y="2722536"/>
              <a:ext cx="402152" cy="697856"/>
            </a:xfrm>
            <a:prstGeom prst="rect">
              <a:avLst/>
            </a:prstGeom>
          </p:spPr>
        </p:pic>
        <p:pic>
          <p:nvPicPr>
            <p:cNvPr id="38" name="Imagem 37"/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4640"/>
            <a:stretch/>
          </p:blipFill>
          <p:spPr>
            <a:xfrm>
              <a:off x="8352318" y="2721506"/>
              <a:ext cx="201076" cy="697856"/>
            </a:xfrm>
            <a:prstGeom prst="rect">
              <a:avLst/>
            </a:prstGeom>
          </p:spPr>
        </p:pic>
        <p:pic>
          <p:nvPicPr>
            <p:cNvPr id="41" name="Imagem 40"/>
            <p:cNvPicPr>
              <a:picLocks noChangeAspect="1"/>
            </p:cNvPicPr>
            <p:nvPr/>
          </p:nvPicPr>
          <p:blipFill rotWithShape="1">
            <a:blip r:embed="rId5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89280"/>
            <a:stretch/>
          </p:blipFill>
          <p:spPr>
            <a:xfrm>
              <a:off x="8628887" y="2718873"/>
              <a:ext cx="402151" cy="697857"/>
            </a:xfrm>
            <a:prstGeom prst="rect">
              <a:avLst/>
            </a:prstGeom>
          </p:spPr>
        </p:pic>
        <p:pic>
          <p:nvPicPr>
            <p:cNvPr id="42" name="Imagem 41"/>
            <p:cNvPicPr>
              <a:picLocks noChangeAspect="1"/>
            </p:cNvPicPr>
            <p:nvPr/>
          </p:nvPicPr>
          <p:blipFill rotWithShape="1">
            <a:blip r:embed="rId5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89280"/>
            <a:stretch/>
          </p:blipFill>
          <p:spPr>
            <a:xfrm>
              <a:off x="8908287" y="2722048"/>
              <a:ext cx="402151" cy="697857"/>
            </a:xfrm>
            <a:prstGeom prst="rect">
              <a:avLst/>
            </a:prstGeom>
          </p:spPr>
        </p:pic>
      </p:grpSp>
      <p:sp>
        <p:nvSpPr>
          <p:cNvPr id="35" name="CaixaDeTexto 34"/>
          <p:cNvSpPr txBox="1"/>
          <p:nvPr/>
        </p:nvSpPr>
        <p:spPr>
          <a:xfrm>
            <a:off x="11238807" y="6566429"/>
            <a:ext cx="935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BASE: 4.304</a:t>
            </a:r>
          </a:p>
        </p:txBody>
      </p:sp>
    </p:spTree>
    <p:extLst>
      <p:ext uri="{BB962C8B-B14F-4D97-AF65-F5344CB8AC3E}">
        <p14:creationId xmlns:p14="http://schemas.microsoft.com/office/powerpoint/2010/main" val="58889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Q3. O sr. sabia  que o curso realizado faz parte de um grupo de produtos do SEBRAE , específico para microempresas, chamado NA MEDIDA?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1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SABIA QUE O CURSO FAZ PARTE DO PROJETO NA MEDIDA?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01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Retângulo 38">
            <a:hlinkClick r:id="rId3" action="ppaction://hlinksldjump"/>
          </p:cNvPr>
          <p:cNvSpPr/>
          <p:nvPr/>
        </p:nvSpPr>
        <p:spPr>
          <a:xfrm>
            <a:off x="1576378" y="617420"/>
            <a:ext cx="1573194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3149572" y="617419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854873797"/>
              </p:ext>
            </p:extLst>
          </p:nvPr>
        </p:nvGraphicFramePr>
        <p:xfrm>
          <a:off x="957276" y="2310063"/>
          <a:ext cx="10354333" cy="4010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Agrupar 8"/>
          <p:cNvGrpSpPr/>
          <p:nvPr/>
        </p:nvGrpSpPr>
        <p:grpSpPr>
          <a:xfrm>
            <a:off x="1819175" y="2504944"/>
            <a:ext cx="8082839" cy="527013"/>
            <a:chOff x="1857676" y="2310062"/>
            <a:chExt cx="8082839" cy="548641"/>
          </a:xfrm>
        </p:grpSpPr>
        <p:cxnSp>
          <p:nvCxnSpPr>
            <p:cNvPr id="3" name="Conector reto 2"/>
            <p:cNvCxnSpPr/>
            <p:nvPr/>
          </p:nvCxnSpPr>
          <p:spPr>
            <a:xfrm flipV="1">
              <a:off x="1857676" y="2310063"/>
              <a:ext cx="5284269" cy="548640"/>
            </a:xfrm>
            <a:prstGeom prst="line">
              <a:avLst/>
            </a:prstGeom>
            <a:ln w="28575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Conector de Seta Reta 7"/>
            <p:cNvCxnSpPr/>
            <p:nvPr/>
          </p:nvCxnSpPr>
          <p:spPr>
            <a:xfrm>
              <a:off x="7139564" y="2310062"/>
              <a:ext cx="2800951" cy="2983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Retângulo 18"/>
          <p:cNvSpPr/>
          <p:nvPr/>
        </p:nvSpPr>
        <p:spPr>
          <a:xfrm>
            <a:off x="957276" y="1269261"/>
            <a:ext cx="10354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 comparação à edição anterior da pesquisa, houve diminuição no percentual de empresários que tinham conhecimento de que o curso realizado faz parte do Projeto Na Medida, específico para microempresas. </a:t>
            </a:r>
          </a:p>
        </p:txBody>
      </p:sp>
    </p:spTree>
    <p:extLst>
      <p:ext uri="{BB962C8B-B14F-4D97-AF65-F5344CB8AC3E}">
        <p14:creationId xmlns:p14="http://schemas.microsoft.com/office/powerpoint/2010/main" val="342535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Q4. Como o sr. tomou conhecimento deste curso? (MULTIPLA)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018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COMO TOMOU CONHECIMENTO DO CURSO QUE REALIZOU?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FF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1238807" y="6566429"/>
            <a:ext cx="935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BASE: 4.304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347293737"/>
              </p:ext>
            </p:extLst>
          </p:nvPr>
        </p:nvGraphicFramePr>
        <p:xfrm>
          <a:off x="327260" y="1120821"/>
          <a:ext cx="8835992" cy="530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3" name="Agrupar 32"/>
          <p:cNvGrpSpPr/>
          <p:nvPr/>
        </p:nvGrpSpPr>
        <p:grpSpPr>
          <a:xfrm>
            <a:off x="5265019" y="3426593"/>
            <a:ext cx="6926981" cy="3029025"/>
            <a:chOff x="5265019" y="3426593"/>
            <a:chExt cx="6926981" cy="3029025"/>
          </a:xfrm>
        </p:grpSpPr>
        <p:sp>
          <p:nvSpPr>
            <p:cNvPr id="15" name="Retângulo 14"/>
            <p:cNvSpPr/>
            <p:nvPr/>
          </p:nvSpPr>
          <p:spPr>
            <a:xfrm>
              <a:off x="7671335" y="3426594"/>
              <a:ext cx="4461882" cy="3029024"/>
            </a:xfrm>
            <a:prstGeom prst="rect">
              <a:avLst/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5265019" y="3426593"/>
              <a:ext cx="2406316" cy="3029024"/>
              <a:chOff x="5265019" y="3426593"/>
              <a:chExt cx="2406316" cy="3029024"/>
            </a:xfrm>
          </p:grpSpPr>
          <p:cxnSp>
            <p:nvCxnSpPr>
              <p:cNvPr id="16" name="Conector reto 15"/>
              <p:cNvCxnSpPr/>
              <p:nvPr/>
            </p:nvCxnSpPr>
            <p:spPr>
              <a:xfrm flipH="1" flipV="1">
                <a:off x="5265019" y="5688531"/>
                <a:ext cx="2406315" cy="3515"/>
              </a:xfrm>
              <a:prstGeom prst="line">
                <a:avLst/>
              </a:prstGeom>
              <a:ln>
                <a:solidFill>
                  <a:srgbClr val="26447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to 18"/>
              <p:cNvCxnSpPr/>
              <p:nvPr/>
            </p:nvCxnSpPr>
            <p:spPr>
              <a:xfrm flipH="1">
                <a:off x="7671334" y="3426593"/>
                <a:ext cx="1" cy="3029024"/>
              </a:xfrm>
              <a:prstGeom prst="line">
                <a:avLst/>
              </a:prstGeom>
              <a:ln>
                <a:solidFill>
                  <a:srgbClr val="26447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5268862" y="5688531"/>
                <a:ext cx="0" cy="317634"/>
              </a:xfrm>
              <a:prstGeom prst="line">
                <a:avLst/>
              </a:prstGeom>
              <a:ln>
                <a:solidFill>
                  <a:srgbClr val="26447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tângulo 23"/>
            <p:cNvSpPr/>
            <p:nvPr/>
          </p:nvSpPr>
          <p:spPr>
            <a:xfrm>
              <a:off x="7671334" y="3543305"/>
              <a:ext cx="4520666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300" dirty="0">
                  <a:solidFill>
                    <a:srgbClr val="264478"/>
                  </a:solidFill>
                  <a:latin typeface="Berlin Sans FB Demi" panose="020E0802020502020306" pitchFamily="34" charset="0"/>
                </a:rPr>
                <a:t>Qual outro?</a:t>
              </a:r>
              <a:endParaRPr lang="pt-BR" sz="2300" dirty="0">
                <a:solidFill>
                  <a:srgbClr val="264478"/>
                </a:solidFill>
              </a:endParaRPr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7822198" y="5750685"/>
              <a:ext cx="1891053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3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Prefeitura/ Sindicato  Associação comercial</a:t>
              </a:r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9584495" y="5763120"/>
              <a:ext cx="1367539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3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Faculdade/ Empresa em que trabalha</a:t>
              </a: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10918136" y="5750685"/>
              <a:ext cx="121508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3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Não lembra</a:t>
              </a: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8424382" y="4572000"/>
              <a:ext cx="712144" cy="10899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9839221" y="5091113"/>
              <a:ext cx="712144" cy="5974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1138816" y="5528623"/>
              <a:ext cx="712144" cy="153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8409470" y="4248777"/>
              <a:ext cx="718638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300" b="1" dirty="0">
                  <a:solidFill>
                    <a:prstClr val="black"/>
                  </a:solidFill>
                </a:rPr>
                <a:t>4,7%</a:t>
              </a:r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9832727" y="4761430"/>
              <a:ext cx="718638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300" b="1" dirty="0">
                  <a:solidFill>
                    <a:prstClr val="black"/>
                  </a:solidFill>
                </a:rPr>
                <a:t>1,8%</a:t>
              </a:r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11149809" y="5205400"/>
              <a:ext cx="718638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300" b="1" dirty="0">
                  <a:solidFill>
                    <a:prstClr val="black"/>
                  </a:solidFill>
                </a:rPr>
                <a:t>0,6%</a:t>
              </a:r>
            </a:p>
          </p:txBody>
        </p:sp>
      </p:grpSp>
      <p:pic>
        <p:nvPicPr>
          <p:cNvPr id="41" name="Imagem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121" y="5988404"/>
            <a:ext cx="210898" cy="210898"/>
          </a:xfrm>
          <a:prstGeom prst="rect">
            <a:avLst/>
          </a:prstGeom>
        </p:spPr>
      </p:pic>
      <p:sp>
        <p:nvSpPr>
          <p:cNvPr id="30" name="Retângulo 29"/>
          <p:cNvSpPr/>
          <p:nvPr/>
        </p:nvSpPr>
        <p:spPr>
          <a:xfrm>
            <a:off x="8991312" y="1715818"/>
            <a:ext cx="28676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parcela mais expressiva dos entrevistados tomou conhecimento do curso através da indicação de outras pessoas ou instituições.</a:t>
            </a:r>
          </a:p>
        </p:txBody>
      </p:sp>
    </p:spTree>
    <p:extLst>
      <p:ext uri="{BB962C8B-B14F-4D97-AF65-F5344CB8AC3E}">
        <p14:creationId xmlns:p14="http://schemas.microsoft.com/office/powerpoint/2010/main" val="231889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10698</TotalTime>
  <Words>6560</Words>
  <Application>Microsoft Office PowerPoint</Application>
  <PresentationFormat>Widescreen</PresentationFormat>
  <Paragraphs>1786</Paragraphs>
  <Slides>55</Slides>
  <Notes>2</Notes>
  <HiddenSlides>1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6" baseType="lpstr">
      <vt:lpstr>Arial</vt:lpstr>
      <vt:lpstr>Berlin Sans FB Demi</vt:lpstr>
      <vt:lpstr>Calibri</vt:lpstr>
      <vt:lpstr>Calibri Light</vt:lpstr>
      <vt:lpstr>Century Gothic</vt:lpstr>
      <vt:lpstr>Lucida Sans Unicode</vt:lpstr>
      <vt:lpstr>Tahoma</vt:lpstr>
      <vt:lpstr>Wingdings</vt:lpstr>
      <vt:lpstr>Tema do Office</vt:lpstr>
      <vt:lpstr>Personalizar design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Meta</dc:creator>
  <cp:lastModifiedBy>Denis Pedro Nunes</cp:lastModifiedBy>
  <cp:revision>1692</cp:revision>
  <dcterms:created xsi:type="dcterms:W3CDTF">2016-11-23T16:28:20Z</dcterms:created>
  <dcterms:modified xsi:type="dcterms:W3CDTF">2019-07-25T17:39:06Z</dcterms:modified>
</cp:coreProperties>
</file>