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7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8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9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0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1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2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5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8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310" r:id="rId8"/>
    <p:sldId id="31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300" r:id="rId41"/>
    <p:sldId id="301" r:id="rId42"/>
    <p:sldId id="302" r:id="rId43"/>
    <p:sldId id="303" r:id="rId44"/>
    <p:sldId id="306" r:id="rId45"/>
    <p:sldId id="304" r:id="rId46"/>
    <p:sldId id="305" r:id="rId47"/>
    <p:sldId id="307" r:id="rId48"/>
    <p:sldId id="308" r:id="rId49"/>
    <p:sldId id="309" r:id="rId50"/>
    <p:sldId id="312" r:id="rId51"/>
    <p:sldId id="314" r:id="rId52"/>
    <p:sldId id="315" r:id="rId53"/>
    <p:sldId id="316" r:id="rId54"/>
    <p:sldId id="317" r:id="rId55"/>
    <p:sldId id="313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1543F"/>
    <a:srgbClr val="E2F0D9"/>
    <a:srgbClr val="578737"/>
    <a:srgbClr val="F2F2F2"/>
    <a:srgbClr val="ED7D31"/>
    <a:srgbClr val="548235"/>
    <a:srgbClr val="00B050"/>
    <a:srgbClr val="C55A11"/>
    <a:srgbClr val="76C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C1-4D94-ADA0-658AB1EEE636}"/>
              </c:ext>
            </c:extLst>
          </c:dPt>
          <c:dPt>
            <c:idx val="1"/>
            <c:invertIfNegative val="0"/>
            <c:bubble3D val="0"/>
            <c:spPr>
              <a:solidFill>
                <a:srgbClr val="EE9F1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C1-4D94-ADA0-658AB1EEE63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C1-4D94-ADA0-658AB1EEE63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C1-4D94-ADA0-658AB1EEE6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Foi atendido pelo Negócio a Negócio em 2018</c:v>
                </c:pt>
                <c:pt idx="1">
                  <c:v>Não foi atendido em 2018, mas foi atendido em anos anteriores </c:v>
                </c:pt>
                <c:pt idx="2">
                  <c:v>Nunca foi atendido pelo Negócio a Negócio </c:v>
                </c:pt>
                <c:pt idx="3">
                  <c:v>Não lembra de ter sido atendido pelo Negócio a Negócio 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0.47499999999999998</c:v>
                </c:pt>
                <c:pt idx="1">
                  <c:v>4.7E-2</c:v>
                </c:pt>
                <c:pt idx="2">
                  <c:v>0.315</c:v>
                </c:pt>
                <c:pt idx="3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1-4D94-ADA0-658AB1EE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C1-4D94-ADA0-658AB1EEE6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C1-4D94-ADA0-658AB1EEE6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C1-4D94-ADA0-658AB1EEE6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C1-4D94-ADA0-658AB1EEE63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C69-4452-B516-D0889CD640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69-4452-B516-D0889CD640E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C69-4452-B516-D0889CD640E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69-4452-B516-D0889CD640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1 visita</c:v>
                </c:pt>
                <c:pt idx="1">
                  <c:v>2 visitas</c:v>
                </c:pt>
                <c:pt idx="2">
                  <c:v>3 visitas</c:v>
                </c:pt>
                <c:pt idx="3">
                  <c:v>4 visitas</c:v>
                </c:pt>
                <c:pt idx="4">
                  <c:v>5 visitas</c:v>
                </c:pt>
                <c:pt idx="5">
                  <c:v>6 visitas</c:v>
                </c:pt>
                <c:pt idx="6">
                  <c:v>Mais de 6 visitas</c:v>
                </c:pt>
                <c:pt idx="7">
                  <c:v>Não sabe/Não lembra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0.432</c:v>
                </c:pt>
                <c:pt idx="1">
                  <c:v>0.246</c:v>
                </c:pt>
                <c:pt idx="2">
                  <c:v>9.1999999999999998E-2</c:v>
                </c:pt>
                <c:pt idx="3">
                  <c:v>3.6999999999999998E-2</c:v>
                </c:pt>
                <c:pt idx="4">
                  <c:v>1.2999999999999999E-2</c:v>
                </c:pt>
                <c:pt idx="5">
                  <c:v>8.0000000000000002E-3</c:v>
                </c:pt>
                <c:pt idx="6">
                  <c:v>2.8000000000000001E-2</c:v>
                </c:pt>
                <c:pt idx="7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1-4D94-ADA0-658AB1EE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  <c:min val="0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1 visita</c:v>
                </c:pt>
                <c:pt idx="1">
                  <c:v>2 visitas</c:v>
                </c:pt>
                <c:pt idx="2">
                  <c:v>3 visitas</c:v>
                </c:pt>
                <c:pt idx="3">
                  <c:v>4 visitas</c:v>
                </c:pt>
                <c:pt idx="4">
                  <c:v>5 visitas</c:v>
                </c:pt>
                <c:pt idx="5">
                  <c:v>6 visitas</c:v>
                </c:pt>
                <c:pt idx="6">
                  <c:v>Mais de 6 visitas</c:v>
                </c:pt>
                <c:pt idx="7">
                  <c:v>Não sabe/Não lembra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0.35899999999999999</c:v>
                </c:pt>
                <c:pt idx="1">
                  <c:v>0.31</c:v>
                </c:pt>
                <c:pt idx="2">
                  <c:v>0.13300000000000001</c:v>
                </c:pt>
                <c:pt idx="3">
                  <c:v>4.2000000000000003E-2</c:v>
                </c:pt>
                <c:pt idx="4">
                  <c:v>1.4E-2</c:v>
                </c:pt>
                <c:pt idx="5">
                  <c:v>7.0000000000000001E-3</c:v>
                </c:pt>
                <c:pt idx="6">
                  <c:v>1.0999999999999999E-2</c:v>
                </c:pt>
                <c:pt idx="7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5-4168-8242-1FADF0E6F6C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1 visita</c:v>
                </c:pt>
                <c:pt idx="1">
                  <c:v>2 visitas</c:v>
                </c:pt>
                <c:pt idx="2">
                  <c:v>3 visitas</c:v>
                </c:pt>
                <c:pt idx="3">
                  <c:v>4 visitas</c:v>
                </c:pt>
                <c:pt idx="4">
                  <c:v>5 visitas</c:v>
                </c:pt>
                <c:pt idx="5">
                  <c:v>6 visitas</c:v>
                </c:pt>
                <c:pt idx="6">
                  <c:v>Mais de 6 visitas</c:v>
                </c:pt>
                <c:pt idx="7">
                  <c:v>Não sabe/Não lembra</c:v>
                </c:pt>
              </c:strCache>
            </c:strRef>
          </c:cat>
          <c:val>
            <c:numRef>
              <c:f>Planilha1!$C$2:$C$9</c:f>
              <c:numCache>
                <c:formatCode>0.0%</c:formatCode>
                <c:ptCount val="8"/>
                <c:pt idx="0">
                  <c:v>0.43190593782346431</c:v>
                </c:pt>
                <c:pt idx="1">
                  <c:v>0.24592611811181692</c:v>
                </c:pt>
                <c:pt idx="2">
                  <c:v>9.1807874016558794E-2</c:v>
                </c:pt>
                <c:pt idx="3">
                  <c:v>3.692216780319358E-2</c:v>
                </c:pt>
                <c:pt idx="4">
                  <c:v>1.2818305337878979E-2</c:v>
                </c:pt>
                <c:pt idx="5">
                  <c:v>7.7565594192989008E-3</c:v>
                </c:pt>
                <c:pt idx="6">
                  <c:v>2.8394536230911885E-2</c:v>
                </c:pt>
                <c:pt idx="7">
                  <c:v>0.14446850125688079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5-4168-8242-1FADF0E6F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016792"/>
        <c:axId val="471004328"/>
      </c:barChart>
      <c:catAx>
        <c:axId val="47101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1004328"/>
        <c:crosses val="autoZero"/>
        <c:auto val="1"/>
        <c:lblAlgn val="ctr"/>
        <c:lblOffset val="100"/>
        <c:noMultiLvlLbl val="0"/>
      </c:catAx>
      <c:valAx>
        <c:axId val="471004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7101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60755576248175E-2"/>
          <c:y val="4.2752373093339541E-2"/>
          <c:w val="0.93167848884750359"/>
          <c:h val="0.83613520342611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C-4CC0-ADE2-4D3016FF1C8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C-4CC0-ADE2-4D3016FF1C8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C-4CC0-ADE2-4D3016FF1C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Recebeu </c:v>
                </c:pt>
                <c:pt idx="1">
                  <c:v>Não recebeu</c:v>
                </c:pt>
                <c:pt idx="2">
                  <c:v>Não sabe/Não lembra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0.84899999999999998</c:v>
                </c:pt>
                <c:pt idx="1">
                  <c:v>0.126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C-4CC0-ADE2-4D3016FF1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2805316874465"/>
          <c:y val="0.11806625227686152"/>
          <c:w val="0.5632130091790748"/>
          <c:h val="0.85064515620815151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D5-49B1-920E-CC5E33B51A75}"/>
              </c:ext>
            </c:extLst>
          </c:dPt>
          <c:dPt>
            <c:idx val="1"/>
            <c:bubble3D val="0"/>
            <c:spPr>
              <a:solidFill>
                <a:srgbClr val="F154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5-49B1-920E-CC5E33B51A75}"/>
              </c:ext>
            </c:extLst>
          </c:dPt>
          <c:dLbls>
            <c:dLbl>
              <c:idx val="0"/>
              <c:layout>
                <c:manualLayout>
                  <c:x val="0.17561358836671026"/>
                  <c:y val="-0.119281487343497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D5-49B1-920E-CC5E33B51A75}"/>
                </c:ext>
              </c:extLst>
            </c:dLbl>
            <c:dLbl>
              <c:idx val="1"/>
              <c:layout>
                <c:manualLayout>
                  <c:x val="-0.16159938357991627"/>
                  <c:y val="1.1543369742919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D5-49B1-920E-CC5E33B51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0.59099999999999997</c:v>
                </c:pt>
                <c:pt idx="1">
                  <c:v>0.40899999999999997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5-49B1-920E-CC5E33B51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0.10561155081844635"/>
          <c:w val="0.97612259687696556"/>
          <c:h val="0.81819265012633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0.80929894660370505</c:v>
                </c:pt>
                <c:pt idx="1">
                  <c:v>0.5858912224017232</c:v>
                </c:pt>
                <c:pt idx="2">
                  <c:v>0.97237731413458717</c:v>
                </c:pt>
                <c:pt idx="3">
                  <c:v>0.40106951871657759</c:v>
                </c:pt>
                <c:pt idx="4">
                  <c:v>0.91848041155520377</c:v>
                </c:pt>
                <c:pt idx="5">
                  <c:v>0.8614555256064691</c:v>
                </c:pt>
                <c:pt idx="6">
                  <c:v>0.68523526230394805</c:v>
                </c:pt>
                <c:pt idx="7">
                  <c:v>0.89575920761611694</c:v>
                </c:pt>
                <c:pt idx="8">
                  <c:v>0.90646331713916739</c:v>
                </c:pt>
                <c:pt idx="9">
                  <c:v>0.78797242690753511</c:v>
                </c:pt>
                <c:pt idx="10">
                  <c:v>0.94260833613271655</c:v>
                </c:pt>
                <c:pt idx="11">
                  <c:v>0.94472361809045224</c:v>
                </c:pt>
                <c:pt idx="12">
                  <c:v>0.89914082928651484</c:v>
                </c:pt>
                <c:pt idx="13">
                  <c:v>0.81088789682539686</c:v>
                </c:pt>
                <c:pt idx="14">
                  <c:v>0.80591357088703564</c:v>
                </c:pt>
                <c:pt idx="15">
                  <c:v>0.70347033734005426</c:v>
                </c:pt>
                <c:pt idx="16">
                  <c:v>0.875</c:v>
                </c:pt>
                <c:pt idx="17">
                  <c:v>0.86196692776327244</c:v>
                </c:pt>
                <c:pt idx="18">
                  <c:v>0.89175221733361265</c:v>
                </c:pt>
                <c:pt idx="19">
                  <c:v>0.79374389051808403</c:v>
                </c:pt>
                <c:pt idx="20">
                  <c:v>0.75027223230490026</c:v>
                </c:pt>
                <c:pt idx="21">
                  <c:v>0.91210710128055883</c:v>
                </c:pt>
                <c:pt idx="22">
                  <c:v>0.81899755279615705</c:v>
                </c:pt>
                <c:pt idx="23">
                  <c:v>0.93161446268506398</c:v>
                </c:pt>
                <c:pt idx="24">
                  <c:v>0.90222521915037091</c:v>
                </c:pt>
                <c:pt idx="25">
                  <c:v>0.64201413427561826</c:v>
                </c:pt>
                <c:pt idx="26">
                  <c:v>0.89703808180535971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79E-2"/>
          <c:y val="3.0518975506173704E-2"/>
          <c:w val="0.95458856246144941"/>
          <c:h val="0.787637302620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Recebeu </c:v>
                </c:pt>
                <c:pt idx="1">
                  <c:v>Não recebeu</c:v>
                </c:pt>
                <c:pt idx="2">
                  <c:v>Não sabe/Não lembra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0.93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0C-467E-9934-1F409A7D1BC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F-490F-B9E1-2337BBB0FE13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F-490F-B9E1-2337BBB0FE13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F-490F-B9E1-2337BBB0FE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Recebeu </c:v>
                </c:pt>
                <c:pt idx="1">
                  <c:v>Não recebeu</c:v>
                </c:pt>
                <c:pt idx="2">
                  <c:v>Não sabe/Não lembra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0.93200000000000005</c:v>
                </c:pt>
                <c:pt idx="1">
                  <c:v>0.05</c:v>
                </c:pt>
                <c:pt idx="2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0C-467E-9934-1F409A7D1BC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Recebeu </c:v>
                </c:pt>
                <c:pt idx="1">
                  <c:v>Não recebeu</c:v>
                </c:pt>
                <c:pt idx="2">
                  <c:v>Não sabe/Não lembra</c:v>
                </c:pt>
              </c:strCache>
            </c:strRef>
          </c:cat>
          <c:val>
            <c:numRef>
              <c:f>Planilha1!$D$2:$D$4</c:f>
              <c:numCache>
                <c:formatCode>0.0%</c:formatCode>
                <c:ptCount val="3"/>
                <c:pt idx="0">
                  <c:v>0.84899999999999998</c:v>
                </c:pt>
                <c:pt idx="1">
                  <c:v>0.126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D9-49D4-85EE-807D3FF1E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18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79E-2"/>
          <c:y val="3.051897550617370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6-4D19-9FA8-45763132414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E-4A5B-995B-7B43FD26C7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2C-4261-8B2D-AA359CDC5B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Atendidos em 2016</c:v>
                </c:pt>
                <c:pt idx="1">
                  <c:v>Atendidos em 2017</c:v>
                </c:pt>
                <c:pt idx="2">
                  <c:v>Atendidos em 2018</c:v>
                </c:pt>
              </c:strCache>
            </c:strRef>
          </c:cat>
          <c:val>
            <c:numRef>
              <c:f>Planilha1!$B$2:$D$2</c:f>
              <c:numCache>
                <c:formatCode>0.0%</c:formatCode>
                <c:ptCount val="3"/>
                <c:pt idx="0">
                  <c:v>0.53</c:v>
                </c:pt>
                <c:pt idx="1">
                  <c:v>0.57399999999999995</c:v>
                </c:pt>
                <c:pt idx="2">
                  <c:v>0.59099999999999997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6-4D19-9FA8-457631324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65000000000000013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F1E-9C62-45DBDE134DA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F1E-9C62-45DBDE134D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F1E-9C62-45DBDE134D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F1E-9C62-45DBDE134DA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F1E-9C62-45DBDE134D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F1E-9C62-45DBDE134D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04-4F1E-9C62-45DBDE134DA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04-4F1E-9C62-45DBDE134DA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04-4F1E-9C62-45DBDE134DA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04-4F1E-9C62-45DBDE134DA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04-4F1E-9C62-45DBDE134DA5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04-4F1E-9C62-45DBDE134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4.6327391004116633E-4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4.5663609216014151E-4</c:v>
                </c:pt>
                <c:pt idx="5">
                  <c:v>9.1542934736834249E-3</c:v>
                </c:pt>
                <c:pt idx="6">
                  <c:v>1.2872831639851718E-2</c:v>
                </c:pt>
                <c:pt idx="7">
                  <c:v>4.8833748761200876E-2</c:v>
                </c:pt>
                <c:pt idx="8">
                  <c:v>0.24271897961524264</c:v>
                </c:pt>
                <c:pt idx="9">
                  <c:v>0.1828903052431905</c:v>
                </c:pt>
                <c:pt idx="10">
                  <c:v>0.50260993126462949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404-4F1E-9C62-45DBDE13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5000000000000004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E-470E-B302-CB0712255D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E-470E-B302-CB0712255D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E-470E-B302-CB0712255D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29-49DF-A8C9-D2CCB5FDA3AD}"/>
              </c:ext>
            </c:extLst>
          </c:dPt>
          <c:dPt>
            <c:idx val="4"/>
            <c:invertIfNegative val="0"/>
            <c:bubble3D val="0"/>
            <c:spPr>
              <a:solidFill>
                <a:srgbClr val="F154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530-4096-BB98-8E9157C5CCB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30-4096-BB98-8E9157C5CC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É preciso melhorar o conteúdo/o conteúdo é defasado/conteúdo não se aplica à realidade da empresa</c:v>
                </c:pt>
                <c:pt idx="1">
                  <c:v>Usou pouco/Sem tempo para usar o Caderno/Não usou corretamente o Caderno</c:v>
                </c:pt>
                <c:pt idx="2">
                  <c:v>Faltou orientação/presença do Agente para ajudar a aplicar o Caderno de Ferramentas</c:v>
                </c:pt>
                <c:pt idx="3">
                  <c:v>Não compreendeu o conteúdo/conteúdo deveria ser mais detalhado</c:v>
                </c:pt>
                <c:pt idx="4">
                  <c:v>A utilização do Caderno e das planilhas é muito complicada</c:v>
                </c:pt>
                <c:pt idx="5">
                  <c:v>Não sabe/Não respondeu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0.308</c:v>
                </c:pt>
                <c:pt idx="1">
                  <c:v>0.19800000000000001</c:v>
                </c:pt>
                <c:pt idx="2">
                  <c:v>0.18</c:v>
                </c:pt>
                <c:pt idx="3">
                  <c:v>0.121</c:v>
                </c:pt>
                <c:pt idx="4">
                  <c:v>5.7000000000000002E-2</c:v>
                </c:pt>
                <c:pt idx="5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E-470E-B302-CB0712255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7.7964304763109754E-2"/>
          <c:w val="0.97612259687696556"/>
          <c:h val="0.84760295675145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9.1811230806254009</c:v>
                </c:pt>
                <c:pt idx="1">
                  <c:v>9.2207646484975108</c:v>
                </c:pt>
                <c:pt idx="2">
                  <c:v>9.2332466272184224</c:v>
                </c:pt>
                <c:pt idx="3">
                  <c:v>9.4174601678137062</c:v>
                </c:pt>
                <c:pt idx="4">
                  <c:v>9.2348147647586671</c:v>
                </c:pt>
                <c:pt idx="5">
                  <c:v>9.1934733835329983</c:v>
                </c:pt>
                <c:pt idx="6">
                  <c:v>9.0369279528407542</c:v>
                </c:pt>
                <c:pt idx="7">
                  <c:v>9.1221437678063797</c:v>
                </c:pt>
                <c:pt idx="8">
                  <c:v>8.8605523252892606</c:v>
                </c:pt>
                <c:pt idx="9">
                  <c:v>9.2576213339810547</c:v>
                </c:pt>
                <c:pt idx="10">
                  <c:v>9.2616284921557259</c:v>
                </c:pt>
                <c:pt idx="11">
                  <c:v>9.2533956200038521</c:v>
                </c:pt>
                <c:pt idx="12">
                  <c:v>9.3722780925092017</c:v>
                </c:pt>
                <c:pt idx="13">
                  <c:v>9.1511428113885955</c:v>
                </c:pt>
                <c:pt idx="14">
                  <c:v>9.0557175110548549</c:v>
                </c:pt>
                <c:pt idx="15">
                  <c:v>8.9805283309106763</c:v>
                </c:pt>
                <c:pt idx="16">
                  <c:v>8.9561210684278869</c:v>
                </c:pt>
                <c:pt idx="17">
                  <c:v>8.872870463826569</c:v>
                </c:pt>
                <c:pt idx="18">
                  <c:v>9.1277150171660253</c:v>
                </c:pt>
                <c:pt idx="19">
                  <c:v>8.7208032032395248</c:v>
                </c:pt>
                <c:pt idx="20">
                  <c:v>8.8371097414123874</c:v>
                </c:pt>
                <c:pt idx="21">
                  <c:v>9.1411830548241824</c:v>
                </c:pt>
                <c:pt idx="22">
                  <c:v>8.8528267397046445</c:v>
                </c:pt>
                <c:pt idx="23">
                  <c:v>8.9193633213960695</c:v>
                </c:pt>
                <c:pt idx="24">
                  <c:v>9.0819351096516474</c:v>
                </c:pt>
                <c:pt idx="25">
                  <c:v>9.0753098391352349</c:v>
                </c:pt>
                <c:pt idx="26">
                  <c:v>8.9797004590179501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7-48FE-846B-C5A08F6252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7-48FE-846B-C5A08F62527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0.47499999999999998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07-48FE-846B-C5A08F625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79E-2"/>
          <c:y val="3.051897550617370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D6-497B-AD47-4127B3727E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Planilha1!$B$2:$E$2</c:f>
              <c:numCache>
                <c:formatCode>0.0</c:formatCode>
                <c:ptCount val="4"/>
                <c:pt idx="0">
                  <c:v>8.9</c:v>
                </c:pt>
                <c:pt idx="1">
                  <c:v>9</c:v>
                </c:pt>
                <c:pt idx="2">
                  <c:v>9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4674269908708E-2"/>
          <c:y val="0"/>
          <c:w val="0.9665506514601826"/>
          <c:h val="0.907989710251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F1E-9C62-45DBDE134DA5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F1E-9C62-45DBDE134DA5}"/>
              </c:ext>
            </c:extLst>
          </c:dPt>
          <c:dPt>
            <c:idx val="2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F1E-9C62-45DBDE134D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F1E-9C62-45DBDE134DA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F1E-9C62-45DBDE134D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F1E-9C62-45DBDE134D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04-4F1E-9C62-45DBDE134DA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04-4F1E-9C62-45DBDE134DA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04-4F1E-9C62-45DBDE134DA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04-4F1E-9C62-45DBDE134DA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04-4F1E-9C62-45DBDE134DA5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04-4F1E-9C62-45DBDE134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0.14142209306430636</c:v>
                </c:pt>
                <c:pt idx="1">
                  <c:v>3.4352957274125214E-3</c:v>
                </c:pt>
                <c:pt idx="2">
                  <c:v>1.0045902833604124E-2</c:v>
                </c:pt>
                <c:pt idx="3">
                  <c:v>1.6862753237490161E-2</c:v>
                </c:pt>
                <c:pt idx="4">
                  <c:v>1.7172616736041778E-2</c:v>
                </c:pt>
                <c:pt idx="5">
                  <c:v>0.10833866098689963</c:v>
                </c:pt>
                <c:pt idx="6">
                  <c:v>7.7816199687431933E-2</c:v>
                </c:pt>
                <c:pt idx="7">
                  <c:v>0.15850103457475359</c:v>
                </c:pt>
                <c:pt idx="8">
                  <c:v>0.20541467823321785</c:v>
                </c:pt>
                <c:pt idx="9">
                  <c:v>6.806192273888223E-2</c:v>
                </c:pt>
                <c:pt idx="10">
                  <c:v>0.19292884217995976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404-4F1E-9C62-45DBDE13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25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3.3636962437638682E-2"/>
          <c:w val="0.97612259687696556"/>
          <c:h val="0.89193020544217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6.9644356102778495</c:v>
                </c:pt>
                <c:pt idx="1">
                  <c:v>7.1806909683699232</c:v>
                </c:pt>
                <c:pt idx="2">
                  <c:v>7.9627276193324033</c:v>
                </c:pt>
                <c:pt idx="3">
                  <c:v>8.8506085640411172</c:v>
                </c:pt>
                <c:pt idx="4">
                  <c:v>6.7605389997948278</c:v>
                </c:pt>
                <c:pt idx="5">
                  <c:v>6.7519153121332494</c:v>
                </c:pt>
                <c:pt idx="6">
                  <c:v>5.2029916780329799</c:v>
                </c:pt>
                <c:pt idx="7">
                  <c:v>6.7374250510609013</c:v>
                </c:pt>
                <c:pt idx="8">
                  <c:v>6.3121501718511022</c:v>
                </c:pt>
                <c:pt idx="9">
                  <c:v>7.2141764892074978</c:v>
                </c:pt>
                <c:pt idx="10">
                  <c:v>6.9373479082510201</c:v>
                </c:pt>
                <c:pt idx="11">
                  <c:v>6.3163266322326503</c:v>
                </c:pt>
                <c:pt idx="12">
                  <c:v>7.179237035286091</c:v>
                </c:pt>
                <c:pt idx="13">
                  <c:v>7.2077107672738849</c:v>
                </c:pt>
                <c:pt idx="14">
                  <c:v>6.9895035326908133</c:v>
                </c:pt>
                <c:pt idx="15">
                  <c:v>6.2403628809619089</c:v>
                </c:pt>
                <c:pt idx="16">
                  <c:v>6.7468527748736653</c:v>
                </c:pt>
                <c:pt idx="17">
                  <c:v>6.8803207497085284</c:v>
                </c:pt>
                <c:pt idx="18">
                  <c:v>6.353387127239964</c:v>
                </c:pt>
                <c:pt idx="19">
                  <c:v>6.9579798722114079</c:v>
                </c:pt>
                <c:pt idx="20">
                  <c:v>6.079473760849786</c:v>
                </c:pt>
                <c:pt idx="21">
                  <c:v>7.3109391255804512</c:v>
                </c:pt>
                <c:pt idx="22">
                  <c:v>6.6023125762949491</c:v>
                </c:pt>
                <c:pt idx="23">
                  <c:v>6.8108200413529394</c:v>
                </c:pt>
                <c:pt idx="24">
                  <c:v>7.0856814132724333</c:v>
                </c:pt>
                <c:pt idx="25">
                  <c:v>4.672088269682444</c:v>
                </c:pt>
                <c:pt idx="26">
                  <c:v>6.888001224427418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1"/>
        <c:axPos val="l"/>
        <c:numFmt formatCode="#,##0.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79E-2"/>
          <c:y val="3.051897550617370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0-4455-93D7-A66796AE43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Planilha1!$B$2:$E$2</c:f>
              <c:numCache>
                <c:formatCode>0.0</c:formatCode>
                <c:ptCount val="4"/>
                <c:pt idx="0">
                  <c:v>6.6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E-470E-B302-CB0712255D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E-470E-B302-CB0712255D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E-470E-B302-CB0712255D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66-46F3-BBF4-7B94E9E047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66-46F3-BBF4-7B94E9E047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66-46F3-BBF4-7B94E9E0477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66-46F3-BBF4-7B94E9E0477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66-46F3-BBF4-7B94E9E0477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466-46F3-BBF4-7B94E9E0477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466-46F3-BBF4-7B94E9E0477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466-46F3-BBF4-7B94E9E0477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466-46F3-BBF4-7B94E9E0477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466-46F3-BBF4-7B94E9E0477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466-46F3-BBF4-7B94E9E0477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466-46F3-BBF4-7B94E9E0477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466-46F3-BBF4-7B94E9E0477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466-46F3-BBF4-7B94E9E0477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466-46F3-BBF4-7B94E9E0477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466-46F3-BBF4-7B94E9E0477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466-46F3-BBF4-7B94E9E0477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466-46F3-BBF4-7B94E9E0477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466-46F3-BBF4-7B94E9E0477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3466-46F3-BBF4-7B94E9E0477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3466-46F3-BBF4-7B94E9E0477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3466-46F3-BBF4-7B94E9E04774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15F-4596-8ED7-0D6D39BA2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Planilha1!$A$2:$A$27</c:f>
              <c:strCache>
                <c:ptCount val="26"/>
                <c:pt idx="0">
                  <c:v>Organização financeira</c:v>
                </c:pt>
                <c:pt idx="1">
                  <c:v>Não realizou nenhuma mudança</c:v>
                </c:pt>
                <c:pt idx="2">
                  <c:v>Atendimento ao cliente</c:v>
                </c:pt>
                <c:pt idx="3">
                  <c:v>Organização geral da empresa</c:v>
                </c:pt>
                <c:pt idx="4">
                  <c:v>Layout da empresa/loja</c:v>
                </c:pt>
                <c:pt idx="5">
                  <c:v>Alterações na gestão adiministrativa da empresa</c:v>
                </c:pt>
                <c:pt idx="6">
                  <c:v>Organização de estoque</c:v>
                </c:pt>
                <c:pt idx="7">
                  <c:v>Divulgação/Marketing</c:v>
                </c:pt>
                <c:pt idx="8">
                  <c:v>Utilização de planilhas de controle financeiro</c:v>
                </c:pt>
                <c:pt idx="9">
                  <c:v>Gestão de pessoas</c:v>
                </c:pt>
                <c:pt idx="10">
                  <c:v>Redução das despesas</c:v>
                </c:pt>
                <c:pt idx="11">
                  <c:v>Reforma do espaço físico da empresa</c:v>
                </c:pt>
                <c:pt idx="12">
                  <c:v>Organização dos setores/processos de trabalho da empresa</c:v>
                </c:pt>
                <c:pt idx="13">
                  <c:v>Informatizou a empresa/trocou o sistema</c:v>
                </c:pt>
                <c:pt idx="14">
                  <c:v>Mudanças no setor de vendas</c:v>
                </c:pt>
                <c:pt idx="15">
                  <c:v>Diversificação dos produtos/serviços</c:v>
                </c:pt>
                <c:pt idx="16">
                  <c:v>Planejamento administrativo/financeiro</c:v>
                </c:pt>
                <c:pt idx="17">
                  <c:v>Utilização das redes sociais</c:v>
                </c:pt>
                <c:pt idx="18">
                  <c:v>Qualificação dos funcionários</c:v>
                </c:pt>
                <c:pt idx="19">
                  <c:v>Diversificação dos meios de pagamento</c:v>
                </c:pt>
                <c:pt idx="20">
                  <c:v>Reavaliação dos preços</c:v>
                </c:pt>
                <c:pt idx="21">
                  <c:v>Pesquisa de satisfação</c:v>
                </c:pt>
                <c:pt idx="22">
                  <c:v>Pesquisa de mercado</c:v>
                </c:pt>
                <c:pt idx="23">
                  <c:v>Criou um site</c:v>
                </c:pt>
                <c:pt idx="24">
                  <c:v>Aumentou a qualidade de produtos/serviços</c:v>
                </c:pt>
                <c:pt idx="25">
                  <c:v>Não sabe/Não lembra</c:v>
                </c:pt>
              </c:strCache>
            </c:strRef>
          </c:cat>
          <c:val>
            <c:numRef>
              <c:f>Planilha1!$B$2:$B$27</c:f>
              <c:numCache>
                <c:formatCode>0.0%</c:formatCode>
                <c:ptCount val="26"/>
                <c:pt idx="0">
                  <c:v>0.20818562681276184</c:v>
                </c:pt>
                <c:pt idx="1">
                  <c:v>0.12052852078633582</c:v>
                </c:pt>
                <c:pt idx="2">
                  <c:v>9.8936513051885278E-2</c:v>
                </c:pt>
                <c:pt idx="3">
                  <c:v>8.5078955849178226E-2</c:v>
                </c:pt>
                <c:pt idx="4">
                  <c:v>4.99516596841766E-2</c:v>
                </c:pt>
                <c:pt idx="5">
                  <c:v>4.9629390912020621E-2</c:v>
                </c:pt>
                <c:pt idx="6">
                  <c:v>3.544956493715759E-2</c:v>
                </c:pt>
                <c:pt idx="7">
                  <c:v>3.2871414759909762E-2</c:v>
                </c:pt>
                <c:pt idx="8">
                  <c:v>2.5459233000322268E-2</c:v>
                </c:pt>
                <c:pt idx="9">
                  <c:v>2.0625201417982599E-2</c:v>
                </c:pt>
                <c:pt idx="10">
                  <c:v>1.9336126329358685E-2</c:v>
                </c:pt>
                <c:pt idx="11">
                  <c:v>1.8691588785046728E-2</c:v>
                </c:pt>
                <c:pt idx="12">
                  <c:v>1.6435707379954881E-2</c:v>
                </c:pt>
                <c:pt idx="13">
                  <c:v>1.4824363519174993E-2</c:v>
                </c:pt>
                <c:pt idx="14">
                  <c:v>1.1601675797615212E-2</c:v>
                </c:pt>
                <c:pt idx="15">
                  <c:v>9.990331936835321E-3</c:v>
                </c:pt>
                <c:pt idx="16">
                  <c:v>9.990331936835321E-3</c:v>
                </c:pt>
                <c:pt idx="17">
                  <c:v>9.0235256203673869E-3</c:v>
                </c:pt>
                <c:pt idx="18">
                  <c:v>6.4453754431195616E-3</c:v>
                </c:pt>
                <c:pt idx="19">
                  <c:v>5.8008378988076061E-3</c:v>
                </c:pt>
                <c:pt idx="20">
                  <c:v>5.8008378988076061E-3</c:v>
                </c:pt>
                <c:pt idx="21">
                  <c:v>3.544956493715759E-3</c:v>
                </c:pt>
                <c:pt idx="22">
                  <c:v>1.9336126329358686E-3</c:v>
                </c:pt>
                <c:pt idx="23">
                  <c:v>1.2890750886239124E-3</c:v>
                </c:pt>
                <c:pt idx="24">
                  <c:v>6.4453754431195622E-4</c:v>
                </c:pt>
                <c:pt idx="25">
                  <c:v>0.13793103448275862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E-470E-B302-CB0712255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376E-3"/>
          <c:y val="0"/>
          <c:w val="0.98038297451921541"/>
          <c:h val="0.7196326704273460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2018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E5-4E95-AE53-DA53EF4D47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E5-4E95-AE53-DA53EF4D47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E5-4E95-AE53-DA53EF4D47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E5-4E95-AE53-DA53EF4D473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E5-4E95-AE53-DA53EF4D473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E5-4E95-AE53-DA53EF4D473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E5-4E95-AE53-DA53EF4D473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E5-4E95-AE53-DA53EF4D473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E5-4E95-AE53-DA53EF4D473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E5-4E95-AE53-DA53EF4D473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BE5-4E95-AE53-DA53EF4D473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BE5-4E95-AE53-DA53EF4D47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Organização das finanças</c:v>
                </c:pt>
                <c:pt idx="1">
                  <c:v>Mudanças no ponto de venda</c:v>
                </c:pt>
                <c:pt idx="2">
                  <c:v>Diversificação das formas de pagamento</c:v>
                </c:pt>
                <c:pt idx="3">
                  <c:v>Formas de atendimento aos clientes</c:v>
                </c:pt>
                <c:pt idx="4">
                  <c:v>Ações de sustentabilidade</c:v>
                </c:pt>
                <c:pt idx="5">
                  <c:v>Melhorias na gestão de pessoas</c:v>
                </c:pt>
                <c:pt idx="6">
                  <c:v>Desen. de habilidades técnicas e gerenciais</c:v>
                </c:pt>
                <c:pt idx="7">
                  <c:v>Melhoria na divulgação da empresa</c:v>
                </c:pt>
                <c:pt idx="8">
                  <c:v>Melhor utilização da internet e mídias sociais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0.80906026980472034</c:v>
                </c:pt>
                <c:pt idx="1">
                  <c:v>0.77837189254745387</c:v>
                </c:pt>
                <c:pt idx="2">
                  <c:v>0.73220788276466142</c:v>
                </c:pt>
                <c:pt idx="3">
                  <c:v>0.71080457466723301</c:v>
                </c:pt>
                <c:pt idx="4">
                  <c:v>0.67443399155611383</c:v>
                </c:pt>
                <c:pt idx="5">
                  <c:v>0.65393921991603476</c:v>
                </c:pt>
                <c:pt idx="6">
                  <c:v>0.57112199629831695</c:v>
                </c:pt>
                <c:pt idx="7">
                  <c:v>0.51469127461227948</c:v>
                </c:pt>
                <c:pt idx="8">
                  <c:v>0.46780405762011762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BE5-4E95-AE53-DA53EF4D4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376E-3"/>
          <c:y val="3.577596715474271E-2"/>
          <c:w val="0.98038297451921541"/>
          <c:h val="0.6623808918946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E5-4C74-932C-B05B4B819C4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E5-4C74-932C-B05B4B819C4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E5-4C74-932C-B05B4B819C4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E5-4C74-932C-B05B4B819C4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E5-4C74-932C-B05B4B819C4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E5-4C74-932C-B05B4B819C4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BE5-4C74-932C-B05B4B819C4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BE5-4C74-932C-B05B4B819C4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BE5-4C74-932C-B05B4B819C4B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BE5-4C74-932C-B05B4B819C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Organização das finanças</c:v>
                </c:pt>
                <c:pt idx="1">
                  <c:v>Formas de atendimento aos clientes</c:v>
                </c:pt>
                <c:pt idx="2">
                  <c:v>Melhoria na divulgação da empresa</c:v>
                </c:pt>
                <c:pt idx="3">
                  <c:v>Melhor utilização da internet e mídias sociais</c:v>
                </c:pt>
                <c:pt idx="4">
                  <c:v>Desen. de habilidades técnicas e gerenciais</c:v>
                </c:pt>
                <c:pt idx="5">
                  <c:v>Melhorias na gestão de pessoas</c:v>
                </c:pt>
                <c:pt idx="6">
                  <c:v>Mudanças no ponto de venda</c:v>
                </c:pt>
                <c:pt idx="7">
                  <c:v>Diversificação das formas de pagamento</c:v>
                </c:pt>
                <c:pt idx="8">
                  <c:v>Ações de sustentabilidade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0.80249269175607263</c:v>
                </c:pt>
                <c:pt idx="1">
                  <c:v>0.76508933851322436</c:v>
                </c:pt>
                <c:pt idx="2">
                  <c:v>0.72476513967793066</c:v>
                </c:pt>
                <c:pt idx="3">
                  <c:v>0.6828880055394414</c:v>
                </c:pt>
                <c:pt idx="4">
                  <c:v>0.62509264194279279</c:v>
                </c:pt>
                <c:pt idx="5">
                  <c:v>0.60398910764186431</c:v>
                </c:pt>
                <c:pt idx="6">
                  <c:v>0.58686623160978746</c:v>
                </c:pt>
                <c:pt idx="7">
                  <c:v>0.50759685365286966</c:v>
                </c:pt>
                <c:pt idx="8">
                  <c:v>0.48360536097020818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BE5-4C74-932C-B05B4B819C4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Organização das finanças</c:v>
                </c:pt>
                <c:pt idx="1">
                  <c:v>Formas de atendimento aos clientes</c:v>
                </c:pt>
                <c:pt idx="2">
                  <c:v>Melhoria na divulgação da empresa</c:v>
                </c:pt>
                <c:pt idx="3">
                  <c:v>Melhor utilização da internet e mídias sociais</c:v>
                </c:pt>
                <c:pt idx="4">
                  <c:v>Desen. de habilidades técnicas e gerenciais</c:v>
                </c:pt>
                <c:pt idx="5">
                  <c:v>Melhorias na gestão de pessoas</c:v>
                </c:pt>
                <c:pt idx="6">
                  <c:v>Mudanças no ponto de venda</c:v>
                </c:pt>
                <c:pt idx="7">
                  <c:v>Diversificação das formas de pagamento</c:v>
                </c:pt>
                <c:pt idx="8">
                  <c:v>Ações de sustentabilidade</c:v>
                </c:pt>
              </c:strCache>
            </c:strRef>
          </c:cat>
          <c:val>
            <c:numRef>
              <c:f>Planilha1!$C$2:$C$10</c:f>
              <c:numCache>
                <c:formatCode>0.0%</c:formatCode>
                <c:ptCount val="9"/>
                <c:pt idx="0">
                  <c:v>0.80906026980472034</c:v>
                </c:pt>
                <c:pt idx="1">
                  <c:v>0.77837189254745387</c:v>
                </c:pt>
                <c:pt idx="2">
                  <c:v>0.73220788276466142</c:v>
                </c:pt>
                <c:pt idx="3">
                  <c:v>0.71080457466723301</c:v>
                </c:pt>
                <c:pt idx="4">
                  <c:v>0.67443399155611383</c:v>
                </c:pt>
                <c:pt idx="5">
                  <c:v>0.65393921991603476</c:v>
                </c:pt>
                <c:pt idx="6">
                  <c:v>0.57112199629831695</c:v>
                </c:pt>
                <c:pt idx="7">
                  <c:v>0.51469127461227948</c:v>
                </c:pt>
                <c:pt idx="8">
                  <c:v>0.46780405762011762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BE5-4C74-932C-B05B4B819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8652264850493421"/>
          <c:h val="0.79623298853899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C-4CC0-ADE2-4D3016FF1C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C-4CC0-ADE2-4D3016FF1C84}"/>
              </c:ext>
            </c:extLst>
          </c:dPt>
          <c:dPt>
            <c:idx val="2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C-4CC0-ADE2-4D3016FF1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DE-4AEF-B43A-9823C3BC8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Diminuiu / Houve prejuízo</c:v>
                </c:pt>
                <c:pt idx="3">
                  <c:v>NS/NR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0.41399999999999998</c:v>
                </c:pt>
                <c:pt idx="1">
                  <c:v>0.41299999999999998</c:v>
                </c:pt>
                <c:pt idx="2">
                  <c:v>7.8E-2</c:v>
                </c:pt>
                <c:pt idx="3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C-4CC0-ADE2-4D3016FF1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25065826006347"/>
          <c:y val="4.9911021189497175E-2"/>
          <c:w val="0.64674934173993648"/>
          <c:h val="0.90017795762100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EC-41DE-A256-AAC6A74CEE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EC-41DE-A256-AAC6A74CEE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EC-41DE-A256-AAC6A74CEE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EC-41DE-A256-AAC6A74CEE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EEC-41DE-A256-AAC6A74CEEAF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EC-41DE-A256-AAC6A74CEEA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EEC-41DE-A256-AAC6A74CEE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Aumentou até 10%</c:v>
                </c:pt>
                <c:pt idx="1">
                  <c:v>Aumentou entre 11% e 20%</c:v>
                </c:pt>
                <c:pt idx="2">
                  <c:v>Aumentou entre 21% e 30%</c:v>
                </c:pt>
                <c:pt idx="3">
                  <c:v>Aumentou entre 31% e 40%</c:v>
                </c:pt>
                <c:pt idx="4">
                  <c:v>Aumentou entre 41% e 50%</c:v>
                </c:pt>
                <c:pt idx="5">
                  <c:v>Aumentou mais de 50%</c:v>
                </c:pt>
                <c:pt idx="6">
                  <c:v>Não sabe avaliar quanto aumentou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0.30882101916355709</c:v>
                </c:pt>
                <c:pt idx="1">
                  <c:v>0.27769029871197803</c:v>
                </c:pt>
                <c:pt idx="2">
                  <c:v>0.15248669071748794</c:v>
                </c:pt>
                <c:pt idx="3">
                  <c:v>7.288923901553597E-2</c:v>
                </c:pt>
                <c:pt idx="4">
                  <c:v>4.0524642363085464E-2</c:v>
                </c:pt>
                <c:pt idx="5">
                  <c:v>6.1027291585492666E-2</c:v>
                </c:pt>
                <c:pt idx="6">
                  <c:v>8.6560818442862772E-2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EC-41DE-A256-AAC6A74CE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4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74941717737582E-2"/>
          <c:y val="3.0518975506173704E-2"/>
          <c:w val="0.96864242759000962"/>
          <c:h val="0.73492270856453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D-4792-B2FB-5490136B8F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7D-4792-B2FB-5490136B8F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7D-4792-B2FB-5490136B8F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Diminuiu / Houve prejuízo</c:v>
                </c:pt>
                <c:pt idx="3">
                  <c:v>Não sabe / 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0.41899999999999998</c:v>
                </c:pt>
                <c:pt idx="1">
                  <c:v>0.41299999999999998</c:v>
                </c:pt>
                <c:pt idx="2">
                  <c:v>0.122</c:v>
                </c:pt>
                <c:pt idx="3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0C-467E-9934-1F409A7D1BC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Aumentou</c:v>
                </c:pt>
                <c:pt idx="1">
                  <c:v>Ficou igual</c:v>
                </c:pt>
                <c:pt idx="2">
                  <c:v>Diminuiu / Houve prejuízo</c:v>
                </c:pt>
                <c:pt idx="3">
                  <c:v>Não sabe / Não respondeu</c:v>
                </c:pt>
              </c:strCache>
            </c:strRef>
          </c:cat>
          <c:val>
            <c:numRef>
              <c:f>Planilha1!$C$2:$C$5</c:f>
              <c:numCache>
                <c:formatCode>0.0%</c:formatCode>
                <c:ptCount val="4"/>
                <c:pt idx="0">
                  <c:v>0.41399999999999998</c:v>
                </c:pt>
                <c:pt idx="1">
                  <c:v>0.41299999999999998</c:v>
                </c:pt>
                <c:pt idx="2">
                  <c:v>7.8E-2</c:v>
                </c:pt>
                <c:pt idx="3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0C-467E-9934-1F409A7D1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18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C5-415E-9622-B2510358B9D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C5-415E-9622-B2510358B9D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C5-415E-9622-B2510358B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19135547009802"/>
          <c:y val="1.947195486759325E-2"/>
          <c:w val="0.56380864452990187"/>
          <c:h val="0.8336967936419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54-4D5F-954A-CEE44EA4F3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54-4D5F-954A-CEE44EA4F3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54-4D5F-954A-CEE44EA4F3C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54-4D5F-954A-CEE44EA4F3C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54-4D5F-954A-CEE44EA4F3C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54-4D5F-954A-CEE44EA4F3C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54-4D5F-954A-CEE44EA4F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Aumentou até 10%</c:v>
                </c:pt>
                <c:pt idx="1">
                  <c:v>Aumentou entre 11% e 20%</c:v>
                </c:pt>
                <c:pt idx="2">
                  <c:v>Aumentou entre 21% e 30%</c:v>
                </c:pt>
                <c:pt idx="3">
                  <c:v>Aumentou entre 31% e 40%</c:v>
                </c:pt>
                <c:pt idx="4">
                  <c:v>Aumentou entre 41% e 50%</c:v>
                </c:pt>
                <c:pt idx="5">
                  <c:v>Aumentou mais de 50%</c:v>
                </c:pt>
                <c:pt idx="6">
                  <c:v>Não sabe avaliar quanto aumentou</c:v>
                </c:pt>
              </c:strCache>
            </c:strRef>
          </c:cat>
          <c:val>
            <c:numRef>
              <c:f>Planilha1!$B$2:$B$8</c:f>
              <c:numCache>
                <c:formatCode>0%</c:formatCode>
                <c:ptCount val="7"/>
                <c:pt idx="0">
                  <c:v>0.27</c:v>
                </c:pt>
                <c:pt idx="1">
                  <c:v>0.29599999999999999</c:v>
                </c:pt>
                <c:pt idx="2">
                  <c:v>0.154</c:v>
                </c:pt>
                <c:pt idx="3">
                  <c:v>5.5E-2</c:v>
                </c:pt>
                <c:pt idx="4">
                  <c:v>3.2000000000000001E-2</c:v>
                </c:pt>
                <c:pt idx="5">
                  <c:v>5.8000000000000003E-2</c:v>
                </c:pt>
                <c:pt idx="6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54-4D5F-954A-CEE44EA4F3C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Aumentou até 10%</c:v>
                </c:pt>
                <c:pt idx="1">
                  <c:v>Aumentou entre 11% e 20%</c:v>
                </c:pt>
                <c:pt idx="2">
                  <c:v>Aumentou entre 21% e 30%</c:v>
                </c:pt>
                <c:pt idx="3">
                  <c:v>Aumentou entre 31% e 40%</c:v>
                </c:pt>
                <c:pt idx="4">
                  <c:v>Aumentou entre 41% e 50%</c:v>
                </c:pt>
                <c:pt idx="5">
                  <c:v>Aumentou mais de 50%</c:v>
                </c:pt>
                <c:pt idx="6">
                  <c:v>Não sabe avaliar quanto aumentou</c:v>
                </c:pt>
              </c:strCache>
            </c:strRef>
          </c:cat>
          <c:val>
            <c:numRef>
              <c:f>Planilha1!$C$2:$C$8</c:f>
              <c:numCache>
                <c:formatCode>0%</c:formatCode>
                <c:ptCount val="7"/>
                <c:pt idx="0">
                  <c:v>0.30882101916355709</c:v>
                </c:pt>
                <c:pt idx="1">
                  <c:v>0.27769029871197803</c:v>
                </c:pt>
                <c:pt idx="2">
                  <c:v>0.15248669071748794</c:v>
                </c:pt>
                <c:pt idx="3">
                  <c:v>7.288923901553597E-2</c:v>
                </c:pt>
                <c:pt idx="4">
                  <c:v>4.0524642363085464E-2</c:v>
                </c:pt>
                <c:pt idx="5">
                  <c:v>6.1027291585492666E-2</c:v>
                </c:pt>
                <c:pt idx="6">
                  <c:v>8.6560818442862772E-2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954-4D5F-954A-CEE44EA4F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19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t"/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31015210489918"/>
          <c:y val="0.89853261965308895"/>
          <c:w val="0.62264909731111306"/>
          <c:h val="6.3751909207060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4674269908708E-2"/>
          <c:y val="6.7492735230782641E-2"/>
          <c:w val="0.9665506514601826"/>
          <c:h val="0.82916499263425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F1E-9C62-45DBDE134DA5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F1E-9C62-45DBDE134DA5}"/>
              </c:ext>
            </c:extLst>
          </c:dPt>
          <c:dPt>
            <c:idx val="2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F1E-9C62-45DBDE134D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F1E-9C62-45DBDE134DA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F1E-9C62-45DBDE134D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F1E-9C62-45DBDE134D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04-4F1E-9C62-45DBDE134DA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04-4F1E-9C62-45DBDE134DA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04-4F1E-9C62-45DBDE134DA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04-4F1E-9C62-45DBDE134DA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04-4F1E-9C62-45DBDE134DA5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04-4F1E-9C62-45DBDE134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2.5552605184205122E-2</c:v>
                </c:pt>
                <c:pt idx="1">
                  <c:v>1.2125493035633718E-3</c:v>
                </c:pt>
                <c:pt idx="2">
                  <c:v>2.8219764687610113E-3</c:v>
                </c:pt>
                <c:pt idx="3">
                  <c:v>2.3388540073467313E-3</c:v>
                </c:pt>
                <c:pt idx="4">
                  <c:v>1.266946641399537E-2</c:v>
                </c:pt>
                <c:pt idx="5">
                  <c:v>6.2725778252342726E-2</c:v>
                </c:pt>
                <c:pt idx="6">
                  <c:v>6.0126563993104815E-2</c:v>
                </c:pt>
                <c:pt idx="7">
                  <c:v>9.5628043240219063E-2</c:v>
                </c:pt>
                <c:pt idx="8">
                  <c:v>0.2416757116100943</c:v>
                </c:pt>
                <c:pt idx="9">
                  <c:v>9.7975923943494081E-2</c:v>
                </c:pt>
                <c:pt idx="10">
                  <c:v>0.3972725275828734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404-4F1E-9C62-45DBDE13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3.3636962437638682E-2"/>
          <c:w val="0.97612259687696556"/>
          <c:h val="0.89193020544217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8.0731567034831819</c:v>
                </c:pt>
                <c:pt idx="1">
                  <c:v>8.0542752396243937</c:v>
                </c:pt>
                <c:pt idx="2">
                  <c:v>9.0548724169736428</c:v>
                </c:pt>
                <c:pt idx="3">
                  <c:v>8.9983460390486858</c:v>
                </c:pt>
                <c:pt idx="4">
                  <c:v>8.2728248288667938</c:v>
                </c:pt>
                <c:pt idx="5">
                  <c:v>8.3218030772189131</c:v>
                </c:pt>
                <c:pt idx="6">
                  <c:v>7.0461482983798209</c:v>
                </c:pt>
                <c:pt idx="7">
                  <c:v>8.4137249004184866</c:v>
                </c:pt>
                <c:pt idx="8">
                  <c:v>7.8248253601632092</c:v>
                </c:pt>
                <c:pt idx="9">
                  <c:v>8.2183971781304361</c:v>
                </c:pt>
                <c:pt idx="10">
                  <c:v>8.0096154646307856</c:v>
                </c:pt>
                <c:pt idx="11">
                  <c:v>7.9664675608682707</c:v>
                </c:pt>
                <c:pt idx="12">
                  <c:v>8.3614354727593998</c:v>
                </c:pt>
                <c:pt idx="13">
                  <c:v>8.8692461698676457</c:v>
                </c:pt>
                <c:pt idx="14">
                  <c:v>8.1152747355751131</c:v>
                </c:pt>
                <c:pt idx="15">
                  <c:v>8.527621597147176</c:v>
                </c:pt>
                <c:pt idx="16">
                  <c:v>8.3204480077468581</c:v>
                </c:pt>
                <c:pt idx="17">
                  <c:v>8.2870127729585654</c:v>
                </c:pt>
                <c:pt idx="18">
                  <c:v>8.0999896949766281</c:v>
                </c:pt>
                <c:pt idx="19">
                  <c:v>8.2664021269348336</c:v>
                </c:pt>
                <c:pt idx="20">
                  <c:v>7.4248543572453158</c:v>
                </c:pt>
                <c:pt idx="21">
                  <c:v>8.6499355046970692</c:v>
                </c:pt>
                <c:pt idx="22">
                  <c:v>7.8892119938143743</c:v>
                </c:pt>
                <c:pt idx="23">
                  <c:v>8.0309224377789636</c:v>
                </c:pt>
                <c:pt idx="24">
                  <c:v>8.1969043144418663</c:v>
                </c:pt>
                <c:pt idx="25">
                  <c:v>9.1241986767689625</c:v>
                </c:pt>
                <c:pt idx="26">
                  <c:v>8.5298329531653589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1"/>
        <c:axPos val="l"/>
        <c:numFmt formatCode="#,##0.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79E-2"/>
          <c:y val="3.051897550617370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0-4455-93D7-A66796AE43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Planilha1!$B$2:$E$2</c:f>
              <c:numCache>
                <c:formatCode>0.0</c:formatCode>
                <c:ptCount val="4"/>
                <c:pt idx="0">
                  <c:v>7.8</c:v>
                </c:pt>
                <c:pt idx="1">
                  <c:v>7.7</c:v>
                </c:pt>
                <c:pt idx="2">
                  <c:v>8.1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41157807593067"/>
          <c:y val="0"/>
          <c:w val="0.68156830963322113"/>
          <c:h val="0.88041446207719698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154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D5-49B1-920E-CC5E33B51A7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5-49B1-920E-CC5E33B51A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B3D-4CB3-977E-54F6A180BDB2}"/>
              </c:ext>
            </c:extLst>
          </c:dPt>
          <c:dLbls>
            <c:dLbl>
              <c:idx val="0"/>
              <c:layout>
                <c:manualLayout>
                  <c:x val="-9.2054127274581718E-2"/>
                  <c:y val="0.46714929471714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D5-49B1-920E-CC5E33B51A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D5-49B1-920E-CC5E33B51A75}"/>
                </c:ext>
              </c:extLst>
            </c:dLbl>
            <c:dLbl>
              <c:idx val="2"/>
              <c:layout>
                <c:manualLayout>
                  <c:x val="0.13808119091187251"/>
                  <c:y val="0.15207420528887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3D-4CB3-977E-54F6A180B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sabe/Não respondeu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0.79200000000000004</c:v>
                </c:pt>
                <c:pt idx="1">
                  <c:v>0.17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5-49B1-920E-CC5E33B51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2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92066617441955E-2"/>
          <c:y val="0.18380460071275687"/>
          <c:w val="0.88603966691279024"/>
          <c:h val="0.75844775305909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0.79484386347131453</c:v>
                </c:pt>
                <c:pt idx="1">
                  <c:v>0.85137318255250405</c:v>
                </c:pt>
                <c:pt idx="2">
                  <c:v>0.918331374853114</c:v>
                </c:pt>
                <c:pt idx="3">
                  <c:v>0.95454545454545459</c:v>
                </c:pt>
                <c:pt idx="4">
                  <c:v>0.83888998812821525</c:v>
                </c:pt>
                <c:pt idx="5">
                  <c:v>0.78438318188818723</c:v>
                </c:pt>
                <c:pt idx="6">
                  <c:v>0.61799170722913288</c:v>
                </c:pt>
                <c:pt idx="7">
                  <c:v>0.79257620925088956</c:v>
                </c:pt>
                <c:pt idx="8">
                  <c:v>0.7403068597607847</c:v>
                </c:pt>
                <c:pt idx="9">
                  <c:v>0.82406086543033763</c:v>
                </c:pt>
                <c:pt idx="10">
                  <c:v>0.81903457543025482</c:v>
                </c:pt>
                <c:pt idx="11">
                  <c:v>0.75778894472361813</c:v>
                </c:pt>
                <c:pt idx="12">
                  <c:v>0.78251121076233188</c:v>
                </c:pt>
                <c:pt idx="13">
                  <c:v>0.88766274023558578</c:v>
                </c:pt>
                <c:pt idx="14">
                  <c:v>0.83674500884508463</c:v>
                </c:pt>
                <c:pt idx="15">
                  <c:v>0.77973824527387292</c:v>
                </c:pt>
                <c:pt idx="16">
                  <c:v>0.8214285714285714</c:v>
                </c:pt>
                <c:pt idx="17">
                  <c:v>0.84171743545111699</c:v>
                </c:pt>
                <c:pt idx="18">
                  <c:v>0.76130451482244499</c:v>
                </c:pt>
                <c:pt idx="19">
                  <c:v>0.83689098908261372</c:v>
                </c:pt>
                <c:pt idx="20">
                  <c:v>0.80617059891107079</c:v>
                </c:pt>
                <c:pt idx="21">
                  <c:v>0.86721025043680844</c:v>
                </c:pt>
                <c:pt idx="22">
                  <c:v>0.84863591045046671</c:v>
                </c:pt>
                <c:pt idx="23">
                  <c:v>0.81577356970185333</c:v>
                </c:pt>
                <c:pt idx="24">
                  <c:v>0.81191011235955057</c:v>
                </c:pt>
                <c:pt idx="25">
                  <c:v>0.75106007067137814</c:v>
                </c:pt>
                <c:pt idx="26">
                  <c:v>0.84344146685472499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one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79E-2"/>
          <c:y val="3.0518975506173704E-2"/>
          <c:w val="0.95458856246144941"/>
          <c:h val="0.787637302620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lembra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0.79100000000000004</c:v>
                </c:pt>
                <c:pt idx="1">
                  <c:v>0.18099999999999999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0C-467E-9934-1F409A7D1BC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F-490F-B9E1-2337BBB0FE1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F-490F-B9E1-2337BBB0FE1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F-490F-B9E1-2337BBB0FE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lembra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0.79200000000000004</c:v>
                </c:pt>
                <c:pt idx="1">
                  <c:v>0.17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0C-467E-9934-1F409A7D1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18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F1E-9C62-45DBDE134DA5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F1E-9C62-45DBDE134DA5}"/>
              </c:ext>
            </c:extLst>
          </c:dPt>
          <c:dPt>
            <c:idx val="2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F1E-9C62-45DBDE134D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F1E-9C62-45DBDE134DA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F1E-9C62-45DBDE134D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F1E-9C62-45DBDE134D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04-4F1E-9C62-45DBDE134DA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04-4F1E-9C62-45DBDE134DA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04-4F1E-9C62-45DBDE134DA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04-4F1E-9C62-45DBDE134DA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04-4F1E-9C62-45DBDE134DA5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04-4F1E-9C62-45DBDE134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2.0215668322856505E-2</c:v>
                </c:pt>
                <c:pt idx="1">
                  <c:v>1.978731454076294E-3</c:v>
                </c:pt>
                <c:pt idx="2">
                  <c:v>6.7181139310373388E-3</c:v>
                </c:pt>
                <c:pt idx="3">
                  <c:v>4.9791786670505909E-3</c:v>
                </c:pt>
                <c:pt idx="4">
                  <c:v>6.4231934151538824E-3</c:v>
                </c:pt>
                <c:pt idx="5">
                  <c:v>6.2250955001285115E-2</c:v>
                </c:pt>
                <c:pt idx="6">
                  <c:v>3.3937049001013297E-2</c:v>
                </c:pt>
                <c:pt idx="7">
                  <c:v>8.4515007825742075E-2</c:v>
                </c:pt>
                <c:pt idx="8">
                  <c:v>0.20064326534004503</c:v>
                </c:pt>
                <c:pt idx="9">
                  <c:v>0.11985959162354133</c:v>
                </c:pt>
                <c:pt idx="10">
                  <c:v>0.45847924541819851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404-4F1E-9C62-45DBDE13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3.3636962437638682E-2"/>
          <c:w val="0.97612259687696556"/>
          <c:h val="0.89193020544217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###0.0</c:formatCode>
                <c:ptCount val="27"/>
                <c:pt idx="0">
                  <c:v>8.3292445563231468</c:v>
                </c:pt>
                <c:pt idx="1">
                  <c:v>8.2398536369349333</c:v>
                </c:pt>
                <c:pt idx="2">
                  <c:v>9.1597906874461472</c:v>
                </c:pt>
                <c:pt idx="3">
                  <c:v>9.1396022898463372</c:v>
                </c:pt>
                <c:pt idx="4">
                  <c:v>8.6418853003038638</c:v>
                </c:pt>
                <c:pt idx="5">
                  <c:v>8.3011350174038192</c:v>
                </c:pt>
                <c:pt idx="6">
                  <c:v>7.6155518636685819</c:v>
                </c:pt>
                <c:pt idx="7">
                  <c:v>8.4287657902337756</c:v>
                </c:pt>
                <c:pt idx="8">
                  <c:v>8.4098900646476817</c:v>
                </c:pt>
                <c:pt idx="9">
                  <c:v>8.3770842962011471</c:v>
                </c:pt>
                <c:pt idx="10">
                  <c:v>8.5473888530875364</c:v>
                </c:pt>
                <c:pt idx="11">
                  <c:v>8.2972479271814468</c:v>
                </c:pt>
                <c:pt idx="12">
                  <c:v>8.4366497182587317</c:v>
                </c:pt>
                <c:pt idx="13">
                  <c:v>8.6494283015399347</c:v>
                </c:pt>
                <c:pt idx="14">
                  <c:v>8.5642690902359657</c:v>
                </c:pt>
                <c:pt idx="15">
                  <c:v>8.3228283153437932</c:v>
                </c:pt>
                <c:pt idx="16">
                  <c:v>8.4165645147136683</c:v>
                </c:pt>
                <c:pt idx="17">
                  <c:v>8.5414861624790213</c:v>
                </c:pt>
                <c:pt idx="18">
                  <c:v>8.6792990792705194</c:v>
                </c:pt>
                <c:pt idx="19">
                  <c:v>8.5516382402832285</c:v>
                </c:pt>
                <c:pt idx="20">
                  <c:v>8.0770460302258495</c:v>
                </c:pt>
                <c:pt idx="21">
                  <c:v>8.8383544649981243</c:v>
                </c:pt>
                <c:pt idx="22">
                  <c:v>8.3357015463099877</c:v>
                </c:pt>
                <c:pt idx="23">
                  <c:v>8.3940734378577471</c:v>
                </c:pt>
                <c:pt idx="24">
                  <c:v>8.4793001166357698</c:v>
                </c:pt>
                <c:pt idx="25">
                  <c:v>8.1719429080874946</c:v>
                </c:pt>
                <c:pt idx="26">
                  <c:v>8.7864044267128847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"/>
        </c:scaling>
        <c:delete val="1"/>
        <c:axPos val="l"/>
        <c:numFmt formatCode="#,##0.0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79E-2"/>
          <c:y val="3.051897550617370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0-4455-93D7-A66796AE43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Planilha1!$B$2:$E$2</c:f>
              <c:numCache>
                <c:formatCode>0.0</c:formatCode>
                <c:ptCount val="4"/>
                <c:pt idx="0">
                  <c:v>8.9</c:v>
                </c:pt>
                <c:pt idx="1">
                  <c:v>8.5</c:v>
                </c:pt>
                <c:pt idx="2">
                  <c:v>8.4</c:v>
                </c:pt>
                <c:pt idx="3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A-4B34-8406-695C0CC2810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A-4B34-8406-695C0CC2810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4.7E-2</c:v>
                </c:pt>
                <c:pt idx="1">
                  <c:v>0.95299999999999996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A-4B34-8406-695C0CC28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C-4CC0-ADE2-4D3016FF1C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C-4CC0-ADE2-4D3016FF1C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C-4CC0-ADE2-4D3016FF1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DE-4AEF-B43A-9823C3BC8ED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FA-40B8-800E-C8C07D00C3DD}"/>
              </c:ext>
            </c:extLst>
          </c:dPt>
          <c:dPt>
            <c:idx val="5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FA-40B8-800E-C8C07D00C3D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8F6-4C5F-AE73-3463826B77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Consultoria presencial</c:v>
                </c:pt>
                <c:pt idx="1">
                  <c:v>Cursos presenciais</c:v>
                </c:pt>
                <c:pt idx="2">
                  <c:v>Artigos disponibilizados na internet</c:v>
                </c:pt>
                <c:pt idx="3">
                  <c:v>Consultoria online</c:v>
                </c:pt>
                <c:pt idx="4">
                  <c:v>Cursos online</c:v>
                </c:pt>
                <c:pt idx="5">
                  <c:v>Palestras e vídeos disponibilizados na internet</c:v>
                </c:pt>
                <c:pt idx="6">
                  <c:v>Outro</c:v>
                </c:pt>
                <c:pt idx="7">
                  <c:v>Não Sabe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0.65803749633967001</c:v>
                </c:pt>
                <c:pt idx="1">
                  <c:v>0.64804701433241074</c:v>
                </c:pt>
                <c:pt idx="2">
                  <c:v>0.62860535867927969</c:v>
                </c:pt>
                <c:pt idx="3">
                  <c:v>0.54895603906737866</c:v>
                </c:pt>
                <c:pt idx="4">
                  <c:v>0.54733371866276592</c:v>
                </c:pt>
                <c:pt idx="5">
                  <c:v>0.54733371866276592</c:v>
                </c:pt>
                <c:pt idx="6">
                  <c:v>2.2004158479421453E-2</c:v>
                </c:pt>
                <c:pt idx="7">
                  <c:v>3.7695159202560558E-2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C-4CC0-ADE2-4D3016FF1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0502792593987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0-49FD-BF79-1671115510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0-49FD-BF79-1671115510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0-49FD-BF79-1671115510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B0-49FD-BF79-1671115510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Consultoria presencial</c:v>
                </c:pt>
                <c:pt idx="1">
                  <c:v>Cursos presenciais</c:v>
                </c:pt>
                <c:pt idx="2">
                  <c:v>Artigos disponibilizados na internet</c:v>
                </c:pt>
                <c:pt idx="3">
                  <c:v>Consultoria online</c:v>
                </c:pt>
                <c:pt idx="4">
                  <c:v>Cursos online</c:v>
                </c:pt>
                <c:pt idx="5">
                  <c:v>Palestras e vídeos disponibilizados na internet</c:v>
                </c:pt>
                <c:pt idx="6">
                  <c:v>Outro</c:v>
                </c:pt>
                <c:pt idx="7">
                  <c:v>Não Sabe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0.63400000000000001</c:v>
                </c:pt>
                <c:pt idx="1">
                  <c:v>0.627</c:v>
                </c:pt>
                <c:pt idx="2">
                  <c:v>0.64400000000000002</c:v>
                </c:pt>
                <c:pt idx="3">
                  <c:v>0.54600000000000004</c:v>
                </c:pt>
                <c:pt idx="4">
                  <c:v>0.54900000000000004</c:v>
                </c:pt>
                <c:pt idx="5">
                  <c:v>0.68100000000000005</c:v>
                </c:pt>
                <c:pt idx="6">
                  <c:v>7.0000000000000001E-3</c:v>
                </c:pt>
                <c:pt idx="7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B0-49FD-BF79-16711155109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Consultoria presencial</c:v>
                </c:pt>
                <c:pt idx="1">
                  <c:v>Cursos presenciais</c:v>
                </c:pt>
                <c:pt idx="2">
                  <c:v>Artigos disponibilizados na internet</c:v>
                </c:pt>
                <c:pt idx="3">
                  <c:v>Consultoria online</c:v>
                </c:pt>
                <c:pt idx="4">
                  <c:v>Cursos online</c:v>
                </c:pt>
                <c:pt idx="5">
                  <c:v>Palestras e vídeos disponibilizados na internet</c:v>
                </c:pt>
                <c:pt idx="6">
                  <c:v>Outro</c:v>
                </c:pt>
                <c:pt idx="7">
                  <c:v>Não Sabe</c:v>
                </c:pt>
              </c:strCache>
            </c:strRef>
          </c:cat>
          <c:val>
            <c:numRef>
              <c:f>Planilha1!$C$2:$C$9</c:f>
              <c:numCache>
                <c:formatCode>0.0%</c:formatCode>
                <c:ptCount val="8"/>
                <c:pt idx="0">
                  <c:v>0.65800000000000003</c:v>
                </c:pt>
                <c:pt idx="1">
                  <c:v>0.64800000000000002</c:v>
                </c:pt>
                <c:pt idx="2">
                  <c:v>0.629</c:v>
                </c:pt>
                <c:pt idx="3">
                  <c:v>0.54900000000000004</c:v>
                </c:pt>
                <c:pt idx="4">
                  <c:v>0.54700000000000004</c:v>
                </c:pt>
                <c:pt idx="5">
                  <c:v>0.54700000000000004</c:v>
                </c:pt>
                <c:pt idx="6">
                  <c:v>2.1999999999999999E-2</c:v>
                </c:pt>
                <c:pt idx="7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B0-49FD-BF79-167111551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19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184205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376E-3"/>
          <c:y val="0"/>
          <c:w val="0.98038297451921541"/>
          <c:h val="0.7196326704273460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2018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7-43D2-B3C3-827BB3DAE8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47-43D2-B3C3-827BB3DAE8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47-43D2-B3C3-827BB3DAE8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47-43D2-B3C3-827BB3DAE8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47-43D2-B3C3-827BB3DAE8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47-43D2-B3C3-827BB3DAE81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47-43D2-B3C3-827BB3DAE81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47-43D2-B3C3-827BB3DAE81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447-43D2-B3C3-827BB3DAE81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447-43D2-B3C3-827BB3DAE81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447-43D2-B3C3-827BB3DAE81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447-43D2-B3C3-827BB3DAE812}"/>
              </c:ext>
            </c:extLst>
          </c:dPt>
          <c:dLbls>
            <c:dLbl>
              <c:idx val="5"/>
              <c:layout>
                <c:manualLayout>
                  <c:x val="-1.1055035098431535E-3"/>
                  <c:y val="1.1676596446230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47-43D2-B3C3-827BB3DAE812}"/>
                </c:ext>
              </c:extLst>
            </c:dLbl>
            <c:dLbl>
              <c:idx val="6"/>
              <c:layout>
                <c:manualLayout>
                  <c:x val="-1.1055035098430726E-3"/>
                  <c:y val="8.59269041713660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47-43D2-B3C3-827BB3DAE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Procura no site do Sebrae</c:v>
                </c:pt>
                <c:pt idx="1">
                  <c:v>Vai até ao Sebrae presencialmente</c:v>
                </c:pt>
                <c:pt idx="2">
                  <c:v>Entra em contato direto com agente</c:v>
                </c:pt>
                <c:pt idx="3">
                  <c:v>Liga para central 0800</c:v>
                </c:pt>
                <c:pt idx="4">
                  <c:v>Procura na página do Sebrae no Facebook</c:v>
                </c:pt>
                <c:pt idx="5">
                  <c:v>Outro</c:v>
                </c:pt>
                <c:pt idx="6">
                  <c:v>Não sabe</c:v>
                </c:pt>
                <c:pt idx="7">
                  <c:v>Não entra em contato com o SEBRAE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0.35944413265082142</c:v>
                </c:pt>
                <c:pt idx="1">
                  <c:v>0.2433838388639431</c:v>
                </c:pt>
                <c:pt idx="2">
                  <c:v>0.12487479506040575</c:v>
                </c:pt>
                <c:pt idx="3">
                  <c:v>7.9589528778319846E-2</c:v>
                </c:pt>
                <c:pt idx="4">
                  <c:v>4.0716044113926077E-2</c:v>
                </c:pt>
                <c:pt idx="5">
                  <c:v>2.1643972121336369E-2</c:v>
                </c:pt>
                <c:pt idx="6">
                  <c:v>2.2960612459644224E-2</c:v>
                </c:pt>
                <c:pt idx="7">
                  <c:v>0.10738707595160311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447-43D2-B3C3-827BB3DAE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0765921148376E-3"/>
          <c:y val="0"/>
          <c:w val="0.98038297451921541"/>
          <c:h val="0.7196326704273460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BD-4955-B54B-6F78E27FC0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BD-4955-B54B-6F78E27FC0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BD-4955-B54B-6F78E27FC0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BD-4955-B54B-6F78E27FC0E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BD-4955-B54B-6F78E27FC0E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BD-4955-B54B-6F78E27FC0E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4BD-4955-B54B-6F78E27FC0E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4BD-4955-B54B-6F78E27FC0E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4BD-4955-B54B-6F78E27FC0E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4BD-4955-B54B-6F78E27FC0E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4BD-4955-B54B-6F78E27FC0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4BD-4955-B54B-6F78E27FC0E8}"/>
              </c:ext>
            </c:extLst>
          </c:dPt>
          <c:dLbls>
            <c:dLbl>
              <c:idx val="5"/>
              <c:layout>
                <c:manualLayout>
                  <c:x val="-1.1055035098431535E-3"/>
                  <c:y val="1.1676596446230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BD-4955-B54B-6F78E27FC0E8}"/>
                </c:ext>
              </c:extLst>
            </c:dLbl>
            <c:dLbl>
              <c:idx val="6"/>
              <c:layout>
                <c:manualLayout>
                  <c:x val="-1.1055035098430726E-3"/>
                  <c:y val="8.59269041713660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BD-4955-B54B-6F78E27FC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Procura no site do Sebrae</c:v>
                </c:pt>
                <c:pt idx="1">
                  <c:v>Vai até ao Sebrae presencialmente</c:v>
                </c:pt>
                <c:pt idx="2">
                  <c:v>Entra em contato direto com agente</c:v>
                </c:pt>
                <c:pt idx="3">
                  <c:v>Liga para central 0800</c:v>
                </c:pt>
                <c:pt idx="4">
                  <c:v>Procura na página do Sebrae no Facebook</c:v>
                </c:pt>
                <c:pt idx="5">
                  <c:v>Outro</c:v>
                </c:pt>
                <c:pt idx="6">
                  <c:v>Não sabe</c:v>
                </c:pt>
                <c:pt idx="7">
                  <c:v>Não entra em contato com o SEBRAE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0.41499999999999998</c:v>
                </c:pt>
                <c:pt idx="1">
                  <c:v>0.16400000000000001</c:v>
                </c:pt>
                <c:pt idx="2">
                  <c:v>0.13</c:v>
                </c:pt>
                <c:pt idx="3">
                  <c:v>8.5999999999999993E-2</c:v>
                </c:pt>
                <c:pt idx="4">
                  <c:v>5.7000000000000002E-2</c:v>
                </c:pt>
                <c:pt idx="5">
                  <c:v>3.5000000000000003E-2</c:v>
                </c:pt>
                <c:pt idx="6">
                  <c:v>0.02</c:v>
                </c:pt>
                <c:pt idx="7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4BD-4955-B54B-6F78E27FC0E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3496278841971513E-3"/>
                  <c:y val="1.5528795645179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4BD-4955-B54B-6F78E27FC0E8}"/>
                </c:ext>
              </c:extLst>
            </c:dLbl>
            <c:dLbl>
              <c:idx val="6"/>
              <c:layout>
                <c:manualLayout>
                  <c:x val="3.2622209131478635E-3"/>
                  <c:y val="1.21817078820137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4BD-4955-B54B-6F78E27FC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Procura no site do Sebrae</c:v>
                </c:pt>
                <c:pt idx="1">
                  <c:v>Vai até ao Sebrae presencialmente</c:v>
                </c:pt>
                <c:pt idx="2">
                  <c:v>Entra em contato direto com agente</c:v>
                </c:pt>
                <c:pt idx="3">
                  <c:v>Liga para central 0800</c:v>
                </c:pt>
                <c:pt idx="4">
                  <c:v>Procura na página do Sebrae no Facebook</c:v>
                </c:pt>
                <c:pt idx="5">
                  <c:v>Outro</c:v>
                </c:pt>
                <c:pt idx="6">
                  <c:v>Não sabe</c:v>
                </c:pt>
                <c:pt idx="7">
                  <c:v>Não entra em contato com o SEBRAE</c:v>
                </c:pt>
              </c:strCache>
            </c:strRef>
          </c:cat>
          <c:val>
            <c:numRef>
              <c:f>Planilha1!$C$2:$C$9</c:f>
              <c:numCache>
                <c:formatCode>0.0%</c:formatCode>
                <c:ptCount val="8"/>
                <c:pt idx="0">
                  <c:v>0.35944413265082142</c:v>
                </c:pt>
                <c:pt idx="1">
                  <c:v>0.2433838388639431</c:v>
                </c:pt>
                <c:pt idx="2">
                  <c:v>0.12487479506040575</c:v>
                </c:pt>
                <c:pt idx="3">
                  <c:v>7.9589528778319846E-2</c:v>
                </c:pt>
                <c:pt idx="4">
                  <c:v>4.0716044113926077E-2</c:v>
                </c:pt>
                <c:pt idx="5">
                  <c:v>2.1643972121336369E-2</c:v>
                </c:pt>
                <c:pt idx="6">
                  <c:v>2.2960612459644224E-2</c:v>
                </c:pt>
                <c:pt idx="7">
                  <c:v>0.10738707595160311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4BD-4955-B54B-6F78E27FC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45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F1E-9C62-45DBDE134DA5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F1E-9C62-45DBDE134DA5}"/>
              </c:ext>
            </c:extLst>
          </c:dPt>
          <c:dPt>
            <c:idx val="2"/>
            <c:invertIfNegative val="0"/>
            <c:bubble3D val="0"/>
            <c:spPr>
              <a:solidFill>
                <a:srgbClr val="C55A11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F1E-9C62-45DBDE134D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F1E-9C62-45DBDE134DA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F1E-9C62-45DBDE134DA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F1E-9C62-45DBDE134DA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04-4F1E-9C62-45DBDE134DA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04-4F1E-9C62-45DBDE134DA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04-4F1E-9C62-45DBDE134DA5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04-4F1E-9C62-45DBDE134DA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04-4F1E-9C62-45DBDE134DA5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04-4F1E-9C62-45DBDE134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9.9982732722323879E-3</c:v>
                </c:pt>
                <c:pt idx="1">
                  <c:v>4.2637461618205203E-4</c:v>
                </c:pt>
                <c:pt idx="2">
                  <c:v>3.5137776219787593E-3</c:v>
                </c:pt>
                <c:pt idx="3">
                  <c:v>1.3141936611628529E-3</c:v>
                </c:pt>
                <c:pt idx="4">
                  <c:v>1.0276283212940262E-3</c:v>
                </c:pt>
                <c:pt idx="5">
                  <c:v>2.3404034587492982E-2</c:v>
                </c:pt>
                <c:pt idx="6">
                  <c:v>1.3708642036572157E-2</c:v>
                </c:pt>
                <c:pt idx="7">
                  <c:v>3.1456890939686302E-2</c:v>
                </c:pt>
                <c:pt idx="8">
                  <c:v>8.7586361227940557E-2</c:v>
                </c:pt>
                <c:pt idx="9">
                  <c:v>6.8856374450765839E-2</c:v>
                </c:pt>
                <c:pt idx="10">
                  <c:v>0.75870744926469214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404-4F1E-9C62-45DBDE134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145182040"/>
        <c:axId val="1145240752"/>
      </c:barChart>
      <c:catAx>
        <c:axId val="11451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5240752"/>
        <c:crosses val="autoZero"/>
        <c:auto val="1"/>
        <c:lblAlgn val="ctr"/>
        <c:lblOffset val="100"/>
        <c:noMultiLvlLbl val="0"/>
      </c:catAx>
      <c:valAx>
        <c:axId val="1145240752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1451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E-470E-B302-CB0712255D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E-470E-B302-CB0712255D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E-470E-B302-CB0712255DD1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076-40AD-8952-82E76C3D7E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Planilha1!$A$2:$A$17</c:f>
              <c:strCache>
                <c:ptCount val="16"/>
                <c:pt idx="0">
                  <c:v>Não percebeu melhorias na empresa em decorrência do Programa</c:v>
                </c:pt>
                <c:pt idx="1">
                  <c:v>O Sebrae/agente não retornou na sua empresa</c:v>
                </c:pt>
                <c:pt idx="2">
                  <c:v>Conteúdo muito teórico, falta relação com a prática da empresa</c:v>
                </c:pt>
                <c:pt idx="3">
                  <c:v>Conhecimento passado pelo Sebrae foi superficial, poderia ser mais aprofundado</c:v>
                </c:pt>
                <c:pt idx="4">
                  <c:v>Não conseguiu colocar em prática os conhecimentos passados pelo Sebrae</c:v>
                </c:pt>
                <c:pt idx="5">
                  <c:v>O agente do Sebrae parecia despreparado, sem conhecimentos suficientes</c:v>
                </c:pt>
                <c:pt idx="6">
                  <c:v>O tempo entre cada visita é muito longo, agente deveria ser mais assíduo</c:v>
                </c:pt>
                <c:pt idx="7">
                  <c:v>O tempo das visitas é insuficiente, deveria ser maior</c:v>
                </c:pt>
                <c:pt idx="8">
                  <c:v>O Sebrae não atendeu suas expectativas</c:v>
                </c:pt>
                <c:pt idx="9">
                  <c:v>Não ficou satisfeito com o atendimento recebido</c:v>
                </c:pt>
                <c:pt idx="10">
                  <c:v>Falta de linha de crédito</c:v>
                </c:pt>
                <c:pt idx="11">
                  <c:v>Muita burocracia para contratação e início dos projetos</c:v>
                </c:pt>
                <c:pt idx="12">
                  <c:v>O Sebrae é muito distante de sua cidade</c:v>
                </c:pt>
                <c:pt idx="13">
                  <c:v>Não ficou motivado pela visita</c:v>
                </c:pt>
                <c:pt idx="14">
                  <c:v>Achou o preço muito alto</c:v>
                </c:pt>
                <c:pt idx="15">
                  <c:v>Não sabe</c:v>
                </c:pt>
              </c:strCache>
            </c:strRef>
          </c:cat>
          <c:val>
            <c:numRef>
              <c:f>Planilha1!$B$2:$B$17</c:f>
              <c:numCache>
                <c:formatCode>0.0%</c:formatCode>
                <c:ptCount val="16"/>
                <c:pt idx="0">
                  <c:v>0.124415014075442</c:v>
                </c:pt>
                <c:pt idx="1">
                  <c:v>0.11457190895439856</c:v>
                </c:pt>
                <c:pt idx="2">
                  <c:v>0.1008410016248469</c:v>
                </c:pt>
                <c:pt idx="3">
                  <c:v>6.9854661047409297E-2</c:v>
                </c:pt>
                <c:pt idx="4">
                  <c:v>6.2651456761560212E-2</c:v>
                </c:pt>
                <c:pt idx="5">
                  <c:v>5.4008612177394201E-2</c:v>
                </c:pt>
                <c:pt idx="6">
                  <c:v>5.0564826480115635E-2</c:v>
                </c:pt>
                <c:pt idx="7">
                  <c:v>4.4796805432400631E-2</c:v>
                </c:pt>
                <c:pt idx="8">
                  <c:v>4.2575690266348339E-2</c:v>
                </c:pt>
                <c:pt idx="9">
                  <c:v>3.3706796875962459E-2</c:v>
                </c:pt>
                <c:pt idx="10">
                  <c:v>2.3660329849695471E-2</c:v>
                </c:pt>
                <c:pt idx="11">
                  <c:v>8.2124034102748038E-3</c:v>
                </c:pt>
                <c:pt idx="12">
                  <c:v>1.3923438771059073E-3</c:v>
                </c:pt>
                <c:pt idx="13">
                  <c:v>1.1871153097971923E-3</c:v>
                </c:pt>
                <c:pt idx="14">
                  <c:v>1.0812475684087667E-3</c:v>
                </c:pt>
                <c:pt idx="15">
                  <c:v>0.26649370859437888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8E-470E-B302-CB0712255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3.3636962437638682E-2"/>
          <c:w val="0.97612259687696556"/>
          <c:h val="0.89193020544217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0</c:formatCode>
                <c:ptCount val="27"/>
                <c:pt idx="0">
                  <c:v>79.117126005549139</c:v>
                </c:pt>
                <c:pt idx="1">
                  <c:v>74.913109636382771</c:v>
                </c:pt>
                <c:pt idx="2">
                  <c:v>86.842881454364019</c:v>
                </c:pt>
                <c:pt idx="3">
                  <c:v>92.55317866827356</c:v>
                </c:pt>
                <c:pt idx="4">
                  <c:v>74.089948496575033</c:v>
                </c:pt>
                <c:pt idx="5">
                  <c:v>73.645575879564788</c:v>
                </c:pt>
                <c:pt idx="6">
                  <c:v>56.81809470527763</c:v>
                </c:pt>
                <c:pt idx="7">
                  <c:v>86.1272835018883</c:v>
                </c:pt>
                <c:pt idx="8">
                  <c:v>81.48921218451153</c:v>
                </c:pt>
                <c:pt idx="9">
                  <c:v>74.209481482616141</c:v>
                </c:pt>
                <c:pt idx="10">
                  <c:v>85.056881148736977</c:v>
                </c:pt>
                <c:pt idx="11">
                  <c:v>73.321604004000804</c:v>
                </c:pt>
                <c:pt idx="12">
                  <c:v>71.627339233165245</c:v>
                </c:pt>
                <c:pt idx="13">
                  <c:v>84.396155727084036</c:v>
                </c:pt>
                <c:pt idx="14">
                  <c:v>75.913454409964672</c:v>
                </c:pt>
                <c:pt idx="15">
                  <c:v>78.843147421637923</c:v>
                </c:pt>
                <c:pt idx="16">
                  <c:v>69.454184452353402</c:v>
                </c:pt>
                <c:pt idx="17">
                  <c:v>75.974889375806612</c:v>
                </c:pt>
                <c:pt idx="18">
                  <c:v>82.221463346498339</c:v>
                </c:pt>
                <c:pt idx="19">
                  <c:v>81.552995830886999</c:v>
                </c:pt>
                <c:pt idx="20">
                  <c:v>64.600518986050275</c:v>
                </c:pt>
                <c:pt idx="21">
                  <c:v>77.698060399115533</c:v>
                </c:pt>
                <c:pt idx="22">
                  <c:v>67.82765588775024</c:v>
                </c:pt>
                <c:pt idx="23">
                  <c:v>69.634427172301855</c:v>
                </c:pt>
                <c:pt idx="24">
                  <c:v>76.774098137411613</c:v>
                </c:pt>
                <c:pt idx="25">
                  <c:v>74.608320868970523</c:v>
                </c:pt>
                <c:pt idx="26">
                  <c:v>81.99312961678018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017-BD13-57A3F503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00"/>
        </c:scaling>
        <c:delete val="1"/>
        <c:axPos val="l"/>
        <c:numFmt formatCode="General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5718769275279E-2"/>
          <c:y val="3.0518975506173704E-2"/>
          <c:w val="0.95458856246144941"/>
          <c:h val="0.80705846885185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4-4F47-BA54-6EF51D73946C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4-4F47-BA54-6EF51D7394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4-4F47-BA54-6EF51D7394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0-4455-93D7-A66796AE43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Planilha1!$B$1:$E$1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Planilha1!$B$2:$E$2</c:f>
              <c:numCache>
                <c:formatCode>0.0</c:formatCode>
                <c:ptCount val="4"/>
                <c:pt idx="0">
                  <c:v>76</c:v>
                </c:pt>
                <c:pt idx="1">
                  <c:v>75</c:v>
                </c:pt>
                <c:pt idx="2">
                  <c:v>76</c:v>
                </c:pt>
                <c:pt idx="3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C4-4F47-BA54-6EF51D7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00"/>
        </c:scaling>
        <c:delete val="1"/>
        <c:axPos val="l"/>
        <c:numFmt formatCode="General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para fazer o acompanhamento do projeto </c:v>
                </c:pt>
                <c:pt idx="1">
                  <c:v>Sim, para realizar outro projeto do Sebrae</c:v>
                </c:pt>
                <c:pt idx="2">
                  <c:v>Não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0.41455185844089903</c:v>
                </c:pt>
                <c:pt idx="1">
                  <c:v>0.34608902532806474</c:v>
                </c:pt>
                <c:pt idx="2">
                  <c:v>0.21188066514390563</c:v>
                </c:pt>
                <c:pt idx="3">
                  <c:v>2.7478451087136486E-2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866182331834"/>
          <c:y val="0.18918094860136908"/>
          <c:w val="0.5632130091790748"/>
          <c:h val="0.85064515620815151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2-4039-BF20-8A5E94533BA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2-4039-BF20-8A5E94533BA9}"/>
              </c:ext>
            </c:extLst>
          </c:dPt>
          <c:dLbls>
            <c:dLbl>
              <c:idx val="0"/>
              <c:layout>
                <c:manualLayout>
                  <c:x val="0.14120326257673466"/>
                  <c:y val="-9.23909772070818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2-4039-BF20-8A5E94533BA9}"/>
                </c:ext>
              </c:extLst>
            </c:dLbl>
            <c:dLbl>
              <c:idx val="1"/>
              <c:layout>
                <c:manualLayout>
                  <c:x val="-0.13865905964742423"/>
                  <c:y val="6.9166114889278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2-4039-BF20-8A5E94533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0.90600000000000003</c:v>
                </c:pt>
                <c:pt idx="1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2-4039-BF20-8A5E94533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3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86-45DD-B601-A2C5106A2FA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86-45DD-B601-A2C5106A2FA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3.1E-2</c:v>
                </c:pt>
                <c:pt idx="1">
                  <c:v>0.96899999999999997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86-45DD-B601-A2C5106A2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2333869163447E-2"/>
          <c:y val="3.1351740268448995E-2"/>
          <c:w val="0.97015332261673104"/>
          <c:h val="0.71343454611679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0-44FB-83C3-D94204A2BFAF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E0-44FB-83C3-D94204A2BFAF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E0-44FB-83C3-D94204A2BFAF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E0-44FB-83C3-D94204A2BF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para fazer o acompanhamento do projeto </c:v>
                </c:pt>
                <c:pt idx="1">
                  <c:v>Sim, para realizar outro projeto do Sebrae</c:v>
                </c:pt>
                <c:pt idx="2">
                  <c:v>Não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0.38400000000000001</c:v>
                </c:pt>
                <c:pt idx="1">
                  <c:v>0.377</c:v>
                </c:pt>
                <c:pt idx="2">
                  <c:v>0.21099999999999999</c:v>
                </c:pt>
                <c:pt idx="3">
                  <c:v>2.7478451087136486E-2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E0-44FB-83C3-D94204A2BFA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para fazer o acompanhamento do projeto </c:v>
                </c:pt>
                <c:pt idx="1">
                  <c:v>Sim, para realizar outro projeto do Sebrae</c:v>
                </c:pt>
                <c:pt idx="2">
                  <c:v>Não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Planilha1!$C$2:$C$5</c:f>
              <c:numCache>
                <c:formatCode>0.0%</c:formatCode>
                <c:ptCount val="4"/>
                <c:pt idx="0">
                  <c:v>0.41455185844089903</c:v>
                </c:pt>
                <c:pt idx="1">
                  <c:v>0.34608902532806474</c:v>
                </c:pt>
                <c:pt idx="2">
                  <c:v>0.21188066514390563</c:v>
                </c:pt>
                <c:pt idx="3">
                  <c:v>2.7478451087136486E-2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E0-44FB-83C3-D94204A2B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11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respondeu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0.42852091711655793</c:v>
                </c:pt>
                <c:pt idx="1">
                  <c:v>0.51848317038986114</c:v>
                </c:pt>
                <c:pt idx="2">
                  <c:v>5.2995912493580925E-2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866182331834"/>
          <c:y val="0.18918094860136908"/>
          <c:w val="0.5632130091790748"/>
          <c:h val="0.85064515620815151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2-4039-BF20-8A5E94533BA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2-4039-BF20-8A5E94533BA9}"/>
              </c:ext>
            </c:extLst>
          </c:dPt>
          <c:dLbls>
            <c:dLbl>
              <c:idx val="0"/>
              <c:layout>
                <c:manualLayout>
                  <c:x val="0.14120326257673466"/>
                  <c:y val="-9.23909772070818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2-4039-BF20-8A5E94533BA9}"/>
                </c:ext>
              </c:extLst>
            </c:dLbl>
            <c:dLbl>
              <c:idx val="1"/>
              <c:layout>
                <c:manualLayout>
                  <c:x val="-0.13865905964742423"/>
                  <c:y val="6.9166114889278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2-4039-BF20-8A5E94533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2-4039-BF20-8A5E94533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3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4.4718847927121767E-2"/>
          <c:w val="0.97612259687696556"/>
          <c:h val="0.88084841358744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0.61509433962264159</c:v>
                </c:pt>
                <c:pt idx="1">
                  <c:v>0.63551401869158886</c:v>
                </c:pt>
                <c:pt idx="2">
                  <c:v>1</c:v>
                </c:pt>
                <c:pt idx="3">
                  <c:v>0.58750000000000002</c:v>
                </c:pt>
                <c:pt idx="4">
                  <c:v>0.87530762920426586</c:v>
                </c:pt>
                <c:pt idx="5">
                  <c:v>0.5</c:v>
                </c:pt>
                <c:pt idx="6">
                  <c:v>0.45109489051094892</c:v>
                </c:pt>
                <c:pt idx="7">
                  <c:v>0.4669117647058823</c:v>
                </c:pt>
                <c:pt idx="8">
                  <c:v>0.44850329781836629</c:v>
                </c:pt>
                <c:pt idx="9">
                  <c:v>0.57528957528957525</c:v>
                </c:pt>
                <c:pt idx="10">
                  <c:v>0.41486171276241252</c:v>
                </c:pt>
                <c:pt idx="11">
                  <c:v>0.30982019363762103</c:v>
                </c:pt>
                <c:pt idx="12">
                  <c:v>0.19607843137254904</c:v>
                </c:pt>
                <c:pt idx="13">
                  <c:v>0.77580645161290318</c:v>
                </c:pt>
                <c:pt idx="14">
                  <c:v>0.41839762611275966</c:v>
                </c:pt>
                <c:pt idx="15">
                  <c:v>0.49952153110047848</c:v>
                </c:pt>
                <c:pt idx="16">
                  <c:v>0.85074626865671643</c:v>
                </c:pt>
                <c:pt idx="17">
                  <c:v>0.29843304843304841</c:v>
                </c:pt>
                <c:pt idx="18">
                  <c:v>0.25636599050496334</c:v>
                </c:pt>
                <c:pt idx="19">
                  <c:v>0.53748558246828149</c:v>
                </c:pt>
                <c:pt idx="20">
                  <c:v>0.75</c:v>
                </c:pt>
                <c:pt idx="21">
                  <c:v>0.5</c:v>
                </c:pt>
                <c:pt idx="22">
                  <c:v>0.33366633366633364</c:v>
                </c:pt>
                <c:pt idx="23">
                  <c:v>0.33217189314750295</c:v>
                </c:pt>
                <c:pt idx="24">
                  <c:v>0.49892008639308855</c:v>
                </c:pt>
                <c:pt idx="25">
                  <c:v>0.35227102383450754</c:v>
                </c:pt>
                <c:pt idx="26">
                  <c:v>0.53003533568904593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9-4F10-A2DF-4C93ACC21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1"/>
        </c:scaling>
        <c:delete val="1"/>
        <c:axPos val="l"/>
        <c:numFmt formatCode="0.0%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7B5-44D2-8C60-244A349111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procurei</c:v>
                </c:pt>
                <c:pt idx="1">
                  <c:v>Sim, fiz inscrição em curso, mas não participei</c:v>
                </c:pt>
                <c:pt idx="2">
                  <c:v>Sim, procurou o Sebrae e realizou outros cursos/consultorias</c:v>
                </c:pt>
                <c:pt idx="3">
                  <c:v>Sim, mas não fui atendido(a)</c:v>
                </c:pt>
                <c:pt idx="4">
                  <c:v>Não sabe/Não respondeu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0.2839035944860594</c:v>
                </c:pt>
                <c:pt idx="1">
                  <c:v>6.1873165911402912E-2</c:v>
                </c:pt>
                <c:pt idx="2">
                  <c:v>0.52208864951289824</c:v>
                </c:pt>
                <c:pt idx="3">
                  <c:v>5.7255783173662707E-2</c:v>
                </c:pt>
                <c:pt idx="4">
                  <c:v>7.4878806915976578E-2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7B5-44D2-8C60-244A349111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respondeu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0.11379095843844839</c:v>
                </c:pt>
                <c:pt idx="1">
                  <c:v>0.831479037744427</c:v>
                </c:pt>
                <c:pt idx="2">
                  <c:v>5.4730003817124631E-2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9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3.3636962437638682E-2"/>
          <c:w val="0.97612259687696556"/>
          <c:h val="0.89193020544217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9.0635953930896351E-2</c:v>
                </c:pt>
                <c:pt idx="1">
                  <c:v>0.11813368630046327</c:v>
                </c:pt>
                <c:pt idx="2">
                  <c:v>9.480122324159021E-2</c:v>
                </c:pt>
                <c:pt idx="3">
                  <c:v>9.7907949790794979E-2</c:v>
                </c:pt>
                <c:pt idx="4">
                  <c:v>9.5012875085395979E-2</c:v>
                </c:pt>
                <c:pt idx="5">
                  <c:v>0.13497615262321144</c:v>
                </c:pt>
                <c:pt idx="6">
                  <c:v>6.4437909508332045E-2</c:v>
                </c:pt>
                <c:pt idx="7">
                  <c:v>0.10261102977061981</c:v>
                </c:pt>
                <c:pt idx="8">
                  <c:v>0.13933471395288635</c:v>
                </c:pt>
                <c:pt idx="9">
                  <c:v>0.15137529998153959</c:v>
                </c:pt>
                <c:pt idx="10">
                  <c:v>0.2085003430469794</c:v>
                </c:pt>
                <c:pt idx="11">
                  <c:v>0.14683592269799167</c:v>
                </c:pt>
                <c:pt idx="12">
                  <c:v>8.2697711762344445E-2</c:v>
                </c:pt>
                <c:pt idx="13">
                  <c:v>6.1008220263444587E-2</c:v>
                </c:pt>
                <c:pt idx="14">
                  <c:v>0.11479665416786848</c:v>
                </c:pt>
                <c:pt idx="15">
                  <c:v>0.10233211137976755</c:v>
                </c:pt>
                <c:pt idx="16">
                  <c:v>0.29421221864951769</c:v>
                </c:pt>
                <c:pt idx="17">
                  <c:v>0.15075451227931749</c:v>
                </c:pt>
                <c:pt idx="18">
                  <c:v>9.9137931034482762E-2</c:v>
                </c:pt>
                <c:pt idx="19">
                  <c:v>0.1290174049175799</c:v>
                </c:pt>
                <c:pt idx="20">
                  <c:v>0.18295739348370926</c:v>
                </c:pt>
                <c:pt idx="21">
                  <c:v>9.6403978576893645E-2</c:v>
                </c:pt>
                <c:pt idx="22">
                  <c:v>0.14597825022043695</c:v>
                </c:pt>
                <c:pt idx="23">
                  <c:v>7.396242288278182E-2</c:v>
                </c:pt>
                <c:pt idx="24">
                  <c:v>0.14000518537723619</c:v>
                </c:pt>
                <c:pt idx="25">
                  <c:v>6.9471680152308424E-2</c:v>
                </c:pt>
                <c:pt idx="26">
                  <c:v>8.7248322147651006E-2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4-4645-8A37-C9D1FE287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4"/>
        </c:scaling>
        <c:delete val="1"/>
        <c:axPos val="l"/>
        <c:numFmt formatCode="0.0%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0-4C8C-AF1B-0BF7868A7DD5}"/>
              </c:ext>
            </c:extLst>
          </c:dPt>
          <c:dPt>
            <c:idx val="1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0-4C8C-AF1B-0BF7868A7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0-4C8C-AF1B-0BF7868A7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0-4C8C-AF1B-0BF7868A7D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respondeu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0.47299999999999998</c:v>
                </c:pt>
                <c:pt idx="1">
                  <c:v>0.499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0-4C8C-AF1B-0BF7868A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866182331834"/>
          <c:y val="0.18918094860136908"/>
          <c:w val="0.5632130091790748"/>
          <c:h val="0.85064515620815151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32-4039-BF20-8A5E94533BA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2-4039-BF20-8A5E94533BA9}"/>
              </c:ext>
            </c:extLst>
          </c:dPt>
          <c:dLbls>
            <c:dLbl>
              <c:idx val="0"/>
              <c:layout>
                <c:manualLayout>
                  <c:x val="0.14120326257673466"/>
                  <c:y val="-9.23909772070818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2-4039-BF20-8A5E94533BA9}"/>
                </c:ext>
              </c:extLst>
            </c:dLbl>
            <c:dLbl>
              <c:idx val="1"/>
              <c:layout>
                <c:manualLayout>
                  <c:x val="-0.13865905964742423"/>
                  <c:y val="6.9166114889278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2-4039-BF20-8A5E94533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0.86099999999999999</c:v>
                </c:pt>
                <c:pt idx="1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2-4039-BF20-8A5E94533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3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38701561517214E-2"/>
          <c:y val="4.4718847927121767E-2"/>
          <c:w val="0.97612259687696556"/>
          <c:h val="0.88084841358744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Plan1!$B$2:$B$28</c:f>
              <c:numCache>
                <c:formatCode>###0%</c:formatCode>
                <c:ptCount val="27"/>
                <c:pt idx="0">
                  <c:v>0.50125187781672509</c:v>
                </c:pt>
                <c:pt idx="1">
                  <c:v>0.51886168100595631</c:v>
                </c:pt>
                <c:pt idx="2">
                  <c:v>0.61890243902439024</c:v>
                </c:pt>
                <c:pt idx="3">
                  <c:v>0.48994974874371855</c:v>
                </c:pt>
                <c:pt idx="4">
                  <c:v>0.48394555678175416</c:v>
                </c:pt>
                <c:pt idx="5">
                  <c:v>0.49980128765598919</c:v>
                </c:pt>
                <c:pt idx="6">
                  <c:v>0.47479750296651707</c:v>
                </c:pt>
                <c:pt idx="7">
                  <c:v>0.49646255184191268</c:v>
                </c:pt>
                <c:pt idx="8">
                  <c:v>0.5464371238107566</c:v>
                </c:pt>
                <c:pt idx="9">
                  <c:v>0.63854532028798228</c:v>
                </c:pt>
                <c:pt idx="10">
                  <c:v>0.41276088683469347</c:v>
                </c:pt>
                <c:pt idx="11">
                  <c:v>0.43179234558544904</c:v>
                </c:pt>
                <c:pt idx="12">
                  <c:v>0.43539325842696625</c:v>
                </c:pt>
                <c:pt idx="13">
                  <c:v>0.57531940180251562</c:v>
                </c:pt>
                <c:pt idx="14">
                  <c:v>0.54917796365734062</c:v>
                </c:pt>
                <c:pt idx="15">
                  <c:v>0.4558571205740134</c:v>
                </c:pt>
                <c:pt idx="16">
                  <c:v>0.62299035369774924</c:v>
                </c:pt>
                <c:pt idx="17">
                  <c:v>0.48101390669691291</c:v>
                </c:pt>
                <c:pt idx="18">
                  <c:v>0.42342799188640973</c:v>
                </c:pt>
                <c:pt idx="19">
                  <c:v>0.5030849986186573</c:v>
                </c:pt>
                <c:pt idx="20">
                  <c:v>0.55856882406563357</c:v>
                </c:pt>
                <c:pt idx="21">
                  <c:v>0.50038255547054322</c:v>
                </c:pt>
                <c:pt idx="22">
                  <c:v>0.32115215048496132</c:v>
                </c:pt>
                <c:pt idx="23">
                  <c:v>0.43858665171060013</c:v>
                </c:pt>
                <c:pt idx="24">
                  <c:v>0.5776510241120042</c:v>
                </c:pt>
                <c:pt idx="25">
                  <c:v>0.46320799619228936</c:v>
                </c:pt>
                <c:pt idx="26">
                  <c:v>0.49226006191950467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9-4F10-A2DF-4C93ACC21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667968"/>
        <c:axId val="167673856"/>
      </c:barChart>
      <c:catAx>
        <c:axId val="1676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pt-BR"/>
          </a:p>
        </c:txPr>
        <c:crossAx val="167673856"/>
        <c:crosses val="autoZero"/>
        <c:auto val="1"/>
        <c:lblAlgn val="ctr"/>
        <c:lblOffset val="100"/>
        <c:noMultiLvlLbl val="0"/>
      </c:catAx>
      <c:valAx>
        <c:axId val="167673856"/>
        <c:scaling>
          <c:orientation val="minMax"/>
          <c:max val="0.9"/>
        </c:scaling>
        <c:delete val="1"/>
        <c:axPos val="l"/>
        <c:numFmt formatCode="0.0%" sourceLinked="0"/>
        <c:majorTickMark val="out"/>
        <c:minorTickMark val="none"/>
        <c:tickLblPos val="nextTo"/>
        <c:crossAx val="167667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38-45F8-8684-0D67603EAFF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38-45F8-8684-0D67603EAFF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0.315</c:v>
                </c:pt>
                <c:pt idx="1">
                  <c:v>0.68500000000000005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8-45F8-8684-0D67603EA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0-440A-A81A-46266A8AF38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0-440A-A81A-46266A8AF38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4.3999999999999997E-2</c:v>
                </c:pt>
                <c:pt idx="1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0-440A-A81A-46266A8AF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0A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18-48D3-99E3-B582858BA71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18-48D3-99E3-B582858BA71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0.16300000000000001</c:v>
                </c:pt>
                <c:pt idx="1">
                  <c:v>0.83699999999999997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18-48D3-99E3-B582858BA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DE-496E-B797-EF0469BBD9E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DE-496E-B797-EF0469BBD9E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4.2000000000000003E-2</c:v>
                </c:pt>
                <c:pt idx="1">
                  <c:v>0.95799999999999996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DE-496E-B797-EF0469BBD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10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00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9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93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4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03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22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31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56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3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AB93-543E-4CB4-8501-5551BB5E049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2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1.xml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9.xml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1.xml"/><Relationship Id="rId4" Type="http://schemas.openxmlformats.org/officeDocument/2006/relationships/image" Target="../media/image20.png"/><Relationship Id="rId9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2.xml"/><Relationship Id="rId7" Type="http://schemas.openxmlformats.org/officeDocument/2006/relationships/slide" Target="slide13.xml"/><Relationship Id="rId12" Type="http://schemas.openxmlformats.org/officeDocument/2006/relationships/chart" Target="../charts/chart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slide" Target="slide14.xml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4.xml"/><Relationship Id="rId7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3.xml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hart" Target="../charts/chart16.xml"/><Relationship Id="rId5" Type="http://schemas.openxmlformats.org/officeDocument/2006/relationships/slide" Target="slide14.xml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0.png"/><Relationship Id="rId3" Type="http://schemas.openxmlformats.org/officeDocument/2006/relationships/slide" Target="slide15.xml"/><Relationship Id="rId7" Type="http://schemas.openxmlformats.org/officeDocument/2006/relationships/slide" Target="slide17.xml"/><Relationship Id="rId12" Type="http://schemas.openxmlformats.org/officeDocument/2006/relationships/slide" Target="slide16.xml"/><Relationship Id="rId17" Type="http://schemas.microsoft.com/office/2007/relationships/hdphoto" Target="../media/hdphoto6.wdp"/><Relationship Id="rId2" Type="http://schemas.openxmlformats.org/officeDocument/2006/relationships/image" Target="../media/image1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slide" Target="slide18.xml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chart" Target="../charts/chart17.xml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8.xml"/><Relationship Id="rId7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7.xml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8.xml"/><Relationship Id="rId4" Type="http://schemas.openxmlformats.org/officeDocument/2006/relationships/image" Target="../media/image20.png"/><Relationship Id="rId9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slide" Target="slide19.xml"/><Relationship Id="rId7" Type="http://schemas.openxmlformats.org/officeDocument/2006/relationships/slide" Target="slide20.xml"/><Relationship Id="rId12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slide" Target="slide21.xml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chart" Target="../charts/chart21.xml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1.xml"/><Relationship Id="rId7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0.xml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1.xml"/><Relationship Id="rId4" Type="http://schemas.openxmlformats.org/officeDocument/2006/relationships/image" Target="../media/image20.png"/><Relationship Id="rId9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chart" Target="../charts/chart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2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chart" Target="../charts/chart2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hart" Target="../charts/chart28.xml"/><Relationship Id="rId3" Type="http://schemas.openxmlformats.org/officeDocument/2006/relationships/slide" Target="slide25.xml"/><Relationship Id="rId7" Type="http://schemas.openxmlformats.org/officeDocument/2006/relationships/slide" Target="slide26.xml"/><Relationship Id="rId12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5" Type="http://schemas.openxmlformats.org/officeDocument/2006/relationships/slide" Target="slide27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hart" Target="../charts/chart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7.xml"/><Relationship Id="rId7" Type="http://schemas.openxmlformats.org/officeDocument/2006/relationships/slide" Target="slide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5.xml"/><Relationship Id="rId7" Type="http://schemas.openxmlformats.org/officeDocument/2006/relationships/slide" Target="slide26.xml"/><Relationship Id="rId12" Type="http://schemas.openxmlformats.org/officeDocument/2006/relationships/chart" Target="../charts/chart3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7.wdp"/><Relationship Id="rId5" Type="http://schemas.openxmlformats.org/officeDocument/2006/relationships/slide" Target="slide27.xml"/><Relationship Id="rId10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slide" Target="slide28.xml"/><Relationship Id="rId7" Type="http://schemas.openxmlformats.org/officeDocument/2006/relationships/slide" Target="slide29.xml"/><Relationship Id="rId12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slide" Target="slide30.xml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chart" Target="../charts/chart31.xml"/><Relationship Id="rId1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30.xml"/><Relationship Id="rId7" Type="http://schemas.openxmlformats.org/officeDocument/2006/relationships/slide" Target="slide2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9.xml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chart" Target="../charts/char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8.xml"/><Relationship Id="rId7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0.xml"/><Relationship Id="rId4" Type="http://schemas.openxmlformats.org/officeDocument/2006/relationships/image" Target="../media/image20.png"/><Relationship Id="rId9" Type="http://schemas.openxmlformats.org/officeDocument/2006/relationships/chart" Target="../charts/chart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31.xml"/><Relationship Id="rId7" Type="http://schemas.openxmlformats.org/officeDocument/2006/relationships/slide" Target="slide3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openxmlformats.org/officeDocument/2006/relationships/slide" Target="slide33.xml"/><Relationship Id="rId10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chart" Target="../charts/chart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2.xml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chart" Target="../charts/chart3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8.wdp"/><Relationship Id="rId7" Type="http://schemas.openxmlformats.org/officeDocument/2006/relationships/slide" Target="slide3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hart" Target="../charts/chart36.xml"/><Relationship Id="rId5" Type="http://schemas.openxmlformats.org/officeDocument/2006/relationships/slide" Target="slide31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slide" Target="slide34.xml"/><Relationship Id="rId7" Type="http://schemas.openxmlformats.org/officeDocument/2006/relationships/slide" Target="slide35.xml"/><Relationship Id="rId12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slide" Target="slide36.xml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chart" Target="../charts/chart37.xml"/><Relationship Id="rId1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36.xml"/><Relationship Id="rId7" Type="http://schemas.openxmlformats.org/officeDocument/2006/relationships/slide" Target="slide3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5.xml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chart" Target="../charts/chart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34.xml"/><Relationship Id="rId7" Type="http://schemas.openxmlformats.org/officeDocument/2006/relationships/slide" Target="slide3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6.xml"/><Relationship Id="rId4" Type="http://schemas.openxmlformats.org/officeDocument/2006/relationships/image" Target="../media/image20.png"/><Relationship Id="rId9" Type="http://schemas.openxmlformats.org/officeDocument/2006/relationships/chart" Target="../charts/chart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37.xml"/><Relationship Id="rId7" Type="http://schemas.openxmlformats.org/officeDocument/2006/relationships/slide" Target="slide3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39.xml"/><Relationship Id="rId4" Type="http://schemas.openxmlformats.org/officeDocument/2006/relationships/image" Target="../media/image16.png"/><Relationship Id="rId9" Type="http://schemas.openxmlformats.org/officeDocument/2006/relationships/chart" Target="../charts/chart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39.xml"/><Relationship Id="rId7" Type="http://schemas.openxmlformats.org/officeDocument/2006/relationships/slide" Target="slide3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8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37.xml"/><Relationship Id="rId7" Type="http://schemas.openxmlformats.org/officeDocument/2006/relationships/slide" Target="slide3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9.xml"/><Relationship Id="rId4" Type="http://schemas.openxmlformats.org/officeDocument/2006/relationships/image" Target="../media/image20.png"/><Relationship Id="rId9" Type="http://schemas.openxmlformats.org/officeDocument/2006/relationships/chart" Target="../charts/char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6.xml"/><Relationship Id="rId4" Type="http://schemas.openxmlformats.org/officeDocument/2006/relationships/image" Target="../media/image16.png"/><Relationship Id="rId9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0.xml"/><Relationship Id="rId7" Type="http://schemas.openxmlformats.org/officeDocument/2006/relationships/slide" Target="slide4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42.xml"/><Relationship Id="rId4" Type="http://schemas.openxmlformats.org/officeDocument/2006/relationships/image" Target="../media/image16.png"/><Relationship Id="rId9" Type="http://schemas.openxmlformats.org/officeDocument/2006/relationships/chart" Target="../charts/chart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42.xml"/><Relationship Id="rId7" Type="http://schemas.openxmlformats.org/officeDocument/2006/relationships/slide" Target="slide4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41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0.xml"/><Relationship Id="rId7" Type="http://schemas.openxmlformats.org/officeDocument/2006/relationships/slide" Target="slide4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42.xml"/><Relationship Id="rId4" Type="http://schemas.openxmlformats.org/officeDocument/2006/relationships/image" Target="../media/image20.png"/><Relationship Id="rId9" Type="http://schemas.openxmlformats.org/officeDocument/2006/relationships/chart" Target="../charts/chart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slide" Target="slide43.xml"/><Relationship Id="rId7" Type="http://schemas.openxmlformats.org/officeDocument/2006/relationships/slide" Target="slide45.xml"/><Relationship Id="rId12" Type="http://schemas.openxmlformats.org/officeDocument/2006/relationships/image" Target="../media/image32.png"/><Relationship Id="rId17" Type="http://schemas.openxmlformats.org/officeDocument/2006/relationships/slide" Target="slide44.xml"/><Relationship Id="rId2" Type="http://schemas.openxmlformats.org/officeDocument/2006/relationships/image" Target="../media/image15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slide" Target="slide46.xml"/><Relationship Id="rId1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chart" Target="../charts/chart44.xml"/><Relationship Id="rId14" Type="http://schemas.microsoft.com/office/2007/relationships/hdphoto" Target="../media/hdphoto6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46.xml"/><Relationship Id="rId7" Type="http://schemas.openxmlformats.org/officeDocument/2006/relationships/slide" Target="slide4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45.xml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chart" Target="../charts/chart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3.xml"/><Relationship Id="rId7" Type="http://schemas.openxmlformats.org/officeDocument/2006/relationships/slide" Target="slide4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46.xml"/><Relationship Id="rId4" Type="http://schemas.openxmlformats.org/officeDocument/2006/relationships/image" Target="../media/image20.png"/><Relationship Id="rId9" Type="http://schemas.openxmlformats.org/officeDocument/2006/relationships/chart" Target="../charts/chart4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7.xml"/><Relationship Id="rId7" Type="http://schemas.openxmlformats.org/officeDocument/2006/relationships/slide" Target="slide4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49.xml"/><Relationship Id="rId10" Type="http://schemas.openxmlformats.org/officeDocument/2006/relationships/chart" Target="../charts/chart49.xml"/><Relationship Id="rId4" Type="http://schemas.openxmlformats.org/officeDocument/2006/relationships/image" Target="../media/image16.png"/><Relationship Id="rId9" Type="http://schemas.openxmlformats.org/officeDocument/2006/relationships/chart" Target="../charts/chart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49.xml"/><Relationship Id="rId7" Type="http://schemas.openxmlformats.org/officeDocument/2006/relationships/slide" Target="slide4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48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7.xml"/><Relationship Id="rId7" Type="http://schemas.openxmlformats.org/officeDocument/2006/relationships/slide" Target="slide4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49.xml"/><Relationship Id="rId4" Type="http://schemas.openxmlformats.org/officeDocument/2006/relationships/image" Target="../media/image20.png"/><Relationship Id="rId9" Type="http://schemas.openxmlformats.org/officeDocument/2006/relationships/chart" Target="../charts/chart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slide" Target="slide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2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51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3" Type="http://schemas.openxmlformats.org/officeDocument/2006/relationships/slide" Target="slide53.xml"/><Relationship Id="rId7" Type="http://schemas.openxmlformats.org/officeDocument/2006/relationships/chart" Target="../charts/chart5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4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54.xml"/><Relationship Id="rId7" Type="http://schemas.openxmlformats.org/officeDocument/2006/relationships/chart" Target="../charts/chart5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53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slide" Target="slide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chart" Target="../charts/chart5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7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56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chart" Target="../charts/chart5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59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59.xml"/><Relationship Id="rId7" Type="http://schemas.openxmlformats.org/officeDocument/2006/relationships/chart" Target="../charts/chart5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5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hart" Target="../charts/chart6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chart" Target="../charts/chart5.xml"/><Relationship Id="rId2" Type="http://schemas.openxmlformats.org/officeDocument/2006/relationships/image" Target="../media/image15.png"/><Relationship Id="rId16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hart" Target="../charts/chart4.xml"/><Relationship Id="rId5" Type="http://schemas.openxmlformats.org/officeDocument/2006/relationships/slide" Target="slide6.xml"/><Relationship Id="rId15" Type="http://schemas.openxmlformats.org/officeDocument/2006/relationships/chart" Target="../charts/chart8.xml"/><Relationship Id="rId10" Type="http://schemas.openxmlformats.org/officeDocument/2006/relationships/chart" Target="../charts/chart3.xml"/><Relationship Id="rId4" Type="http://schemas.openxmlformats.org/officeDocument/2006/relationships/image" Target="../media/image20.png"/><Relationship Id="rId9" Type="http://schemas.openxmlformats.org/officeDocument/2006/relationships/chart" Target="../charts/chart2.xml"/><Relationship Id="rId14" Type="http://schemas.openxmlformats.org/officeDocument/2006/relationships/chart" Target="../charts/char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8.xml"/><Relationship Id="rId3" Type="http://schemas.openxmlformats.org/officeDocument/2006/relationships/slide" Target="slide60.xml"/><Relationship Id="rId7" Type="http://schemas.openxmlformats.org/officeDocument/2006/relationships/chart" Target="../charts/chart5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61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61.xml"/><Relationship Id="rId7" Type="http://schemas.openxmlformats.org/officeDocument/2006/relationships/chart" Target="../charts/chart5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0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0.xml"/><Relationship Id="rId7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slide" Target="slide55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9.xml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1.xml"/><Relationship Id="rId4" Type="http://schemas.openxmlformats.org/officeDocument/2006/relationships/image" Target="../media/image16.png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grpSp>
          <p:nvGrpSpPr>
            <p:cNvPr id="6" name="Agrupar 5"/>
            <p:cNvGrpSpPr/>
            <p:nvPr/>
          </p:nvGrpSpPr>
          <p:grpSpPr>
            <a:xfrm>
              <a:off x="0" y="0"/>
              <a:ext cx="12191999" cy="6858000"/>
              <a:chOff x="0" y="0"/>
              <a:chExt cx="12191999" cy="6858000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0" y="0"/>
                <a:ext cx="10275337" cy="6858000"/>
              </a:xfrm>
              <a:prstGeom prst="rect">
                <a:avLst/>
              </a:prstGeom>
            </p:spPr>
          </p:pic>
          <p:pic>
            <p:nvPicPr>
              <p:cNvPr id="7" name="Imagem 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300"/>
              <a:stretch/>
            </p:blipFill>
            <p:spPr>
              <a:xfrm flipH="1">
                <a:off x="5785035" y="0"/>
                <a:ext cx="6406964" cy="6858000"/>
              </a:xfrm>
              <a:prstGeom prst="rect">
                <a:avLst/>
              </a:prstGeom>
            </p:spPr>
          </p:pic>
        </p:grp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29" y="5873097"/>
              <a:ext cx="1202186" cy="801080"/>
            </a:xfrm>
            <a:prstGeom prst="rect">
              <a:avLst/>
            </a:prstGeom>
          </p:spPr>
        </p:pic>
        <p:grpSp>
          <p:nvGrpSpPr>
            <p:cNvPr id="16" name="Agrupar 15"/>
            <p:cNvGrpSpPr/>
            <p:nvPr/>
          </p:nvGrpSpPr>
          <p:grpSpPr>
            <a:xfrm>
              <a:off x="10096109" y="312981"/>
              <a:ext cx="1762812" cy="1347250"/>
              <a:chOff x="10352262" y="105590"/>
              <a:chExt cx="1762812" cy="1347250"/>
            </a:xfrm>
          </p:grpSpPr>
          <p:pic>
            <p:nvPicPr>
              <p:cNvPr id="1026" name="Picture 2" descr="Resultado de imagem para negocio a negocio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35" r="11765" b="37039"/>
              <a:stretch/>
            </p:blipFill>
            <p:spPr bwMode="auto">
              <a:xfrm>
                <a:off x="10352262" y="105590"/>
                <a:ext cx="1762812" cy="72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7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68116" y="883440"/>
                <a:ext cx="1153212" cy="569400"/>
              </a:xfrm>
              <a:prstGeom prst="rect">
                <a:avLst/>
              </a:prstGeom>
            </p:spPr>
          </p:pic>
        </p:grpSp>
        <p:sp>
          <p:nvSpPr>
            <p:cNvPr id="19" name="Retângulo 18"/>
            <p:cNvSpPr/>
            <p:nvPr/>
          </p:nvSpPr>
          <p:spPr>
            <a:xfrm>
              <a:off x="164700" y="181005"/>
              <a:ext cx="11854475" cy="649317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4817217" y="3898826"/>
              <a:ext cx="7374782" cy="1692000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/>
            <p:cNvGrpSpPr/>
            <p:nvPr/>
          </p:nvGrpSpPr>
          <p:grpSpPr>
            <a:xfrm>
              <a:off x="4722890" y="3898826"/>
              <a:ext cx="7136031" cy="1692000"/>
              <a:chOff x="4713462" y="4520995"/>
              <a:chExt cx="7136031" cy="1692000"/>
            </a:xfrm>
          </p:grpSpPr>
          <p:cxnSp>
            <p:nvCxnSpPr>
              <p:cNvPr id="9" name="Conector reto 8"/>
              <p:cNvCxnSpPr/>
              <p:nvPr/>
            </p:nvCxnSpPr>
            <p:spPr>
              <a:xfrm>
                <a:off x="4713462" y="4520995"/>
                <a:ext cx="0" cy="169200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ixaDeTexto 10"/>
              <p:cNvSpPr txBox="1"/>
              <p:nvPr/>
            </p:nvSpPr>
            <p:spPr>
              <a:xfrm>
                <a:off x="4807790" y="4616323"/>
                <a:ext cx="52601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PESQUISA DE SATISFAÇÃO E IMPACTO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4807789" y="5093377"/>
                <a:ext cx="70417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200" b="1" i="1" dirty="0">
                    <a:solidFill>
                      <a:srgbClr val="002F5C"/>
                    </a:solidFill>
                  </a:rPr>
                  <a:t>Programa Negócio a Negócio</a:t>
                </a:r>
              </a:p>
            </p:txBody>
          </p:sp>
          <p:cxnSp>
            <p:nvCxnSpPr>
              <p:cNvPr id="14" name="Conector reto 13"/>
              <p:cNvCxnSpPr/>
              <p:nvPr/>
            </p:nvCxnSpPr>
            <p:spPr>
              <a:xfrm>
                <a:off x="4807791" y="4520995"/>
                <a:ext cx="0" cy="16920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tângulo 19"/>
            <p:cNvSpPr/>
            <p:nvPr/>
          </p:nvSpPr>
          <p:spPr>
            <a:xfrm>
              <a:off x="9517558" y="5177148"/>
              <a:ext cx="19807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>
                  <a:solidFill>
                    <a:schemeClr val="accent2">
                      <a:lumMod val="50000"/>
                    </a:schemeClr>
                  </a:solidFill>
                </a:rPr>
                <a:t>Atendidos em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34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QUANTAS VISITAS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O AGENTE DE ORIENTAÇÃO </a:t>
            </a:r>
          </a:p>
          <a:p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REALIZOU NA SUA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47814"/>
              </p:ext>
            </p:extLst>
          </p:nvPr>
        </p:nvGraphicFramePr>
        <p:xfrm>
          <a:off x="96184" y="1669266"/>
          <a:ext cx="11999282" cy="460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79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84833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473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045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visita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537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visitas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045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visitas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537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visitas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045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visitas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76527"/>
                  </a:ext>
                </a:extLst>
              </a:tr>
              <a:tr h="5045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visitas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28689"/>
                  </a:ext>
                </a:extLst>
              </a:tr>
              <a:tr h="5045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Mais de 6 visitas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43184"/>
                  </a:ext>
                </a:extLst>
              </a:tr>
              <a:tr h="5045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sabe/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lembra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69628"/>
                  </a:ext>
                </a:extLst>
              </a:tr>
            </a:tbl>
          </a:graphicData>
        </a:graphic>
      </p:graphicFrame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F2. De 2018 até hoje, o Agente de Orientação do Sebrae realizou quantas visitas à sua empresa?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ângulo Arredondado 17"/>
          <p:cNvSpPr/>
          <p:nvPr/>
        </p:nvSpPr>
        <p:spPr>
          <a:xfrm>
            <a:off x="11088023" y="6606585"/>
            <a:ext cx="1050057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</p:spTree>
    <p:extLst>
      <p:ext uri="{BB962C8B-B14F-4D97-AF65-F5344CB8AC3E}">
        <p14:creationId xmlns:p14="http://schemas.microsoft.com/office/powerpoint/2010/main" val="67403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667810" y="-2013998"/>
            <a:ext cx="5067302" cy="1169807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QUANTAS VISITAS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O AGENTE DE ORIENTAÇÃO </a:t>
            </a:r>
          </a:p>
          <a:p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REALIZOU NA SUA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F2. De 2018 até hoje, o Agente de Orientação do Sebrae realizou quantas visitas à sua empresa?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294973732"/>
              </p:ext>
            </p:extLst>
          </p:nvPr>
        </p:nvGraphicFramePr>
        <p:xfrm>
          <a:off x="625298" y="1347444"/>
          <a:ext cx="11101645" cy="479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9" name="Conector reto 18"/>
          <p:cNvCxnSpPr/>
          <p:nvPr/>
        </p:nvCxnSpPr>
        <p:spPr>
          <a:xfrm>
            <a:off x="12152104" y="1299926"/>
            <a:ext cx="0" cy="507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2050494" y="1299926"/>
            <a:ext cx="0" cy="507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9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Arredondado 18"/>
          <p:cNvSpPr/>
          <p:nvPr/>
        </p:nvSpPr>
        <p:spPr>
          <a:xfrm>
            <a:off x="5442234" y="2681898"/>
            <a:ext cx="4895850" cy="537551"/>
          </a:xfrm>
          <a:prstGeom prst="roundRect">
            <a:avLst/>
          </a:prstGeom>
          <a:solidFill>
            <a:srgbClr val="F1543F"/>
          </a:solidFill>
          <a:ln>
            <a:solidFill>
              <a:srgbClr val="F15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Utilizou as planilhas e ferramentas de gestão?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30969" y="1543049"/>
            <a:ext cx="4114714" cy="5036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B0F0"/>
                </a:solidFill>
              </a:rPr>
              <a:t>RECEBEU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O CADERNO DE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FERRAMENTAS?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Q1. Durante a visita foi entregue um Caderno de Ferramentas com algumas planilhas / ferramentas de gestão? | Q2. Utilizou as ferramentas de gestão?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0330187" y="6249663"/>
            <a:ext cx="91884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2.952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952500" y="1533956"/>
            <a:ext cx="3693183" cy="0"/>
          </a:xfrm>
          <a:prstGeom prst="line">
            <a:avLst/>
          </a:prstGeom>
          <a:ln w="19050">
            <a:solidFill>
              <a:srgbClr val="424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835324377"/>
              </p:ext>
            </p:extLst>
          </p:nvPr>
        </p:nvGraphicFramePr>
        <p:xfrm>
          <a:off x="484638" y="1653756"/>
          <a:ext cx="4089488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4690863" y="1457702"/>
            <a:ext cx="691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A grande maioria dos entrevistados – 84,9% - </a:t>
            </a:r>
            <a:r>
              <a:rPr lang="pt-BR" b="1" dirty="0">
                <a:solidFill>
                  <a:schemeClr val="accent1"/>
                </a:solidFill>
              </a:rPr>
              <a:t>recebeu o caderno de ferramentas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. Dentre aqueles que receberam, cerca de 3 em cada 5 afirmaram que </a:t>
            </a:r>
            <a:r>
              <a:rPr lang="pt-BR" b="1" dirty="0">
                <a:solidFill>
                  <a:schemeClr val="accent1"/>
                </a:solidFill>
              </a:rPr>
              <a:t>utilizaram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as planilhas e ferramentas de gestão.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6" y="1354349"/>
            <a:ext cx="765864" cy="765864"/>
          </a:xfrm>
          <a:prstGeom prst="rect">
            <a:avLst/>
          </a:prstGeom>
        </p:spPr>
      </p:pic>
      <p:cxnSp>
        <p:nvCxnSpPr>
          <p:cNvPr id="34" name="Conector reto 33"/>
          <p:cNvCxnSpPr/>
          <p:nvPr/>
        </p:nvCxnSpPr>
        <p:spPr>
          <a:xfrm>
            <a:off x="1268258" y="3067481"/>
            <a:ext cx="3693183" cy="0"/>
          </a:xfrm>
          <a:prstGeom prst="line">
            <a:avLst/>
          </a:prstGeom>
          <a:ln w="19050">
            <a:solidFill>
              <a:srgbClr val="5482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58" y="2547499"/>
            <a:ext cx="819572" cy="819572"/>
          </a:xfrm>
          <a:prstGeom prst="ellipse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23032303"/>
              </p:ext>
            </p:extLst>
          </p:nvPr>
        </p:nvGraphicFramePr>
        <p:xfrm>
          <a:off x="5397642" y="3133263"/>
          <a:ext cx="5367768" cy="330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5" name="Retângulo Arredondado 34"/>
          <p:cNvSpPr/>
          <p:nvPr/>
        </p:nvSpPr>
        <p:spPr>
          <a:xfrm>
            <a:off x="3629320" y="6249663"/>
            <a:ext cx="900666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</p:spTree>
    <p:extLst>
      <p:ext uri="{BB962C8B-B14F-4D97-AF65-F5344CB8AC3E}">
        <p14:creationId xmlns:p14="http://schemas.microsoft.com/office/powerpoint/2010/main" val="161795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edondar Retângulo no Mesmo Canto Lateral 19"/>
          <p:cNvSpPr/>
          <p:nvPr/>
        </p:nvSpPr>
        <p:spPr>
          <a:xfrm rot="16200000">
            <a:off x="3631250" y="-2092849"/>
            <a:ext cx="5261468" cy="11845231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Q1. Durante a visita foi entregue um Caderno de Ferramentas com algumas planilhas / ferramentas de gestão? | Q2. Utilizou as ferramentas de gestão?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30219426"/>
              </p:ext>
            </p:extLst>
          </p:nvPr>
        </p:nvGraphicFramePr>
        <p:xfrm>
          <a:off x="489723" y="980110"/>
          <a:ext cx="11701440" cy="396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B0F0"/>
                </a:solidFill>
              </a:rPr>
              <a:t>RECEBEU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O CADERNO DE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FERRAMENTAS? </a:t>
            </a:r>
            <a:r>
              <a:rPr lang="pt-BR" sz="1600" b="1" i="1" dirty="0">
                <a:solidFill>
                  <a:schemeClr val="accent1"/>
                </a:solidFill>
              </a:rPr>
              <a:t>% de entrevistados que responderam “SIM”</a:t>
            </a:r>
            <a:endParaRPr lang="pt-BR" sz="16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53888"/>
              </p:ext>
            </p:extLst>
          </p:nvPr>
        </p:nvGraphicFramePr>
        <p:xfrm>
          <a:off x="609686" y="5023485"/>
          <a:ext cx="11347803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89">
                  <a:extLst>
                    <a:ext uri="{9D8B030D-6E8A-4147-A177-3AD203B41FA5}">
                      <a16:colId xmlns:a16="http://schemas.microsoft.com/office/drawing/2014/main" val="3057448391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3153894299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1659791368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2116488037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4276551600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721347351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3237082319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4247094989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2254891124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3779908061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1310237614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737267326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2655588190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3378644477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1876969043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1813992267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36740262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2027610433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2730183719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442368717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1849849467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1924646864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897579977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1389204981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773559658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1110682368"/>
                    </a:ext>
                  </a:extLst>
                </a:gridCol>
                <a:gridCol w="420289">
                  <a:extLst>
                    <a:ext uri="{9D8B030D-6E8A-4147-A177-3AD203B41FA5}">
                      <a16:colId xmlns:a16="http://schemas.microsoft.com/office/drawing/2014/main" val="2876245980"/>
                    </a:ext>
                  </a:extLst>
                </a:gridCol>
              </a:tblGrid>
              <a:tr h="270000">
                <a:tc gridSpan="27">
                  <a:txBody>
                    <a:bodyPr/>
                    <a:lstStyle/>
                    <a:p>
                      <a:r>
                        <a:rPr lang="pt-BR" sz="13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 DE ENTREVISTADOS QUE </a:t>
                      </a:r>
                      <a:r>
                        <a:rPr lang="pt-BR" sz="1500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UTILIZARAM</a:t>
                      </a:r>
                      <a:r>
                        <a:rPr lang="pt-BR" sz="1300" i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AS FERRAMENTAS DE GESTÃO</a:t>
                      </a:r>
                      <a:endParaRPr lang="pt-BR" sz="13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879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689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07262"/>
                  </a:ext>
                </a:extLst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23" y="5908821"/>
            <a:ext cx="515156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1125765" y="537473"/>
            <a:ext cx="5067302" cy="661398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Q1. Durante a visita foi entregue um Caderno de Ferramentas com algumas planilhas / ferramentas de gestão? | Q2. Utilizou as ferramentas de gestão?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B0F0"/>
                </a:solidFill>
              </a:rPr>
              <a:t>RECEBEU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O CADERNO DE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FERRAMENTAS?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410942052"/>
              </p:ext>
            </p:extLst>
          </p:nvPr>
        </p:nvGraphicFramePr>
        <p:xfrm>
          <a:off x="609686" y="1705548"/>
          <a:ext cx="6152635" cy="45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Retângulo 20"/>
          <p:cNvSpPr/>
          <p:nvPr/>
        </p:nvSpPr>
        <p:spPr>
          <a:xfrm>
            <a:off x="7019584" y="1306139"/>
            <a:ext cx="5192389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>
            <a:off x="6711802" y="1213202"/>
            <a:ext cx="5363562" cy="819572"/>
            <a:chOff x="6711802" y="1213202"/>
            <a:chExt cx="5363562" cy="819572"/>
          </a:xfrm>
        </p:grpSpPr>
        <p:sp>
          <p:nvSpPr>
            <p:cNvPr id="22" name="Retângulo Arredondado 21"/>
            <p:cNvSpPr/>
            <p:nvPr/>
          </p:nvSpPr>
          <p:spPr>
            <a:xfrm>
              <a:off x="7322012" y="1382656"/>
              <a:ext cx="4753352" cy="470117"/>
            </a:xfrm>
            <a:prstGeom prst="roundRect">
              <a:avLst/>
            </a:prstGeom>
            <a:solidFill>
              <a:srgbClr val="F1543F"/>
            </a:solidFill>
            <a:ln>
              <a:solidFill>
                <a:srgbClr val="F15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Utilizou as planilhas e ferramentas de gestão?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802" y="1213202"/>
              <a:ext cx="819572" cy="81957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</p:pic>
      </p:grp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1110886814"/>
              </p:ext>
            </p:extLst>
          </p:nvPr>
        </p:nvGraphicFramePr>
        <p:xfrm>
          <a:off x="7223671" y="2552390"/>
          <a:ext cx="4758893" cy="382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402857" y="1829074"/>
            <a:ext cx="2740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chemeClr val="bg2">
                    <a:lumMod val="25000"/>
                  </a:schemeClr>
                </a:solidFill>
              </a:rPr>
              <a:t>% entrevistados que responderam “sim”.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2082972" y="1876883"/>
            <a:ext cx="245096" cy="2037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7626285" y="2639505"/>
            <a:ext cx="3855562" cy="44306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2144842" y="-458961"/>
            <a:ext cx="5062450" cy="869032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SATISFAÇÃO COM O CONTEÚDO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t-BR" sz="3000" b="1" dirty="0">
                <a:solidFill>
                  <a:srgbClr val="00B0F0"/>
                </a:solidFill>
              </a:rPr>
              <a:t>CADERNO DE FERRAMENTAS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Q3. Em relação à satisfação com o conteúdo do Caderno de Ferramentas, dê uma nota de 0 a 10, sendo 0 “péssimo” e 10 “excelente”.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0708849" y="6607727"/>
            <a:ext cx="1402979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1.786| NS: 03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11266" y="1782338"/>
            <a:ext cx="624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Mais de metade dos entrevistados atribuíram nota máxima à sua satisfação com o conteúdo do Caderno de Ferramentas. </a:t>
            </a: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Notas altas (9 e 10) somam mais de 2/3 dos entrevistados. 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768292969"/>
              </p:ext>
            </p:extLst>
          </p:nvPr>
        </p:nvGraphicFramePr>
        <p:xfrm>
          <a:off x="676764" y="2517544"/>
          <a:ext cx="8352928" cy="37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7" name="Conector reto 36"/>
          <p:cNvCxnSpPr/>
          <p:nvPr/>
        </p:nvCxnSpPr>
        <p:spPr>
          <a:xfrm>
            <a:off x="748772" y="5078955"/>
            <a:ext cx="504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748772" y="5078955"/>
            <a:ext cx="0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5792072" y="5078955"/>
            <a:ext cx="0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" action="ppaction://noaction"/>
          </p:cNvPr>
          <p:cNvSpPr/>
          <p:nvPr/>
        </p:nvSpPr>
        <p:spPr>
          <a:xfrm>
            <a:off x="1335795" y="4638053"/>
            <a:ext cx="3136845" cy="5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Qual o motivo da insatisfação?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" y="4138424"/>
            <a:ext cx="909311" cy="909311"/>
          </a:xfrm>
          <a:prstGeom prst="rect">
            <a:avLst/>
          </a:prstGeom>
        </p:spPr>
      </p:pic>
      <p:sp>
        <p:nvSpPr>
          <p:cNvPr id="42" name="Retângulo 41">
            <a:hlinkClick r:id="rId12" action="ppaction://hlinksldjump"/>
          </p:cNvPr>
          <p:cNvSpPr/>
          <p:nvPr/>
        </p:nvSpPr>
        <p:spPr>
          <a:xfrm>
            <a:off x="811266" y="5172416"/>
            <a:ext cx="432048" cy="2701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Ver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9074309" y="1359487"/>
            <a:ext cx="3110273" cy="5067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708969" y="3132128"/>
            <a:ext cx="2057585" cy="2921902"/>
            <a:chOff x="9574885" y="2791343"/>
            <a:chExt cx="2057585" cy="2921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288" y="2875020"/>
              <a:ext cx="540000" cy="54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648" y="3977915"/>
              <a:ext cx="540000" cy="540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85" y="5061477"/>
              <a:ext cx="540000" cy="540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10165182" y="2791343"/>
              <a:ext cx="124938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altas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68,6%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0148409" y="3886918"/>
              <a:ext cx="148406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médias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29,2%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0165182" y="4974581"/>
              <a:ext cx="139711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baixas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2,3%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9836762" y="1714530"/>
            <a:ext cx="2174387" cy="907941"/>
            <a:chOff x="9684533" y="1601885"/>
            <a:chExt cx="2174387" cy="9079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</p:spPr>
        </p:pic>
        <p:sp>
          <p:nvSpPr>
            <p:cNvPr id="50" name="Retângulo 49"/>
            <p:cNvSpPr/>
            <p:nvPr/>
          </p:nvSpPr>
          <p:spPr>
            <a:xfrm>
              <a:off x="9684533" y="1601885"/>
              <a:ext cx="1435842" cy="907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chemeClr val="bg1"/>
                  </a:solidFill>
                </a:rPr>
                <a:t>NOTA MÉDIA</a:t>
              </a:r>
            </a:p>
            <a:p>
              <a:pPr algn="r"/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9,1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45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15" name="CaixaDeTexto 1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Q3.1. O que fez com que o(a) </a:t>
              </a:r>
              <a:r>
                <a:rPr lang="pt-BR" sz="1200" dirty="0" err="1"/>
                <a:t>Sr</a:t>
              </a:r>
              <a:r>
                <a:rPr lang="pt-BR" sz="1200" dirty="0"/>
                <a:t> (a) não ficasse satisfeito? </a:t>
              </a:r>
              <a:r>
                <a:rPr lang="pt-BR" sz="1000" i="1" dirty="0"/>
                <a:t>(respondido por quem atribuiu notas entre 0 e 6 para a satisfação com o Caderno de Ferramentas)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09686" y="141173"/>
            <a:ext cx="816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MOTIVOS PARA </a:t>
            </a:r>
            <a:r>
              <a:rPr lang="pt-BR" sz="3000" b="1" dirty="0">
                <a:solidFill>
                  <a:schemeClr val="accent1"/>
                </a:solidFill>
              </a:rPr>
              <a:t>NÃO ESTAR SATISFEITO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COM O CADERNO DE FERRAMENTAS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sp>
        <p:nvSpPr>
          <p:cNvPr id="9" name="Arredondar Retângulo no Mesmo Canto Lateral 8"/>
          <p:cNvSpPr/>
          <p:nvPr/>
        </p:nvSpPr>
        <p:spPr>
          <a:xfrm rot="16200000">
            <a:off x="3709916" y="-1962463"/>
            <a:ext cx="5067302" cy="1161385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62844648"/>
              </p:ext>
            </p:extLst>
          </p:nvPr>
        </p:nvGraphicFramePr>
        <p:xfrm>
          <a:off x="1027522" y="1540516"/>
          <a:ext cx="10774837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12152104" y="1299926"/>
            <a:ext cx="0" cy="507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050494" y="1299926"/>
            <a:ext cx="0" cy="507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11302738" y="6604630"/>
            <a:ext cx="747756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46</a:t>
            </a:r>
          </a:p>
        </p:txBody>
      </p: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56" y="181005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8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Q3. Em relação à satisfação com o conteúdo do Caderno de Ferramentas, dê uma nota de 0 a 10, sendo 0 “péssimo” e 10 “excelente”.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092276455"/>
              </p:ext>
            </p:extLst>
          </p:nvPr>
        </p:nvGraphicFramePr>
        <p:xfrm>
          <a:off x="145887" y="1769089"/>
          <a:ext cx="10942136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SATISFAÇÃO COM O CONTEÚDO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t-BR" sz="3000" b="1" dirty="0">
                <a:solidFill>
                  <a:srgbClr val="00B0F0"/>
                </a:solidFill>
              </a:rPr>
              <a:t>CADERNO DE FERRAMENTAS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857542"/>
              </p:ext>
            </p:extLst>
          </p:nvPr>
        </p:nvGraphicFramePr>
        <p:xfrm>
          <a:off x="11268849" y="1346618"/>
          <a:ext cx="762296" cy="496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75" y="1769089"/>
            <a:ext cx="282979" cy="282979"/>
          </a:xfrm>
          <a:prstGeom prst="rect">
            <a:avLst/>
          </a:prstGeom>
        </p:spPr>
      </p:pic>
      <p:sp>
        <p:nvSpPr>
          <p:cNvPr id="23" name="Retângulo Arredondado 22"/>
          <p:cNvSpPr/>
          <p:nvPr/>
        </p:nvSpPr>
        <p:spPr>
          <a:xfrm>
            <a:off x="10708849" y="6607727"/>
            <a:ext cx="1402979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1.786| NS: 03</a:t>
            </a:r>
          </a:p>
        </p:txBody>
      </p:sp>
    </p:spTree>
    <p:extLst>
      <p:ext uri="{BB962C8B-B14F-4D97-AF65-F5344CB8AC3E}">
        <p14:creationId xmlns:p14="http://schemas.microsoft.com/office/powerpoint/2010/main" val="32433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42220" y="1321018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Q3. Em relação à satisfação com o conteúdo do Caderno de Ferramentas, dê uma nota de 0 a 10, sendo 0 “péssimo” e 10 “excelente”.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SATISFAÇÃO COM O CONTEÚDO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t-BR" sz="3000" b="1" dirty="0">
                <a:solidFill>
                  <a:srgbClr val="00B0F0"/>
                </a:solidFill>
              </a:rPr>
              <a:t>CADERNO DE FERRAMENTAS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469908" y="1269472"/>
            <a:ext cx="6714687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197832409"/>
              </p:ext>
            </p:extLst>
          </p:nvPr>
        </p:nvGraphicFramePr>
        <p:xfrm>
          <a:off x="5747656" y="2339645"/>
          <a:ext cx="6234908" cy="390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21790" y="3139798"/>
            <a:ext cx="4072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 satisfação dos entrevistados com o conteúdo do Caderno de Ferramentas tem apresentado um aumento lento, porém gradual ao longo da série histórica.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2144842" y="-458961"/>
            <a:ext cx="5062450" cy="869032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APLICABILIDADE DAS ORIENTAÇÕES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AGENTE DO NEGÓCIO A NEGÓCIO</a:t>
            </a:r>
            <a:endParaRPr lang="pt-BR" sz="3000" b="1" dirty="0">
              <a:solidFill>
                <a:srgbClr val="00B0F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Q4. A(o0 Sr.(a). conseguiu pôr em prática no dia-a-dia do seu negócio o que aprendeu nessa orientação do Agente? Dê uma nota de 0 a 10.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0784264" y="6607727"/>
            <a:ext cx="132756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3.431|NS: 41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014004" y="1564542"/>
            <a:ext cx="7504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A nota média para a aplicabilidade das orientações do agente do Negócio a Negócio foi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6,4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, em uma escala de 0 a 10. </a:t>
            </a: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Apenas cerca de ¼ dos entrevistados avaliaram este item com notas altas.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872847016"/>
              </p:ext>
            </p:extLst>
          </p:nvPr>
        </p:nvGraphicFramePr>
        <p:xfrm>
          <a:off x="571856" y="2771430"/>
          <a:ext cx="8352928" cy="353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Retângulo 42"/>
          <p:cNvSpPr/>
          <p:nvPr/>
        </p:nvSpPr>
        <p:spPr>
          <a:xfrm>
            <a:off x="9074309" y="1359487"/>
            <a:ext cx="3110273" cy="5067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708969" y="3132128"/>
            <a:ext cx="2057585" cy="2921902"/>
            <a:chOff x="9574885" y="2791343"/>
            <a:chExt cx="2057585" cy="2921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288" y="2875020"/>
              <a:ext cx="540000" cy="54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648" y="3977915"/>
              <a:ext cx="540000" cy="540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85" y="5061477"/>
              <a:ext cx="540000" cy="540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10165182" y="2791343"/>
              <a:ext cx="124938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altas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26,1%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0148409" y="3886918"/>
              <a:ext cx="148406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médias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36,4%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0165182" y="4974581"/>
              <a:ext cx="139711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baixas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37,5%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9836762" y="1714530"/>
            <a:ext cx="2174387" cy="907941"/>
            <a:chOff x="9684533" y="1601885"/>
            <a:chExt cx="2174387" cy="9079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</p:spPr>
        </p:pic>
        <p:sp>
          <p:nvSpPr>
            <p:cNvPr id="50" name="Retângulo 49"/>
            <p:cNvSpPr/>
            <p:nvPr/>
          </p:nvSpPr>
          <p:spPr>
            <a:xfrm>
              <a:off x="9684533" y="1601885"/>
              <a:ext cx="1435842" cy="907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chemeClr val="bg1"/>
                  </a:solidFill>
                </a:rPr>
                <a:t>NOTA MÉDIA</a:t>
              </a:r>
            </a:p>
            <a:p>
              <a:pPr algn="r"/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6,4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21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36640" y="181005"/>
            <a:ext cx="11344275" cy="635314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436640" y="181005"/>
            <a:ext cx="0" cy="1152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25298" y="206543"/>
            <a:ext cx="650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chemeClr val="bg1"/>
                </a:solidFill>
              </a:rPr>
              <a:t>Pesquisa de satisfação e impacto Negócio a Negócio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530969" y="181005"/>
            <a:ext cx="0" cy="1152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77" y="1970443"/>
            <a:ext cx="720000" cy="72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93" y="1970443"/>
            <a:ext cx="720000" cy="720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85" y="1972120"/>
            <a:ext cx="720000" cy="7200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701" y="1954884"/>
            <a:ext cx="720000" cy="720000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641339" y="2996877"/>
            <a:ext cx="22764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F4E79"/>
                </a:solidFill>
              </a:rPr>
              <a:t>Objetivo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Avaliar o atendimento aos clientes do programa Negócio a Negócio, procurando identificar seu nível de satisfação, aplicabilidade e principais resultados obtidos.</a:t>
            </a:r>
          </a:p>
          <a:p>
            <a:pPr algn="ctr"/>
            <a:endParaRPr lang="pt-BR" sz="16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427473" y="2957896"/>
            <a:ext cx="2473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Amostra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Foram realizadas 6.991 entrevistas, das quais 3.472 com clientes atendidos pelo programa Negócio a Negócio em 2018, 299 com clientes atendidos em anos anteriores e 3.220 com empresários nunca atendidos pelos SEBRAE.</a:t>
            </a:r>
          </a:p>
          <a:p>
            <a:pPr algn="ctr"/>
            <a:endParaRPr lang="pt-BR" sz="16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410755" y="2954243"/>
            <a:ext cx="22764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Coleta de dados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 coleta de dados foi realizada através de entrevistas por telefone (C.A.T.I.), entre os dias 03 de abril e 07 de maio de 2019.</a:t>
            </a:r>
          </a:p>
          <a:p>
            <a:pPr algn="ctr"/>
            <a:endParaRPr lang="pt-BR" sz="16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9295463" y="2955894"/>
            <a:ext cx="22764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Erro amostral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erro amostral máximo é de 1,66% para resultados gerais de atendidos em 2018. O intervalo de confiança é de 95%. </a:t>
            </a:r>
          </a:p>
          <a:p>
            <a:pPr algn="ctr"/>
            <a:endParaRPr lang="pt-BR" sz="1600" dirty="0"/>
          </a:p>
        </p:txBody>
      </p:sp>
      <p:pic>
        <p:nvPicPr>
          <p:cNvPr id="16" name="Imagem 15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51" r="-1"/>
          <a:stretch/>
        </p:blipFill>
        <p:spPr bwMode="auto">
          <a:xfrm>
            <a:off x="8809129" y="5817116"/>
            <a:ext cx="2885670" cy="71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3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Q4. A(o0 Sr.(a). conseguiu pôr em prática no dia-a-dia do seu negócio o que aprendeu nessa orientação do Agente? Dê uma nota de 0 a 10.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000796816"/>
              </p:ext>
            </p:extLst>
          </p:nvPr>
        </p:nvGraphicFramePr>
        <p:xfrm>
          <a:off x="145887" y="1508333"/>
          <a:ext cx="10801716" cy="484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APLICABILIDADE DAS ORIENTAÇÕES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AGENTE DO NEGÓCIO A NEGÓCIO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48779"/>
              </p:ext>
            </p:extLst>
          </p:nvPr>
        </p:nvGraphicFramePr>
        <p:xfrm>
          <a:off x="11268849" y="1290056"/>
          <a:ext cx="762296" cy="51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471455"/>
                  </a:ext>
                </a:extLst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75" y="1769089"/>
            <a:ext cx="282979" cy="282979"/>
          </a:xfrm>
          <a:prstGeom prst="rect">
            <a:avLst/>
          </a:prstGeom>
        </p:spPr>
      </p:pic>
      <p:sp>
        <p:nvSpPr>
          <p:cNvPr id="21" name="Retângulo Arredondado 20"/>
          <p:cNvSpPr/>
          <p:nvPr/>
        </p:nvSpPr>
        <p:spPr>
          <a:xfrm>
            <a:off x="10784264" y="6607727"/>
            <a:ext cx="132756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3.431|NS: 41 </a:t>
            </a:r>
          </a:p>
        </p:txBody>
      </p:sp>
    </p:spTree>
    <p:extLst>
      <p:ext uri="{BB962C8B-B14F-4D97-AF65-F5344CB8AC3E}">
        <p14:creationId xmlns:p14="http://schemas.microsoft.com/office/powerpoint/2010/main" val="9431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42220" y="1321018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Q4. A(o0 Sr.(a). conseguiu pôr em prática no dia-a-dia do seu negócio o que aprendeu nessa orientação do Agente? Dê uma nota de 0 a 10.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469908" y="1269472"/>
            <a:ext cx="6714687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309874260"/>
              </p:ext>
            </p:extLst>
          </p:nvPr>
        </p:nvGraphicFramePr>
        <p:xfrm>
          <a:off x="5747657" y="1892778"/>
          <a:ext cx="6234908" cy="448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APLICABILIDADE DAS ORIENTAÇÕES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DO AGENTE DO NEGÓCIO A NEGÓCIO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7584" y="3139798"/>
            <a:ext cx="4496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Nas últimas três avaliações da </a:t>
            </a:r>
            <a:r>
              <a:rPr lang="pt-BR" sz="2000" b="1" dirty="0">
                <a:solidFill>
                  <a:schemeClr val="accent1"/>
                </a:solidFill>
              </a:rPr>
              <a:t>aplicabilidade das orientações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do Agente do Programa Negócio a Negócio, observa-se uma queda na nota média atribuída a este item.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39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09686" y="141173"/>
            <a:ext cx="816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PRIMEIRA MUDANÇA 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A VISITA DO AGENTE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sp>
        <p:nvSpPr>
          <p:cNvPr id="9" name="Arredondar Retângulo no Mesmo Canto Lateral 8"/>
          <p:cNvSpPr/>
          <p:nvPr/>
        </p:nvSpPr>
        <p:spPr>
          <a:xfrm rot="16200000">
            <a:off x="3515738" y="-1962094"/>
            <a:ext cx="5455657" cy="1161385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50747698"/>
              </p:ext>
            </p:extLst>
          </p:nvPr>
        </p:nvGraphicFramePr>
        <p:xfrm>
          <a:off x="890202" y="1172851"/>
          <a:ext cx="11312688" cy="538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12152104" y="1092535"/>
            <a:ext cx="0" cy="550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050494" y="1092535"/>
            <a:ext cx="0" cy="5508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Agrupar 12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14" name="CaixaDeTexto 13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Q5. Depois da visita do Agente, qual foi a primeira mudança que o(a) sr.(a) realizou na sua empresa? [aberta] </a:t>
              </a:r>
              <a:r>
                <a:rPr lang="pt-BR" sz="1000" i="1" dirty="0"/>
                <a:t>(Respondido por quem atribuiu nota diferente de ZERO em Q04)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Arredondado 15"/>
          <p:cNvSpPr/>
          <p:nvPr/>
        </p:nvSpPr>
        <p:spPr>
          <a:xfrm>
            <a:off x="11161336" y="6607727"/>
            <a:ext cx="950492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3.103</a:t>
            </a:r>
          </a:p>
        </p:txBody>
      </p:sp>
    </p:spTree>
    <p:extLst>
      <p:ext uri="{BB962C8B-B14F-4D97-AF65-F5344CB8AC3E}">
        <p14:creationId xmlns:p14="http://schemas.microsoft.com/office/powerpoint/2010/main" val="417853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 rot="16200000">
            <a:off x="3548945" y="-2257537"/>
            <a:ext cx="5067302" cy="12204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5B9BD5"/>
                </a:solidFill>
              </a:rPr>
              <a:t>MUDANÇAS NA EMPRESA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O DIAGNÓSTICO DO PROGRAMA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 Considerando as ferramentas implementadas, indique as mudanças na sua empresa motivadas pelas sugestões apresentadas no diagnóstico.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052334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5004" y="222886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01" y="106663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50" y="128270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182850" y="6607727"/>
            <a:ext cx="92897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3.103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762867658"/>
              </p:ext>
            </p:extLst>
          </p:nvPr>
        </p:nvGraphicFramePr>
        <p:xfrm>
          <a:off x="65988" y="1542957"/>
          <a:ext cx="12049812" cy="46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793669" y="5825990"/>
            <a:ext cx="221425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/>
              <a:t>Outras mudanças: 0,9%</a:t>
            </a:r>
          </a:p>
          <a:p>
            <a:pPr algn="r"/>
            <a:r>
              <a:rPr lang="pt-BR" sz="1200" i="1" dirty="0"/>
              <a:t>Não houve mudanças: 3,8%</a:t>
            </a:r>
          </a:p>
        </p:txBody>
      </p:sp>
    </p:spTree>
    <p:extLst>
      <p:ext uri="{BB962C8B-B14F-4D97-AF65-F5344CB8AC3E}">
        <p14:creationId xmlns:p14="http://schemas.microsoft.com/office/powerpoint/2010/main" val="1608676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tângulo 72"/>
          <p:cNvSpPr/>
          <p:nvPr/>
        </p:nvSpPr>
        <p:spPr>
          <a:xfrm rot="16200000">
            <a:off x="3548945" y="-2257537"/>
            <a:ext cx="5067302" cy="12204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076771" y="882427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47906" y="284372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75" y="120233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 Considerando as ferramentas implementadas, indique as mudanças na sua empresa motivadas pelas sugestões apresentadas no diagnóstico.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5B9BD5"/>
                </a:solidFill>
              </a:rPr>
              <a:t>MUDANÇAS NA EMPRESA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O DIAGNÓSTICO DO PROGRAMA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944303677"/>
              </p:ext>
            </p:extLst>
          </p:nvPr>
        </p:nvGraphicFramePr>
        <p:xfrm>
          <a:off x="-19406" y="1542957"/>
          <a:ext cx="12211406" cy="46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1971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30969" y="1543049"/>
            <a:ext cx="4114714" cy="5036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MUDANÇA NO </a:t>
            </a:r>
            <a:r>
              <a:rPr lang="pt-BR" sz="3000" b="1" dirty="0">
                <a:solidFill>
                  <a:srgbClr val="00B0F0"/>
                </a:solidFill>
              </a:rPr>
              <a:t>LUCRO DA EMPRESA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APÓS O PROGRAMA NEGÓCIO A NEGÓCIO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468224"/>
            <a:chOff x="-19405" y="6389776"/>
            <a:chExt cx="12211405" cy="468224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Q7. Considerando os resultados do Programa Negócio a Negócio, o que aconteceu com o lucro da sua empresa em 2018? | Q7.1. Qual o percentual desse aumento?</a:t>
              </a:r>
            </a:p>
            <a:p>
              <a:endParaRPr lang="pt-BR" sz="1200" dirty="0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166338" y="6249663"/>
            <a:ext cx="967317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1.556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533399" y="1533956"/>
            <a:ext cx="4104000" cy="0"/>
          </a:xfrm>
          <a:prstGeom prst="line">
            <a:avLst/>
          </a:prstGeom>
          <a:ln w="19050">
            <a:solidFill>
              <a:srgbClr val="546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17040679"/>
              </p:ext>
            </p:extLst>
          </p:nvPr>
        </p:nvGraphicFramePr>
        <p:xfrm>
          <a:off x="530969" y="1540516"/>
          <a:ext cx="4168178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4772319" y="1533956"/>
            <a:ext cx="6910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Cerca de </a:t>
            </a:r>
            <a:r>
              <a:rPr lang="pt-BR" sz="2000" b="1" dirty="0">
                <a:solidFill>
                  <a:schemeClr val="accent1"/>
                </a:solidFill>
              </a:rPr>
              <a:t>2 em cada 5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entrevistados reportaram que o </a:t>
            </a:r>
            <a:r>
              <a:rPr lang="pt-BR" sz="2000" b="1" dirty="0">
                <a:solidFill>
                  <a:schemeClr val="accent1"/>
                </a:solidFill>
              </a:rPr>
              <a:t>lucro da empresa aumentou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após participar do Programa. 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1268258" y="3067481"/>
            <a:ext cx="3693183" cy="0"/>
          </a:xfrm>
          <a:prstGeom prst="line">
            <a:avLst/>
          </a:prstGeom>
          <a:ln w="19050">
            <a:solidFill>
              <a:srgbClr val="5482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34"/>
          <p:cNvSpPr/>
          <p:nvPr/>
        </p:nvSpPr>
        <p:spPr>
          <a:xfrm>
            <a:off x="3591612" y="6249663"/>
            <a:ext cx="93837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4" y="1286114"/>
            <a:ext cx="756196" cy="756196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4968839" y="2557841"/>
            <a:ext cx="5236834" cy="857672"/>
            <a:chOff x="5101250" y="2528449"/>
            <a:chExt cx="5236834" cy="857672"/>
          </a:xfrm>
        </p:grpSpPr>
        <p:sp>
          <p:nvSpPr>
            <p:cNvPr id="19" name="Retângulo Arredondado 18"/>
            <p:cNvSpPr/>
            <p:nvPr/>
          </p:nvSpPr>
          <p:spPr>
            <a:xfrm>
              <a:off x="5442234" y="2681898"/>
              <a:ext cx="4895850" cy="537551"/>
            </a:xfrm>
            <a:prstGeom prst="roundRect">
              <a:avLst/>
            </a:prstGeom>
            <a:solidFill>
              <a:srgbClr val="76C16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Qual foi o percentual deste aumento?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1250" y="2528449"/>
              <a:ext cx="857672" cy="857672"/>
            </a:xfrm>
            <a:prstGeom prst="rect">
              <a:avLst/>
            </a:prstGeom>
          </p:spPr>
        </p:pic>
      </p:grp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93369420"/>
              </p:ext>
            </p:extLst>
          </p:nvPr>
        </p:nvGraphicFramePr>
        <p:xfrm>
          <a:off x="4850141" y="3499840"/>
          <a:ext cx="7361832" cy="290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550360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Q7. Considerando os resultados do Programa Negócio a Negócio, o que aconteceu com o lucro da sua empresa em 2018?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MUDANÇA NO </a:t>
            </a:r>
            <a:r>
              <a:rPr lang="pt-BR" sz="3000" b="1" dirty="0">
                <a:solidFill>
                  <a:srgbClr val="00B0F0"/>
                </a:solidFill>
              </a:rPr>
              <a:t>LUCRO DA EMPRESA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APÓS O PROGRAMA NEGÓCIO A NEGÓCIO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99131"/>
              </p:ext>
            </p:extLst>
          </p:nvPr>
        </p:nvGraphicFramePr>
        <p:xfrm>
          <a:off x="82957" y="1850959"/>
          <a:ext cx="11999287" cy="347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295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lucr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da empresa </a:t>
                      </a:r>
                    </a:p>
                    <a:p>
                      <a:pPr algn="ctr" fontAlgn="ctr"/>
                      <a:r>
                        <a:rPr lang="pt-BR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umentou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lucr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da empresa </a:t>
                      </a:r>
                    </a:p>
                    <a:p>
                      <a:pPr algn="ctr" fontAlgn="ctr"/>
                      <a:r>
                        <a:rPr lang="pt-BR" sz="15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ficou igual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lucr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da empresa </a:t>
                      </a:r>
                    </a:p>
                    <a:p>
                      <a:pPr algn="ctr" fontAlgn="ctr"/>
                      <a:r>
                        <a:rPr lang="pt-BR" sz="15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diminuiu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sabe</a:t>
                      </a:r>
                    </a:p>
                    <a:p>
                      <a:pPr algn="ctr" fontAlgn="ctr"/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respondeu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</a:tbl>
          </a:graphicData>
        </a:graphic>
      </p:graphicFrame>
      <p:sp>
        <p:nvSpPr>
          <p:cNvPr id="17" name="Retângulo Arredondado 16"/>
          <p:cNvSpPr/>
          <p:nvPr/>
        </p:nvSpPr>
        <p:spPr>
          <a:xfrm>
            <a:off x="11180810" y="6591096"/>
            <a:ext cx="938374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</p:spTree>
    <p:extLst>
      <p:ext uri="{BB962C8B-B14F-4D97-AF65-F5344CB8AC3E}">
        <p14:creationId xmlns:p14="http://schemas.microsoft.com/office/powerpoint/2010/main" val="12228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762833" y="900405"/>
            <a:ext cx="5067302" cy="588812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Q7. Considerando os resultados do Programa Negócio a Negócio, o que aconteceu com o lucro da sua empresa em 2018?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MUDANÇA NO </a:t>
            </a:r>
            <a:r>
              <a:rPr lang="pt-BR" sz="3000" b="1" dirty="0">
                <a:solidFill>
                  <a:srgbClr val="00B0F0"/>
                </a:solidFill>
              </a:rPr>
              <a:t>LUCRO DA EMPRESA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APÓS O PROGRAMA NEGÓCIO A NEGÓCIO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750696845"/>
              </p:ext>
            </p:extLst>
          </p:nvPr>
        </p:nvGraphicFramePr>
        <p:xfrm>
          <a:off x="352424" y="1705548"/>
          <a:ext cx="5888120" cy="45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Retângulo 20"/>
          <p:cNvSpPr/>
          <p:nvPr/>
        </p:nvSpPr>
        <p:spPr>
          <a:xfrm>
            <a:off x="6297384" y="1309416"/>
            <a:ext cx="5887211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5" name="Agrupar 24"/>
          <p:cNvGrpSpPr/>
          <p:nvPr/>
        </p:nvGrpSpPr>
        <p:grpSpPr>
          <a:xfrm>
            <a:off x="6021120" y="1218155"/>
            <a:ext cx="5338178" cy="857672"/>
            <a:chOff x="5101250" y="2528449"/>
            <a:chExt cx="5338178" cy="857672"/>
          </a:xfrm>
        </p:grpSpPr>
        <p:sp>
          <p:nvSpPr>
            <p:cNvPr id="26" name="Retângulo Arredondado 25"/>
            <p:cNvSpPr/>
            <p:nvPr/>
          </p:nvSpPr>
          <p:spPr>
            <a:xfrm>
              <a:off x="5442233" y="2681898"/>
              <a:ext cx="4997195" cy="537551"/>
            </a:xfrm>
            <a:prstGeom prst="roundRect">
              <a:avLst/>
            </a:prstGeom>
            <a:solidFill>
              <a:srgbClr val="76C163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600" dirty="0"/>
                <a:t>Se aumentou, qual foi o percentual deste aumento?</a:t>
              </a:r>
            </a:p>
          </p:txBody>
        </p:sp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1250" y="2528449"/>
              <a:ext cx="857672" cy="857672"/>
            </a:xfrm>
            <a:prstGeom prst="rect">
              <a:avLst/>
            </a:prstGeom>
          </p:spPr>
        </p:pic>
      </p:grp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4080151759"/>
              </p:ext>
            </p:extLst>
          </p:nvPr>
        </p:nvGraphicFramePr>
        <p:xfrm>
          <a:off x="6393357" y="2075828"/>
          <a:ext cx="5818616" cy="432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17" name="Agrupar 16"/>
          <p:cNvGrpSpPr/>
          <p:nvPr/>
        </p:nvGrpSpPr>
        <p:grpSpPr>
          <a:xfrm>
            <a:off x="715317" y="1700120"/>
            <a:ext cx="5449327" cy="420912"/>
            <a:chOff x="715317" y="1700120"/>
            <a:chExt cx="5449327" cy="420912"/>
          </a:xfrm>
        </p:grpSpPr>
        <p:grpSp>
          <p:nvGrpSpPr>
            <p:cNvPr id="15" name="Agrupar 14"/>
            <p:cNvGrpSpPr/>
            <p:nvPr/>
          </p:nvGrpSpPr>
          <p:grpSpPr>
            <a:xfrm>
              <a:off x="715317" y="1700120"/>
              <a:ext cx="5449327" cy="324000"/>
              <a:chOff x="715317" y="1700120"/>
              <a:chExt cx="5449327" cy="324000"/>
            </a:xfrm>
          </p:grpSpPr>
          <p:cxnSp>
            <p:nvCxnSpPr>
              <p:cNvPr id="7" name="Conector reto 6"/>
              <p:cNvCxnSpPr/>
              <p:nvPr/>
            </p:nvCxnSpPr>
            <p:spPr>
              <a:xfrm>
                <a:off x="715317" y="2013032"/>
                <a:ext cx="962654" cy="0"/>
              </a:xfrm>
              <a:prstGeom prst="line">
                <a:avLst/>
              </a:prstGeom>
              <a:ln w="28575">
                <a:solidFill>
                  <a:srgbClr val="76C1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>
              <a:xfrm flipV="1">
                <a:off x="1196644" y="1700120"/>
                <a:ext cx="0" cy="324000"/>
              </a:xfrm>
              <a:prstGeom prst="line">
                <a:avLst/>
              </a:prstGeom>
              <a:ln w="28575">
                <a:solidFill>
                  <a:srgbClr val="76C1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>
                <a:off x="1196644" y="1706814"/>
                <a:ext cx="4968000" cy="0"/>
              </a:xfrm>
              <a:prstGeom prst="line">
                <a:avLst/>
              </a:prstGeom>
              <a:ln w="28575">
                <a:solidFill>
                  <a:srgbClr val="76C1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Conector reto 34"/>
            <p:cNvCxnSpPr/>
            <p:nvPr/>
          </p:nvCxnSpPr>
          <p:spPr>
            <a:xfrm flipV="1">
              <a:off x="715317" y="2005280"/>
              <a:ext cx="0" cy="108000"/>
            </a:xfrm>
            <a:prstGeom prst="line">
              <a:avLst/>
            </a:prstGeom>
            <a:ln w="28575">
              <a:solidFill>
                <a:srgbClr val="76C1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V="1">
              <a:off x="1668544" y="2013032"/>
              <a:ext cx="0" cy="108000"/>
            </a:xfrm>
            <a:prstGeom prst="line">
              <a:avLst/>
            </a:prstGeom>
            <a:ln w="28575">
              <a:solidFill>
                <a:srgbClr val="76C1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93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2144842" y="-458961"/>
            <a:ext cx="5062450" cy="869032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CONTRIBUIÇÃO DO NEGÓCIO A NEGÓCIO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 AUMENTO DO LUCRO</a:t>
            </a:r>
            <a:endParaRPr lang="pt-BR" sz="3000" b="1" dirty="0">
              <a:solidFill>
                <a:srgbClr val="00B0F0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Q8. O(a) Sr.(a) acha que a orientação e as ferramentas oferecidas pelo Agente contribuíram para esse aumento? Dê uma nota de 0 a 10.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0695978" y="6598271"/>
            <a:ext cx="1450113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1.549 | NS: 07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1461100897"/>
              </p:ext>
            </p:extLst>
          </p:nvPr>
        </p:nvGraphicFramePr>
        <p:xfrm>
          <a:off x="676764" y="2617104"/>
          <a:ext cx="8352928" cy="366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Retângulo 42"/>
          <p:cNvSpPr/>
          <p:nvPr/>
        </p:nvSpPr>
        <p:spPr>
          <a:xfrm>
            <a:off x="9074309" y="1359487"/>
            <a:ext cx="3110273" cy="5067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708969" y="3132128"/>
            <a:ext cx="2057585" cy="2921902"/>
            <a:chOff x="9574885" y="2791343"/>
            <a:chExt cx="2057585" cy="2921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288" y="2875020"/>
              <a:ext cx="540000" cy="54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648" y="3977915"/>
              <a:ext cx="540000" cy="540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85" y="5061477"/>
              <a:ext cx="540000" cy="540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10165182" y="2791343"/>
              <a:ext cx="124938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altas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49,5%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0148409" y="3886918"/>
              <a:ext cx="148406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médias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33,7%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0165182" y="4974581"/>
              <a:ext cx="139711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baixas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16,7%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9836762" y="1714530"/>
            <a:ext cx="2174387" cy="907941"/>
            <a:chOff x="9684533" y="1601885"/>
            <a:chExt cx="2174387" cy="9079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</p:spPr>
        </p:pic>
        <p:sp>
          <p:nvSpPr>
            <p:cNvPr id="50" name="Retângulo 49"/>
            <p:cNvSpPr/>
            <p:nvPr/>
          </p:nvSpPr>
          <p:spPr>
            <a:xfrm>
              <a:off x="9684533" y="1601885"/>
              <a:ext cx="1435842" cy="907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chemeClr val="bg1"/>
                  </a:solidFill>
                </a:rPr>
                <a:t>NOTA MÉDIA</a:t>
              </a:r>
            </a:p>
            <a:p>
              <a:pPr algn="r"/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8,2</a:t>
              </a: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697315" y="1818801"/>
            <a:ext cx="6092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Dentre aqueles entrevistados que </a:t>
            </a:r>
            <a:r>
              <a:rPr lang="pt-BR" b="1" dirty="0">
                <a:solidFill>
                  <a:schemeClr val="accent1"/>
                </a:solidFill>
              </a:rPr>
              <a:t>reportaram aumento do lucro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 da empresa após participar do Negócio a Negócio, cerca de </a:t>
            </a:r>
            <a:r>
              <a:rPr lang="pt-BR" b="1" dirty="0">
                <a:solidFill>
                  <a:schemeClr val="accent1"/>
                </a:solidFill>
              </a:rPr>
              <a:t>metade atribuiu notas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altas para a contribuição do da orientação do Agente na performance da empresa. </a:t>
            </a:r>
          </a:p>
          <a:p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A média para esta questão foi de 8,2.</a:t>
            </a:r>
          </a:p>
        </p:txBody>
      </p:sp>
    </p:spTree>
    <p:extLst>
      <p:ext uri="{BB962C8B-B14F-4D97-AF65-F5344CB8AC3E}">
        <p14:creationId xmlns:p14="http://schemas.microsoft.com/office/powerpoint/2010/main" val="3418078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Q8. O(a) Sr.(a) acha que a orientação e as ferramentas oferecidas pelo Agente contribuíram para esse aumento? Dê uma nota de 0 a 10.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890211940"/>
              </p:ext>
            </p:extLst>
          </p:nvPr>
        </p:nvGraphicFramePr>
        <p:xfrm>
          <a:off x="145887" y="1769089"/>
          <a:ext cx="10801716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CONTRIBUIÇÃO DO NEGÓCIO A NEGÓCIO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 AUMENTO DO LUCRO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79904"/>
              </p:ext>
            </p:extLst>
          </p:nvPr>
        </p:nvGraphicFramePr>
        <p:xfrm>
          <a:off x="11268849" y="1318337"/>
          <a:ext cx="762296" cy="51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75373"/>
                  </a:ext>
                </a:extLst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75" y="1769089"/>
            <a:ext cx="282979" cy="282979"/>
          </a:xfrm>
          <a:prstGeom prst="rect">
            <a:avLst/>
          </a:prstGeom>
        </p:spPr>
      </p:pic>
      <p:sp>
        <p:nvSpPr>
          <p:cNvPr id="21" name="Retângulo Arredondado 20"/>
          <p:cNvSpPr/>
          <p:nvPr/>
        </p:nvSpPr>
        <p:spPr>
          <a:xfrm>
            <a:off x="10695978" y="6598271"/>
            <a:ext cx="1450113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1.549 | NS: 07</a:t>
            </a:r>
          </a:p>
        </p:txBody>
      </p:sp>
    </p:spTree>
    <p:extLst>
      <p:ext uri="{BB962C8B-B14F-4D97-AF65-F5344CB8AC3E}">
        <p14:creationId xmlns:p14="http://schemas.microsoft.com/office/powerpoint/2010/main" val="41266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36640" y="181005"/>
            <a:ext cx="11344275" cy="635314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2" descr="Resultado de imagem para negocio a negoc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11765" b="37039"/>
          <a:stretch/>
        </p:blipFill>
        <p:spPr bwMode="auto">
          <a:xfrm>
            <a:off x="10353284" y="6018456"/>
            <a:ext cx="1762812" cy="7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/>
          <p:cNvGrpSpPr/>
          <p:nvPr/>
        </p:nvGrpSpPr>
        <p:grpSpPr>
          <a:xfrm>
            <a:off x="5514975" y="371476"/>
            <a:ext cx="6383238" cy="6266118"/>
            <a:chOff x="5541856" y="1033079"/>
            <a:chExt cx="6559271" cy="5741185"/>
          </a:xfrm>
        </p:grpSpPr>
        <p:grpSp>
          <p:nvGrpSpPr>
            <p:cNvPr id="17" name="Agrupar 16"/>
            <p:cNvGrpSpPr/>
            <p:nvPr/>
          </p:nvGrpSpPr>
          <p:grpSpPr>
            <a:xfrm>
              <a:off x="5541856" y="1033079"/>
              <a:ext cx="6559271" cy="5741185"/>
              <a:chOff x="5549774" y="1269378"/>
              <a:chExt cx="6559271" cy="5741185"/>
            </a:xfrm>
          </p:grpSpPr>
          <p:pic>
            <p:nvPicPr>
              <p:cNvPr id="19" name="Imagem 1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88" b="70157" l="9988" r="89952"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8539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95" t="10081" r="19619" b="28340"/>
              <a:stretch/>
            </p:blipFill>
            <p:spPr>
              <a:xfrm>
                <a:off x="5549774" y="1269378"/>
                <a:ext cx="6107440" cy="5741185"/>
              </a:xfrm>
              <a:prstGeom prst="rect">
                <a:avLst/>
              </a:prstGeom>
            </p:spPr>
          </p:pic>
          <p:grpSp>
            <p:nvGrpSpPr>
              <p:cNvPr id="31" name="Agrupar 30"/>
              <p:cNvGrpSpPr/>
              <p:nvPr/>
            </p:nvGrpSpPr>
            <p:grpSpPr>
              <a:xfrm>
                <a:off x="6242419" y="1735941"/>
                <a:ext cx="5866626" cy="4472305"/>
                <a:chOff x="5915892" y="1221199"/>
                <a:chExt cx="6467817" cy="5089447"/>
              </a:xfrm>
            </p:grpSpPr>
            <p:sp>
              <p:nvSpPr>
                <p:cNvPr id="32" name="CaixaDeTexto 31"/>
                <p:cNvSpPr txBox="1"/>
                <p:nvPr/>
              </p:nvSpPr>
              <p:spPr>
                <a:xfrm>
                  <a:off x="8229600" y="458751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269</a:t>
                  </a:r>
                </a:p>
              </p:txBody>
            </p:sp>
            <p:sp>
              <p:nvSpPr>
                <p:cNvPr id="35" name="CaixaDeTexto 34"/>
                <p:cNvSpPr txBox="1"/>
                <p:nvPr/>
              </p:nvSpPr>
              <p:spPr>
                <a:xfrm>
                  <a:off x="8509463" y="6021831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265</a:t>
                  </a:r>
                </a:p>
              </p:txBody>
            </p:sp>
            <p:sp>
              <p:nvSpPr>
                <p:cNvPr id="37" name="CaixaDeTexto 36"/>
                <p:cNvSpPr txBox="1"/>
                <p:nvPr/>
              </p:nvSpPr>
              <p:spPr>
                <a:xfrm>
                  <a:off x="9922625" y="4285490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279</a:t>
                  </a:r>
                </a:p>
              </p:txBody>
            </p:sp>
            <p:sp>
              <p:nvSpPr>
                <p:cNvPr id="38" name="CaixaDeTexto 37"/>
                <p:cNvSpPr txBox="1"/>
                <p:nvPr/>
              </p:nvSpPr>
              <p:spPr>
                <a:xfrm>
                  <a:off x="8077200" y="3455146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261</a:t>
                  </a:r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9004070" y="4110068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278</a:t>
                  </a:r>
                </a:p>
              </p:txBody>
            </p:sp>
            <p:sp>
              <p:nvSpPr>
                <p:cNvPr id="40" name="CaixaDeTexto 39"/>
                <p:cNvSpPr txBox="1"/>
                <p:nvPr/>
              </p:nvSpPr>
              <p:spPr>
                <a:xfrm>
                  <a:off x="8778241" y="5242277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273</a:t>
                  </a:r>
                </a:p>
              </p:txBody>
            </p:sp>
            <p:sp>
              <p:nvSpPr>
                <p:cNvPr id="41" name="CaixaDeTexto 40"/>
                <p:cNvSpPr txBox="1"/>
                <p:nvPr/>
              </p:nvSpPr>
              <p:spPr>
                <a:xfrm>
                  <a:off x="6902336" y="318875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257</a:t>
                  </a:r>
                </a:p>
              </p:txBody>
            </p:sp>
            <p:sp>
              <p:nvSpPr>
                <p:cNvPr id="42" name="CaixaDeTexto 41"/>
                <p:cNvSpPr txBox="1"/>
                <p:nvPr/>
              </p:nvSpPr>
              <p:spPr>
                <a:xfrm>
                  <a:off x="5915892" y="3032682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245</a:t>
                  </a:r>
                </a:p>
              </p:txBody>
            </p:sp>
            <p:sp>
              <p:nvSpPr>
                <p:cNvPr id="43" name="CaixaDeTexto 42"/>
                <p:cNvSpPr txBox="1"/>
                <p:nvPr/>
              </p:nvSpPr>
              <p:spPr>
                <a:xfrm>
                  <a:off x="7243158" y="122119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252</a:t>
                  </a:r>
                </a:p>
              </p:txBody>
            </p:sp>
            <p:sp>
              <p:nvSpPr>
                <p:cNvPr id="44" name="CaixaDeTexto 43"/>
                <p:cNvSpPr txBox="1"/>
                <p:nvPr/>
              </p:nvSpPr>
              <p:spPr>
                <a:xfrm>
                  <a:off x="10413075" y="3359903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270</a:t>
                  </a:r>
                </a:p>
              </p:txBody>
            </p:sp>
            <p:sp>
              <p:nvSpPr>
                <p:cNvPr id="45" name="CaixaDeTexto 44"/>
                <p:cNvSpPr txBox="1"/>
                <p:nvPr/>
              </p:nvSpPr>
              <p:spPr>
                <a:xfrm>
                  <a:off x="9190724" y="4889791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287</a:t>
                  </a:r>
                </a:p>
              </p:txBody>
            </p:sp>
            <p:sp>
              <p:nvSpPr>
                <p:cNvPr id="46" name="CaixaDeTexto 45"/>
                <p:cNvSpPr txBox="1"/>
                <p:nvPr/>
              </p:nvSpPr>
              <p:spPr>
                <a:xfrm>
                  <a:off x="8565224" y="2281390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269</a:t>
                  </a:r>
                </a:p>
              </p:txBody>
            </p:sp>
            <p:sp>
              <p:nvSpPr>
                <p:cNvPr id="47" name="CaixaDeTexto 46"/>
                <p:cNvSpPr txBox="1"/>
                <p:nvPr/>
              </p:nvSpPr>
              <p:spPr>
                <a:xfrm>
                  <a:off x="9351817" y="3140478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260</a:t>
                  </a:r>
                </a:p>
              </p:txBody>
            </p:sp>
            <p:sp>
              <p:nvSpPr>
                <p:cNvPr id="48" name="CaixaDeTexto 47"/>
                <p:cNvSpPr txBox="1"/>
                <p:nvPr/>
              </p:nvSpPr>
              <p:spPr>
                <a:xfrm>
                  <a:off x="9804514" y="228111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267</a:t>
                  </a:r>
                </a:p>
              </p:txBody>
            </p:sp>
            <p:sp>
              <p:nvSpPr>
                <p:cNvPr id="49" name="CaixaDeTexto 48"/>
                <p:cNvSpPr txBox="1"/>
                <p:nvPr/>
              </p:nvSpPr>
              <p:spPr>
                <a:xfrm>
                  <a:off x="10756602" y="2266169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262</a:t>
                  </a:r>
                </a:p>
              </p:txBody>
            </p:sp>
            <p:sp>
              <p:nvSpPr>
                <p:cNvPr id="50" name="CaixaDeTexto 49"/>
                <p:cNvSpPr txBox="1"/>
                <p:nvPr/>
              </p:nvSpPr>
              <p:spPr>
                <a:xfrm>
                  <a:off x="10335489" y="2686466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247</a:t>
                  </a:r>
                </a:p>
              </p:txBody>
            </p:sp>
            <p:sp>
              <p:nvSpPr>
                <p:cNvPr id="51" name="CaixaDeTexto 50"/>
                <p:cNvSpPr txBox="1"/>
                <p:nvPr/>
              </p:nvSpPr>
              <p:spPr>
                <a:xfrm>
                  <a:off x="6762920" y="2214386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242</a:t>
                  </a:r>
                </a:p>
              </p:txBody>
            </p:sp>
            <p:sp>
              <p:nvSpPr>
                <p:cNvPr id="52" name="CaixaDeTexto 51"/>
                <p:cNvSpPr txBox="1"/>
                <p:nvPr/>
              </p:nvSpPr>
              <p:spPr>
                <a:xfrm>
                  <a:off x="11467752" y="2214386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268</a:t>
                  </a:r>
                </a:p>
              </p:txBody>
            </p:sp>
            <p:sp>
              <p:nvSpPr>
                <p:cNvPr id="53" name="CaixaDeTexto 52"/>
                <p:cNvSpPr txBox="1"/>
                <p:nvPr/>
              </p:nvSpPr>
              <p:spPr>
                <a:xfrm>
                  <a:off x="11702065" y="2474723"/>
                  <a:ext cx="681644" cy="288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273</a:t>
                  </a:r>
                </a:p>
              </p:txBody>
            </p:sp>
            <p:sp>
              <p:nvSpPr>
                <p:cNvPr id="54" name="CaixaDeTexto 53"/>
                <p:cNvSpPr txBox="1"/>
                <p:nvPr/>
              </p:nvSpPr>
              <p:spPr>
                <a:xfrm>
                  <a:off x="11702065" y="2735060"/>
                  <a:ext cx="681644" cy="288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277</a:t>
                  </a:r>
                </a:p>
              </p:txBody>
            </p:sp>
            <p:sp>
              <p:nvSpPr>
                <p:cNvPr id="55" name="CaixaDeTexto 54"/>
                <p:cNvSpPr txBox="1"/>
                <p:nvPr/>
              </p:nvSpPr>
              <p:spPr>
                <a:xfrm>
                  <a:off x="11604568" y="3051163"/>
                  <a:ext cx="681644" cy="288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258</a:t>
                  </a:r>
                </a:p>
              </p:txBody>
            </p:sp>
            <p:sp>
              <p:nvSpPr>
                <p:cNvPr id="56" name="CaixaDeTexto 55"/>
                <p:cNvSpPr txBox="1"/>
                <p:nvPr/>
              </p:nvSpPr>
              <p:spPr>
                <a:xfrm>
                  <a:off x="11371811" y="3309304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263</a:t>
                  </a:r>
                </a:p>
              </p:txBody>
            </p:sp>
            <p:sp>
              <p:nvSpPr>
                <p:cNvPr id="57" name="CaixaDeTexto 56"/>
                <p:cNvSpPr txBox="1"/>
                <p:nvPr/>
              </p:nvSpPr>
              <p:spPr>
                <a:xfrm>
                  <a:off x="10889672" y="4627653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264</a:t>
                  </a:r>
                </a:p>
              </p:txBody>
            </p:sp>
            <p:sp>
              <p:nvSpPr>
                <p:cNvPr id="58" name="CaixaDeTexto 57"/>
                <p:cNvSpPr txBox="1"/>
                <p:nvPr/>
              </p:nvSpPr>
              <p:spPr>
                <a:xfrm>
                  <a:off x="10559932" y="5024561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278</a:t>
                  </a:r>
                </a:p>
              </p:txBody>
            </p:sp>
            <p:sp>
              <p:nvSpPr>
                <p:cNvPr id="59" name="CaixaDeTexto 58"/>
                <p:cNvSpPr txBox="1"/>
                <p:nvPr/>
              </p:nvSpPr>
              <p:spPr>
                <a:xfrm>
                  <a:off x="9058795" y="5664642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260</a:t>
                  </a:r>
                </a:p>
              </p:txBody>
            </p:sp>
            <p:sp>
              <p:nvSpPr>
                <p:cNvPr id="60" name="CaixaDeTexto 59"/>
                <p:cNvSpPr txBox="1"/>
                <p:nvPr/>
              </p:nvSpPr>
              <p:spPr>
                <a:xfrm>
                  <a:off x="9240981" y="3808271"/>
                  <a:ext cx="681644" cy="2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</a:rPr>
                    <a:t>267</a:t>
                  </a:r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8830791" y="1536655"/>
              <a:ext cx="618284" cy="2537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5888" y="0"/>
            <a:ext cx="55149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/>
          <p:cNvGrpSpPr/>
          <p:nvPr/>
        </p:nvGrpSpPr>
        <p:grpSpPr>
          <a:xfrm>
            <a:off x="513147" y="4660715"/>
            <a:ext cx="1080000" cy="1129010"/>
            <a:chOff x="3278988" y="1955781"/>
            <a:chExt cx="1080000" cy="1129010"/>
          </a:xfrm>
        </p:grpSpPr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407" y="2041787"/>
              <a:ext cx="592745" cy="1043004"/>
            </a:xfrm>
            <a:prstGeom prst="rect">
              <a:avLst/>
            </a:prstGeom>
          </p:spPr>
        </p:pic>
        <p:sp>
          <p:nvSpPr>
            <p:cNvPr id="2" name="Elipse 1"/>
            <p:cNvSpPr/>
            <p:nvPr/>
          </p:nvSpPr>
          <p:spPr>
            <a:xfrm>
              <a:off x="3278988" y="1955781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513147" y="3300367"/>
            <a:ext cx="1080000" cy="1187737"/>
            <a:chOff x="1904451" y="1954535"/>
            <a:chExt cx="1080000" cy="1187737"/>
          </a:xfrm>
        </p:grpSpPr>
        <p:pic>
          <p:nvPicPr>
            <p:cNvPr id="61" name="Imagem 60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4137" y="2099268"/>
              <a:ext cx="636592" cy="1043004"/>
            </a:xfrm>
            <a:prstGeom prst="rect">
              <a:avLst/>
            </a:prstGeom>
          </p:spPr>
        </p:pic>
        <p:sp>
          <p:nvSpPr>
            <p:cNvPr id="64" name="Elipse 63"/>
            <p:cNvSpPr/>
            <p:nvPr/>
          </p:nvSpPr>
          <p:spPr>
            <a:xfrm>
              <a:off x="1904451" y="195453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531129" y="1920537"/>
            <a:ext cx="1080000" cy="1103932"/>
            <a:chOff x="549643" y="1954535"/>
            <a:chExt cx="1080000" cy="1103932"/>
          </a:xfrm>
        </p:grpSpPr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922" y="2142325"/>
              <a:ext cx="670509" cy="916142"/>
            </a:xfrm>
            <a:prstGeom prst="rect">
              <a:avLst/>
            </a:prstGeom>
          </p:spPr>
        </p:pic>
        <p:sp>
          <p:nvSpPr>
            <p:cNvPr id="65" name="Elipse 64"/>
            <p:cNvSpPr/>
            <p:nvPr/>
          </p:nvSpPr>
          <p:spPr>
            <a:xfrm>
              <a:off x="549643" y="195453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4798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DISTRIBUIÇÃO DA AMOSTRA</a:t>
            </a:r>
          </a:p>
          <a:p>
            <a:r>
              <a:rPr lang="pt-BR" sz="2500" i="1" dirty="0">
                <a:solidFill>
                  <a:schemeClr val="bg1"/>
                </a:solidFill>
              </a:rPr>
              <a:t>Pesquisa Negócio a Negócio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781925" y="2116753"/>
            <a:ext cx="1453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4.382</a:t>
            </a:r>
          </a:p>
          <a:p>
            <a:r>
              <a:rPr lang="pt-BR" b="1" dirty="0">
                <a:solidFill>
                  <a:schemeClr val="bg1"/>
                </a:solidFill>
              </a:rPr>
              <a:t>ENTREVISTAS</a:t>
            </a:r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1781925" y="3445100"/>
            <a:ext cx="1453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2.091</a:t>
            </a:r>
          </a:p>
          <a:p>
            <a:r>
              <a:rPr lang="pt-BR" b="1" dirty="0">
                <a:solidFill>
                  <a:schemeClr val="bg1"/>
                </a:solidFill>
              </a:rPr>
              <a:t>ENTREVISTAS</a:t>
            </a:r>
            <a:endParaRPr lang="pt-BR" dirty="0"/>
          </a:p>
        </p:txBody>
      </p:sp>
      <p:sp>
        <p:nvSpPr>
          <p:cNvPr id="67" name="Retângulo 66"/>
          <p:cNvSpPr/>
          <p:nvPr/>
        </p:nvSpPr>
        <p:spPr>
          <a:xfrm>
            <a:off x="1767008" y="4877549"/>
            <a:ext cx="1453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518</a:t>
            </a:r>
          </a:p>
          <a:p>
            <a:r>
              <a:rPr lang="pt-BR" b="1" dirty="0">
                <a:solidFill>
                  <a:schemeClr val="bg1"/>
                </a:solidFill>
              </a:rPr>
              <a:t>ENTREVISTAS</a:t>
            </a:r>
            <a:endParaRPr lang="pt-BR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8668530" y="937846"/>
            <a:ext cx="60169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01046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42220" y="1321018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Q8. O(a) Sr.(a) acha que a orientação e as ferramentas oferecidas pelo Agente contribuíram para esse aumento? Dê uma nota de 0 a 10.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469908" y="1269472"/>
            <a:ext cx="6714687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4262520225"/>
              </p:ext>
            </p:extLst>
          </p:nvPr>
        </p:nvGraphicFramePr>
        <p:xfrm>
          <a:off x="5747657" y="2222106"/>
          <a:ext cx="6234908" cy="415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CONTRIBUIÇÃO DO NEGÓCIO A NEGÓCIO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 AUMENTO DO LUCRO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7584" y="3139798"/>
            <a:ext cx="4496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Nas últimas três avaliações da série histórica, observa-se um </a:t>
            </a:r>
            <a:r>
              <a:rPr lang="pt-BR" sz="2000" b="1" dirty="0">
                <a:solidFill>
                  <a:schemeClr val="accent1"/>
                </a:solidFill>
              </a:rPr>
              <a:t>aumento na nota média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 atribuída a este item.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83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3825230" y="-1945573"/>
            <a:ext cx="4879837" cy="11838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 EMPRESA </a:t>
            </a:r>
            <a:r>
              <a:rPr lang="pt-BR" sz="3000" b="1" dirty="0">
                <a:solidFill>
                  <a:srgbClr val="00B0F0"/>
                </a:solidFill>
              </a:rPr>
              <a:t>MELHOROU SUA GESTÃO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A VISITA DO SEBRAE? 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Q09. Em função da visita do SEBRAE, a empresa melhorou sua gestão?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123789" y="6598384"/>
            <a:ext cx="1052416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757583" y="3036106"/>
            <a:ext cx="4938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Cerca de 4 em cada 5 entrevistados afirmam que sua empresa melhorou a gestão após a visita do SEBRAE. 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21615253"/>
              </p:ext>
            </p:extLst>
          </p:nvPr>
        </p:nvGraphicFramePr>
        <p:xfrm>
          <a:off x="692859" y="1918700"/>
          <a:ext cx="5794417" cy="448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9" name="Agrupar 8"/>
          <p:cNvGrpSpPr/>
          <p:nvPr/>
        </p:nvGrpSpPr>
        <p:grpSpPr>
          <a:xfrm>
            <a:off x="241032" y="1263454"/>
            <a:ext cx="1080000" cy="1080000"/>
            <a:chOff x="2196445" y="1835577"/>
            <a:chExt cx="1080000" cy="1080000"/>
          </a:xfrm>
          <a:solidFill>
            <a:schemeClr val="accent4"/>
          </a:solidFill>
        </p:grpSpPr>
        <p:sp>
          <p:nvSpPr>
            <p:cNvPr id="4" name="Elipse 3"/>
            <p:cNvSpPr/>
            <p:nvPr/>
          </p:nvSpPr>
          <p:spPr>
            <a:xfrm>
              <a:off x="2196445" y="1835577"/>
              <a:ext cx="1080000" cy="10800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40" y="2022356"/>
              <a:ext cx="717352" cy="717352"/>
            </a:xfrm>
            <a:prstGeom prst="rect">
              <a:avLst/>
            </a:prstGeom>
            <a:grpFill/>
          </p:spPr>
        </p:pic>
      </p:grpSp>
      <p:sp>
        <p:nvSpPr>
          <p:cNvPr id="12" name="Retângulo 11"/>
          <p:cNvSpPr/>
          <p:nvPr/>
        </p:nvSpPr>
        <p:spPr>
          <a:xfrm>
            <a:off x="2969760" y="3484258"/>
            <a:ext cx="147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79,2%</a:t>
            </a:r>
            <a:endParaRPr lang="pt-BR" sz="4000" dirty="0">
              <a:solidFill>
                <a:srgbClr val="00B05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045943" y="4085331"/>
            <a:ext cx="7524000" cy="0"/>
          </a:xfrm>
          <a:prstGeom prst="line">
            <a:avLst/>
          </a:prstGeom>
          <a:ln w="25400" cap="sq">
            <a:solidFill>
              <a:srgbClr val="00B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edondar Retângulo no Mesmo Canto Lateral 19"/>
          <p:cNvSpPr/>
          <p:nvPr/>
        </p:nvSpPr>
        <p:spPr>
          <a:xfrm rot="16200000">
            <a:off x="3631250" y="-2092849"/>
            <a:ext cx="5261468" cy="11845231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Q09. Em função da visita do SEBRAE, a empresa melhorou sua gestão?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861052787"/>
              </p:ext>
            </p:extLst>
          </p:nvPr>
        </p:nvGraphicFramePr>
        <p:xfrm>
          <a:off x="483155" y="783753"/>
          <a:ext cx="11701440" cy="532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09686" y="141173"/>
            <a:ext cx="8308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 EMPRESA </a:t>
            </a:r>
            <a:r>
              <a:rPr lang="pt-BR" sz="3000" b="1" dirty="0">
                <a:solidFill>
                  <a:srgbClr val="00B0F0"/>
                </a:solidFill>
              </a:rPr>
              <a:t>MELHOROU SUA GESTÃO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A VISITA DO SEBRAE? </a:t>
            </a:r>
            <a:r>
              <a:rPr lang="pt-BR" sz="1400" i="1" dirty="0">
                <a:solidFill>
                  <a:schemeClr val="accent1"/>
                </a:solidFill>
              </a:rPr>
              <a:t>% de entrevistados que responderam “SIM”</a:t>
            </a:r>
            <a:endParaRPr lang="pt-BR" sz="1400" dirty="0">
              <a:solidFill>
                <a:schemeClr val="accent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10732"/>
              </p:ext>
            </p:extLst>
          </p:nvPr>
        </p:nvGraphicFramePr>
        <p:xfrm>
          <a:off x="11268849" y="1308910"/>
          <a:ext cx="762296" cy="51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173552"/>
                  </a:ext>
                </a:extLst>
              </a:tr>
            </a:tbl>
          </a:graphicData>
        </a:graphic>
      </p:graphicFrame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75" y="1769089"/>
            <a:ext cx="282979" cy="282979"/>
          </a:xfrm>
          <a:prstGeom prst="rect">
            <a:avLst/>
          </a:prstGeom>
        </p:spPr>
      </p:pic>
      <p:sp>
        <p:nvSpPr>
          <p:cNvPr id="25" name="Retângulo Arredondado 24"/>
          <p:cNvSpPr/>
          <p:nvPr/>
        </p:nvSpPr>
        <p:spPr>
          <a:xfrm>
            <a:off x="11123789" y="6598384"/>
            <a:ext cx="1052416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</p:spTree>
    <p:extLst>
      <p:ext uri="{BB962C8B-B14F-4D97-AF65-F5344CB8AC3E}">
        <p14:creationId xmlns:p14="http://schemas.microsoft.com/office/powerpoint/2010/main" val="34968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edondar Retângulo no Mesmo Canto Lateral 24"/>
          <p:cNvSpPr/>
          <p:nvPr/>
        </p:nvSpPr>
        <p:spPr>
          <a:xfrm rot="16200000">
            <a:off x="3825230" y="-1945573"/>
            <a:ext cx="4879837" cy="11838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6" name="Agrupar 25"/>
          <p:cNvGrpSpPr/>
          <p:nvPr/>
        </p:nvGrpSpPr>
        <p:grpSpPr>
          <a:xfrm>
            <a:off x="241032" y="1263454"/>
            <a:ext cx="1080000" cy="1080000"/>
            <a:chOff x="2196445" y="1835577"/>
            <a:chExt cx="1080000" cy="1080000"/>
          </a:xfrm>
          <a:solidFill>
            <a:schemeClr val="accent4"/>
          </a:solidFill>
        </p:grpSpPr>
        <p:sp>
          <p:nvSpPr>
            <p:cNvPr id="27" name="Elipse 26"/>
            <p:cNvSpPr/>
            <p:nvPr/>
          </p:nvSpPr>
          <p:spPr>
            <a:xfrm>
              <a:off x="2196445" y="1835577"/>
              <a:ext cx="1080000" cy="1080000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40" y="2022356"/>
              <a:ext cx="717352" cy="717352"/>
            </a:xfrm>
            <a:prstGeom prst="rect">
              <a:avLst/>
            </a:prstGeom>
            <a:grpFill/>
          </p:spPr>
        </p:pic>
      </p:grp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Q09. Em função da visita do SEBRAE, a empresa melhorou sua gestão?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 EMPRESA </a:t>
            </a:r>
            <a:r>
              <a:rPr lang="pt-BR" sz="3000" b="1" dirty="0">
                <a:solidFill>
                  <a:srgbClr val="00B0F0"/>
                </a:solidFill>
              </a:rPr>
              <a:t>MELHOROU SUA GESTÃO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APÓS A VISITA DO SEBRAE?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219665062"/>
              </p:ext>
            </p:extLst>
          </p:nvPr>
        </p:nvGraphicFramePr>
        <p:xfrm>
          <a:off x="2220021" y="1660285"/>
          <a:ext cx="7556087" cy="45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922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2144842" y="-458961"/>
            <a:ext cx="5062450" cy="869032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SATISFAÇÃO GERAL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 COM A ORIENTAÇÃO DO NEGÓCIO A NEGÓCIO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Q10. Qual sua satisfação geral com essa consultoria/orientação do Agente do Negócio a Negócio. Atribua uma nota de 0 a 10.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0689996" y="6607727"/>
            <a:ext cx="1421832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3.436 | NS: 36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2475721582"/>
              </p:ext>
            </p:extLst>
          </p:nvPr>
        </p:nvGraphicFramePr>
        <p:xfrm>
          <a:off x="676764" y="2517544"/>
          <a:ext cx="8352928" cy="37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Retângulo 42"/>
          <p:cNvSpPr/>
          <p:nvPr/>
        </p:nvSpPr>
        <p:spPr>
          <a:xfrm>
            <a:off x="9074309" y="1359487"/>
            <a:ext cx="3110273" cy="5067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708969" y="3132128"/>
            <a:ext cx="2057585" cy="2921902"/>
            <a:chOff x="9574885" y="2791343"/>
            <a:chExt cx="2057585" cy="2921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288" y="2875020"/>
              <a:ext cx="540000" cy="54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648" y="3977915"/>
              <a:ext cx="540000" cy="540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85" y="5061477"/>
              <a:ext cx="540000" cy="540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10165182" y="2791343"/>
              <a:ext cx="124938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altas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57,8%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0148409" y="3886918"/>
              <a:ext cx="148406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médias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28,5%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0165182" y="4974581"/>
              <a:ext cx="139711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Notas baixas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13,7%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9836762" y="1714530"/>
            <a:ext cx="2174387" cy="907941"/>
            <a:chOff x="9684533" y="1601885"/>
            <a:chExt cx="2174387" cy="9079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</p:spPr>
        </p:pic>
        <p:sp>
          <p:nvSpPr>
            <p:cNvPr id="50" name="Retângulo 49"/>
            <p:cNvSpPr/>
            <p:nvPr/>
          </p:nvSpPr>
          <p:spPr>
            <a:xfrm>
              <a:off x="9684533" y="1601885"/>
              <a:ext cx="1435842" cy="907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chemeClr val="bg1"/>
                  </a:solidFill>
                </a:rPr>
                <a:t>NOTA MÉDIA</a:t>
              </a:r>
            </a:p>
            <a:p>
              <a:pPr algn="r"/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8,4</a:t>
              </a: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773255" y="1719302"/>
            <a:ext cx="6910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 nota média para a satisfação geral com o Programa Negócio a Negócio foi de 8,4. </a:t>
            </a:r>
          </a:p>
          <a:p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Quase 60% dos entrevistados atribuíram notas altas à sua satisfação com o Programa.</a:t>
            </a:r>
          </a:p>
        </p:txBody>
      </p:sp>
    </p:spTree>
    <p:extLst>
      <p:ext uri="{BB962C8B-B14F-4D97-AF65-F5344CB8AC3E}">
        <p14:creationId xmlns:p14="http://schemas.microsoft.com/office/powerpoint/2010/main" val="9999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Q10. Qual sua satisfação geral com essa consultoria/orientação do Agente do Negócio a Negócio. Atribua uma nota de 0 a 10.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26503154"/>
              </p:ext>
            </p:extLst>
          </p:nvPr>
        </p:nvGraphicFramePr>
        <p:xfrm>
          <a:off x="145887" y="1769089"/>
          <a:ext cx="10751499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SATISFAÇÃO GERAL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 COM A ORIENTAÇÃO DO NEGÓCIO A NEGÓCIO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6813"/>
              </p:ext>
            </p:extLst>
          </p:nvPr>
        </p:nvGraphicFramePr>
        <p:xfrm>
          <a:off x="11268849" y="1318337"/>
          <a:ext cx="762296" cy="51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264175"/>
                  </a:ext>
                </a:extLst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75" y="1769089"/>
            <a:ext cx="282979" cy="282979"/>
          </a:xfrm>
          <a:prstGeom prst="rect">
            <a:avLst/>
          </a:prstGeom>
        </p:spPr>
      </p:pic>
      <p:sp>
        <p:nvSpPr>
          <p:cNvPr id="21" name="Retângulo Arredondado 20"/>
          <p:cNvSpPr/>
          <p:nvPr/>
        </p:nvSpPr>
        <p:spPr>
          <a:xfrm>
            <a:off x="10689996" y="6607727"/>
            <a:ext cx="1421832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3.436 | NS: 36</a:t>
            </a:r>
          </a:p>
        </p:txBody>
      </p:sp>
    </p:spTree>
    <p:extLst>
      <p:ext uri="{BB962C8B-B14F-4D97-AF65-F5344CB8AC3E}">
        <p14:creationId xmlns:p14="http://schemas.microsoft.com/office/powerpoint/2010/main" val="30775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33907" y="1279674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Q10. Qual sua satisfação geral com essa consultoria/orientação do Agente do Negócio a Negócio. Atribua uma nota de 0 a 10.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469908" y="1269472"/>
            <a:ext cx="6714687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719614729"/>
              </p:ext>
            </p:extLst>
          </p:nvPr>
        </p:nvGraphicFramePr>
        <p:xfrm>
          <a:off x="5747657" y="2552390"/>
          <a:ext cx="6234908" cy="382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SATISFAÇÃO GERAL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 COM A ORIENTAÇÃO DO NEGÓCIO A NEGÓCIO </a:t>
            </a:r>
            <a:r>
              <a:rPr lang="pt-BR" sz="1500" b="1" i="1" dirty="0">
                <a:solidFill>
                  <a:srgbClr val="203864"/>
                </a:solidFill>
              </a:rPr>
              <a:t>– nota média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7584" y="3139798"/>
            <a:ext cx="4496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Ao longo da série histórica, a nota média para a </a:t>
            </a:r>
            <a:r>
              <a:rPr lang="pt-BR" sz="2000" b="1" dirty="0">
                <a:solidFill>
                  <a:schemeClr val="accent1"/>
                </a:solidFill>
              </a:rPr>
              <a:t>Satisfação Geral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com a orientação do Negócio a Negócio </a:t>
            </a:r>
            <a:r>
              <a:rPr lang="pt-BR" sz="2000" b="1" dirty="0">
                <a:solidFill>
                  <a:schemeClr val="accent1"/>
                </a:solidFill>
              </a:rPr>
              <a:t>tende a diminuir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, embora tenha se mantido estável nas duas últimas edições da pesquisa.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6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44393" y="-2130812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EM </a:t>
            </a:r>
            <a:r>
              <a:rPr lang="pt-BR" sz="3000" b="1" dirty="0">
                <a:solidFill>
                  <a:srgbClr val="00B0F0"/>
                </a:solidFill>
              </a:rPr>
              <a:t>OUTROS SERVIÇOS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468224"/>
            <a:chOff x="-19405" y="6389776"/>
            <a:chExt cx="12211405" cy="468224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Q11. A partir da visita do Agente, quais grupos de atendimento do Sebrae abaixo desperta seu interesse?</a:t>
              </a:r>
            </a:p>
            <a:p>
              <a:endParaRPr lang="pt-BR" sz="1200" dirty="0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61770" y="6621222"/>
            <a:ext cx="1050058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172691441"/>
              </p:ext>
            </p:extLst>
          </p:nvPr>
        </p:nvGraphicFramePr>
        <p:xfrm>
          <a:off x="981075" y="1857632"/>
          <a:ext cx="10949779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46555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Q11. A partir da visita do Agente, quais grupos de atendimento do Sebrae abaixo desperta seu interesse?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EM </a:t>
            </a:r>
            <a:r>
              <a:rPr lang="pt-BR" sz="3000" b="1" dirty="0">
                <a:solidFill>
                  <a:srgbClr val="00B0F0"/>
                </a:solidFill>
              </a:rPr>
              <a:t>OUTROS SERVIÇOS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91815"/>
              </p:ext>
            </p:extLst>
          </p:nvPr>
        </p:nvGraphicFramePr>
        <p:xfrm>
          <a:off x="82957" y="1850959"/>
          <a:ext cx="11999275" cy="45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presenciais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on-line</a:t>
                      </a:r>
                      <a:endParaRPr lang="pt-B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Palestras e vídeos disponibilizados na internet</a:t>
                      </a:r>
                      <a:endParaRPr lang="pt-BR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Artigos disponibilizados na internet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 on-line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142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 presencial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145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8877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0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69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edondar Retângulo no Mesmo Canto Lateral 22"/>
          <p:cNvSpPr/>
          <p:nvPr/>
        </p:nvSpPr>
        <p:spPr>
          <a:xfrm rot="16200000">
            <a:off x="3717012" y="-2154058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Q11. A partir da visita do Agente, quais grupos de atendimento do Sebrae abaixo desperta seu interesse?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EM </a:t>
            </a:r>
            <a:r>
              <a:rPr lang="pt-BR" sz="3000" b="1" dirty="0">
                <a:solidFill>
                  <a:srgbClr val="00B0F0"/>
                </a:solidFill>
              </a:rPr>
              <a:t>OUTROS SERVIÇOS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683949686"/>
              </p:ext>
            </p:extLst>
          </p:nvPr>
        </p:nvGraphicFramePr>
        <p:xfrm>
          <a:off x="316731" y="1857632"/>
          <a:ext cx="11867864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2073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RECEBEU AGENTE DE ORIENTAÇÃO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DO NEGÓCIO A NEGÓCIO NA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389776"/>
            <a:ext cx="12211405" cy="468224"/>
            <a:chOff x="-19405" y="6389776"/>
            <a:chExt cx="12211405" cy="468224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F1. Consta nos nossos registros que o(a) </a:t>
              </a:r>
              <a:r>
                <a:rPr lang="pt-BR" sz="1200" dirty="0" err="1"/>
                <a:t>Sr</a:t>
              </a:r>
              <a:r>
                <a:rPr lang="pt-BR" sz="1200" dirty="0"/>
                <a:t>(a)/sua empresa foi atendido(a) pelo Sebrae com o Programa Negócio a Negócio em 2018. O(A) </a:t>
              </a:r>
              <a:r>
                <a:rPr lang="pt-BR" sz="1200" dirty="0" err="1"/>
                <a:t>sr</a:t>
              </a:r>
              <a:r>
                <a:rPr lang="pt-BR" sz="1200" dirty="0"/>
                <a:t>(a) se recorda de </a:t>
              </a:r>
            </a:p>
            <a:p>
              <a:r>
                <a:rPr lang="pt-BR" sz="1200" dirty="0"/>
                <a:t>ter recebido um agente de orientação do Sebrae em sua empresa?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tângulo 12"/>
          <p:cNvSpPr/>
          <p:nvPr/>
        </p:nvSpPr>
        <p:spPr>
          <a:xfrm>
            <a:off x="5657008" y="1216773"/>
            <a:ext cx="6554965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61770" y="6455717"/>
            <a:ext cx="1067997" cy="342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6.991</a:t>
            </a:r>
          </a:p>
        </p:txBody>
      </p:sp>
      <p:cxnSp>
        <p:nvCxnSpPr>
          <p:cNvPr id="61" name="Conector de Seta Reta 60"/>
          <p:cNvCxnSpPr/>
          <p:nvPr/>
        </p:nvCxnSpPr>
        <p:spPr>
          <a:xfrm>
            <a:off x="9588882" y="5260761"/>
            <a:ext cx="316" cy="669227"/>
          </a:xfrm>
          <a:prstGeom prst="straightConnector1">
            <a:avLst/>
          </a:prstGeom>
          <a:ln w="28575">
            <a:solidFill>
              <a:srgbClr val="FBE5D6">
                <a:alpha val="5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71094409"/>
              </p:ext>
            </p:extLst>
          </p:nvPr>
        </p:nvGraphicFramePr>
        <p:xfrm>
          <a:off x="5734050" y="1428751"/>
          <a:ext cx="6229351" cy="402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9" name="Conector de Seta Reta 68"/>
          <p:cNvCxnSpPr/>
          <p:nvPr/>
        </p:nvCxnSpPr>
        <p:spPr>
          <a:xfrm>
            <a:off x="11087707" y="5235473"/>
            <a:ext cx="316" cy="669227"/>
          </a:xfrm>
          <a:prstGeom prst="straightConnector1">
            <a:avLst/>
          </a:prstGeom>
          <a:ln w="28575">
            <a:solidFill>
              <a:srgbClr val="FBE5D6">
                <a:alpha val="5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>
            <a:off x="6611996" y="5262165"/>
            <a:ext cx="316" cy="669227"/>
          </a:xfrm>
          <a:prstGeom prst="straightConnector1">
            <a:avLst/>
          </a:prstGeom>
          <a:ln w="28575">
            <a:solidFill>
              <a:srgbClr val="FBE5D6">
                <a:alpha val="5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>
            <a:off x="8110505" y="5446488"/>
            <a:ext cx="316" cy="669227"/>
          </a:xfrm>
          <a:prstGeom prst="straightConnector1">
            <a:avLst/>
          </a:prstGeom>
          <a:ln w="28575">
            <a:solidFill>
              <a:srgbClr val="FBE5D6">
                <a:alpha val="5882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49"/>
          <p:cNvSpPr/>
          <p:nvPr/>
        </p:nvSpPr>
        <p:spPr>
          <a:xfrm>
            <a:off x="7566095" y="5815831"/>
            <a:ext cx="1067997" cy="342900"/>
          </a:xfrm>
          <a:prstGeom prst="roundRect">
            <a:avLst/>
          </a:prstGeom>
          <a:solidFill>
            <a:srgbClr val="FAD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BLOCO B</a:t>
            </a:r>
          </a:p>
        </p:txBody>
      </p:sp>
      <p:sp>
        <p:nvSpPr>
          <p:cNvPr id="51" name="Retângulo Arredondado 50"/>
          <p:cNvSpPr/>
          <p:nvPr/>
        </p:nvSpPr>
        <p:spPr>
          <a:xfrm>
            <a:off x="9241753" y="5815831"/>
            <a:ext cx="2273972" cy="342900"/>
          </a:xfrm>
          <a:prstGeom prst="roundRect">
            <a:avLst/>
          </a:prstGeom>
          <a:solidFill>
            <a:srgbClr val="FAD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BLOCO C</a:t>
            </a:r>
          </a:p>
        </p:txBody>
      </p:sp>
      <p:sp>
        <p:nvSpPr>
          <p:cNvPr id="52" name="Retângulo Arredondado 51"/>
          <p:cNvSpPr/>
          <p:nvPr/>
        </p:nvSpPr>
        <p:spPr>
          <a:xfrm>
            <a:off x="6095822" y="5817229"/>
            <a:ext cx="1067997" cy="342900"/>
          </a:xfrm>
          <a:prstGeom prst="roundRect">
            <a:avLst/>
          </a:prstGeom>
          <a:solidFill>
            <a:srgbClr val="FADB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BLOCO A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1057274" y="2619375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FFFF</a:t>
            </a:r>
          </a:p>
        </p:txBody>
      </p:sp>
      <p:sp>
        <p:nvSpPr>
          <p:cNvPr id="27" name="Arredondar Retângulo no Mesmo Canto Lateral 26"/>
          <p:cNvSpPr/>
          <p:nvPr/>
        </p:nvSpPr>
        <p:spPr>
          <a:xfrm rot="16200000">
            <a:off x="561230" y="1205600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57274" y="2630006"/>
            <a:ext cx="44107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rgbClr val="1F4E79"/>
                </a:solidFill>
              </a:rPr>
              <a:t>Quase metade dos entrevistados foram atendidos pelo Programa Negócio a Negócio em 2018 (47,5%).</a:t>
            </a:r>
          </a:p>
          <a:p>
            <a:pPr algn="r"/>
            <a:endParaRPr lang="pt-BR" sz="2000" b="1" dirty="0">
              <a:solidFill>
                <a:srgbClr val="1F4E79"/>
              </a:solidFill>
            </a:endParaRPr>
          </a:p>
          <a:p>
            <a:pPr algn="r"/>
            <a:r>
              <a:rPr lang="pt-BR" sz="2000" dirty="0">
                <a:solidFill>
                  <a:srgbClr val="1F4E79"/>
                </a:solidFill>
              </a:rPr>
              <a:t>Parcela considerável – quase 1/3 dos entrevistados – afirmou que nunca foi atendidos pelo Programa.</a:t>
            </a:r>
          </a:p>
        </p:txBody>
      </p:sp>
    </p:spTree>
    <p:extLst>
      <p:ext uri="{BB962C8B-B14F-4D97-AF65-F5344CB8AC3E}">
        <p14:creationId xmlns:p14="http://schemas.microsoft.com/office/powerpoint/2010/main" val="1912852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44393" y="-2130812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MEIO PELO QUAL </a:t>
            </a:r>
            <a:r>
              <a:rPr lang="pt-BR" sz="3000" b="1" dirty="0">
                <a:solidFill>
                  <a:srgbClr val="00B0F0"/>
                </a:solidFill>
              </a:rPr>
              <a:t>BUSCA INFORMAÇÕES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SOBRE PRODUTOS/SERVIÇOS 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Q12. Quando quer ter alguma informação sobre produtos e serviços do SEBRAE, qual o meio que você utiliza?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88023" y="6602368"/>
            <a:ext cx="102380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519321522"/>
              </p:ext>
            </p:extLst>
          </p:nvPr>
        </p:nvGraphicFramePr>
        <p:xfrm>
          <a:off x="627822" y="1542957"/>
          <a:ext cx="11487978" cy="46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57251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Q12. Quando quer ter alguma informação sobre produtos e serviços do SEBRAE, qual o meio que você utiliza?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MEIO PELO QUAL </a:t>
            </a:r>
            <a:r>
              <a:rPr lang="pt-BR" sz="3000" b="1" dirty="0">
                <a:solidFill>
                  <a:srgbClr val="00B0F0"/>
                </a:solidFill>
              </a:rPr>
              <a:t>BUSCA INFORMAÇÕES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SOBRE PRODUTOS/SERVIÇOS 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11088023" y="6602368"/>
            <a:ext cx="102380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59352"/>
              </p:ext>
            </p:extLst>
          </p:nvPr>
        </p:nvGraphicFramePr>
        <p:xfrm>
          <a:off x="82957" y="1850959"/>
          <a:ext cx="11999275" cy="45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73862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Vai até ao Sebrae presencialmente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 no site do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Sebrae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entra em contato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 o SEBRAE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Entra em contato direto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 o agente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Liga para central 0800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142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 na página do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Sebrae no Facebook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145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8877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0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843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edondar Retângulo no Mesmo Canto Lateral 22"/>
          <p:cNvSpPr/>
          <p:nvPr/>
        </p:nvSpPr>
        <p:spPr>
          <a:xfrm rot="16200000">
            <a:off x="3717012" y="-2154058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Q12. Quando quer ter alguma informação sobre produtos e serviços do SEBRAE, qual o meio que você utiliza?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MEIO PELO QUAL </a:t>
            </a:r>
            <a:r>
              <a:rPr lang="pt-BR" sz="3000" b="1" dirty="0">
                <a:solidFill>
                  <a:srgbClr val="00B0F0"/>
                </a:solidFill>
              </a:rPr>
              <a:t>BUSCA INFORMAÇÕES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SOBRE PRODUTOS/SERVIÇOS 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846747539"/>
              </p:ext>
            </p:extLst>
          </p:nvPr>
        </p:nvGraphicFramePr>
        <p:xfrm>
          <a:off x="436641" y="1542957"/>
          <a:ext cx="11679160" cy="465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47975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edondar Retângulo no Mesmo Canto Lateral 25"/>
          <p:cNvSpPr/>
          <p:nvPr/>
        </p:nvSpPr>
        <p:spPr>
          <a:xfrm rot="16200000">
            <a:off x="2144842" y="-458961"/>
            <a:ext cx="5062450" cy="869032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RECOMENDAÇÃO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DA VISITA DO SEBRAE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OUTROS EMPRESÁRIOS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Q13. O Sr.(a) recomendaria a visita do SEBRAE para outros empresários? Dê um nota de 0 a 10.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36522511"/>
              </p:ext>
            </p:extLst>
          </p:nvPr>
        </p:nvGraphicFramePr>
        <p:xfrm>
          <a:off x="676764" y="2517544"/>
          <a:ext cx="8352928" cy="37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Retângulo 42"/>
          <p:cNvSpPr/>
          <p:nvPr/>
        </p:nvSpPr>
        <p:spPr>
          <a:xfrm>
            <a:off x="9092185" y="1348918"/>
            <a:ext cx="3110273" cy="5067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9699454" y="3024343"/>
            <a:ext cx="1899053" cy="2921902"/>
            <a:chOff x="9574885" y="2791343"/>
            <a:chExt cx="1899053" cy="29219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288" y="2875020"/>
              <a:ext cx="540000" cy="540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648" y="3977915"/>
              <a:ext cx="540000" cy="54000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85" y="5061477"/>
              <a:ext cx="540000" cy="540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10165182" y="2791343"/>
              <a:ext cx="13087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Promotores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82,8%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0148409" y="3886918"/>
              <a:ext cx="95571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Neutros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11,9%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0165182" y="4974581"/>
              <a:ext cx="120020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Detratores</a:t>
              </a:r>
            </a:p>
            <a:p>
              <a:r>
                <a:rPr lang="pt-B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5,3%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45612" y="1609603"/>
            <a:ext cx="1756022" cy="907941"/>
            <a:chOff x="10102898" y="1604743"/>
            <a:chExt cx="1756022" cy="9079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1338" y="1669693"/>
              <a:ext cx="737582" cy="764739"/>
            </a:xfrm>
            <a:prstGeom prst="rect">
              <a:avLst/>
            </a:prstGeom>
          </p:spPr>
        </p:pic>
        <p:sp>
          <p:nvSpPr>
            <p:cNvPr id="50" name="Retângulo 49"/>
            <p:cNvSpPr/>
            <p:nvPr/>
          </p:nvSpPr>
          <p:spPr>
            <a:xfrm>
              <a:off x="10102898" y="1604743"/>
              <a:ext cx="982961" cy="907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b="1" dirty="0">
                  <a:solidFill>
                    <a:schemeClr val="bg1"/>
                  </a:solidFill>
                </a:rPr>
                <a:t>NPS</a:t>
              </a:r>
            </a:p>
            <a:p>
              <a:pPr algn="r"/>
              <a:r>
                <a:rPr lang="pt-BR" sz="35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77,4</a:t>
              </a:r>
            </a:p>
          </p:txBody>
        </p:sp>
      </p:grpSp>
      <p:cxnSp>
        <p:nvCxnSpPr>
          <p:cNvPr id="34" name="Conector reto 33"/>
          <p:cNvCxnSpPr/>
          <p:nvPr/>
        </p:nvCxnSpPr>
        <p:spPr>
          <a:xfrm>
            <a:off x="795906" y="5045360"/>
            <a:ext cx="504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795906" y="5045360"/>
            <a:ext cx="0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5839206" y="5045360"/>
            <a:ext cx="0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" action="ppaction://noaction"/>
          </p:cNvPr>
          <p:cNvSpPr/>
          <p:nvPr/>
        </p:nvSpPr>
        <p:spPr>
          <a:xfrm>
            <a:off x="1382929" y="4604458"/>
            <a:ext cx="3136845" cy="5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Por qual motivo atribuiu tal nota?</a:t>
            </a: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4" y="4104829"/>
            <a:ext cx="909311" cy="909311"/>
          </a:xfrm>
          <a:prstGeom prst="rect">
            <a:avLst/>
          </a:prstGeom>
        </p:spPr>
      </p:pic>
      <p:sp>
        <p:nvSpPr>
          <p:cNvPr id="40" name="Retângulo 39">
            <a:hlinkClick r:id="rId17" action="ppaction://hlinksldjump"/>
          </p:cNvPr>
          <p:cNvSpPr/>
          <p:nvPr/>
        </p:nvSpPr>
        <p:spPr>
          <a:xfrm>
            <a:off x="858400" y="5138821"/>
            <a:ext cx="432048" cy="2701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Ver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95906" y="1809031"/>
            <a:ext cx="6910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O </a:t>
            </a:r>
            <a:r>
              <a:rPr lang="pt-BR" sz="2000" b="1" dirty="0">
                <a:solidFill>
                  <a:schemeClr val="accent1"/>
                </a:solidFill>
              </a:rPr>
              <a:t>NPS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 do Negócio a Negócio alcançou o índice de </a:t>
            </a:r>
            <a:r>
              <a:rPr lang="pt-BR" sz="2000" b="1" dirty="0">
                <a:solidFill>
                  <a:schemeClr val="accent1"/>
                </a:solidFill>
              </a:rPr>
              <a:t>77,4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pt-BR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Mais de 4 em cada 5 entrevistados atribuíram </a:t>
            </a:r>
            <a:r>
              <a:rPr lang="pt-BR" b="1" dirty="0">
                <a:solidFill>
                  <a:schemeClr val="accent1"/>
                </a:solidFill>
              </a:rPr>
              <a:t>notas altas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para a probabilidade de recomendar a visita do SEBRAE para outros empresários. </a:t>
            </a:r>
          </a:p>
        </p:txBody>
      </p:sp>
      <p:sp>
        <p:nvSpPr>
          <p:cNvPr id="41" name="Retângulo Arredondado 40"/>
          <p:cNvSpPr/>
          <p:nvPr/>
        </p:nvSpPr>
        <p:spPr>
          <a:xfrm>
            <a:off x="10718276" y="6607727"/>
            <a:ext cx="1393552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3.453 | NS: 19</a:t>
            </a:r>
          </a:p>
        </p:txBody>
      </p:sp>
    </p:spTree>
    <p:extLst>
      <p:ext uri="{BB962C8B-B14F-4D97-AF65-F5344CB8AC3E}">
        <p14:creationId xmlns:p14="http://schemas.microsoft.com/office/powerpoint/2010/main" val="4115841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09686" y="141173"/>
            <a:ext cx="816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MOTIVOS PARA </a:t>
            </a:r>
            <a:r>
              <a:rPr lang="pt-BR" sz="3000" b="1" dirty="0">
                <a:solidFill>
                  <a:schemeClr val="accent1"/>
                </a:solidFill>
              </a:rPr>
              <a:t>ATRIBUIR NOTAS BAIXAS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A RECOMENDAÇÃO DO SEBRAE</a:t>
            </a:r>
            <a:endParaRPr lang="pt-BR" sz="1500" b="1" i="1" dirty="0">
              <a:solidFill>
                <a:srgbClr val="203864"/>
              </a:solidFill>
            </a:endParaRPr>
          </a:p>
        </p:txBody>
      </p:sp>
      <p:sp>
        <p:nvSpPr>
          <p:cNvPr id="9" name="Arredondar Retângulo no Mesmo Canto Lateral 8"/>
          <p:cNvSpPr/>
          <p:nvPr/>
        </p:nvSpPr>
        <p:spPr>
          <a:xfrm rot="16200000">
            <a:off x="3709916" y="-1962463"/>
            <a:ext cx="5067302" cy="1161385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34252398"/>
              </p:ext>
            </p:extLst>
          </p:nvPr>
        </p:nvGraphicFramePr>
        <p:xfrm>
          <a:off x="587222" y="1350643"/>
          <a:ext cx="11312688" cy="503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12152104" y="1299926"/>
            <a:ext cx="0" cy="507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050494" y="1299926"/>
            <a:ext cx="0" cy="507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Agrupar 12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14" name="CaixaDeTexto 13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Q13.1. Por qual motivo atribuiu esta nota? (Apenas quem atribuiu notas entre 0 e 6)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Arredondado 15"/>
          <p:cNvSpPr/>
          <p:nvPr/>
        </p:nvSpPr>
        <p:spPr>
          <a:xfrm>
            <a:off x="11274458" y="6607727"/>
            <a:ext cx="83737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177</a:t>
            </a:r>
          </a:p>
        </p:txBody>
      </p:sp>
    </p:spTree>
    <p:extLst>
      <p:ext uri="{BB962C8B-B14F-4D97-AF65-F5344CB8AC3E}">
        <p14:creationId xmlns:p14="http://schemas.microsoft.com/office/powerpoint/2010/main" val="2913626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61568" y="-2262534"/>
            <a:ext cx="5261468" cy="12184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Q13. O Sr.(a) recomendaria a visita do SEBRAE para outros empresários? Dê um nota de 0 a 10.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738065195"/>
              </p:ext>
            </p:extLst>
          </p:nvPr>
        </p:nvGraphicFramePr>
        <p:xfrm>
          <a:off x="145887" y="1769089"/>
          <a:ext cx="10829088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RECOMENDAÇÃO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DA VISITA DO SEBRAE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OUTROS EMPRESÁRIOS </a:t>
            </a:r>
            <a:r>
              <a:rPr lang="pt-BR" sz="1500" b="1" i="1" dirty="0">
                <a:solidFill>
                  <a:srgbClr val="203864"/>
                </a:solidFill>
              </a:rPr>
              <a:t>– NPS</a:t>
            </a:r>
          </a:p>
        </p:txBody>
      </p:sp>
      <p:sp>
        <p:nvSpPr>
          <p:cNvPr id="25" name="Retângulo Arredondado 24"/>
          <p:cNvSpPr/>
          <p:nvPr/>
        </p:nvSpPr>
        <p:spPr>
          <a:xfrm>
            <a:off x="10718276" y="6607727"/>
            <a:ext cx="1393552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3.453 | NS: 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68313"/>
              </p:ext>
            </p:extLst>
          </p:nvPr>
        </p:nvGraphicFramePr>
        <p:xfrm>
          <a:off x="11268849" y="1308910"/>
          <a:ext cx="762296" cy="51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251176"/>
                  </a:ext>
                </a:extLst>
              </a:tr>
            </a:tbl>
          </a:graphicData>
        </a:graphic>
      </p:graphicFrame>
      <p:pic>
        <p:nvPicPr>
          <p:cNvPr id="40" name="Imagem 3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75" y="1769089"/>
            <a:ext cx="282979" cy="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redondar Retângulo no Mesmo Canto Lateral 72"/>
          <p:cNvSpPr/>
          <p:nvPr/>
        </p:nvSpPr>
        <p:spPr>
          <a:xfrm rot="16200000">
            <a:off x="333907" y="1279674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Q13. O Sr.(a) recomendaria a visita do SEBRAE para outros empresários? Dê um nota de 0 a 10.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469908" y="1269472"/>
            <a:ext cx="6714687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899076440"/>
              </p:ext>
            </p:extLst>
          </p:nvPr>
        </p:nvGraphicFramePr>
        <p:xfrm>
          <a:off x="5747657" y="2552390"/>
          <a:ext cx="6234908" cy="382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RECOMENDAÇÃO </a:t>
            </a: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DA VISITA DO SEBRAE</a:t>
            </a:r>
          </a:p>
          <a:p>
            <a:r>
              <a:rPr lang="pt-BR" sz="3000" b="1" dirty="0">
                <a:solidFill>
                  <a:schemeClr val="accent5">
                    <a:lumMod val="50000"/>
                  </a:schemeClr>
                </a:solidFill>
              </a:rPr>
              <a:t>PARA OUTROS EMPRESÁRIOS </a:t>
            </a:r>
            <a:r>
              <a:rPr lang="pt-BR" sz="1500" b="1" i="1" dirty="0">
                <a:solidFill>
                  <a:srgbClr val="203864"/>
                </a:solidFill>
              </a:rPr>
              <a:t>– NPS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25816" y="3328334"/>
            <a:ext cx="4242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O índice de recomendação do SEBRAE tem apresentado um aumento lento, porém gradual, ao longo das três últimas avaliações.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6182405" y="2997724"/>
            <a:ext cx="5467593" cy="24577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1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1338427" y="275155"/>
            <a:ext cx="5067302" cy="705593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Q14. O Sr.(a) gostaria que um agente do SEBRAE retornasse à sua empresa? | 15  O(A) </a:t>
              </a:r>
              <a:r>
                <a:rPr lang="pt-BR" sz="1200" dirty="0" err="1"/>
                <a:t>Sr</a:t>
              </a:r>
              <a:r>
                <a:rPr lang="pt-BR" sz="1200" dirty="0"/>
                <a:t> (a) autoriza passar apenas o seu contato para o Sebrae?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45567" y="6601877"/>
            <a:ext cx="1129601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916964699"/>
              </p:ext>
            </p:extLst>
          </p:nvPr>
        </p:nvGraphicFramePr>
        <p:xfrm>
          <a:off x="530969" y="1575172"/>
          <a:ext cx="6869072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Retângulo 19"/>
          <p:cNvSpPr/>
          <p:nvPr/>
        </p:nvSpPr>
        <p:spPr>
          <a:xfrm>
            <a:off x="7494309" y="1269472"/>
            <a:ext cx="4690286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89100" y="2196234"/>
            <a:ext cx="452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Autoriza passar seu contato para o SEBRAE?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677331899"/>
              </p:ext>
            </p:extLst>
          </p:nvPr>
        </p:nvGraphicFramePr>
        <p:xfrm>
          <a:off x="7322948" y="2266673"/>
          <a:ext cx="4428892" cy="330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223757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Q14. O Sr.(a) gostaria que um agente do SEBRAE retornasse à sua empresa?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11045567" y="6601877"/>
            <a:ext cx="1129601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83062"/>
              </p:ext>
            </p:extLst>
          </p:nvPr>
        </p:nvGraphicFramePr>
        <p:xfrm>
          <a:off x="82957" y="1850959"/>
          <a:ext cx="11999287" cy="347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295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707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91520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Sim, para fazer o acompanhamento do projeto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Sim, para realizar outro projeto do Sebrae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sabe</a:t>
                      </a:r>
                    </a:p>
                    <a:p>
                      <a:pPr algn="ctr" fontAlgn="ctr"/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respondeu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588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edondar Retângulo no Mesmo Canto Lateral 22"/>
          <p:cNvSpPr/>
          <p:nvPr/>
        </p:nvSpPr>
        <p:spPr>
          <a:xfrm rot="16200000">
            <a:off x="3717012" y="-2154058"/>
            <a:ext cx="5067302" cy="118678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48" name="Agrupar 47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67" name="CaixaDeTexto 66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Q14. O Sr.(a) gostaria que um agente do SEBRAE retornasse à sua empresa?</a:t>
              </a:r>
            </a:p>
          </p:txBody>
        </p:sp>
        <p:cxnSp>
          <p:nvCxnSpPr>
            <p:cNvPr id="71" name="Conector reto 70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87060" y="1852773"/>
            <a:ext cx="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95705152"/>
              </p:ext>
            </p:extLst>
          </p:nvPr>
        </p:nvGraphicFramePr>
        <p:xfrm>
          <a:off x="1726847" y="1710818"/>
          <a:ext cx="9361176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9315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 rot="16200000">
            <a:off x="3958523" y="-2511080"/>
            <a:ext cx="4248152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RECEBEU AGENTE DE ORIENTAÇÃO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DO NEGÓCIO A NEGÓCIO NA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94" y="107705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81869"/>
              </p:ext>
            </p:extLst>
          </p:nvPr>
        </p:nvGraphicFramePr>
        <p:xfrm>
          <a:off x="82957" y="1850959"/>
          <a:ext cx="11932835" cy="358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45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678893825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71792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Foi atendido pelo Negócio a Negócio em 2018 (Elo/Sebrae na sua Empresa / Sebrae com você)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foi atendido em 2018, mas foi atendido em anos anteriores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Nunca foi atendido pelo Negócio a Negócio (Elo/Sebrae na sua Empresa / Sebrae com você)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lembra de ter sido atendido pelo Negócio a Negócio (Elo/Sebrae na sua Empresa / Sebrae com você)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</a:tbl>
          </a:graphicData>
        </a:graphic>
      </p:graphicFrame>
      <p:grpSp>
        <p:nvGrpSpPr>
          <p:cNvPr id="24" name="Agrupar 23"/>
          <p:cNvGrpSpPr/>
          <p:nvPr/>
        </p:nvGrpSpPr>
        <p:grpSpPr>
          <a:xfrm>
            <a:off x="-19405" y="6389776"/>
            <a:ext cx="12211405" cy="468224"/>
            <a:chOff x="-19405" y="6389776"/>
            <a:chExt cx="12211405" cy="468224"/>
          </a:xfrm>
        </p:grpSpPr>
        <p:sp>
          <p:nvSpPr>
            <p:cNvPr id="25" name="CaixaDeTexto 24"/>
            <p:cNvSpPr txBox="1"/>
            <p:nvPr/>
          </p:nvSpPr>
          <p:spPr>
            <a:xfrm>
              <a:off x="-355" y="6396335"/>
              <a:ext cx="12192355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F1. Consta nos nossos registros que o(a) </a:t>
              </a:r>
              <a:r>
                <a:rPr lang="pt-BR" sz="1200" dirty="0" err="1"/>
                <a:t>Sr</a:t>
              </a:r>
              <a:r>
                <a:rPr lang="pt-BR" sz="1200" dirty="0"/>
                <a:t>(a)/sua empresa foi atendido(a) pelo Sebrae com o Programa Negócio a Negócio em 2018. O(A) </a:t>
              </a:r>
              <a:r>
                <a:rPr lang="pt-BR" sz="1200" dirty="0" err="1"/>
                <a:t>sr</a:t>
              </a:r>
              <a:r>
                <a:rPr lang="pt-BR" sz="1200" dirty="0"/>
                <a:t>(a) se recorda de </a:t>
              </a:r>
            </a:p>
            <a:p>
              <a:r>
                <a:rPr lang="pt-BR" sz="1200" dirty="0"/>
                <a:t>ter recebido um agente de orientação do Sebrae em sua empresa?</a:t>
              </a:r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tângulo Arredondado 26"/>
          <p:cNvSpPr/>
          <p:nvPr/>
        </p:nvSpPr>
        <p:spPr>
          <a:xfrm>
            <a:off x="11061770" y="6455717"/>
            <a:ext cx="1067997" cy="342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6.991</a:t>
            </a:r>
          </a:p>
        </p:txBody>
      </p:sp>
    </p:spTree>
    <p:extLst>
      <p:ext uri="{BB962C8B-B14F-4D97-AF65-F5344CB8AC3E}">
        <p14:creationId xmlns:p14="http://schemas.microsoft.com/office/powerpoint/2010/main" val="2121555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10275337" cy="6858000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0"/>
            <a:stretch/>
          </p:blipFill>
          <p:spPr>
            <a:xfrm flipH="1">
              <a:off x="5785035" y="0"/>
              <a:ext cx="6406964" cy="6858000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0" y="5027376"/>
            <a:ext cx="12191999" cy="183062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32495" y="5408376"/>
            <a:ext cx="101771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000" b="1" i="1" dirty="0">
                <a:solidFill>
                  <a:schemeClr val="accent5"/>
                </a:solidFill>
              </a:rPr>
              <a:t>EMPRESÁRIOS QUE PARTICIPARAM </a:t>
            </a:r>
          </a:p>
          <a:p>
            <a:pPr algn="r"/>
            <a:r>
              <a:rPr lang="pt-BR" sz="3500" b="1" i="1" dirty="0">
                <a:solidFill>
                  <a:srgbClr val="002F5C"/>
                </a:solidFill>
              </a:rPr>
              <a:t>do programa Negócio a Negócio em anos anteriores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4700" y="181004"/>
            <a:ext cx="12222121" cy="687967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764" y="322406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1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25991" y="-2112409"/>
            <a:ext cx="5067302" cy="1183105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ANO EM QUE </a:t>
            </a:r>
            <a:r>
              <a:rPr lang="pt-BR" sz="3000" b="1" dirty="0">
                <a:solidFill>
                  <a:schemeClr val="accent1"/>
                </a:solidFill>
              </a:rPr>
              <a:t>TEVE CONTATO 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PELA ULTIMA VEZ COM 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Q16. Em que ano o(a) </a:t>
              </a:r>
              <a:r>
                <a:rPr lang="pt-BR" sz="1200" dirty="0" err="1"/>
                <a:t>Sr</a:t>
              </a:r>
              <a:r>
                <a:rPr lang="pt-BR" sz="1200" dirty="0"/>
                <a:t> (a) teve contato pela última vez com o Sebrae?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264233" y="6601877"/>
            <a:ext cx="91093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299</a:t>
            </a:r>
          </a:p>
        </p:txBody>
      </p:sp>
      <p:sp>
        <p:nvSpPr>
          <p:cNvPr id="39" name="Elipse 38"/>
          <p:cNvSpPr/>
          <p:nvPr/>
        </p:nvSpPr>
        <p:spPr>
          <a:xfrm>
            <a:off x="10562233" y="4822167"/>
            <a:ext cx="1404000" cy="1404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Não sabe</a:t>
            </a:r>
          </a:p>
          <a:p>
            <a:pPr algn="ctr"/>
            <a:r>
              <a:rPr lang="pt-BR" sz="2000" b="1" dirty="0"/>
              <a:t>29,1%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759188" y="2419157"/>
            <a:ext cx="10332000" cy="2167119"/>
            <a:chOff x="759188" y="2419157"/>
            <a:chExt cx="10332000" cy="2167119"/>
          </a:xfrm>
        </p:grpSpPr>
        <p:cxnSp>
          <p:nvCxnSpPr>
            <p:cNvPr id="9" name="Conector de Seta Reta 8"/>
            <p:cNvCxnSpPr/>
            <p:nvPr/>
          </p:nvCxnSpPr>
          <p:spPr>
            <a:xfrm>
              <a:off x="759188" y="3283157"/>
              <a:ext cx="10332000" cy="1488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9327696" y="3182045"/>
              <a:ext cx="0" cy="16615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ângulo 18"/>
            <p:cNvSpPr/>
            <p:nvPr/>
          </p:nvSpPr>
          <p:spPr>
            <a:xfrm>
              <a:off x="9001324" y="3335168"/>
              <a:ext cx="6014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>
                  <a:solidFill>
                    <a:schemeClr val="bg1">
                      <a:lumMod val="50000"/>
                    </a:schemeClr>
                  </a:solidFill>
                </a:rPr>
                <a:t>2018</a:t>
              </a:r>
            </a:p>
          </p:txBody>
        </p:sp>
        <p:cxnSp>
          <p:nvCxnSpPr>
            <p:cNvPr id="40" name="Conector reto 39"/>
            <p:cNvCxnSpPr/>
            <p:nvPr/>
          </p:nvCxnSpPr>
          <p:spPr>
            <a:xfrm>
              <a:off x="1604067" y="3625121"/>
              <a:ext cx="0" cy="684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1244067" y="2905122"/>
              <a:ext cx="720000" cy="720000"/>
            </a:xfrm>
            <a:prstGeom prst="ellipse">
              <a:avLst/>
            </a:prstGeom>
            <a:solidFill>
              <a:srgbClr val="57873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Antes de 2014</a:t>
              </a:r>
            </a:p>
          </p:txBody>
        </p:sp>
        <p:cxnSp>
          <p:nvCxnSpPr>
            <p:cNvPr id="41" name="Conector reto 40"/>
            <p:cNvCxnSpPr/>
            <p:nvPr/>
          </p:nvCxnSpPr>
          <p:spPr>
            <a:xfrm>
              <a:off x="2888480" y="3409122"/>
              <a:ext cx="0" cy="900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4118893" y="3445121"/>
              <a:ext cx="0" cy="864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5647752" y="3445121"/>
              <a:ext cx="0" cy="864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7708046" y="3473546"/>
              <a:ext cx="0" cy="864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10313931" y="3388811"/>
              <a:ext cx="0" cy="936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Arredondado 20"/>
            <p:cNvSpPr/>
            <p:nvPr/>
          </p:nvSpPr>
          <p:spPr>
            <a:xfrm>
              <a:off x="1146867" y="4283621"/>
              <a:ext cx="914400" cy="2922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>
                  <a:solidFill>
                    <a:schemeClr val="accent6">
                      <a:lumMod val="50000"/>
                    </a:schemeClr>
                  </a:solidFill>
                </a:rPr>
                <a:t>7,9%</a:t>
              </a:r>
            </a:p>
          </p:txBody>
        </p:sp>
        <p:sp>
          <p:nvSpPr>
            <p:cNvPr id="50" name="Retângulo Arredondado 49"/>
            <p:cNvSpPr/>
            <p:nvPr/>
          </p:nvSpPr>
          <p:spPr>
            <a:xfrm>
              <a:off x="2431280" y="4278470"/>
              <a:ext cx="914400" cy="2922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>
                  <a:solidFill>
                    <a:schemeClr val="accent6">
                      <a:lumMod val="50000"/>
                    </a:schemeClr>
                  </a:solidFill>
                </a:rPr>
                <a:t>3,0%</a:t>
              </a:r>
            </a:p>
          </p:txBody>
        </p:sp>
        <p:sp>
          <p:nvSpPr>
            <p:cNvPr id="51" name="Retângulo Arredondado 50"/>
            <p:cNvSpPr/>
            <p:nvPr/>
          </p:nvSpPr>
          <p:spPr>
            <a:xfrm>
              <a:off x="3701148" y="4273409"/>
              <a:ext cx="914400" cy="2922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>
                  <a:solidFill>
                    <a:schemeClr val="accent6">
                      <a:lumMod val="50000"/>
                    </a:schemeClr>
                  </a:solidFill>
                </a:rPr>
                <a:t>5,2%</a:t>
              </a:r>
            </a:p>
          </p:txBody>
        </p:sp>
        <p:sp>
          <p:nvSpPr>
            <p:cNvPr id="52" name="Retângulo Arredondado 51"/>
            <p:cNvSpPr/>
            <p:nvPr/>
          </p:nvSpPr>
          <p:spPr>
            <a:xfrm>
              <a:off x="5190552" y="4283621"/>
              <a:ext cx="914400" cy="2922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>
                  <a:solidFill>
                    <a:schemeClr val="accent6">
                      <a:lumMod val="50000"/>
                    </a:schemeClr>
                  </a:solidFill>
                </a:rPr>
                <a:t>9,4%</a:t>
              </a:r>
            </a:p>
          </p:txBody>
        </p:sp>
        <p:sp>
          <p:nvSpPr>
            <p:cNvPr id="53" name="Retângulo Arredondado 52"/>
            <p:cNvSpPr/>
            <p:nvPr/>
          </p:nvSpPr>
          <p:spPr>
            <a:xfrm>
              <a:off x="7248179" y="4294045"/>
              <a:ext cx="914400" cy="2922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>
                  <a:solidFill>
                    <a:schemeClr val="accent6">
                      <a:lumMod val="50000"/>
                    </a:schemeClr>
                  </a:solidFill>
                </a:rPr>
                <a:t>44,7%</a:t>
              </a:r>
            </a:p>
          </p:txBody>
        </p:sp>
        <p:sp>
          <p:nvSpPr>
            <p:cNvPr id="54" name="Retângulo Arredondado 53"/>
            <p:cNvSpPr/>
            <p:nvPr/>
          </p:nvSpPr>
          <p:spPr>
            <a:xfrm>
              <a:off x="9871922" y="4294045"/>
              <a:ext cx="914400" cy="29223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>
                  <a:solidFill>
                    <a:schemeClr val="accent6">
                      <a:lumMod val="50000"/>
                    </a:schemeClr>
                  </a:solidFill>
                </a:rPr>
                <a:t>0,8%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6808008" y="2419157"/>
              <a:ext cx="1728000" cy="1728000"/>
            </a:xfrm>
            <a:prstGeom prst="ellipse">
              <a:avLst/>
            </a:prstGeom>
            <a:solidFill>
              <a:srgbClr val="57873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2017</a:t>
              </a:r>
            </a:p>
          </p:txBody>
        </p:sp>
        <p:sp>
          <p:nvSpPr>
            <p:cNvPr id="28" name="Elipse 27"/>
            <p:cNvSpPr/>
            <p:nvPr/>
          </p:nvSpPr>
          <p:spPr>
            <a:xfrm>
              <a:off x="10169931" y="3121122"/>
              <a:ext cx="288000" cy="288000"/>
            </a:xfrm>
            <a:prstGeom prst="ellipse">
              <a:avLst/>
            </a:prstGeom>
            <a:solidFill>
              <a:srgbClr val="57873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5150521" y="2797122"/>
              <a:ext cx="936000" cy="936000"/>
            </a:xfrm>
            <a:prstGeom prst="ellipse">
              <a:avLst/>
            </a:prstGeom>
            <a:solidFill>
              <a:srgbClr val="57873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2016</a:t>
              </a:r>
            </a:p>
          </p:txBody>
        </p:sp>
        <p:sp>
          <p:nvSpPr>
            <p:cNvPr id="34" name="Elipse 33"/>
            <p:cNvSpPr/>
            <p:nvPr/>
          </p:nvSpPr>
          <p:spPr>
            <a:xfrm>
              <a:off x="3812893" y="2959122"/>
              <a:ext cx="612000" cy="612000"/>
            </a:xfrm>
            <a:prstGeom prst="ellipse">
              <a:avLst/>
            </a:prstGeom>
            <a:solidFill>
              <a:srgbClr val="57873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35" name="Elipse 34"/>
            <p:cNvSpPr/>
            <p:nvPr/>
          </p:nvSpPr>
          <p:spPr>
            <a:xfrm>
              <a:off x="2690480" y="3067122"/>
              <a:ext cx="396000" cy="396000"/>
            </a:xfrm>
            <a:prstGeom prst="ellipse">
              <a:avLst/>
            </a:prstGeom>
            <a:solidFill>
              <a:srgbClr val="57873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10066870" y="2791344"/>
              <a:ext cx="52450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300" dirty="0">
                  <a:solidFill>
                    <a:schemeClr val="bg1">
                      <a:lumMod val="50000"/>
                    </a:schemeClr>
                  </a:solidFill>
                </a:rPr>
                <a:t>2019</a:t>
              </a: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3853167" y="3121122"/>
              <a:ext cx="52450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300" dirty="0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2638637" y="2773282"/>
              <a:ext cx="52450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300" dirty="0">
                  <a:solidFill>
                    <a:schemeClr val="bg1">
                      <a:lumMod val="50000"/>
                    </a:schemeClr>
                  </a:solidFill>
                </a:rPr>
                <a:t>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Q16. Em que ano o(a) </a:t>
              </a:r>
              <a:r>
                <a:rPr lang="pt-BR" sz="1200" dirty="0" err="1"/>
                <a:t>Sr</a:t>
              </a:r>
              <a:r>
                <a:rPr lang="pt-BR" sz="1200" dirty="0"/>
                <a:t> (a) teve contato pela última vez com o Sebrae?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ANO EM QUE </a:t>
            </a:r>
            <a:r>
              <a:rPr lang="pt-BR" sz="3000" b="1" dirty="0">
                <a:solidFill>
                  <a:schemeClr val="accent1"/>
                </a:solidFill>
              </a:rPr>
              <a:t>TEVE CONTATO 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PELA ULTIMA VEZ COM 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1931"/>
              </p:ext>
            </p:extLst>
          </p:nvPr>
        </p:nvGraphicFramePr>
        <p:xfrm>
          <a:off x="96178" y="1600837"/>
          <a:ext cx="11999287" cy="4439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295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3278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95314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483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Antes de 2014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894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respondeu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99611"/>
                  </a:ext>
                </a:extLst>
              </a:tr>
            </a:tbl>
          </a:graphicData>
        </a:graphic>
      </p:graphicFrame>
      <p:sp>
        <p:nvSpPr>
          <p:cNvPr id="21" name="Retângulo Arredondado 20"/>
          <p:cNvSpPr/>
          <p:nvPr/>
        </p:nvSpPr>
        <p:spPr>
          <a:xfrm>
            <a:off x="11264233" y="6601877"/>
            <a:ext cx="91093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299</a:t>
            </a:r>
          </a:p>
        </p:txBody>
      </p:sp>
    </p:spTree>
    <p:extLst>
      <p:ext uri="{BB962C8B-B14F-4D97-AF65-F5344CB8AC3E}">
        <p14:creationId xmlns:p14="http://schemas.microsoft.com/office/powerpoint/2010/main" val="3045938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1338427" y="275155"/>
            <a:ext cx="5067302" cy="705593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Q17. O Sr.(a) gostaria que um agente do SEBRAE retornasse à sua empresa? | 18  O(A) </a:t>
              </a:r>
              <a:r>
                <a:rPr lang="pt-BR" sz="1200" dirty="0" err="1"/>
                <a:t>Sr</a:t>
              </a:r>
              <a:r>
                <a:rPr lang="pt-BR" sz="1200" dirty="0"/>
                <a:t> (a) autoriza passar apenas o seu contato para o Sebrae?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264233" y="6601877"/>
            <a:ext cx="91093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299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88872200"/>
              </p:ext>
            </p:extLst>
          </p:nvPr>
        </p:nvGraphicFramePr>
        <p:xfrm>
          <a:off x="530969" y="1575172"/>
          <a:ext cx="6869072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Retângulo 19"/>
          <p:cNvSpPr/>
          <p:nvPr/>
        </p:nvSpPr>
        <p:spPr>
          <a:xfrm>
            <a:off x="7494309" y="1269472"/>
            <a:ext cx="4690286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89100" y="2196234"/>
            <a:ext cx="452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Autoriza passar seu contato para o SEBRAE?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5045518"/>
              </p:ext>
            </p:extLst>
          </p:nvPr>
        </p:nvGraphicFramePr>
        <p:xfrm>
          <a:off x="7322948" y="2266673"/>
          <a:ext cx="4428892" cy="330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02864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Q17. O Sr.(a) gostaria que um agente do SEBRAE retornasse à sua empresa?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NO </a:t>
            </a:r>
            <a:r>
              <a:rPr lang="pt-BR" sz="3000" b="1" dirty="0">
                <a:solidFill>
                  <a:srgbClr val="00B0F0"/>
                </a:solidFill>
              </a:rPr>
              <a:t>RETORNO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11264233" y="6601877"/>
            <a:ext cx="910935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299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86806229"/>
              </p:ext>
            </p:extLst>
          </p:nvPr>
        </p:nvGraphicFramePr>
        <p:xfrm>
          <a:off x="145887" y="1769089"/>
          <a:ext cx="10829088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32811"/>
              </p:ext>
            </p:extLst>
          </p:nvPr>
        </p:nvGraphicFramePr>
        <p:xfrm>
          <a:off x="11268849" y="1308910"/>
          <a:ext cx="762296" cy="51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25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6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10275337" cy="6858000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0"/>
            <a:stretch/>
          </p:blipFill>
          <p:spPr>
            <a:xfrm flipH="1">
              <a:off x="5785035" y="0"/>
              <a:ext cx="6406964" cy="6858000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0" y="5027376"/>
            <a:ext cx="12191999" cy="183062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5988" y="5408376"/>
            <a:ext cx="1204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i="1" dirty="0">
                <a:solidFill>
                  <a:schemeClr val="accent5"/>
                </a:solidFill>
              </a:rPr>
              <a:t>EMPRESÁRIOS QUE NUNCA PARTICIPARAM </a:t>
            </a:r>
          </a:p>
          <a:p>
            <a:pPr algn="r"/>
            <a:r>
              <a:rPr lang="pt-BR" sz="3000" b="1" i="1" dirty="0">
                <a:solidFill>
                  <a:srgbClr val="002F5C"/>
                </a:solidFill>
              </a:rPr>
              <a:t>ou não lembram de participar do programa Negócio a Negócio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4700" y="181004"/>
            <a:ext cx="12222121" cy="687967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764" y="322406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5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94879" y="-2120826"/>
            <a:ext cx="5067302" cy="1184788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PROCUROU</a:t>
            </a:r>
            <a:r>
              <a:rPr lang="pt-BR" sz="3000" b="1" dirty="0">
                <a:solidFill>
                  <a:srgbClr val="203864"/>
                </a:solidFill>
              </a:rPr>
              <a:t> O SEBRAE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 2018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Q19.  O(A) </a:t>
              </a:r>
              <a:r>
                <a:rPr lang="pt-BR" sz="1200" dirty="0" err="1"/>
                <a:t>Sr</a:t>
              </a:r>
              <a:r>
                <a:rPr lang="pt-BR" sz="1200" dirty="0"/>
                <a:t> (a) procurou o Sebrae em 2018?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3.220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95371429"/>
              </p:ext>
            </p:extLst>
          </p:nvPr>
        </p:nvGraphicFramePr>
        <p:xfrm>
          <a:off x="1244338" y="1575172"/>
          <a:ext cx="9823712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340455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Q19.  O(A) </a:t>
              </a:r>
              <a:r>
                <a:rPr lang="pt-BR" sz="1200" dirty="0" err="1"/>
                <a:t>Sr</a:t>
              </a:r>
              <a:r>
                <a:rPr lang="pt-BR" sz="1200" dirty="0"/>
                <a:t> (a) procurou o Sebrae em 2018?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/>
                </a:solidFill>
              </a:rPr>
              <a:t>PROCUROU</a:t>
            </a:r>
            <a:r>
              <a:rPr lang="pt-BR" sz="3000" b="1" dirty="0">
                <a:solidFill>
                  <a:srgbClr val="203864"/>
                </a:solidFill>
              </a:rPr>
              <a:t> O SEBRAE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EM 2018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95027"/>
              </p:ext>
            </p:extLst>
          </p:nvPr>
        </p:nvGraphicFramePr>
        <p:xfrm>
          <a:off x="82951" y="2011722"/>
          <a:ext cx="11999287" cy="4178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295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7707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91520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  <a:gridCol w="384296">
                  <a:extLst>
                    <a:ext uri="{9D8B030D-6E8A-4147-A177-3AD203B41FA5}">
                      <a16:colId xmlns:a16="http://schemas.microsoft.com/office/drawing/2014/main" val="194985640"/>
                    </a:ext>
                  </a:extLst>
                </a:gridCol>
              </a:tblGrid>
              <a:tr h="659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2" marR="4862" marT="486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procurei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Sim, fiz inscrição em curso, mas não </a:t>
                      </a:r>
                    </a:p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participei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Procurou o Sebrae e realizou outros cursos/consultorias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Sim, mas não fui atendido(a)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205376"/>
                  </a:ext>
                </a:extLst>
              </a:tr>
              <a:tr h="703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respondeu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28202"/>
                  </a:ext>
                </a:extLst>
              </a:tr>
            </a:tbl>
          </a:graphicData>
        </a:graphic>
      </p:graphicFrame>
      <p:sp>
        <p:nvSpPr>
          <p:cNvPr id="16" name="Retângulo Arredondado 15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3.220</a:t>
            </a:r>
          </a:p>
        </p:txBody>
      </p:sp>
    </p:spTree>
    <p:extLst>
      <p:ext uri="{BB962C8B-B14F-4D97-AF65-F5344CB8AC3E}">
        <p14:creationId xmlns:p14="http://schemas.microsoft.com/office/powerpoint/2010/main" val="380381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3794879" y="-2120826"/>
            <a:ext cx="5067302" cy="1184788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ALGUÉM DO SEBRAE </a:t>
            </a:r>
            <a:r>
              <a:rPr lang="pt-BR" sz="3000" b="1" dirty="0">
                <a:solidFill>
                  <a:schemeClr val="accent1"/>
                </a:solidFill>
              </a:rPr>
              <a:t>ESTEVE EM SUA </a:t>
            </a:r>
          </a:p>
          <a:p>
            <a:r>
              <a:rPr lang="pt-BR" sz="3000" b="1" dirty="0">
                <a:solidFill>
                  <a:schemeClr val="accent1"/>
                </a:solidFill>
              </a:rPr>
              <a:t>EMPRESA </a:t>
            </a:r>
            <a:r>
              <a:rPr lang="pt-BR" sz="3000" b="1" dirty="0">
                <a:solidFill>
                  <a:srgbClr val="203864"/>
                </a:solidFill>
              </a:rPr>
              <a:t>EM</a:t>
            </a:r>
            <a:r>
              <a:rPr lang="pt-BR" sz="3000" b="1" dirty="0">
                <a:solidFill>
                  <a:schemeClr val="accent1"/>
                </a:solidFill>
              </a:rPr>
              <a:t> </a:t>
            </a:r>
            <a:r>
              <a:rPr lang="pt-BR" sz="3000" b="1" dirty="0">
                <a:solidFill>
                  <a:srgbClr val="203864"/>
                </a:solidFill>
              </a:rPr>
              <a:t>2018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Q20.  Alguém a serviço do Sebrae esteve em sua empresa em 2018?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3.220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533436931"/>
              </p:ext>
            </p:extLst>
          </p:nvPr>
        </p:nvGraphicFramePr>
        <p:xfrm>
          <a:off x="1244338" y="1575172"/>
          <a:ext cx="9823712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877857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Q20.  Alguém a serviço do Sebrae esteve em sua empresa em 2018?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ALGUÉM DO SEBRAE </a:t>
            </a:r>
            <a:r>
              <a:rPr lang="pt-BR" sz="3000" b="1" dirty="0">
                <a:solidFill>
                  <a:schemeClr val="accent1"/>
                </a:solidFill>
              </a:rPr>
              <a:t>ESTEVE EM SUA </a:t>
            </a:r>
          </a:p>
          <a:p>
            <a:r>
              <a:rPr lang="pt-BR" sz="3000" b="1" dirty="0">
                <a:solidFill>
                  <a:schemeClr val="accent1"/>
                </a:solidFill>
              </a:rPr>
              <a:t>EMPRESA </a:t>
            </a:r>
            <a:r>
              <a:rPr lang="pt-BR" sz="3000" b="1" dirty="0">
                <a:solidFill>
                  <a:srgbClr val="203864"/>
                </a:solidFill>
              </a:rPr>
              <a:t>EM</a:t>
            </a:r>
            <a:r>
              <a:rPr lang="pt-BR" sz="3000" b="1" dirty="0">
                <a:solidFill>
                  <a:schemeClr val="accent1"/>
                </a:solidFill>
              </a:rPr>
              <a:t> </a:t>
            </a:r>
            <a:r>
              <a:rPr lang="pt-BR" sz="3000" b="1" dirty="0">
                <a:solidFill>
                  <a:srgbClr val="203864"/>
                </a:solidFill>
              </a:rPr>
              <a:t>2018 </a:t>
            </a:r>
            <a:r>
              <a:rPr lang="pt-BR" sz="1200" i="1" dirty="0">
                <a:solidFill>
                  <a:srgbClr val="203864"/>
                </a:solidFill>
              </a:rPr>
              <a:t>- % de respostas “SIM”</a:t>
            </a:r>
            <a:endParaRPr lang="pt-BR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3.220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708722034"/>
              </p:ext>
            </p:extLst>
          </p:nvPr>
        </p:nvGraphicFramePr>
        <p:xfrm>
          <a:off x="145887" y="1769089"/>
          <a:ext cx="10829088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Image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70323"/>
              </p:ext>
            </p:extLst>
          </p:nvPr>
        </p:nvGraphicFramePr>
        <p:xfrm>
          <a:off x="11268849" y="1308910"/>
          <a:ext cx="762296" cy="51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25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4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0" y="1333500"/>
            <a:ext cx="12192000" cy="478589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RECEBEU AGENTE DE ORIENTAÇÃO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DO NEGÓCIO A NEGÓCIO NA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7" y="125994"/>
            <a:ext cx="731583" cy="731583"/>
          </a:xfrm>
          <a:prstGeom prst="rect">
            <a:avLst/>
          </a:prstGeom>
        </p:spPr>
      </p:pic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8" y="104992"/>
            <a:ext cx="762066" cy="762066"/>
          </a:xfrm>
          <a:prstGeom prst="rect">
            <a:avLst/>
          </a:prstGeom>
        </p:spPr>
      </p:pic>
      <p:pic>
        <p:nvPicPr>
          <p:cNvPr id="3" name="Imagem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3" y="115037"/>
            <a:ext cx="731583" cy="731583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-19405" y="6389776"/>
            <a:ext cx="12211405" cy="468224"/>
            <a:chOff x="-19405" y="6389776"/>
            <a:chExt cx="12211405" cy="468224"/>
          </a:xfrm>
        </p:grpSpPr>
        <p:sp>
          <p:nvSpPr>
            <p:cNvPr id="22" name="CaixaDeTexto 21"/>
            <p:cNvSpPr txBox="1"/>
            <p:nvPr/>
          </p:nvSpPr>
          <p:spPr>
            <a:xfrm>
              <a:off x="-355" y="6396335"/>
              <a:ext cx="12192355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F1. Consta nos nossos registros que o(a) </a:t>
              </a:r>
              <a:r>
                <a:rPr lang="pt-BR" sz="1200" dirty="0" err="1"/>
                <a:t>Sr</a:t>
              </a:r>
              <a:r>
                <a:rPr lang="pt-BR" sz="1200" dirty="0"/>
                <a:t>(a)/sua empresa foi atendido(a) pelo Sebrae com o Programa Negócio a Negócio em 2018. O(A) </a:t>
              </a:r>
              <a:r>
                <a:rPr lang="pt-BR" sz="1200" dirty="0" err="1"/>
                <a:t>sr</a:t>
              </a:r>
              <a:r>
                <a:rPr lang="pt-BR" sz="1200" dirty="0"/>
                <a:t>(a) se recorda de </a:t>
              </a:r>
            </a:p>
            <a:p>
              <a:r>
                <a:rPr lang="pt-BR" sz="1200" dirty="0"/>
                <a:t>ter recebido um agente de orientação do Sebrae em sua empresa?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tângulo Arredondado 23"/>
          <p:cNvSpPr/>
          <p:nvPr/>
        </p:nvSpPr>
        <p:spPr>
          <a:xfrm>
            <a:off x="11061770" y="6455717"/>
            <a:ext cx="1067997" cy="342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6.991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796359003"/>
              </p:ext>
            </p:extLst>
          </p:nvPr>
        </p:nvGraphicFramePr>
        <p:xfrm>
          <a:off x="1258461" y="2798653"/>
          <a:ext cx="2010815" cy="172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1644882" y="3335520"/>
            <a:ext cx="1237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47,5%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260740" y="5065164"/>
            <a:ext cx="2731857" cy="790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400" dirty="0">
                <a:solidFill>
                  <a:schemeClr val="tx1"/>
                </a:solidFill>
              </a:rPr>
              <a:t>Foi atendido pelo Negócio a Negócio no ano de referência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3173755" y="5065303"/>
            <a:ext cx="2731857" cy="790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400" dirty="0">
                <a:solidFill>
                  <a:schemeClr val="tx1"/>
                </a:solidFill>
              </a:rPr>
              <a:t>Não foi atendido no ano de referência, mas foi atendido em anos anteriores 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040891" y="5065164"/>
            <a:ext cx="2843762" cy="790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400" dirty="0">
                <a:solidFill>
                  <a:schemeClr val="tx1"/>
                </a:solidFill>
              </a:rPr>
              <a:t>Nunca foi atendido pelo Negócio a Negócio </a:t>
            </a:r>
          </a:p>
        </p:txBody>
      </p:sp>
      <p:sp>
        <p:nvSpPr>
          <p:cNvPr id="39" name="Retângulo Arredondado 38"/>
          <p:cNvSpPr/>
          <p:nvPr/>
        </p:nvSpPr>
        <p:spPr>
          <a:xfrm>
            <a:off x="9099840" y="5065164"/>
            <a:ext cx="2843762" cy="790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400" dirty="0">
                <a:solidFill>
                  <a:schemeClr val="tx1"/>
                </a:solidFill>
              </a:rPr>
              <a:t>Não lembra de ter sido atendido pelo Negócio a Negócio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11151" y="4460222"/>
            <a:ext cx="1035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Atendidos </a:t>
            </a:r>
          </a:p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746065" y="4462699"/>
            <a:ext cx="1035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Atendidos 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506120674"/>
              </p:ext>
            </p:extLst>
          </p:nvPr>
        </p:nvGraphicFramePr>
        <p:xfrm>
          <a:off x="275686" y="3099980"/>
          <a:ext cx="1306536" cy="13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2920795247"/>
              </p:ext>
            </p:extLst>
          </p:nvPr>
        </p:nvGraphicFramePr>
        <p:xfrm>
          <a:off x="4132782" y="2774382"/>
          <a:ext cx="2010815" cy="172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0" name="CaixaDeTexto 49"/>
          <p:cNvSpPr txBox="1"/>
          <p:nvPr/>
        </p:nvSpPr>
        <p:spPr>
          <a:xfrm>
            <a:off x="4519203" y="3311249"/>
            <a:ext cx="1237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4,7%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3285472" y="4435951"/>
            <a:ext cx="1035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Atendidos </a:t>
            </a:r>
          </a:p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4620386" y="4438428"/>
            <a:ext cx="1035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Atendidos 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</p:txBody>
      </p: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4273836414"/>
              </p:ext>
            </p:extLst>
          </p:nvPr>
        </p:nvGraphicFramePr>
        <p:xfrm>
          <a:off x="3150007" y="3075709"/>
          <a:ext cx="1306536" cy="13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4" name="Gráfico 53"/>
          <p:cNvGraphicFramePr/>
          <p:nvPr>
            <p:extLst>
              <p:ext uri="{D42A27DB-BD31-4B8C-83A1-F6EECF244321}">
                <p14:modId xmlns:p14="http://schemas.microsoft.com/office/powerpoint/2010/main" val="704458567"/>
              </p:ext>
            </p:extLst>
          </p:nvPr>
        </p:nvGraphicFramePr>
        <p:xfrm>
          <a:off x="7093639" y="2740240"/>
          <a:ext cx="2010815" cy="172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5" name="CaixaDeTexto 54"/>
          <p:cNvSpPr txBox="1"/>
          <p:nvPr/>
        </p:nvSpPr>
        <p:spPr>
          <a:xfrm>
            <a:off x="7480060" y="3277107"/>
            <a:ext cx="1237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31,5%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246329" y="4401809"/>
            <a:ext cx="1035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Atendidos </a:t>
            </a:r>
          </a:p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7581243" y="4404286"/>
            <a:ext cx="1035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Atendidos 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</p:txBody>
      </p:sp>
      <p:graphicFrame>
        <p:nvGraphicFramePr>
          <p:cNvPr id="58" name="Gráfico 57"/>
          <p:cNvGraphicFramePr/>
          <p:nvPr>
            <p:extLst>
              <p:ext uri="{D42A27DB-BD31-4B8C-83A1-F6EECF244321}">
                <p14:modId xmlns:p14="http://schemas.microsoft.com/office/powerpoint/2010/main" val="3225752015"/>
              </p:ext>
            </p:extLst>
          </p:nvPr>
        </p:nvGraphicFramePr>
        <p:xfrm>
          <a:off x="6110864" y="3041567"/>
          <a:ext cx="1306536" cy="13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570797539"/>
              </p:ext>
            </p:extLst>
          </p:nvPr>
        </p:nvGraphicFramePr>
        <p:xfrm>
          <a:off x="10082615" y="2774382"/>
          <a:ext cx="2010815" cy="172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10469036" y="3311249"/>
            <a:ext cx="1237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16,3%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9235305" y="4435951"/>
            <a:ext cx="1035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Atendidos </a:t>
            </a:r>
          </a:p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10570219" y="4438428"/>
            <a:ext cx="1035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Atendidos </a:t>
            </a:r>
          </a:p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</p:txBody>
      </p:sp>
      <p:graphicFrame>
        <p:nvGraphicFramePr>
          <p:cNvPr id="63" name="Gráfico 62"/>
          <p:cNvGraphicFramePr/>
          <p:nvPr>
            <p:extLst>
              <p:ext uri="{D42A27DB-BD31-4B8C-83A1-F6EECF244321}">
                <p14:modId xmlns:p14="http://schemas.microsoft.com/office/powerpoint/2010/main" val="1211529296"/>
              </p:ext>
            </p:extLst>
          </p:nvPr>
        </p:nvGraphicFramePr>
        <p:xfrm>
          <a:off x="9099840" y="3075709"/>
          <a:ext cx="1306536" cy="13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25" name="Conector reto 24"/>
          <p:cNvCxnSpPr/>
          <p:nvPr/>
        </p:nvCxnSpPr>
        <p:spPr>
          <a:xfrm flipH="1">
            <a:off x="3102342" y="1248842"/>
            <a:ext cx="355" cy="49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5977070" y="1289863"/>
            <a:ext cx="355" cy="49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H="1">
            <a:off x="8976470" y="1271344"/>
            <a:ext cx="355" cy="49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418699" y="3549269"/>
            <a:ext cx="1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88,3%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6266870" y="3502009"/>
            <a:ext cx="1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4,4%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9265915" y="3521271"/>
            <a:ext cx="1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4,2%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3332524" y="3518714"/>
            <a:ext cx="1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3,1%</a:t>
            </a:r>
          </a:p>
        </p:txBody>
      </p:sp>
    </p:spTree>
    <p:extLst>
      <p:ext uri="{BB962C8B-B14F-4D97-AF65-F5344CB8AC3E}">
        <p14:creationId xmlns:p14="http://schemas.microsoft.com/office/powerpoint/2010/main" val="35318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9" grpId="0"/>
      <p:bldGraphic spid="41" grpId="0">
        <p:bldAsOne/>
      </p:bldGraphic>
      <p:bldGraphic spid="49" grpId="0">
        <p:bldAsOne/>
      </p:bldGraphic>
      <p:bldP spid="50" grpId="0"/>
      <p:bldGraphic spid="53" grpId="0">
        <p:bldAsOne/>
      </p:bldGraphic>
      <p:bldGraphic spid="54" grpId="0">
        <p:bldAsOne/>
      </p:bldGraphic>
      <p:bldP spid="55" grpId="0"/>
      <p:bldGraphic spid="58" grpId="0">
        <p:bldAsOne/>
      </p:bldGraphic>
      <p:bldGraphic spid="59" grpId="0">
        <p:bldAsOne/>
      </p:bldGraphic>
      <p:bldP spid="60" grpId="0"/>
      <p:bldGraphic spid="63" grpId="0">
        <p:bldAsOne/>
      </p:bldGraphic>
      <p:bldP spid="66" grpId="0"/>
      <p:bldP spid="68" grpId="0"/>
      <p:bldP spid="69" grpId="0"/>
      <p:bldP spid="7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 rot="16200000">
            <a:off x="1338427" y="275155"/>
            <a:ext cx="5067302" cy="705593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7822" y="134810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NA </a:t>
            </a:r>
            <a:r>
              <a:rPr lang="pt-BR" sz="3000" b="1" dirty="0">
                <a:solidFill>
                  <a:srgbClr val="00B0F0"/>
                </a:solidFill>
              </a:rPr>
              <a:t>VISITA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 EM SUA 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Q21. O Sr.(a) gostaria que um agente do SEBRAE fosse à sua empresa? | Q22.  O(A) </a:t>
              </a:r>
              <a:r>
                <a:rPr lang="pt-BR" sz="1200" dirty="0" err="1"/>
                <a:t>Sr</a:t>
              </a:r>
              <a:r>
                <a:rPr lang="pt-BR" sz="1200" dirty="0"/>
                <a:t> (a) autoriza passar apenas o seu contato para o Sebrae?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10148180" y="826255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68050" y="808262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8469" y="247645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22" y="85861"/>
            <a:ext cx="762066" cy="762066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33" y="101103"/>
            <a:ext cx="731583" cy="731583"/>
          </a:xfrm>
          <a:prstGeom prst="rect">
            <a:avLst/>
          </a:prstGeom>
        </p:spPr>
      </p:pic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043609825"/>
              </p:ext>
            </p:extLst>
          </p:nvPr>
        </p:nvGraphicFramePr>
        <p:xfrm>
          <a:off x="530969" y="1575172"/>
          <a:ext cx="6869072" cy="4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Retângulo 19"/>
          <p:cNvSpPr/>
          <p:nvPr/>
        </p:nvSpPr>
        <p:spPr>
          <a:xfrm>
            <a:off x="7494309" y="1269472"/>
            <a:ext cx="4690286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89100" y="2196234"/>
            <a:ext cx="452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Autoriza passar seu contato para o SEBRAE?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930998102"/>
              </p:ext>
            </p:extLst>
          </p:nvPr>
        </p:nvGraphicFramePr>
        <p:xfrm>
          <a:off x="7322948" y="2266673"/>
          <a:ext cx="4428892" cy="330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Retângulo Arredondado 18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3.220</a:t>
            </a:r>
          </a:p>
        </p:txBody>
      </p:sp>
    </p:spTree>
    <p:extLst>
      <p:ext uri="{BB962C8B-B14F-4D97-AF65-F5344CB8AC3E}">
        <p14:creationId xmlns:p14="http://schemas.microsoft.com/office/powerpoint/2010/main" val="24724842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16200000">
            <a:off x="3451864" y="-2272236"/>
            <a:ext cx="5261468" cy="12204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131348" y="833671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051218" y="81567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UF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1637" y="255061"/>
            <a:ext cx="517330" cy="517330"/>
          </a:xfrm>
          <a:prstGeom prst="rect">
            <a:avLst/>
          </a:prstGeom>
        </p:spPr>
      </p:pic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08" y="93573"/>
            <a:ext cx="762066" cy="768163"/>
          </a:xfrm>
          <a:prstGeom prst="rect">
            <a:avLst/>
          </a:prstGeom>
        </p:spPr>
      </p:pic>
      <p:pic>
        <p:nvPicPr>
          <p:cNvPr id="3" name="Imagem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31" y="111862"/>
            <a:ext cx="731583" cy="731583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Q21. O Sr.(a) gostaria que um agente do SEBRAE fosse à sua empresa?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609686" y="141173"/>
            <a:ext cx="780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03864"/>
                </a:solidFill>
              </a:rPr>
              <a:t>INTERESSE NA </a:t>
            </a:r>
            <a:r>
              <a:rPr lang="pt-BR" sz="3000" b="1" dirty="0">
                <a:solidFill>
                  <a:srgbClr val="00B0F0"/>
                </a:solidFill>
              </a:rPr>
              <a:t>VISITA DO AGENTE</a:t>
            </a:r>
          </a:p>
          <a:p>
            <a:r>
              <a:rPr lang="pt-BR" sz="3000" b="1" dirty="0">
                <a:solidFill>
                  <a:srgbClr val="203864"/>
                </a:solidFill>
              </a:rPr>
              <a:t>DO SEBRAE EM SUA EMPRESA</a:t>
            </a:r>
            <a:endParaRPr lang="pt-BR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836274314"/>
              </p:ext>
            </p:extLst>
          </p:nvPr>
        </p:nvGraphicFramePr>
        <p:xfrm>
          <a:off x="145887" y="1769089"/>
          <a:ext cx="10829088" cy="458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5" y="1340582"/>
            <a:ext cx="1524132" cy="493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28604"/>
              </p:ext>
            </p:extLst>
          </p:nvPr>
        </p:nvGraphicFramePr>
        <p:xfrm>
          <a:off x="11268849" y="1308910"/>
          <a:ext cx="762296" cy="51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">
                  <a:extLst>
                    <a:ext uri="{9D8B030D-6E8A-4147-A177-3AD203B41FA5}">
                      <a16:colId xmlns:a16="http://schemas.microsoft.com/office/drawing/2014/main" val="1034005398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val="1770372347"/>
                    </a:ext>
                  </a:extLst>
                </a:gridCol>
              </a:tblGrid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31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1362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033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298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99909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435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29684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56720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5278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9391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0344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1086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895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0936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26261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86149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6368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5479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89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4469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216576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80641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445220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37115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767937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65543"/>
                  </a:ext>
                </a:extLst>
              </a:tr>
              <a:tr h="190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251176"/>
                  </a:ext>
                </a:extLst>
              </a:tr>
            </a:tbl>
          </a:graphicData>
        </a:graphic>
      </p:graphicFrame>
      <p:sp>
        <p:nvSpPr>
          <p:cNvPr id="24" name="Retângulo Arredondado 23"/>
          <p:cNvSpPr/>
          <p:nvPr/>
        </p:nvSpPr>
        <p:spPr>
          <a:xfrm>
            <a:off x="11091189" y="6601877"/>
            <a:ext cx="1083980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3.220</a:t>
            </a:r>
          </a:p>
        </p:txBody>
      </p:sp>
    </p:spTree>
    <p:extLst>
      <p:ext uri="{BB962C8B-B14F-4D97-AF65-F5344CB8AC3E}">
        <p14:creationId xmlns:p14="http://schemas.microsoft.com/office/powerpoint/2010/main" val="32689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10275337" cy="6858000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0"/>
            <a:stretch/>
          </p:blipFill>
          <p:spPr>
            <a:xfrm flipH="1">
              <a:off x="5785035" y="0"/>
              <a:ext cx="6406964" cy="6858000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0" y="5027376"/>
            <a:ext cx="12191999" cy="183062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5989" y="5408376"/>
            <a:ext cx="11302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i="1" dirty="0">
                <a:solidFill>
                  <a:schemeClr val="accent5"/>
                </a:solidFill>
              </a:rPr>
              <a:t>CONSIDERAÇÕES</a:t>
            </a:r>
          </a:p>
          <a:p>
            <a:pPr algn="r"/>
            <a:r>
              <a:rPr lang="pt-BR" sz="4000" b="1" i="1" dirty="0">
                <a:solidFill>
                  <a:schemeClr val="accent5"/>
                </a:solidFill>
              </a:rPr>
              <a:t>FINAIS</a:t>
            </a:r>
            <a:endParaRPr lang="pt-BR" sz="3000" b="1" i="1" dirty="0">
              <a:solidFill>
                <a:schemeClr val="accent5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4700" y="181004"/>
            <a:ext cx="12222121" cy="687967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6541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95062"/>
            <a:ext cx="780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6200000">
            <a:off x="6494697" y="-4739052"/>
            <a:ext cx="0" cy="1148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36640" y="1545996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1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30847" y="1537066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Dentre os empresários atendidos pelo Programa Negócio a Negócio em 2018, a parcela mais expressiva recebeu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apenas uma visita</a:t>
            </a:r>
            <a:r>
              <a:rPr lang="pt-BR" i="1" dirty="0">
                <a:solidFill>
                  <a:schemeClr val="bg1"/>
                </a:solidFill>
              </a:rPr>
              <a:t> do Agente de Orientação (43,2%). Somados os empresários que receberam uma ou duas visitas do Agente, alcançamos cerca de 2/3 dos entrevistados.</a:t>
            </a:r>
          </a:p>
        </p:txBody>
      </p:sp>
      <p:sp>
        <p:nvSpPr>
          <p:cNvPr id="24" name="Elipse 23"/>
          <p:cNvSpPr/>
          <p:nvPr/>
        </p:nvSpPr>
        <p:spPr>
          <a:xfrm>
            <a:off x="436640" y="2754198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2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430847" y="2905524"/>
            <a:ext cx="99755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Cerca de </a:t>
            </a:r>
            <a:r>
              <a:rPr lang="pt-BR" sz="2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85%</a:t>
            </a:r>
            <a:r>
              <a:rPr lang="pt-BR" i="1" dirty="0">
                <a:solidFill>
                  <a:schemeClr val="bg1"/>
                </a:solidFill>
              </a:rPr>
              <a:t> dos empresários atendidos em 2018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receberam o Caderno de Ferramentas </a:t>
            </a:r>
            <a:r>
              <a:rPr lang="pt-BR" i="1" dirty="0">
                <a:solidFill>
                  <a:schemeClr val="bg1"/>
                </a:solidFill>
              </a:rPr>
              <a:t>e algumas planilhas de gestão. </a:t>
            </a:r>
          </a:p>
        </p:txBody>
      </p:sp>
      <p:sp>
        <p:nvSpPr>
          <p:cNvPr id="26" name="Elipse 25"/>
          <p:cNvSpPr/>
          <p:nvPr/>
        </p:nvSpPr>
        <p:spPr>
          <a:xfrm>
            <a:off x="436640" y="3971330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3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430847" y="3962400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Dentre os empresários que receberam o Caderno de Ferramentas, a maioria – 60% – afirma ter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utilizado</a:t>
            </a:r>
            <a:r>
              <a:rPr lang="pt-BR" i="1" dirty="0">
                <a:solidFill>
                  <a:schemeClr val="bg1"/>
                </a:solidFill>
              </a:rPr>
              <a:t> tal instrumento na sua empresa. Os empresários mostraram-se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satisfeitos com o conteúdo </a:t>
            </a:r>
            <a:r>
              <a:rPr lang="pt-BR" i="1" dirty="0">
                <a:solidFill>
                  <a:schemeClr val="bg1"/>
                </a:solidFill>
              </a:rPr>
              <a:t>Caderno de Ferramentas: a nota média atribuída a este aspecto da avaliação foi de 9,1.</a:t>
            </a:r>
          </a:p>
        </p:txBody>
      </p:sp>
      <p:sp>
        <p:nvSpPr>
          <p:cNvPr id="34" name="Elipse 33"/>
          <p:cNvSpPr/>
          <p:nvPr/>
        </p:nvSpPr>
        <p:spPr>
          <a:xfrm>
            <a:off x="436640" y="5346815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4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430847" y="5188462"/>
            <a:ext cx="99755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aplicabilidade</a:t>
            </a:r>
            <a:r>
              <a:rPr lang="pt-BR" i="1" dirty="0">
                <a:solidFill>
                  <a:schemeClr val="bg1"/>
                </a:solidFill>
              </a:rPr>
              <a:t> das orientações fornecidas pelo Agente alcançou um </a:t>
            </a:r>
            <a:r>
              <a:rPr lang="pt-BR" sz="2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média de 6,4</a:t>
            </a:r>
            <a:r>
              <a:rPr lang="pt-BR" i="1" dirty="0">
                <a:solidFill>
                  <a:schemeClr val="bg1"/>
                </a:solidFill>
              </a:rPr>
              <a:t>. Mais de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1/3</a:t>
            </a:r>
            <a:r>
              <a:rPr lang="pt-BR" i="1" dirty="0">
                <a:solidFill>
                  <a:schemeClr val="bg1"/>
                </a:solidFill>
              </a:rPr>
              <a:t> dos empresários atribuíram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notas baixas </a:t>
            </a:r>
            <a:r>
              <a:rPr lang="pt-BR" i="1" dirty="0">
                <a:solidFill>
                  <a:schemeClr val="bg1"/>
                </a:solidFill>
              </a:rPr>
              <a:t>a este item da avaliação, enquanto apenas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¼</a:t>
            </a:r>
            <a:r>
              <a:rPr lang="pt-BR" i="1" dirty="0">
                <a:solidFill>
                  <a:schemeClr val="bg1"/>
                </a:solidFill>
              </a:rPr>
              <a:t> dos entrevistados atribuíram notas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altas</a:t>
            </a:r>
            <a:r>
              <a:rPr lang="pt-BR" i="1" dirty="0">
                <a:solidFill>
                  <a:schemeClr val="bg1"/>
                </a:solidFill>
              </a:rPr>
              <a:t> ao item. Os estados do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Amapá</a:t>
            </a:r>
            <a:r>
              <a:rPr lang="pt-BR" i="1" dirty="0">
                <a:solidFill>
                  <a:schemeClr val="bg1"/>
                </a:solidFill>
              </a:rPr>
              <a:t> 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Amazonas</a:t>
            </a:r>
            <a:r>
              <a:rPr lang="pt-BR" i="1" dirty="0">
                <a:solidFill>
                  <a:schemeClr val="bg1"/>
                </a:solidFill>
              </a:rPr>
              <a:t> alcançaram as maiores médias na avaliação da aplicabilidade. Já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São Paulo </a:t>
            </a:r>
            <a:r>
              <a:rPr lang="pt-BR" i="1" dirty="0">
                <a:solidFill>
                  <a:schemeClr val="bg1"/>
                </a:solidFill>
              </a:rPr>
              <a:t>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Distrito Federal </a:t>
            </a:r>
            <a:r>
              <a:rPr lang="pt-BR" i="1" dirty="0">
                <a:solidFill>
                  <a:schemeClr val="bg1"/>
                </a:solidFill>
              </a:rPr>
              <a:t>apresentaram as médias mais baixas. </a:t>
            </a:r>
          </a:p>
        </p:txBody>
      </p:sp>
    </p:spTree>
    <p:extLst>
      <p:ext uri="{BB962C8B-B14F-4D97-AF65-F5344CB8AC3E}">
        <p14:creationId xmlns:p14="http://schemas.microsoft.com/office/powerpoint/2010/main" val="39947652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95062"/>
            <a:ext cx="780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6200000">
            <a:off x="6494697" y="-4739052"/>
            <a:ext cx="0" cy="1148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36640" y="1545996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5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30845" y="1537066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organização das finanças </a:t>
            </a:r>
            <a:r>
              <a:rPr lang="pt-BR" i="1" dirty="0">
                <a:solidFill>
                  <a:schemeClr val="bg1"/>
                </a:solidFill>
              </a:rPr>
              <a:t>foi a mudança mais citada quando perguntou-se aos empresários quais as alterações realizadas na empresa a partir das sugestões do Agente de Orientação. Mudanças nas formas de atendimento aos clientes também foram citadas pela grande maioria dos entrevistados. </a:t>
            </a:r>
          </a:p>
        </p:txBody>
      </p:sp>
      <p:sp>
        <p:nvSpPr>
          <p:cNvPr id="24" name="Elipse 23"/>
          <p:cNvSpPr/>
          <p:nvPr/>
        </p:nvSpPr>
        <p:spPr>
          <a:xfrm>
            <a:off x="436640" y="2754198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6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430847" y="2762417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Cerca de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 em cada 5</a:t>
            </a:r>
            <a:r>
              <a:rPr lang="pt-BR" i="1" dirty="0">
                <a:solidFill>
                  <a:schemeClr val="bg1"/>
                </a:solidFill>
              </a:rPr>
              <a:t> empresários afirmam que 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lucro da empresa aumentou </a:t>
            </a:r>
            <a:r>
              <a:rPr lang="pt-BR" i="1" dirty="0">
                <a:solidFill>
                  <a:schemeClr val="bg1"/>
                </a:solidFill>
              </a:rPr>
              <a:t>após a participação no Negócio a Negócio. Dentre as empresas que tiveram aumento de lucro, quase 60% obtiveram aumento de lucro em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até 20% </a:t>
            </a:r>
            <a:r>
              <a:rPr lang="pt-BR" i="1" dirty="0">
                <a:solidFill>
                  <a:schemeClr val="bg1"/>
                </a:solidFill>
              </a:rPr>
              <a:t>em 2018. </a:t>
            </a:r>
          </a:p>
        </p:txBody>
      </p:sp>
      <p:sp>
        <p:nvSpPr>
          <p:cNvPr id="26" name="Elipse 25"/>
          <p:cNvSpPr/>
          <p:nvPr/>
        </p:nvSpPr>
        <p:spPr>
          <a:xfrm>
            <a:off x="436640" y="3971330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7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430846" y="4105364"/>
            <a:ext cx="997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Quase 80% dos entrevistados afirmam que a empresa melhorou sua gestão após a </a:t>
            </a:r>
          </a:p>
          <a:p>
            <a:r>
              <a:rPr lang="pt-BR" i="1" dirty="0">
                <a:solidFill>
                  <a:schemeClr val="bg1"/>
                </a:solidFill>
              </a:rPr>
              <a:t>visita do SEBRAE. </a:t>
            </a:r>
          </a:p>
        </p:txBody>
      </p:sp>
      <p:sp>
        <p:nvSpPr>
          <p:cNvPr id="29" name="Elipse 28"/>
          <p:cNvSpPr/>
          <p:nvPr/>
        </p:nvSpPr>
        <p:spPr>
          <a:xfrm>
            <a:off x="436640" y="5346815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8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430847" y="5188462"/>
            <a:ext cx="99755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satisfação geral </a:t>
            </a:r>
            <a:r>
              <a:rPr lang="pt-BR" i="1" dirty="0">
                <a:solidFill>
                  <a:schemeClr val="bg1"/>
                </a:solidFill>
              </a:rPr>
              <a:t>em relação a orientação do Agente alcançou nota média de </a:t>
            </a:r>
            <a:r>
              <a:rPr lang="pt-BR" sz="2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8,4</a:t>
            </a:r>
            <a:r>
              <a:rPr lang="pt-BR" i="1" dirty="0">
                <a:solidFill>
                  <a:schemeClr val="bg1"/>
                </a:solidFill>
              </a:rPr>
              <a:t> em uma escala de 0 a 10. A maioria dos entrevistados (58%) atribuíram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notas altas </a:t>
            </a:r>
            <a:r>
              <a:rPr lang="pt-BR" i="1" dirty="0">
                <a:solidFill>
                  <a:schemeClr val="bg1"/>
                </a:solidFill>
              </a:rPr>
              <a:t>a este item da avaliação. Os estados do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Amazonas</a:t>
            </a:r>
            <a:r>
              <a:rPr lang="pt-BR" i="1" dirty="0">
                <a:solidFill>
                  <a:schemeClr val="bg1"/>
                </a:solidFill>
              </a:rPr>
              <a:t> e do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Amapá</a:t>
            </a:r>
            <a:r>
              <a:rPr lang="pt-BR" i="1" dirty="0">
                <a:solidFill>
                  <a:schemeClr val="bg1"/>
                </a:solidFill>
              </a:rPr>
              <a:t> apresentam as notas médias mais altas. Já 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Distrito Federal </a:t>
            </a:r>
            <a:r>
              <a:rPr lang="pt-BR" i="1" dirty="0">
                <a:solidFill>
                  <a:schemeClr val="bg1"/>
                </a:solidFill>
              </a:rPr>
              <a:t>apresenta a nota mais baixa para a satisfação geral.</a:t>
            </a:r>
          </a:p>
        </p:txBody>
      </p:sp>
    </p:spTree>
    <p:extLst>
      <p:ext uri="{BB962C8B-B14F-4D97-AF65-F5344CB8AC3E}">
        <p14:creationId xmlns:p14="http://schemas.microsoft.com/office/powerpoint/2010/main" val="5894400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95062"/>
            <a:ext cx="780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CONSIDERAÇÕES FINAIS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6200000">
            <a:off x="6494697" y="-4739052"/>
            <a:ext cx="0" cy="1148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36640" y="1338099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/>
              <a:t>9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30846" y="1369063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Consultorias presenciais </a:t>
            </a:r>
            <a:r>
              <a:rPr lang="pt-BR" i="1" dirty="0">
                <a:solidFill>
                  <a:schemeClr val="bg1"/>
                </a:solidFill>
              </a:rPr>
              <a:t>e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cursos presenciais </a:t>
            </a:r>
            <a:r>
              <a:rPr lang="pt-BR" i="1" dirty="0">
                <a:solidFill>
                  <a:schemeClr val="bg1"/>
                </a:solidFill>
              </a:rPr>
              <a:t>são os grupos de atendimento do SEBRAE que mais despertam o interesse dos empresários pesquisados. Além destes, artigos disponibilizados na internet também foram citados por grande parte dos entrevistados. </a:t>
            </a:r>
          </a:p>
        </p:txBody>
      </p:sp>
      <p:sp>
        <p:nvSpPr>
          <p:cNvPr id="24" name="Elipse 23"/>
          <p:cNvSpPr/>
          <p:nvPr/>
        </p:nvSpPr>
        <p:spPr>
          <a:xfrm>
            <a:off x="436640" y="2421243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10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430845" y="2555278"/>
            <a:ext cx="997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Quando os entrevistados precisam de alguma informação sobre produtos e serviços do SEBRAE, preferem buscar informações no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site do SEBRAE </a:t>
            </a:r>
            <a:r>
              <a:rPr lang="pt-BR" i="1" dirty="0">
                <a:solidFill>
                  <a:schemeClr val="bg1"/>
                </a:solidFill>
              </a:rPr>
              <a:t>(36%) ou ir até 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SEBRAE presencialmente </a:t>
            </a:r>
            <a:r>
              <a:rPr lang="pt-BR" i="1" dirty="0">
                <a:solidFill>
                  <a:schemeClr val="bg1"/>
                </a:solidFill>
              </a:rPr>
              <a:t>(24%). </a:t>
            </a:r>
          </a:p>
        </p:txBody>
      </p:sp>
      <p:sp>
        <p:nvSpPr>
          <p:cNvPr id="26" name="Elipse 25"/>
          <p:cNvSpPr/>
          <p:nvPr/>
        </p:nvSpPr>
        <p:spPr>
          <a:xfrm>
            <a:off x="436640" y="3504387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11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430845" y="3630645"/>
            <a:ext cx="99755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O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NPS</a:t>
            </a:r>
            <a:r>
              <a:rPr lang="pt-BR" i="1" dirty="0">
                <a:solidFill>
                  <a:schemeClr val="bg1"/>
                </a:solidFill>
              </a:rPr>
              <a:t> de recomendação da visita do SEBRAE para outros empresários alcançou </a:t>
            </a:r>
            <a:r>
              <a:rPr lang="pt-BR" sz="2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77,4</a:t>
            </a:r>
            <a:r>
              <a:rPr lang="pt-BR" i="1" dirty="0">
                <a:solidFill>
                  <a:schemeClr val="bg1"/>
                </a:solidFill>
              </a:rPr>
              <a:t>, o maior índice da série histórica desde que a pesquisa é realizada. </a:t>
            </a:r>
          </a:p>
        </p:txBody>
      </p:sp>
      <p:sp>
        <p:nvSpPr>
          <p:cNvPr id="29" name="Elipse 28"/>
          <p:cNvSpPr/>
          <p:nvPr/>
        </p:nvSpPr>
        <p:spPr>
          <a:xfrm>
            <a:off x="436640" y="4587531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12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430844" y="5661745"/>
            <a:ext cx="997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Dentre os empresários atendidos em anos anteriores, 43% gostariam que o Agente retornasse à sua empresa. Já entre aqueles que nunca foram atendidos pelo SEBRAE, 47% gostariam que um Agente fosse até sua empresa. </a:t>
            </a:r>
          </a:p>
        </p:txBody>
      </p:sp>
      <p:sp>
        <p:nvSpPr>
          <p:cNvPr id="15" name="Elipse 14"/>
          <p:cNvSpPr/>
          <p:nvPr/>
        </p:nvSpPr>
        <p:spPr>
          <a:xfrm>
            <a:off x="436640" y="5670675"/>
            <a:ext cx="914400" cy="9144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/>
              <a:t>13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89809" y="4587531"/>
            <a:ext cx="10209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Grande parte dos empresários atendidos em 2018 gostariam que um agente do SEBRAE retornasse para fazer o acompanhamento do Negócio a Negócio (41,5%). Outros 35% gostariam que o Agente retornasse para realizar outro projeto do SEBRAE.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08851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4994" r="20380" b="30393"/>
          <a:stretch/>
        </p:blipFill>
        <p:spPr>
          <a:xfrm>
            <a:off x="170233" y="5647648"/>
            <a:ext cx="2688665" cy="12961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84" y="133874"/>
            <a:ext cx="2166391" cy="7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73402" y="181005"/>
            <a:ext cx="11344275" cy="635314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436640" y="181005"/>
            <a:ext cx="0" cy="1152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25298" y="206543"/>
            <a:ext cx="650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chemeClr val="bg1"/>
                </a:solidFill>
              </a:rPr>
              <a:t>Pesquisa de satisfação e impacto Negócio a Negócio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530969" y="181005"/>
            <a:ext cx="0" cy="1152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1015987" y="3356898"/>
            <a:ext cx="2749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BLOCO A</a:t>
            </a:r>
          </a:p>
          <a:p>
            <a:pPr algn="ctr"/>
            <a:endParaRPr lang="pt-B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ATENDIDOS PELO NEGÓCIO A NEGÓCIO EM 2018</a:t>
            </a:r>
          </a:p>
          <a:p>
            <a:pPr algn="ctr"/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70645" y="3353461"/>
            <a:ext cx="2749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BLOCO B</a:t>
            </a:r>
          </a:p>
          <a:p>
            <a:pPr algn="ctr"/>
            <a:endParaRPr lang="pt-B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ATENDIDOS PELO NEGÓCIO A NEGÓCIO EM ANOS ANTERIORES</a:t>
            </a:r>
          </a:p>
          <a:p>
            <a:pPr algn="ctr"/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325304" y="3356898"/>
            <a:ext cx="2921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BLOCO C</a:t>
            </a:r>
          </a:p>
          <a:p>
            <a:pPr algn="ctr"/>
            <a:endParaRPr lang="pt-BR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NUNCA ATENDIDOS OU NÃO LEMBRAM DE TEREM SIDO ATENDIDOS</a:t>
            </a:r>
          </a:p>
          <a:p>
            <a:pPr algn="ctr"/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912770" y="3543650"/>
            <a:ext cx="1924698" cy="2128654"/>
            <a:chOff x="912770" y="3084457"/>
            <a:chExt cx="1924698" cy="2128654"/>
          </a:xfrm>
        </p:grpSpPr>
        <p:cxnSp>
          <p:nvCxnSpPr>
            <p:cNvPr id="3" name="Conector reto 2"/>
            <p:cNvCxnSpPr/>
            <p:nvPr/>
          </p:nvCxnSpPr>
          <p:spPr>
            <a:xfrm flipH="1">
              <a:off x="912770" y="3084457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912770" y="3084457"/>
              <a:ext cx="14103" cy="1908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913747" y="4976551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hlinkClick r:id="rId2" action="ppaction://hlinksldjump"/>
            </p:cNvPr>
            <p:cNvSpPr/>
            <p:nvPr/>
          </p:nvSpPr>
          <p:spPr>
            <a:xfrm>
              <a:off x="1860433" y="4771803"/>
              <a:ext cx="977035" cy="4413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IR</a:t>
              </a:r>
            </a:p>
          </p:txBody>
        </p:sp>
      </p:grpSp>
      <p:grpSp>
        <p:nvGrpSpPr>
          <p:cNvPr id="35" name="Agrupar 34"/>
          <p:cNvGrpSpPr/>
          <p:nvPr/>
        </p:nvGrpSpPr>
        <p:grpSpPr>
          <a:xfrm>
            <a:off x="4495373" y="3543650"/>
            <a:ext cx="1924698" cy="2128654"/>
            <a:chOff x="912770" y="3084457"/>
            <a:chExt cx="1924698" cy="2128654"/>
          </a:xfrm>
        </p:grpSpPr>
        <p:cxnSp>
          <p:nvCxnSpPr>
            <p:cNvPr id="37" name="Conector reto 36"/>
            <p:cNvCxnSpPr/>
            <p:nvPr/>
          </p:nvCxnSpPr>
          <p:spPr>
            <a:xfrm flipH="1">
              <a:off x="912770" y="3084457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912770" y="3084457"/>
              <a:ext cx="14103" cy="1908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913747" y="4976551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ângulo 39">
              <a:hlinkClick r:id="rId3" action="ppaction://hlinksldjump"/>
            </p:cNvPr>
            <p:cNvSpPr/>
            <p:nvPr/>
          </p:nvSpPr>
          <p:spPr>
            <a:xfrm>
              <a:off x="1860433" y="4771803"/>
              <a:ext cx="977035" cy="4413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IR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8194429" y="3543650"/>
            <a:ext cx="1924698" cy="2128654"/>
            <a:chOff x="912770" y="3084457"/>
            <a:chExt cx="1924698" cy="2128654"/>
          </a:xfrm>
        </p:grpSpPr>
        <p:cxnSp>
          <p:nvCxnSpPr>
            <p:cNvPr id="42" name="Conector reto 41"/>
            <p:cNvCxnSpPr/>
            <p:nvPr/>
          </p:nvCxnSpPr>
          <p:spPr>
            <a:xfrm flipH="1">
              <a:off x="912770" y="3084457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912770" y="3084457"/>
              <a:ext cx="14103" cy="1908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913747" y="4976551"/>
              <a:ext cx="947663" cy="89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tângulo 44">
              <a:hlinkClick r:id="rId4" action="ppaction://hlinksldjump"/>
            </p:cNvPr>
            <p:cNvSpPr/>
            <p:nvPr/>
          </p:nvSpPr>
          <p:spPr>
            <a:xfrm>
              <a:off x="1860433" y="4771803"/>
              <a:ext cx="977035" cy="4413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IR</a:t>
              </a:r>
            </a:p>
          </p:txBody>
        </p:sp>
      </p:grpSp>
      <p:pic>
        <p:nvPicPr>
          <p:cNvPr id="46" name="Imagem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27" y="5604218"/>
            <a:ext cx="370172" cy="41983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60" y="5604218"/>
            <a:ext cx="370172" cy="419835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12" y="5616690"/>
            <a:ext cx="370172" cy="419835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78" y="2223810"/>
            <a:ext cx="936000" cy="936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53" y="2171186"/>
            <a:ext cx="936000" cy="936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12" y="2171186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10275337" cy="6858000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0"/>
            <a:stretch/>
          </p:blipFill>
          <p:spPr>
            <a:xfrm flipH="1">
              <a:off x="5785035" y="0"/>
              <a:ext cx="6406964" cy="6858000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0" y="5027376"/>
            <a:ext cx="12191999" cy="1830623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32495" y="5408376"/>
            <a:ext cx="101771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000" b="1" i="1" dirty="0">
                <a:solidFill>
                  <a:schemeClr val="accent5"/>
                </a:solidFill>
              </a:rPr>
              <a:t>EMPRESÁRIOS QUE PARTICIPARAM </a:t>
            </a:r>
          </a:p>
          <a:p>
            <a:pPr algn="r"/>
            <a:r>
              <a:rPr lang="pt-BR" sz="3500" b="1" i="1" dirty="0">
                <a:solidFill>
                  <a:srgbClr val="002F5C"/>
                </a:solidFill>
              </a:rPr>
              <a:t>do programa Negócio a Negócio em 2018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4700" y="181004"/>
            <a:ext cx="12222121" cy="687967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764" y="322406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436640" y="181005"/>
            <a:ext cx="0" cy="936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25298" y="206543"/>
            <a:ext cx="7804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B0F0"/>
                </a:solidFill>
              </a:rPr>
              <a:t>QUANTAS VISITAS </a:t>
            </a: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O AGENTE DE ORIENTAÇÃO </a:t>
            </a:r>
          </a:p>
          <a:p>
            <a:r>
              <a:rPr lang="pt-BR" sz="2500" b="1" dirty="0">
                <a:solidFill>
                  <a:schemeClr val="accent5">
                    <a:lumMod val="50000"/>
                  </a:schemeClr>
                </a:solidFill>
              </a:rPr>
              <a:t>REALIZOU NA SUA EMPRESA?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530969" y="181005"/>
            <a:ext cx="0" cy="936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-19405" y="6572662"/>
            <a:ext cx="12211405" cy="283558"/>
            <a:chOff x="-19405" y="6389776"/>
            <a:chExt cx="12211405" cy="283558"/>
          </a:xfrm>
        </p:grpSpPr>
        <p:sp>
          <p:nvSpPr>
            <p:cNvPr id="5" name="CaixaDeTexto 4"/>
            <p:cNvSpPr txBox="1"/>
            <p:nvPr/>
          </p:nvSpPr>
          <p:spPr>
            <a:xfrm>
              <a:off x="-355" y="6396335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F2. De 2018 até hoje, o Agente de Orientação do Sebrae realizou quantas visitas à sua empresa?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19405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tângulo 12"/>
          <p:cNvSpPr/>
          <p:nvPr/>
        </p:nvSpPr>
        <p:spPr>
          <a:xfrm>
            <a:off x="5657008" y="1216773"/>
            <a:ext cx="6554965" cy="5067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9214134" y="847803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0134004" y="829810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UF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088023" y="875868"/>
            <a:ext cx="1123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HISTÓRICO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423" y="269193"/>
            <a:ext cx="517330" cy="517330"/>
          </a:xfrm>
          <a:prstGeom prst="rect">
            <a:avLst/>
          </a:prstGeom>
        </p:spPr>
      </p:pic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6" y="107409"/>
            <a:ext cx="762066" cy="762066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06" y="115760"/>
            <a:ext cx="731583" cy="731583"/>
          </a:xfrm>
          <a:prstGeom prst="rect">
            <a:avLst/>
          </a:prstGeom>
        </p:spPr>
      </p:pic>
      <p:pic>
        <p:nvPicPr>
          <p:cNvPr id="48" name="Imagem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87" y="122651"/>
            <a:ext cx="731583" cy="731583"/>
          </a:xfrm>
          <a:prstGeom prst="rect">
            <a:avLst/>
          </a:prstGeom>
        </p:spPr>
      </p:pic>
      <p:sp>
        <p:nvSpPr>
          <p:cNvPr id="49" name="Retângulo Arredondado 48"/>
          <p:cNvSpPr/>
          <p:nvPr/>
        </p:nvSpPr>
        <p:spPr>
          <a:xfrm>
            <a:off x="11088023" y="6606585"/>
            <a:ext cx="1050057" cy="2386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3.472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408066095"/>
              </p:ext>
            </p:extLst>
          </p:nvPr>
        </p:nvGraphicFramePr>
        <p:xfrm>
          <a:off x="5867400" y="1428750"/>
          <a:ext cx="6096001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2" name="CaixaDeTexto 71"/>
          <p:cNvSpPr txBox="1"/>
          <p:nvPr/>
        </p:nvSpPr>
        <p:spPr>
          <a:xfrm>
            <a:off x="1057274" y="2619375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FFFF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 rot="16200000">
            <a:off x="494714" y="1226978"/>
            <a:ext cx="5067302" cy="504689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36796" y="2545164"/>
            <a:ext cx="4783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rgbClr val="1F4E79"/>
                </a:solidFill>
              </a:rPr>
              <a:t>Uma parcela significativa dos entrevistados – 43,2% – recebeu </a:t>
            </a:r>
            <a:r>
              <a:rPr lang="pt-BR" sz="2000" b="1" dirty="0">
                <a:solidFill>
                  <a:schemeClr val="accent1"/>
                </a:solidFill>
              </a:rPr>
              <a:t>apenas uma </a:t>
            </a:r>
            <a:r>
              <a:rPr lang="pt-BR" sz="2000" b="1" dirty="0">
                <a:solidFill>
                  <a:srgbClr val="1F4E79"/>
                </a:solidFill>
              </a:rPr>
              <a:t>visita do Agente de orientação desde 2018.</a:t>
            </a:r>
          </a:p>
          <a:p>
            <a:pPr algn="r"/>
            <a:endParaRPr lang="pt-BR" sz="2000" b="1" dirty="0">
              <a:solidFill>
                <a:srgbClr val="1F4E79"/>
              </a:solidFill>
            </a:endParaRPr>
          </a:p>
          <a:p>
            <a:pPr algn="r"/>
            <a:r>
              <a:rPr lang="pt-BR" sz="2000" dirty="0">
                <a:solidFill>
                  <a:srgbClr val="1F4E79"/>
                </a:solidFill>
              </a:rPr>
              <a:t>Cerca de 1/3 dos entrevistados recebeu entre uma e duas visitas do Agente de Orientação desde 2018.</a:t>
            </a:r>
          </a:p>
        </p:txBody>
      </p:sp>
    </p:spTree>
    <p:extLst>
      <p:ext uri="{BB962C8B-B14F-4D97-AF65-F5344CB8AC3E}">
        <p14:creationId xmlns:p14="http://schemas.microsoft.com/office/powerpoint/2010/main" val="2939487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7244</Words>
  <Application>Microsoft Office PowerPoint</Application>
  <PresentationFormat>Widescreen</PresentationFormat>
  <Paragraphs>2697</Paragraphs>
  <Slides>66</Slides>
  <Notes>0</Notes>
  <HiddenSlides>34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Herman</dc:creator>
  <cp:lastModifiedBy>Denis Pedro Nunes</cp:lastModifiedBy>
  <cp:revision>243</cp:revision>
  <dcterms:created xsi:type="dcterms:W3CDTF">2019-04-23T19:03:37Z</dcterms:created>
  <dcterms:modified xsi:type="dcterms:W3CDTF">2019-05-20T14:50:12Z</dcterms:modified>
</cp:coreProperties>
</file>