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3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3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3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3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4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4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4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6" r:id="rId19"/>
    <p:sldId id="277" r:id="rId20"/>
    <p:sldId id="278" r:id="rId21"/>
    <p:sldId id="299" r:id="rId22"/>
    <p:sldId id="300" r:id="rId23"/>
    <p:sldId id="271" r:id="rId24"/>
    <p:sldId id="279" r:id="rId25"/>
    <p:sldId id="280" r:id="rId26"/>
    <p:sldId id="281" r:id="rId27"/>
    <p:sldId id="272" r:id="rId28"/>
    <p:sldId id="282" r:id="rId29"/>
    <p:sldId id="283" r:id="rId30"/>
    <p:sldId id="284" r:id="rId31"/>
    <p:sldId id="273" r:id="rId32"/>
    <p:sldId id="285" r:id="rId33"/>
    <p:sldId id="286" r:id="rId34"/>
    <p:sldId id="288" r:id="rId35"/>
    <p:sldId id="291" r:id="rId36"/>
    <p:sldId id="289" r:id="rId37"/>
    <p:sldId id="290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02" r:id="rId46"/>
    <p:sldId id="304" r:id="rId47"/>
    <p:sldId id="303" r:id="rId48"/>
    <p:sldId id="305" r:id="rId49"/>
    <p:sldId id="306" r:id="rId5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sor" initials="Rev" lastIdx="1" clrIdx="0">
    <p:extLst>
      <p:ext uri="{19B8F6BF-5375-455C-9EA6-DF929625EA0E}">
        <p15:presenceInfo xmlns:p15="http://schemas.microsoft.com/office/powerpoint/2012/main" userId="Revis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8F"/>
    <a:srgbClr val="00C0B7"/>
    <a:srgbClr val="00C4BB"/>
    <a:srgbClr val="FFC000"/>
    <a:srgbClr val="ED7D31"/>
    <a:srgbClr val="4472C4"/>
    <a:srgbClr val="D6F8F7"/>
    <a:srgbClr val="00EEE3"/>
    <a:srgbClr val="02D1CB"/>
    <a:srgbClr val="08F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83978831914292E-3"/>
          <c:y val="6.8328113595256937E-2"/>
          <c:w val="0.99584160211680861"/>
          <c:h val="0.7291537417625655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A0B-41B6-B829-DFCD0349B5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A0B-41B6-B829-DFCD0349B5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A0B-41B6-B829-DFCD0349B53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A0B-41B6-B829-DFCD0349B534}"/>
              </c:ext>
            </c:extLst>
          </c:dPt>
          <c:dLbls>
            <c:dLbl>
              <c:idx val="5"/>
              <c:layout>
                <c:manualLayout>
                  <c:x val="-4.612538866087940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A3-4B3D-8DCF-3156869E19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Empregado</c:v>
                </c:pt>
                <c:pt idx="1">
                  <c:v>Servidor Público</c:v>
                </c:pt>
                <c:pt idx="2">
                  <c:v>Aposentado</c:v>
                </c:pt>
                <c:pt idx="3">
                  <c:v>Estudante</c:v>
                </c:pt>
                <c:pt idx="4">
                  <c:v>Empresário</c:v>
                </c:pt>
                <c:pt idx="5">
                  <c:v>Autônomo</c:v>
                </c:pt>
                <c:pt idx="6">
                  <c:v>Desempregado</c:v>
                </c:pt>
                <c:pt idx="7">
                  <c:v>NR</c:v>
                </c:pt>
              </c:strCache>
            </c:strRef>
          </c:cat>
          <c:val>
            <c:numRef>
              <c:f>Plan1!$B$2:$B$9</c:f>
              <c:numCache>
                <c:formatCode>0.0%</c:formatCode>
                <c:ptCount val="8"/>
                <c:pt idx="0">
                  <c:v>0.24211453934321775</c:v>
                </c:pt>
                <c:pt idx="1">
                  <c:v>4.2300386867843404E-2</c:v>
                </c:pt>
                <c:pt idx="2">
                  <c:v>7.000453324704765E-3</c:v>
                </c:pt>
                <c:pt idx="3">
                  <c:v>5.2084719214792831E-2</c:v>
                </c:pt>
                <c:pt idx="4">
                  <c:v>0.45757232014392579</c:v>
                </c:pt>
                <c:pt idx="5">
                  <c:v>0.12792294002447252</c:v>
                </c:pt>
                <c:pt idx="6">
                  <c:v>6.9998058054878659E-2</c:v>
                </c:pt>
                <c:pt idx="7">
                  <c:v>1.0065830261462947E-3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0B-41B6-B829-DFCD0349B53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Depois do Empretec</c:v>
                </c:pt>
              </c:strCache>
            </c:strRef>
          </c:tx>
          <c:spPr>
            <a:solidFill>
              <a:srgbClr val="00C0B7"/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Lbls>
            <c:dLbl>
              <c:idx val="5"/>
              <c:layout>
                <c:manualLayout>
                  <c:x val="1.53751295536260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A3-4B3D-8DCF-3156869E19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Plan1!$A$2:$A$9</c:f>
              <c:strCache>
                <c:ptCount val="8"/>
                <c:pt idx="0">
                  <c:v>Empregado</c:v>
                </c:pt>
                <c:pt idx="1">
                  <c:v>Servidor Público</c:v>
                </c:pt>
                <c:pt idx="2">
                  <c:v>Aposentado</c:v>
                </c:pt>
                <c:pt idx="3">
                  <c:v>Estudante</c:v>
                </c:pt>
                <c:pt idx="4">
                  <c:v>Empresário</c:v>
                </c:pt>
                <c:pt idx="5">
                  <c:v>Autônomo</c:v>
                </c:pt>
                <c:pt idx="6">
                  <c:v>Desempregado</c:v>
                </c:pt>
                <c:pt idx="7">
                  <c:v>NR</c:v>
                </c:pt>
              </c:strCache>
            </c:strRef>
          </c:cat>
          <c:val>
            <c:numRef>
              <c:f>Plan1!$C$2:$C$9</c:f>
              <c:numCache>
                <c:formatCode>0.0%</c:formatCode>
                <c:ptCount val="8"/>
                <c:pt idx="0">
                  <c:v>0.19446902368975208</c:v>
                </c:pt>
                <c:pt idx="1">
                  <c:v>4.2893758854910334E-2</c:v>
                </c:pt>
                <c:pt idx="2">
                  <c:v>5.7185787191359463E-3</c:v>
                </c:pt>
                <c:pt idx="3">
                  <c:v>1.2591474980991417E-2</c:v>
                </c:pt>
                <c:pt idx="4">
                  <c:v>0.54739636311882056</c:v>
                </c:pt>
                <c:pt idx="5">
                  <c:v>0.12858597534658955</c:v>
                </c:pt>
                <c:pt idx="6">
                  <c:v>6.8035141385038925E-2</c:v>
                </c:pt>
                <c:pt idx="7">
                  <c:v>3.0968390474795369E-4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0B-41B6-B829-DFCD0349B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-27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60000000000000009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500" b="1" i="1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83978831914292E-3"/>
          <c:y val="6.8328113595256937E-2"/>
          <c:w val="0.99584160211680861"/>
          <c:h val="0.8360893441039087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C0B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9A0B-41B6-B829-DFCD0349B534}"/>
              </c:ext>
            </c:extLst>
          </c:dPt>
          <c:dPt>
            <c:idx val="1"/>
            <c:invertIfNegative val="0"/>
            <c:bubble3D val="0"/>
            <c:spPr>
              <a:solidFill>
                <a:srgbClr val="00D2C9">
                  <a:alpha val="63000"/>
                </a:srgb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A0B-41B6-B829-DFCD0349B534}"/>
              </c:ext>
            </c:extLst>
          </c:dPt>
          <c:dPt>
            <c:idx val="2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A0B-41B6-B829-DFCD0349B53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A0B-41B6-B829-DFCD0349B534}"/>
              </c:ext>
            </c:extLst>
          </c:dPt>
          <c:dPt>
            <c:idx val="4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6-9D1F-4E0B-B698-62427BEF63B9}"/>
              </c:ext>
            </c:extLst>
          </c:dPt>
          <c:dPt>
            <c:idx val="5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D1F-4E0B-B698-62427BEF63B9}"/>
              </c:ext>
            </c:extLst>
          </c:dPt>
          <c:dPt>
            <c:idx val="6"/>
            <c:invertIfNegative val="0"/>
            <c:bubble3D val="0"/>
            <c:spPr>
              <a:solidFill>
                <a:srgbClr val="02D1CB">
                  <a:alpha val="16000"/>
                </a:srgb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D1F-4E0B-B698-62427BEF63B9}"/>
              </c:ext>
            </c:extLst>
          </c:dPt>
          <c:dPt>
            <c:idx val="7"/>
            <c:invertIfNegative val="0"/>
            <c:bubble3D val="0"/>
            <c:spPr>
              <a:solidFill>
                <a:srgbClr val="02D1CB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9D1F-4E0B-B698-62427BEF63B9}"/>
              </c:ext>
            </c:extLst>
          </c:dPt>
          <c:dPt>
            <c:idx val="8"/>
            <c:invertIfNegative val="0"/>
            <c:bubble3D val="0"/>
            <c:spPr>
              <a:solidFill>
                <a:srgbClr val="02D1CB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D1F-4E0B-B698-62427BEF63B9}"/>
              </c:ext>
            </c:extLst>
          </c:dPt>
          <c:dPt>
            <c:idx val="9"/>
            <c:invertIfNegative val="0"/>
            <c:bubble3D val="0"/>
            <c:spPr>
              <a:solidFill>
                <a:srgbClr val="00827A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D1F-4E0B-B698-62427BEF63B9}"/>
              </c:ext>
            </c:extLst>
          </c:dPt>
          <c:dPt>
            <c:idx val="10"/>
            <c:invertIfNegative val="0"/>
            <c:bubble3D val="0"/>
            <c:spPr>
              <a:solidFill>
                <a:srgbClr val="00827A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D1F-4E0B-B698-62427BEF63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Barato</c:v>
                </c:pt>
                <c:pt idx="1">
                  <c:v>Justo / Adequado</c:v>
                </c:pt>
                <c:pt idx="2">
                  <c:v>Caro</c:v>
                </c:pt>
                <c:pt idx="3">
                  <c:v>Não sabe avaliar  Não respondeu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0.11622467109181223</c:v>
                </c:pt>
                <c:pt idx="1">
                  <c:v>0.73585799378273475</c:v>
                </c:pt>
                <c:pt idx="2">
                  <c:v>0.13321503702192544</c:v>
                </c:pt>
                <c:pt idx="3">
                  <c:v>1.4702298103527592E-2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0B-41B6-B829-DFCD0349B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-27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8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60151715644524E-2"/>
          <c:y val="5.6144773587491197E-2"/>
          <c:w val="0.95111943785728947"/>
          <c:h val="0.7120824612355212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Atendidos em 2014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7D8-4700-877D-32A145AF10E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7D8-4700-877D-32A145AF10E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7D8-4700-877D-32A145AF10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Barato</c:v>
                </c:pt>
                <c:pt idx="1">
                  <c:v>Justo / Adequado</c:v>
                </c:pt>
                <c:pt idx="2">
                  <c:v>Caro</c:v>
                </c:pt>
              </c:strCache>
            </c:strRef>
          </c:cat>
          <c:val>
            <c:numRef>
              <c:f>Plan1!$B$2:$B$4</c:f>
              <c:numCache>
                <c:formatCode>0.0%</c:formatCode>
                <c:ptCount val="3"/>
                <c:pt idx="0">
                  <c:v>0.3</c:v>
                </c:pt>
                <c:pt idx="1">
                  <c:v>0.57999999999999996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D8-4700-877D-32A145AF10E6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Atendidos em 2015</c:v>
                </c:pt>
              </c:strCache>
            </c:strRef>
          </c:tx>
          <c:spPr>
            <a:solidFill>
              <a:srgbClr val="00D2C9">
                <a:alpha val="30000"/>
              </a:srgbClr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Barato</c:v>
                </c:pt>
                <c:pt idx="1">
                  <c:v>Justo / Adequado</c:v>
                </c:pt>
                <c:pt idx="2">
                  <c:v>Caro</c:v>
                </c:pt>
              </c:strCache>
            </c:strRef>
          </c:cat>
          <c:val>
            <c:numRef>
              <c:f>Plan1!$C$2:$C$4</c:f>
              <c:numCache>
                <c:formatCode>0.0%</c:formatCode>
                <c:ptCount val="3"/>
                <c:pt idx="0">
                  <c:v>0.34</c:v>
                </c:pt>
                <c:pt idx="1">
                  <c:v>0.52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D8-4700-877D-32A145AF10E6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Atendidos em 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Barato</c:v>
                </c:pt>
                <c:pt idx="1">
                  <c:v>Justo / Adequado</c:v>
                </c:pt>
                <c:pt idx="2">
                  <c:v>Caro</c:v>
                </c:pt>
              </c:strCache>
            </c:strRef>
          </c:cat>
          <c:val>
            <c:numRef>
              <c:f>Plan1!$D$2:$D$4</c:f>
              <c:numCache>
                <c:formatCode>0.0%</c:formatCode>
                <c:ptCount val="3"/>
                <c:pt idx="0">
                  <c:v>0.28999999999999998</c:v>
                </c:pt>
                <c:pt idx="1">
                  <c:v>0.57999999999999996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D8-4700-877D-32A145AF10E6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Atendidos em 2017</c:v>
                </c:pt>
              </c:strCache>
            </c:strRef>
          </c:tx>
          <c:spPr>
            <a:solidFill>
              <a:srgbClr val="00C0B7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Barato</c:v>
                </c:pt>
                <c:pt idx="1">
                  <c:v>Justo / Adequado</c:v>
                </c:pt>
                <c:pt idx="2">
                  <c:v>Caro</c:v>
                </c:pt>
              </c:strCache>
            </c:strRef>
          </c:cat>
          <c:val>
            <c:numRef>
              <c:f>Plan1!$E$2:$E$4</c:f>
              <c:numCache>
                <c:formatCode>0.0%</c:formatCode>
                <c:ptCount val="3"/>
                <c:pt idx="0">
                  <c:v>0.11899999999999999</c:v>
                </c:pt>
                <c:pt idx="1">
                  <c:v>0.76300000000000001</c:v>
                </c:pt>
                <c:pt idx="2">
                  <c:v>8.2000000000000003E-2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7D8-4700-877D-32A145AF10E6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Atendidos em 2018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Barato</c:v>
                </c:pt>
                <c:pt idx="1">
                  <c:v>Justo / Adequado</c:v>
                </c:pt>
                <c:pt idx="2">
                  <c:v>Caro</c:v>
                </c:pt>
              </c:strCache>
            </c:strRef>
          </c:cat>
          <c:val>
            <c:numRef>
              <c:f>Plan1!$F$2:$F$4</c:f>
              <c:numCache>
                <c:formatCode>0.0%</c:formatCode>
                <c:ptCount val="3"/>
                <c:pt idx="0">
                  <c:v>0.11600000000000001</c:v>
                </c:pt>
                <c:pt idx="1">
                  <c:v>0.73599999999999999</c:v>
                </c:pt>
                <c:pt idx="2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D8-4700-877D-32A145AF1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3"/>
        <c:overlap val="-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i="1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8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333870495805331"/>
          <c:y val="0.89570230484137969"/>
          <c:w val="0.79110406540280631"/>
          <c:h val="5.4288323323583472E-2"/>
        </c:manualLayout>
      </c:layout>
      <c:overlay val="0"/>
      <c:txPr>
        <a:bodyPr/>
        <a:lstStyle/>
        <a:p>
          <a:pPr>
            <a:defRPr sz="1400" b="1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83978831914292E-3"/>
          <c:y val="6.8328113595256937E-2"/>
          <c:w val="0.99584160211680861"/>
          <c:h val="0.8360893441039087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9A0B-41B6-B829-DFCD0349B534}"/>
              </c:ext>
            </c:extLst>
          </c:dPt>
          <c:dPt>
            <c:idx val="1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A0B-41B6-B829-DFCD0349B534}"/>
              </c:ext>
            </c:extLst>
          </c:dPt>
          <c:dPt>
            <c:idx val="2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A0B-41B6-B829-DFCD0349B534}"/>
              </c:ext>
            </c:extLst>
          </c:dPt>
          <c:dPt>
            <c:idx val="3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A0B-41B6-B829-DFCD0349B534}"/>
              </c:ext>
            </c:extLst>
          </c:dPt>
          <c:dPt>
            <c:idx val="4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6-9D1F-4E0B-B698-62427BEF63B9}"/>
              </c:ext>
            </c:extLst>
          </c:dPt>
          <c:dPt>
            <c:idx val="5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D1F-4E0B-B698-62427BEF63B9}"/>
              </c:ext>
            </c:extLst>
          </c:dPt>
          <c:dPt>
            <c:idx val="6"/>
            <c:invertIfNegative val="0"/>
            <c:bubble3D val="0"/>
            <c:spPr>
              <a:solidFill>
                <a:srgbClr val="02D1CB">
                  <a:alpha val="16000"/>
                </a:srgb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D1F-4E0B-B698-62427BEF63B9}"/>
              </c:ext>
            </c:extLst>
          </c:dPt>
          <c:dPt>
            <c:idx val="7"/>
            <c:invertIfNegative val="0"/>
            <c:bubble3D val="0"/>
            <c:spPr>
              <a:solidFill>
                <a:srgbClr val="02D1CB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9D1F-4E0B-B698-62427BEF63B9}"/>
              </c:ext>
            </c:extLst>
          </c:dPt>
          <c:dPt>
            <c:idx val="8"/>
            <c:invertIfNegative val="0"/>
            <c:bubble3D val="0"/>
            <c:spPr>
              <a:solidFill>
                <a:srgbClr val="02D1CB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D1F-4E0B-B698-62427BEF63B9}"/>
              </c:ext>
            </c:extLst>
          </c:dPt>
          <c:dPt>
            <c:idx val="9"/>
            <c:invertIfNegative val="0"/>
            <c:bubble3D val="0"/>
            <c:spPr>
              <a:solidFill>
                <a:srgbClr val="00827A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D1F-4E0B-B698-62427BEF63B9}"/>
              </c:ext>
            </c:extLst>
          </c:dPt>
          <c:dPt>
            <c:idx val="10"/>
            <c:invertIfNegative val="0"/>
            <c:bubble3D val="0"/>
            <c:spPr>
              <a:solidFill>
                <a:srgbClr val="00827A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D1F-4E0B-B698-62427BEF63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Plan1!$B$2:$B$12</c:f>
              <c:numCache>
                <c:formatCode>0.0%</c:formatCode>
                <c:ptCount val="11"/>
                <c:pt idx="0">
                  <c:v>2.5003860662166661E-3</c:v>
                </c:pt>
                <c:pt idx="1">
                  <c:v>0</c:v>
                </c:pt>
                <c:pt idx="2">
                  <c:v>9.8658201886035637E-4</c:v>
                </c:pt>
                <c:pt idx="3">
                  <c:v>1.4094901799701495E-3</c:v>
                </c:pt>
                <c:pt idx="4">
                  <c:v>1.4233106182268585E-3</c:v>
                </c:pt>
                <c:pt idx="5">
                  <c:v>5.5329956019215818E-3</c:v>
                </c:pt>
                <c:pt idx="6">
                  <c:v>1.4857155890804587E-2</c:v>
                </c:pt>
                <c:pt idx="7">
                  <c:v>4.6221215793368763E-2</c:v>
                </c:pt>
                <c:pt idx="8">
                  <c:v>0.14230317801807213</c:v>
                </c:pt>
                <c:pt idx="9">
                  <c:v>0.23119614036476854</c:v>
                </c:pt>
                <c:pt idx="10">
                  <c:v>0.55356954544779025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0B-41B6-B829-DFCD0349B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-27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60000000000000009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7375E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Atendidos em 2015</c:v>
                </c:pt>
                <c:pt idx="1">
                  <c:v>Atendidos em 2016</c:v>
                </c:pt>
                <c:pt idx="2">
                  <c:v>Atendidos em 2017</c:v>
                </c:pt>
                <c:pt idx="3">
                  <c:v>Atendidos em 2018</c:v>
                </c:pt>
              </c:strCache>
            </c:strRef>
          </c:cat>
          <c:val>
            <c:numRef>
              <c:f>Planilha1!$B$2:$B$5</c:f>
              <c:numCache>
                <c:formatCode>0.0</c:formatCode>
                <c:ptCount val="4"/>
                <c:pt idx="0">
                  <c:v>9.1999999999999993</c:v>
                </c:pt>
                <c:pt idx="1">
                  <c:v>9.1999999999999993</c:v>
                </c:pt>
                <c:pt idx="2">
                  <c:v>9.1999999999999993</c:v>
                </c:pt>
                <c:pt idx="3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A6-4344-8D9C-BAC4DDE69CA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dk1">
                  <a:lumMod val="35000"/>
                  <a:lumOff val="65000"/>
                </a:schemeClr>
              </a:solidFill>
            </a:ln>
            <a:effectLst/>
          </c:spPr>
        </c:dropLines>
        <c:marker val="1"/>
        <c:smooth val="0"/>
        <c:axId val="550101896"/>
        <c:axId val="550100256"/>
      </c:lineChart>
      <c:catAx>
        <c:axId val="55010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0100256"/>
        <c:crosses val="autoZero"/>
        <c:auto val="1"/>
        <c:lblAlgn val="ctr"/>
        <c:lblOffset val="100"/>
        <c:noMultiLvlLbl val="0"/>
      </c:catAx>
      <c:valAx>
        <c:axId val="550100256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0101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75844464351809E-2"/>
          <c:y val="4.5418989364088634E-2"/>
          <c:w val="0.97624831107129639"/>
          <c:h val="0.7916344528881210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Não contribuiu em nada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3976860720401172E-4"/>
                  <c:y val="-2.11178211463551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403511611549537E-2"/>
                      <c:h val="6.592983761892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807-4A8A-A658-B44896734D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Preparo ou atualização de metas, planos e projetos</c:v>
                </c:pt>
                <c:pt idx="1">
                  <c:v>Visão de mercado</c:v>
                </c:pt>
                <c:pt idx="2">
                  <c:v>Avaliação e monitoramento de resultados</c:v>
                </c:pt>
                <c:pt idx="3">
                  <c:v>Relacionamento e satisfação do cliente</c:v>
                </c:pt>
                <c:pt idx="4">
                  <c:v>Identificação de novas oportunidades</c:v>
                </c:pt>
                <c:pt idx="5">
                  <c:v>Aprimoramento da qualidade de produtos, serviços e processos</c:v>
                </c:pt>
                <c:pt idx="6">
                  <c:v>Desenvolvimento de parcerias/ rede de contatos</c:v>
                </c:pt>
                <c:pt idx="7">
                  <c:v>Inovação de produtos, serviços e processos</c:v>
                </c:pt>
              </c:strCache>
            </c:strRef>
          </c:cat>
          <c:val>
            <c:numRef>
              <c:f>Planilha1!$B$2:$B$9</c:f>
              <c:numCache>
                <c:formatCode>0.0%</c:formatCode>
                <c:ptCount val="8"/>
                <c:pt idx="0">
                  <c:v>1.1145974986464007E-2</c:v>
                </c:pt>
                <c:pt idx="1">
                  <c:v>7.1572157174990783E-2</c:v>
                </c:pt>
                <c:pt idx="2">
                  <c:v>2.3850741605228074E-2</c:v>
                </c:pt>
                <c:pt idx="3">
                  <c:v>4.2884044013962466E-2</c:v>
                </c:pt>
                <c:pt idx="4">
                  <c:v>6.3128468182916439E-2</c:v>
                </c:pt>
                <c:pt idx="5">
                  <c:v>4.7328394033916289E-2</c:v>
                </c:pt>
                <c:pt idx="6">
                  <c:v>4.7734326092988597E-2</c:v>
                </c:pt>
                <c:pt idx="7">
                  <c:v>7.8030301353474774E-2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BD-4689-B873-AF96DA14412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Contribuiu em parte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Preparo ou atualização de metas, planos e projetos</c:v>
                </c:pt>
                <c:pt idx="1">
                  <c:v>Visão de mercado</c:v>
                </c:pt>
                <c:pt idx="2">
                  <c:v>Avaliação e monitoramento de resultados</c:v>
                </c:pt>
                <c:pt idx="3">
                  <c:v>Relacionamento e satisfação do cliente</c:v>
                </c:pt>
                <c:pt idx="4">
                  <c:v>Identificação de novas oportunidades</c:v>
                </c:pt>
                <c:pt idx="5">
                  <c:v>Aprimoramento da qualidade de produtos, serviços e processos</c:v>
                </c:pt>
                <c:pt idx="6">
                  <c:v>Desenvolvimento de parcerias/ rede de contatos</c:v>
                </c:pt>
                <c:pt idx="7">
                  <c:v>Inovação de produtos, serviços e processos</c:v>
                </c:pt>
              </c:strCache>
            </c:strRef>
          </c:cat>
          <c:val>
            <c:numRef>
              <c:f>Planilha1!$C$2:$C$9</c:f>
              <c:numCache>
                <c:formatCode>0.0%</c:formatCode>
                <c:ptCount val="8"/>
                <c:pt idx="0">
                  <c:v>0.29760919747706632</c:v>
                </c:pt>
                <c:pt idx="1">
                  <c:v>0.40413523256771372</c:v>
                </c:pt>
                <c:pt idx="2">
                  <c:v>0.38742600933757432</c:v>
                </c:pt>
                <c:pt idx="3">
                  <c:v>0.3383578956570949</c:v>
                </c:pt>
                <c:pt idx="4">
                  <c:v>0.35830124669676855</c:v>
                </c:pt>
                <c:pt idx="5">
                  <c:v>0.45129441457767916</c:v>
                </c:pt>
                <c:pt idx="6">
                  <c:v>0.39793006512610402</c:v>
                </c:pt>
                <c:pt idx="7">
                  <c:v>0.49875128657443901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BD-4689-B873-AF96DA144126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Contribuiu muito</c:v>
                </c:pt>
              </c:strCache>
            </c:strRef>
          </c:tx>
          <c:spPr>
            <a:solidFill>
              <a:srgbClr val="00C0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Preparo ou atualização de metas, planos e projetos</c:v>
                </c:pt>
                <c:pt idx="1">
                  <c:v>Visão de mercado</c:v>
                </c:pt>
                <c:pt idx="2">
                  <c:v>Avaliação e monitoramento de resultados</c:v>
                </c:pt>
                <c:pt idx="3">
                  <c:v>Relacionamento e satisfação do cliente</c:v>
                </c:pt>
                <c:pt idx="4">
                  <c:v>Identificação de novas oportunidades</c:v>
                </c:pt>
                <c:pt idx="5">
                  <c:v>Aprimoramento da qualidade de produtos, serviços e processos</c:v>
                </c:pt>
                <c:pt idx="6">
                  <c:v>Desenvolvimento de parcerias/ rede de contatos</c:v>
                </c:pt>
                <c:pt idx="7">
                  <c:v>Inovação de produtos, serviços e processos</c:v>
                </c:pt>
              </c:strCache>
            </c:strRef>
          </c:cat>
          <c:val>
            <c:numRef>
              <c:f>Planilha1!$D$2:$D$9</c:f>
              <c:numCache>
                <c:formatCode>0.0%</c:formatCode>
                <c:ptCount val="8"/>
                <c:pt idx="0">
                  <c:v>0.6904186894952099</c:v>
                </c:pt>
                <c:pt idx="1">
                  <c:v>0.52206398754091898</c:v>
                </c:pt>
                <c:pt idx="2">
                  <c:v>0.58646196808532414</c:v>
                </c:pt>
                <c:pt idx="3">
                  <c:v>0.6134934760974351</c:v>
                </c:pt>
                <c:pt idx="4">
                  <c:v>0.57787706680709605</c:v>
                </c:pt>
                <c:pt idx="5">
                  <c:v>0.49944645364959256</c:v>
                </c:pt>
                <c:pt idx="6">
                  <c:v>0.55403995141376183</c:v>
                </c:pt>
                <c:pt idx="7">
                  <c:v>0.42014324643460954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BD-4689-B873-AF96DA144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1579544"/>
        <c:axId val="411581184"/>
      </c:barChart>
      <c:catAx>
        <c:axId val="411579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1581184"/>
        <c:crosses val="autoZero"/>
        <c:auto val="1"/>
        <c:lblAlgn val="ctr"/>
        <c:lblOffset val="100"/>
        <c:noMultiLvlLbl val="0"/>
      </c:catAx>
      <c:valAx>
        <c:axId val="4115811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11579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83978831914292E-3"/>
          <c:y val="6.8328113595256937E-2"/>
          <c:w val="0.99584160211680861"/>
          <c:h val="0.8360893441039087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9A0B-41B6-B829-DFCD0349B534}"/>
              </c:ext>
            </c:extLst>
          </c:dPt>
          <c:dPt>
            <c:idx val="1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A0B-41B6-B829-DFCD0349B534}"/>
              </c:ext>
            </c:extLst>
          </c:dPt>
          <c:dPt>
            <c:idx val="2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A0B-41B6-B829-DFCD0349B534}"/>
              </c:ext>
            </c:extLst>
          </c:dPt>
          <c:dPt>
            <c:idx val="3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A0B-41B6-B829-DFCD0349B534}"/>
              </c:ext>
            </c:extLst>
          </c:dPt>
          <c:dPt>
            <c:idx val="4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6-9D1F-4E0B-B698-62427BEF63B9}"/>
              </c:ext>
            </c:extLst>
          </c:dPt>
          <c:dPt>
            <c:idx val="5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D1F-4E0B-B698-62427BEF63B9}"/>
              </c:ext>
            </c:extLst>
          </c:dPt>
          <c:dPt>
            <c:idx val="6"/>
            <c:invertIfNegative val="0"/>
            <c:bubble3D val="0"/>
            <c:spPr>
              <a:solidFill>
                <a:srgbClr val="02D1CB">
                  <a:alpha val="16000"/>
                </a:srgb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D1F-4E0B-B698-62427BEF63B9}"/>
              </c:ext>
            </c:extLst>
          </c:dPt>
          <c:dPt>
            <c:idx val="7"/>
            <c:invertIfNegative val="0"/>
            <c:bubble3D val="0"/>
            <c:spPr>
              <a:solidFill>
                <a:srgbClr val="02D1CB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9D1F-4E0B-B698-62427BEF63B9}"/>
              </c:ext>
            </c:extLst>
          </c:dPt>
          <c:dPt>
            <c:idx val="8"/>
            <c:invertIfNegative val="0"/>
            <c:bubble3D val="0"/>
            <c:spPr>
              <a:solidFill>
                <a:srgbClr val="02D1CB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D1F-4E0B-B698-62427BEF63B9}"/>
              </c:ext>
            </c:extLst>
          </c:dPt>
          <c:dPt>
            <c:idx val="9"/>
            <c:invertIfNegative val="0"/>
            <c:bubble3D val="0"/>
            <c:spPr>
              <a:solidFill>
                <a:srgbClr val="00827A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D1F-4E0B-B698-62427BEF63B9}"/>
              </c:ext>
            </c:extLst>
          </c:dPt>
          <c:dPt>
            <c:idx val="10"/>
            <c:invertIfNegative val="0"/>
            <c:bubble3D val="0"/>
            <c:spPr>
              <a:solidFill>
                <a:srgbClr val="00827A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D1F-4E0B-B698-62427BEF63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Plan1!$B$2:$B$12</c:f>
              <c:numCache>
                <c:formatCode>0.0%</c:formatCode>
                <c:ptCount val="11"/>
                <c:pt idx="0">
                  <c:v>5.4710613534069965E-3</c:v>
                </c:pt>
                <c:pt idx="1">
                  <c:v>0</c:v>
                </c:pt>
                <c:pt idx="2">
                  <c:v>2.8228248591886018E-4</c:v>
                </c:pt>
                <c:pt idx="3">
                  <c:v>2.2885477675796679E-3</c:v>
                </c:pt>
                <c:pt idx="4">
                  <c:v>1.9867957543846914E-3</c:v>
                </c:pt>
                <c:pt idx="5">
                  <c:v>1.1298215399038131E-2</c:v>
                </c:pt>
                <c:pt idx="6">
                  <c:v>8.4049159329764051E-3</c:v>
                </c:pt>
                <c:pt idx="7">
                  <c:v>1.637647645292507E-2</c:v>
                </c:pt>
                <c:pt idx="8">
                  <c:v>5.8249657754483132E-2</c:v>
                </c:pt>
                <c:pt idx="9">
                  <c:v>4.3502227931845348E-2</c:v>
                </c:pt>
                <c:pt idx="10">
                  <c:v>0.85213981916744175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0B-41B6-B829-DFCD0349B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-27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9"/>
        </c:scaling>
        <c:delete val="1"/>
        <c:axPos val="l"/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7375E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Atendidos em 2014</c:v>
                </c:pt>
                <c:pt idx="1">
                  <c:v>Atendidos em 2015</c:v>
                </c:pt>
                <c:pt idx="2">
                  <c:v>Atendidos em 2016</c:v>
                </c:pt>
                <c:pt idx="3">
                  <c:v>Atendidos em 2017</c:v>
                </c:pt>
                <c:pt idx="4">
                  <c:v>Atendidos em 2018</c:v>
                </c:pt>
              </c:strCache>
            </c:strRef>
          </c:cat>
          <c:val>
            <c:numRef>
              <c:f>Planilha1!$B$2:$B$6</c:f>
              <c:numCache>
                <c:formatCode>0.0</c:formatCode>
                <c:ptCount val="5"/>
                <c:pt idx="0">
                  <c:v>89</c:v>
                </c:pt>
                <c:pt idx="1">
                  <c:v>88</c:v>
                </c:pt>
                <c:pt idx="2">
                  <c:v>87</c:v>
                </c:pt>
                <c:pt idx="3">
                  <c:v>87.9</c:v>
                </c:pt>
                <c:pt idx="4">
                  <c:v>86.6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A6-4344-8D9C-BAC4DDE69CA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dk1">
                  <a:lumMod val="35000"/>
                  <a:lumOff val="65000"/>
                </a:schemeClr>
              </a:solidFill>
            </a:ln>
            <a:effectLst/>
          </c:spPr>
        </c:dropLines>
        <c:marker val="1"/>
        <c:smooth val="0"/>
        <c:axId val="550101896"/>
        <c:axId val="550100256"/>
      </c:lineChart>
      <c:catAx>
        <c:axId val="55010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0100256"/>
        <c:crosses val="autoZero"/>
        <c:auto val="1"/>
        <c:lblAlgn val="ctr"/>
        <c:lblOffset val="100"/>
        <c:noMultiLvlLbl val="0"/>
      </c:catAx>
      <c:valAx>
        <c:axId val="550100256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0101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02805316874465"/>
          <c:y val="0.17899017314101445"/>
          <c:w val="0.63931513580388044"/>
          <c:h val="0.65127199773668809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0C0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B9-4C2D-A299-665920CC68E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B9-4C2D-A299-665920CC68E8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B9-4C2D-A299-665920CC68E8}"/>
              </c:ext>
            </c:extLst>
          </c:dPt>
          <c:dLbls>
            <c:dLbl>
              <c:idx val="0"/>
              <c:layout>
                <c:manualLayout>
                  <c:x val="8.1949496923646975E-2"/>
                  <c:y val="0.187838689720830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766127114128362"/>
                      <c:h val="6.35410735940289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4B9-4C2D-A299-665920CC68E8}"/>
                </c:ext>
              </c:extLst>
            </c:dLbl>
            <c:dLbl>
              <c:idx val="1"/>
              <c:layout>
                <c:manualLayout>
                  <c:x val="2.3130265154517747E-3"/>
                  <c:y val="2.04886077227302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B9-4C2D-A299-665920CC68E8}"/>
                </c:ext>
              </c:extLst>
            </c:dLbl>
            <c:dLbl>
              <c:idx val="2"/>
              <c:layout>
                <c:manualLayout>
                  <c:x val="-0.11708025805595149"/>
                  <c:y val="4.4726236692183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B9-4C2D-A299-665920CC68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lembra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0.82827165447066653</c:v>
                </c:pt>
                <c:pt idx="1">
                  <c:v>0.15210599029863911</c:v>
                </c:pt>
                <c:pt idx="2">
                  <c:v>1.9622355230693212E-2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B9-4C2D-A299-665920CC68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49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84418723108526E-3"/>
          <c:y val="5.5843461656142061E-2"/>
          <c:w val="0.99584160211680861"/>
          <c:h val="0.8360893441039087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9A0B-41B6-B829-DFCD0349B534}"/>
              </c:ext>
            </c:extLst>
          </c:dPt>
          <c:dPt>
            <c:idx val="1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A0B-41B6-B829-DFCD0349B534}"/>
              </c:ext>
            </c:extLst>
          </c:dPt>
          <c:dPt>
            <c:idx val="2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A0B-41B6-B829-DFCD0349B534}"/>
              </c:ext>
            </c:extLst>
          </c:dPt>
          <c:dPt>
            <c:idx val="3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A0B-41B6-B829-DFCD0349B534}"/>
              </c:ext>
            </c:extLst>
          </c:dPt>
          <c:dPt>
            <c:idx val="4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6-9D1F-4E0B-B698-62427BEF63B9}"/>
              </c:ext>
            </c:extLst>
          </c:dPt>
          <c:dPt>
            <c:idx val="5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D1F-4E0B-B698-62427BEF63B9}"/>
              </c:ext>
            </c:extLst>
          </c:dPt>
          <c:dPt>
            <c:idx val="6"/>
            <c:invertIfNegative val="0"/>
            <c:bubble3D val="0"/>
            <c:spPr>
              <a:solidFill>
                <a:srgbClr val="02D1CB">
                  <a:alpha val="16000"/>
                </a:srgb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D1F-4E0B-B698-62427BEF63B9}"/>
              </c:ext>
            </c:extLst>
          </c:dPt>
          <c:dPt>
            <c:idx val="7"/>
            <c:invertIfNegative val="0"/>
            <c:bubble3D val="0"/>
            <c:spPr>
              <a:solidFill>
                <a:srgbClr val="02D1CB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9D1F-4E0B-B698-62427BEF63B9}"/>
              </c:ext>
            </c:extLst>
          </c:dPt>
          <c:dPt>
            <c:idx val="8"/>
            <c:invertIfNegative val="0"/>
            <c:bubble3D val="0"/>
            <c:spPr>
              <a:solidFill>
                <a:srgbClr val="02D1CB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D1F-4E0B-B698-62427BEF63B9}"/>
              </c:ext>
            </c:extLst>
          </c:dPt>
          <c:dPt>
            <c:idx val="9"/>
            <c:invertIfNegative val="0"/>
            <c:bubble3D val="0"/>
            <c:spPr>
              <a:solidFill>
                <a:srgbClr val="00827A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D1F-4E0B-B698-62427BEF63B9}"/>
              </c:ext>
            </c:extLst>
          </c:dPt>
          <c:dPt>
            <c:idx val="10"/>
            <c:invertIfNegative val="0"/>
            <c:bubble3D val="0"/>
            <c:spPr>
              <a:solidFill>
                <a:srgbClr val="00827A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D1F-4E0B-B698-62427BEF63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Plan1!$B$2:$B$12</c:f>
              <c:numCache>
                <c:formatCode>0.0%</c:formatCode>
                <c:ptCount val="11"/>
                <c:pt idx="0">
                  <c:v>1.9867711228290563E-2</c:v>
                </c:pt>
                <c:pt idx="1">
                  <c:v>8.4886594972117604E-3</c:v>
                </c:pt>
                <c:pt idx="2">
                  <c:v>6.7475442342023496E-3</c:v>
                </c:pt>
                <c:pt idx="3">
                  <c:v>1.5947513303091652E-2</c:v>
                </c:pt>
                <c:pt idx="4">
                  <c:v>1.8356335790970017E-2</c:v>
                </c:pt>
                <c:pt idx="5">
                  <c:v>8.556853302850527E-2</c:v>
                </c:pt>
                <c:pt idx="6">
                  <c:v>4.3621673033019309E-2</c:v>
                </c:pt>
                <c:pt idx="7">
                  <c:v>0.12667738569466697</c:v>
                </c:pt>
                <c:pt idx="8">
                  <c:v>0.28667946993843513</c:v>
                </c:pt>
                <c:pt idx="9">
                  <c:v>0.12462131138426163</c:v>
                </c:pt>
                <c:pt idx="10">
                  <c:v>0.26342386286734532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0B-41B6-B829-DFCD0349B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-27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60000000000000009"/>
        </c:scaling>
        <c:delete val="1"/>
        <c:axPos val="l"/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83978831914292E-3"/>
          <c:y val="6.8328113595256937E-2"/>
          <c:w val="0.99584160211680861"/>
          <c:h val="0.8360893441039087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FA4-4633-9543-F783F2710B9F}"/>
              </c:ext>
            </c:extLst>
          </c:dPt>
          <c:dPt>
            <c:idx val="1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FA4-4633-9543-F783F2710B9F}"/>
              </c:ext>
            </c:extLst>
          </c:dPt>
          <c:dPt>
            <c:idx val="2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FA4-4633-9543-F783F2710B9F}"/>
              </c:ext>
            </c:extLst>
          </c:dPt>
          <c:dPt>
            <c:idx val="3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FA4-4633-9543-F783F2710B9F}"/>
              </c:ext>
            </c:extLst>
          </c:dPt>
          <c:dPt>
            <c:idx val="4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0FA4-4633-9543-F783F2710B9F}"/>
              </c:ext>
            </c:extLst>
          </c:dPt>
          <c:dPt>
            <c:idx val="5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0FA4-4633-9543-F783F2710B9F}"/>
              </c:ext>
            </c:extLst>
          </c:dPt>
          <c:dPt>
            <c:idx val="6"/>
            <c:invertIfNegative val="0"/>
            <c:bubble3D val="0"/>
            <c:spPr>
              <a:solidFill>
                <a:srgbClr val="02D1CB">
                  <a:alpha val="16000"/>
                </a:srgb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D-0FA4-4633-9543-F783F2710B9F}"/>
              </c:ext>
            </c:extLst>
          </c:dPt>
          <c:dPt>
            <c:idx val="7"/>
            <c:invertIfNegative val="0"/>
            <c:bubble3D val="0"/>
            <c:spPr>
              <a:solidFill>
                <a:srgbClr val="02D1CB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0FA4-4633-9543-F783F2710B9F}"/>
              </c:ext>
            </c:extLst>
          </c:dPt>
          <c:dPt>
            <c:idx val="8"/>
            <c:invertIfNegative val="0"/>
            <c:bubble3D val="0"/>
            <c:spPr>
              <a:solidFill>
                <a:srgbClr val="02D1CB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1-0FA4-4633-9543-F783F2710B9F}"/>
              </c:ext>
            </c:extLst>
          </c:dPt>
          <c:dPt>
            <c:idx val="9"/>
            <c:invertIfNegative val="0"/>
            <c:bubble3D val="0"/>
            <c:spPr>
              <a:solidFill>
                <a:srgbClr val="00827A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3-0FA4-4633-9543-F783F2710B9F}"/>
              </c:ext>
            </c:extLst>
          </c:dPt>
          <c:dPt>
            <c:idx val="10"/>
            <c:invertIfNegative val="0"/>
            <c:bubble3D val="0"/>
            <c:spPr>
              <a:solidFill>
                <a:srgbClr val="00827A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5-0FA4-4633-9543-F783F2710B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Plan1!$B$2:$B$12</c:f>
              <c:numCache>
                <c:formatCode>0.0%</c:formatCode>
                <c:ptCount val="11"/>
                <c:pt idx="0">
                  <c:v>1.4948275016292163E-2</c:v>
                </c:pt>
                <c:pt idx="1">
                  <c:v>0</c:v>
                </c:pt>
                <c:pt idx="2">
                  <c:v>4.2814153856195478E-3</c:v>
                </c:pt>
                <c:pt idx="3">
                  <c:v>4.2814153856195478E-3</c:v>
                </c:pt>
                <c:pt idx="4">
                  <c:v>9.9342505729965117E-3</c:v>
                </c:pt>
                <c:pt idx="5">
                  <c:v>3.7920690232175369E-2</c:v>
                </c:pt>
                <c:pt idx="6">
                  <c:v>2.3068534344075398E-2</c:v>
                </c:pt>
                <c:pt idx="7">
                  <c:v>6.3657847534967144E-2</c:v>
                </c:pt>
                <c:pt idx="8">
                  <c:v>0.20754661336942326</c:v>
                </c:pt>
                <c:pt idx="9">
                  <c:v>9.9214236483077353E-2</c:v>
                </c:pt>
                <c:pt idx="10">
                  <c:v>0.53514672167575372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FA4-4633-9543-F783F2710B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-27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60000000000000009"/>
        </c:scaling>
        <c:delete val="1"/>
        <c:axPos val="l"/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C0B7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A3A-4314-8731-732694D2E20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CA3A-4314-8731-732694D2E20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A3A-4314-8731-732694D2E20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A3A-4314-8731-732694D2E20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A3A-4314-8731-732694D2E20C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CA3A-4314-8731-732694D2E20C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CA3A-4314-8731-732694D2E2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Indicação (empresário/amigo/instituições)</c:v>
                </c:pt>
                <c:pt idx="1">
                  <c:v>Participação em outros projetos do SEBRAE </c:v>
                </c:pt>
                <c:pt idx="2">
                  <c:v>Alguém do SEBRAE entrou em contato</c:v>
                </c:pt>
                <c:pt idx="3">
                  <c:v>Internet (e-mail, redes sociais)</c:v>
                </c:pt>
                <c:pt idx="4">
                  <c:v>Visita aos pontos de atendimento/unidades do SEBRAE</c:v>
                </c:pt>
                <c:pt idx="5">
                  <c:v>Site do SEBRAE</c:v>
                </c:pt>
                <c:pt idx="6">
                  <c:v>Participação em Feiras e Eventos</c:v>
                </c:pt>
                <c:pt idx="7">
                  <c:v>Programa em TV/Rádio/Jornal</c:v>
                </c:pt>
                <c:pt idx="8">
                  <c:v>Ligou para o SEBRAE </c:v>
                </c:pt>
                <c:pt idx="9">
                  <c:v>Outro</c:v>
                </c:pt>
                <c:pt idx="10">
                  <c:v>NS/NR</c:v>
                </c:pt>
              </c:strCache>
            </c:strRef>
          </c:cat>
          <c:val>
            <c:numRef>
              <c:f>Plan1!$B$2:$B$12</c:f>
              <c:numCache>
                <c:formatCode>0.0%</c:formatCode>
                <c:ptCount val="11"/>
                <c:pt idx="0">
                  <c:v>0.56528997547383752</c:v>
                </c:pt>
                <c:pt idx="1">
                  <c:v>0.13733763019414777</c:v>
                </c:pt>
                <c:pt idx="2">
                  <c:v>0.10667516559573802</c:v>
                </c:pt>
                <c:pt idx="3">
                  <c:v>5.8686264918447736E-2</c:v>
                </c:pt>
                <c:pt idx="4">
                  <c:v>4.8014675880056687E-2</c:v>
                </c:pt>
                <c:pt idx="5">
                  <c:v>2.16623568612778E-2</c:v>
                </c:pt>
                <c:pt idx="6">
                  <c:v>1.559084654868283E-2</c:v>
                </c:pt>
                <c:pt idx="7">
                  <c:v>9.0287585482815604E-3</c:v>
                </c:pt>
                <c:pt idx="8">
                  <c:v>1.5784083880773117E-3</c:v>
                </c:pt>
                <c:pt idx="9">
                  <c:v>2.982266409965734E-2</c:v>
                </c:pt>
                <c:pt idx="10">
                  <c:v>5.1730263819752551E-3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A3A-4314-8731-732694D2E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80930688"/>
        <c:axId val="80932224"/>
      </c:barChart>
      <c:catAx>
        <c:axId val="809306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70000000000000007"/>
        </c:scaling>
        <c:delete val="1"/>
        <c:axPos val="t"/>
        <c:majorGridlines>
          <c:spPr>
            <a:ln>
              <a:solidFill>
                <a:schemeClr val="bg2"/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83978831914292E-3"/>
          <c:y val="6.8328113595256937E-2"/>
          <c:w val="0.99584160211680861"/>
          <c:h val="0.8360893441039087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A0B-41B6-B829-DFCD0349B5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A0B-41B6-B829-DFCD0349B5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A0B-41B6-B829-DFCD0349B53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A0B-41B6-B829-DFCD0349B53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D1F-4E0B-B698-62427BEF63B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D1F-4E0B-B698-62427BEF63B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D1F-4E0B-B698-62427BEF63B9}"/>
              </c:ext>
            </c:extLst>
          </c:dPt>
          <c:dPt>
            <c:idx val="7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9D1F-4E0B-B698-62427BEF63B9}"/>
              </c:ext>
            </c:extLst>
          </c:dPt>
          <c:dPt>
            <c:idx val="8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D1F-4E0B-B698-62427BEF63B9}"/>
              </c:ext>
            </c:extLst>
          </c:dPt>
          <c:dPt>
            <c:idx val="9"/>
            <c:invertIfNegative val="0"/>
            <c:bubble3D val="0"/>
            <c:spPr>
              <a:solidFill>
                <a:srgbClr val="00C0B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D1F-4E0B-B698-62427BEF63B9}"/>
              </c:ext>
            </c:extLst>
          </c:dPt>
          <c:dPt>
            <c:idx val="10"/>
            <c:invertIfNegative val="0"/>
            <c:bubble3D val="0"/>
            <c:spPr>
              <a:solidFill>
                <a:srgbClr val="00C0B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D1F-4E0B-B698-62427BEF63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Plan1!$B$2:$B$12</c:f>
              <c:numCache>
                <c:formatCode>0.0%</c:formatCode>
                <c:ptCount val="11"/>
                <c:pt idx="0">
                  <c:v>7.6491904537145772E-2</c:v>
                </c:pt>
                <c:pt idx="1">
                  <c:v>2.6793151480821505E-3</c:v>
                </c:pt>
                <c:pt idx="2">
                  <c:v>8.5401707119593176E-3</c:v>
                </c:pt>
                <c:pt idx="3">
                  <c:v>3.9158419940139282E-3</c:v>
                </c:pt>
                <c:pt idx="4">
                  <c:v>1.8368107328789067E-2</c:v>
                </c:pt>
                <c:pt idx="5">
                  <c:v>9.6186821002867115E-2</c:v>
                </c:pt>
                <c:pt idx="6">
                  <c:v>3.2626113804564524E-2</c:v>
                </c:pt>
                <c:pt idx="7">
                  <c:v>0.10235242680110831</c:v>
                </c:pt>
                <c:pt idx="8">
                  <c:v>0.20281884769898739</c:v>
                </c:pt>
                <c:pt idx="9">
                  <c:v>4.6100485475373355E-2</c:v>
                </c:pt>
                <c:pt idx="10">
                  <c:v>0.40991996549710907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0B-41B6-B829-DFCD0349B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60000000000000009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83978831914292E-3"/>
          <c:y val="6.8328113595256937E-2"/>
          <c:w val="0.99584160211680861"/>
          <c:h val="0.8360893441039087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C0B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0C5-4446-8822-455C00DA1BC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0C5-4446-8822-455C00DA1BC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0C5-4446-8822-455C00DA1B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3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sabe/ Não respondeu</c:v>
                </c:pt>
              </c:strCache>
            </c:strRef>
          </c:cat>
          <c:val>
            <c:numRef>
              <c:f>Plan1!$B$2:$B$4</c:f>
              <c:numCache>
                <c:formatCode>0.0%</c:formatCode>
                <c:ptCount val="3"/>
                <c:pt idx="0">
                  <c:v>0.7582977892506384</c:v>
                </c:pt>
                <c:pt idx="1">
                  <c:v>0.23783283254929244</c:v>
                </c:pt>
                <c:pt idx="2">
                  <c:v>3.8693782000692855E-3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0C5-4446-8822-455C00DA1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8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17375E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Atendidos em 2014</c:v>
                </c:pt>
                <c:pt idx="1">
                  <c:v>Atendidos em 2015</c:v>
                </c:pt>
                <c:pt idx="2">
                  <c:v>Atendidos em 2016</c:v>
                </c:pt>
                <c:pt idx="3">
                  <c:v>Atendidos em 2017</c:v>
                </c:pt>
                <c:pt idx="4">
                  <c:v>Atendidos em 2018</c:v>
                </c:pt>
              </c:strCache>
            </c:strRef>
          </c:cat>
          <c:val>
            <c:numRef>
              <c:f>Planilha1!$B$2:$B$6</c:f>
              <c:numCache>
                <c:formatCode>0.0%</c:formatCode>
                <c:ptCount val="5"/>
                <c:pt idx="0">
                  <c:v>0.87</c:v>
                </c:pt>
                <c:pt idx="1">
                  <c:v>0.85</c:v>
                </c:pt>
                <c:pt idx="2">
                  <c:v>0.83</c:v>
                </c:pt>
                <c:pt idx="3">
                  <c:v>0.79600000000000004</c:v>
                </c:pt>
                <c:pt idx="4">
                  <c:v>0.75800000000000001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A6-4344-8D9C-BAC4DDE69CA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dk1">
                  <a:lumMod val="35000"/>
                  <a:lumOff val="65000"/>
                </a:schemeClr>
              </a:solidFill>
            </a:ln>
            <a:effectLst/>
          </c:spPr>
        </c:dropLines>
        <c:marker val="1"/>
        <c:smooth val="0"/>
        <c:axId val="550101896"/>
        <c:axId val="550100256"/>
      </c:lineChart>
      <c:catAx>
        <c:axId val="55010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1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0100256"/>
        <c:crosses val="autoZero"/>
        <c:auto val="1"/>
        <c:lblAlgn val="ctr"/>
        <c:lblOffset val="100"/>
        <c:noMultiLvlLbl val="0"/>
      </c:catAx>
      <c:valAx>
        <c:axId val="550100256"/>
        <c:scaling>
          <c:orientation val="minMax"/>
          <c:max val="1"/>
          <c:min val="0"/>
        </c:scaling>
        <c:delete val="1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550101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17375E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Atendidos em 2014</c:v>
                </c:pt>
                <c:pt idx="1">
                  <c:v>Atendidos em 2015</c:v>
                </c:pt>
                <c:pt idx="2">
                  <c:v>Atendidos em 2016</c:v>
                </c:pt>
                <c:pt idx="3">
                  <c:v>Atendidos em 2017</c:v>
                </c:pt>
                <c:pt idx="4">
                  <c:v>Atendidos em 2018</c:v>
                </c:pt>
              </c:strCache>
            </c:strRef>
          </c:cat>
          <c:val>
            <c:numRef>
              <c:f>Planilha1!$B$2:$B$6</c:f>
              <c:numCache>
                <c:formatCode>0.0</c:formatCode>
                <c:ptCount val="5"/>
                <c:pt idx="0">
                  <c:v>7.3</c:v>
                </c:pt>
                <c:pt idx="1">
                  <c:v>8</c:v>
                </c:pt>
                <c:pt idx="2">
                  <c:v>6.8</c:v>
                </c:pt>
                <c:pt idx="3">
                  <c:v>6.7</c:v>
                </c:pt>
                <c:pt idx="4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81-444A-BB02-F6CB73DE5A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dk1">
                  <a:lumMod val="35000"/>
                  <a:lumOff val="65000"/>
                </a:schemeClr>
              </a:solidFill>
            </a:ln>
            <a:effectLst/>
          </c:spPr>
        </c:dropLines>
        <c:marker val="1"/>
        <c:smooth val="0"/>
        <c:axId val="550101896"/>
        <c:axId val="550100256"/>
      </c:lineChart>
      <c:catAx>
        <c:axId val="55010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1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0100256"/>
        <c:crosses val="autoZero"/>
        <c:auto val="1"/>
        <c:lblAlgn val="ctr"/>
        <c:lblOffset val="100"/>
        <c:noMultiLvlLbl val="0"/>
      </c:catAx>
      <c:valAx>
        <c:axId val="550100256"/>
        <c:scaling>
          <c:orientation val="minMax"/>
          <c:max val="10"/>
          <c:min val="0"/>
        </c:scaling>
        <c:delete val="1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550101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38416136752175"/>
          <c:y val="3.903787826196857E-2"/>
          <c:w val="0.59436590845241"/>
          <c:h val="0.89759882396272817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rgbClr val="00C0B7"/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A0B-41B6-B829-DFCD0349B5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A0B-41B6-B829-DFCD0349B5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A0B-41B6-B829-DFCD0349B53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A0B-41B6-B829-DFCD0349B53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6-9D1F-4E0B-B698-62427BEF63B9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D1F-4E0B-B698-62427BEF63B9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D1F-4E0B-B698-62427BEF63B9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9D1F-4E0B-B698-62427BEF63B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D1F-4E0B-B698-62427BEF63B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D1F-4E0B-B698-62427BEF63B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D1F-4E0B-B698-62427BEF63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Sim, neste ano de 2019</c:v>
                </c:pt>
                <c:pt idx="1">
                  <c:v>Sim, em até 2 anos</c:v>
                </c:pt>
                <c:pt idx="2">
                  <c:v>Sim, em prazo superior a 2 anos</c:v>
                </c:pt>
                <c:pt idx="3">
                  <c:v>Sim, em prazo ainda não definido</c:v>
                </c:pt>
                <c:pt idx="4">
                  <c:v>Não pretende abrir um negócio</c:v>
                </c:pt>
                <c:pt idx="5">
                  <c:v>Não sabe se vai ou não abrir um negócio</c:v>
                </c:pt>
                <c:pt idx="6">
                  <c:v>Já possui empresa, mas não é a fonte pricipal de renda</c:v>
                </c:pt>
                <c:pt idx="7">
                  <c:v>NS/NR</c:v>
                </c:pt>
              </c:strCache>
            </c:strRef>
          </c:cat>
          <c:val>
            <c:numRef>
              <c:f>Plan1!$B$2:$B$9</c:f>
              <c:numCache>
                <c:formatCode>0.0%</c:formatCode>
                <c:ptCount val="8"/>
                <c:pt idx="0">
                  <c:v>0.15537213817049142</c:v>
                </c:pt>
                <c:pt idx="1">
                  <c:v>0.22281452987933947</c:v>
                </c:pt>
                <c:pt idx="2">
                  <c:v>0.11567356408578963</c:v>
                </c:pt>
                <c:pt idx="3">
                  <c:v>0.20476994662131673</c:v>
                </c:pt>
                <c:pt idx="4">
                  <c:v>0.19216953340133502</c:v>
                </c:pt>
                <c:pt idx="5">
                  <c:v>1.6972286480276662E-2</c:v>
                </c:pt>
                <c:pt idx="6">
                  <c:v>8.5864488323207158E-2</c:v>
                </c:pt>
                <c:pt idx="7">
                  <c:v>6.3635130382439396E-3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0B-41B6-B829-DFCD0349B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47"/>
        <c:axId val="80930688"/>
        <c:axId val="80932224"/>
      </c:barChart>
      <c:catAx>
        <c:axId val="809306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30000000000000004"/>
        </c:scaling>
        <c:delete val="1"/>
        <c:axPos val="t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1537660385407695E-2"/>
          <c:w val="0.99584160211680861"/>
          <c:h val="0.8360893441039087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C0B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958-4552-AB82-8FD9A10C705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958-4552-AB82-8FD9A10C705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958-4552-AB82-8FD9A10C70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3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sabe/ Não respondeu</c:v>
                </c:pt>
              </c:strCache>
            </c:strRef>
          </c:cat>
          <c:val>
            <c:numRef>
              <c:f>Plan1!$B$2:$B$4</c:f>
              <c:numCache>
                <c:formatCode>0.0%</c:formatCode>
                <c:ptCount val="3"/>
                <c:pt idx="0">
                  <c:v>0.75576259131922741</c:v>
                </c:pt>
                <c:pt idx="1">
                  <c:v>0.24320031460043665</c:v>
                </c:pt>
                <c:pt idx="2">
                  <c:v>1.0370940803359878E-3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58-4552-AB82-8FD9A10C7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8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1537660385407695E-2"/>
          <c:w val="0.99584160211680861"/>
          <c:h val="0.8360893441039087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C0B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958-4552-AB82-8FD9A10C705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958-4552-AB82-8FD9A10C705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958-4552-AB82-8FD9A10C70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3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respondeu</c:v>
                </c:pt>
              </c:strCache>
            </c:strRef>
          </c:cat>
          <c:val>
            <c:numRef>
              <c:f>Plan1!$B$2:$B$4</c:f>
              <c:numCache>
                <c:formatCode>0.0%</c:formatCode>
                <c:ptCount val="3"/>
                <c:pt idx="0">
                  <c:v>0.83630858041027323</c:v>
                </c:pt>
                <c:pt idx="1">
                  <c:v>0.1576639246270499</c:v>
                </c:pt>
                <c:pt idx="2">
                  <c:v>6.0274949626769499E-3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58-4552-AB82-8FD9A10C7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9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46387000779452"/>
          <c:y val="0.10230681220064854"/>
          <c:w val="0.6415605080992105"/>
          <c:h val="0.83608934410390878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rgbClr val="00C0B7"/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2A3-4A36-AF6C-0EE8E6E2C76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2A3-4A36-AF6C-0EE8E6E2C76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2A3-4A36-AF6C-0EE8E6E2C76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2A3-4A36-AF6C-0EE8E6E2C76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2A3-4A36-AF6C-0EE8E6E2C76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2A3-4A36-AF6C-0EE8E6E2C76D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2A3-4A36-AF6C-0EE8E6E2C76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2A3-4A36-AF6C-0EE8E6E2C76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B2A3-4A36-AF6C-0EE8E6E2C76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B2A3-4A36-AF6C-0EE8E6E2C7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Plan1!$A$2:$A$8</c:f>
              <c:strCache>
                <c:ptCount val="7"/>
                <c:pt idx="0">
                  <c:v>Menos de 3 meses</c:v>
                </c:pt>
                <c:pt idx="1">
                  <c:v>De 3 a 6 meses</c:v>
                </c:pt>
                <c:pt idx="2">
                  <c:v>De 7 a 9 meses</c:v>
                </c:pt>
                <c:pt idx="3">
                  <c:v>De 10 a 12 meses</c:v>
                </c:pt>
                <c:pt idx="4">
                  <c:v>De 13 a 15 meses</c:v>
                </c:pt>
                <c:pt idx="5">
                  <c:v>Mais de 15 meses*</c:v>
                </c:pt>
                <c:pt idx="6">
                  <c:v>Não sabe/Não respondeu</c:v>
                </c:pt>
              </c:strCache>
            </c:strRef>
          </c:cat>
          <c:val>
            <c:numRef>
              <c:f>Plan1!$B$2:$B$8</c:f>
              <c:numCache>
                <c:formatCode>0.0%</c:formatCode>
                <c:ptCount val="7"/>
                <c:pt idx="0">
                  <c:v>0.12442617486085689</c:v>
                </c:pt>
                <c:pt idx="1">
                  <c:v>0.46333857494109759</c:v>
                </c:pt>
                <c:pt idx="2">
                  <c:v>0.11061808090949603</c:v>
                </c:pt>
                <c:pt idx="3">
                  <c:v>0.1001728036474393</c:v>
                </c:pt>
                <c:pt idx="4">
                  <c:v>9.7844051401056675E-2</c:v>
                </c:pt>
                <c:pt idx="5">
                  <c:v>9.8457073247912877E-2</c:v>
                </c:pt>
                <c:pt idx="6">
                  <c:v>5.1432409921406156E-3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2A3-4A36-AF6C-0EE8E6E2C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80930688"/>
        <c:axId val="80932224"/>
      </c:barChart>
      <c:catAx>
        <c:axId val="809306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i="1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60000000000000009"/>
        </c:scaling>
        <c:delete val="1"/>
        <c:axPos val="t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1537660385407695E-2"/>
          <c:w val="0.99584160211680861"/>
          <c:h val="0.8360893441039087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958-4552-AB82-8FD9A10C7057}"/>
              </c:ext>
            </c:extLst>
          </c:dPt>
          <c:dPt>
            <c:idx val="1"/>
            <c:invertIfNegative val="0"/>
            <c:bubble3D val="0"/>
            <c:spPr>
              <a:solidFill>
                <a:srgbClr val="00C0B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958-4552-AB82-8FD9A10C7057}"/>
              </c:ext>
            </c:extLst>
          </c:dPt>
          <c:dPt>
            <c:idx val="2"/>
            <c:invertIfNegative val="0"/>
            <c:bubble3D val="0"/>
            <c:spPr>
              <a:solidFill>
                <a:srgbClr val="00C0B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958-4552-AB82-8FD9A10C7057}"/>
              </c:ext>
            </c:extLst>
          </c:dPt>
          <c:dPt>
            <c:idx val="3"/>
            <c:invertIfNegative val="0"/>
            <c:bubble3D val="0"/>
            <c:spPr>
              <a:solidFill>
                <a:srgbClr val="00C0B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6-8874-4A3D-B607-8BEC9A215E96}"/>
              </c:ext>
            </c:extLst>
          </c:dPt>
          <c:dPt>
            <c:idx val="4"/>
            <c:invertIfNegative val="0"/>
            <c:bubble3D val="0"/>
            <c:spPr>
              <a:solidFill>
                <a:srgbClr val="00C0B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874-4A3D-B607-8BEC9A215E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3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Não possui empregados</c:v>
                </c:pt>
                <c:pt idx="1">
                  <c:v>01 empregado</c:v>
                </c:pt>
                <c:pt idx="2">
                  <c:v>De 2 a 5 empregados</c:v>
                </c:pt>
                <c:pt idx="3">
                  <c:v>De 6 a 10 empregados</c:v>
                </c:pt>
                <c:pt idx="4">
                  <c:v>Mais de 10 empregados</c:v>
                </c:pt>
              </c:strCache>
            </c:strRef>
          </c:cat>
          <c:val>
            <c:numRef>
              <c:f>Plan1!$B$2:$B$6</c:f>
              <c:numCache>
                <c:formatCode>0.0%</c:formatCode>
                <c:ptCount val="5"/>
                <c:pt idx="0">
                  <c:v>0.50802346322085834</c:v>
                </c:pt>
                <c:pt idx="1">
                  <c:v>0.14080481533435274</c:v>
                </c:pt>
                <c:pt idx="2">
                  <c:v>0.25395793572926739</c:v>
                </c:pt>
                <c:pt idx="3">
                  <c:v>5.9285770229521806E-2</c:v>
                </c:pt>
                <c:pt idx="4">
                  <c:v>3.7928015485999576E-2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58-4552-AB82-8FD9A10C7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60000000000000009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50832053244827"/>
          <c:y val="3.2427679543032016E-2"/>
          <c:w val="0.60522610382884889"/>
          <c:h val="0.9351446409139360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C0B7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A3A-4314-8731-732694D2E20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CA3A-4314-8731-732694D2E20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A3A-4314-8731-732694D2E20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A3A-4314-8731-732694D2E20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A3A-4314-8731-732694D2E20C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CA3A-4314-8731-732694D2E20C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CA3A-4314-8731-732694D2E20C}"/>
              </c:ext>
            </c:extLst>
          </c:dPt>
          <c:dLbls>
            <c:dLbl>
              <c:idx val="4"/>
              <c:layout>
                <c:manualLayout>
                  <c:x val="-5.8741277441763474E-2"/>
                  <c:y val="2.3212369035813901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AA-4052-A73E-B99BAF5DC9FF}"/>
                </c:ext>
              </c:extLst>
            </c:dLbl>
            <c:dLbl>
              <c:idx val="5"/>
              <c:layout>
                <c:manualLayout>
                  <c:x val="-3.2375482572368497E-3"/>
                  <c:y val="-2.645316394421159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3A-4314-8731-732694D2E20C}"/>
                </c:ext>
              </c:extLst>
            </c:dLbl>
            <c:dLbl>
              <c:idx val="6"/>
              <c:layout>
                <c:manualLayout>
                  <c:x val="-6.0914556599111244E-4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3A-4314-8731-732694D2E2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Planejamento</c:v>
                </c:pt>
                <c:pt idx="1">
                  <c:v>Na busca de novas oportunidades</c:v>
                </c:pt>
                <c:pt idx="2">
                  <c:v>Redução de riscos</c:v>
                </c:pt>
                <c:pt idx="3">
                  <c:v>Mais clareza na definição dos negócios</c:v>
                </c:pt>
                <c:pt idx="4">
                  <c:v>Outro(s)</c:v>
                </c:pt>
              </c:strCache>
            </c:strRef>
          </c:cat>
          <c:val>
            <c:numRef>
              <c:f>Plan1!$B$2:$B$6</c:f>
              <c:numCache>
                <c:formatCode>0.0%</c:formatCode>
                <c:ptCount val="5"/>
                <c:pt idx="0">
                  <c:v>0.88950646690640467</c:v>
                </c:pt>
                <c:pt idx="1">
                  <c:v>0.80922820408397111</c:v>
                </c:pt>
                <c:pt idx="2">
                  <c:v>0.73230625987955222</c:v>
                </c:pt>
                <c:pt idx="3">
                  <c:v>0.57063069832510571</c:v>
                </c:pt>
                <c:pt idx="4">
                  <c:v>7.6022494658806963E-2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A3A-4314-8731-732694D2E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80930688"/>
        <c:axId val="80932224"/>
      </c:barChart>
      <c:catAx>
        <c:axId val="809306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9"/>
        </c:scaling>
        <c:delete val="1"/>
        <c:axPos val="t"/>
        <c:majorGridlines>
          <c:spPr>
            <a:ln>
              <a:solidFill>
                <a:schemeClr val="bg2"/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490197359049271"/>
          <c:y val="2.9098480338633825E-2"/>
          <c:w val="0.48713736039664146"/>
          <c:h val="0.97090151966136617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C0B7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A3A-4314-8731-732694D2E20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CA3A-4314-8731-732694D2E20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A3A-4314-8731-732694D2E20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A3A-4314-8731-732694D2E20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A3A-4314-8731-732694D2E20C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CA3A-4314-8731-732694D2E20C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CA3A-4314-8731-732694D2E20C}"/>
              </c:ext>
            </c:extLst>
          </c:dPt>
          <c:dLbls>
            <c:dLbl>
              <c:idx val="5"/>
              <c:layout>
                <c:manualLayout>
                  <c:x val="-3.2375482572368497E-3"/>
                  <c:y val="-2.645316394421159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3A-4314-8731-732694D2E20C}"/>
                </c:ext>
              </c:extLst>
            </c:dLbl>
            <c:dLbl>
              <c:idx val="6"/>
              <c:layout>
                <c:manualLayout>
                  <c:x val="-6.0914556599111244E-4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3A-4314-8731-732694D2E2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Plan1!$A$2:$A$8</c:f>
              <c:strCache>
                <c:ptCount val="7"/>
                <c:pt idx="0">
                  <c:v>Desenvolver comportamentos empreendedores</c:v>
                </c:pt>
                <c:pt idx="1">
                  <c:v>Melhorar meu negócio/empresa</c:v>
                </c:pt>
                <c:pt idx="2">
                  <c:v>Conhecer mais sobre empreendedorismo</c:v>
                </c:pt>
                <c:pt idx="3">
                  <c:v>Ampliar visão de oportunidades</c:v>
                </c:pt>
                <c:pt idx="4">
                  <c:v>Buscar conhecimento para abrir um negócio/empresa</c:v>
                </c:pt>
                <c:pt idx="5">
                  <c:v>Outros</c:v>
                </c:pt>
                <c:pt idx="6">
                  <c:v>NS/NR</c:v>
                </c:pt>
              </c:strCache>
            </c:strRef>
          </c:cat>
          <c:val>
            <c:numRef>
              <c:f>Plan1!$B$2:$B$8</c:f>
              <c:numCache>
                <c:formatCode>0.0%</c:formatCode>
                <c:ptCount val="7"/>
                <c:pt idx="0">
                  <c:v>0.79768073136225437</c:v>
                </c:pt>
                <c:pt idx="1">
                  <c:v>0.68194354201828578</c:v>
                </c:pt>
                <c:pt idx="2">
                  <c:v>0.65817065160286992</c:v>
                </c:pt>
                <c:pt idx="3">
                  <c:v>0.63573689913040299</c:v>
                </c:pt>
                <c:pt idx="4">
                  <c:v>0.5011117645070704</c:v>
                </c:pt>
                <c:pt idx="5">
                  <c:v>5.894572962422262E-2</c:v>
                </c:pt>
                <c:pt idx="6">
                  <c:v>1.0004024571170476E-3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A3A-4314-8731-732694D2E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80930688"/>
        <c:axId val="80932224"/>
      </c:barChart>
      <c:catAx>
        <c:axId val="809306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8"/>
        </c:scaling>
        <c:delete val="1"/>
        <c:axPos val="t"/>
        <c:majorGridlines>
          <c:spPr>
            <a:ln>
              <a:solidFill>
                <a:schemeClr val="bg2"/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83978831914292E-3"/>
          <c:y val="6.8328113595256937E-2"/>
          <c:w val="0.99584160211680861"/>
          <c:h val="0.6492674263608165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A0B-41B6-B829-DFCD0349B5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A0B-41B6-B829-DFCD0349B5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A0B-41B6-B829-DFCD0349B53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A0B-41B6-B829-DFCD0349B53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D1F-4E0B-B698-62427BEF63B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D1F-4E0B-B698-62427BEF63B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D1F-4E0B-B698-62427BEF63B9}"/>
              </c:ext>
            </c:extLst>
          </c:dPt>
          <c:dPt>
            <c:idx val="7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9D1F-4E0B-B698-62427BEF63B9}"/>
              </c:ext>
            </c:extLst>
          </c:dPt>
          <c:dPt>
            <c:idx val="8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D1F-4E0B-B698-62427BEF63B9}"/>
              </c:ext>
            </c:extLst>
          </c:dPt>
          <c:dPt>
            <c:idx val="9"/>
            <c:invertIfNegative val="0"/>
            <c:bubble3D val="0"/>
            <c:spPr>
              <a:solidFill>
                <a:srgbClr val="00C0B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D1F-4E0B-B698-62427BEF63B9}"/>
              </c:ext>
            </c:extLst>
          </c:dPt>
          <c:dPt>
            <c:idx val="10"/>
            <c:invertIfNegative val="0"/>
            <c:bubble3D val="0"/>
            <c:spPr>
              <a:solidFill>
                <a:srgbClr val="00C0B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D1F-4E0B-B698-62427BEF63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Nenhum empregado</c:v>
                </c:pt>
                <c:pt idx="1">
                  <c:v>Um empregado</c:v>
                </c:pt>
                <c:pt idx="2">
                  <c:v>Entre 2 e 5 empregados</c:v>
                </c:pt>
                <c:pt idx="3">
                  <c:v>Entre 6 e 10 empregados</c:v>
                </c:pt>
                <c:pt idx="4">
                  <c:v>Mais de 10 empregados</c:v>
                </c:pt>
                <c:pt idx="5">
                  <c:v>NS/NR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0.24244238398026333</c:v>
                </c:pt>
                <c:pt idx="1">
                  <c:v>0.10628950485026173</c:v>
                </c:pt>
                <c:pt idx="2">
                  <c:v>0.30490718055486749</c:v>
                </c:pt>
                <c:pt idx="3">
                  <c:v>0.16139564186105462</c:v>
                </c:pt>
                <c:pt idx="4">
                  <c:v>0.17845340098610918</c:v>
                </c:pt>
                <c:pt idx="5">
                  <c:v>6.5118877674436963E-3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0B-41B6-B829-DFCD0349B53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Depois do Empretec</c:v>
                </c:pt>
              </c:strCache>
            </c:strRef>
          </c:tx>
          <c:spPr>
            <a:solidFill>
              <a:srgbClr val="00968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Plan1!$A$2:$A$7</c:f>
              <c:strCache>
                <c:ptCount val="6"/>
                <c:pt idx="0">
                  <c:v>Nenhum empregado</c:v>
                </c:pt>
                <c:pt idx="1">
                  <c:v>Um empregado</c:v>
                </c:pt>
                <c:pt idx="2">
                  <c:v>Entre 2 e 5 empregados</c:v>
                </c:pt>
                <c:pt idx="3">
                  <c:v>Entre 6 e 10 empregados</c:v>
                </c:pt>
                <c:pt idx="4">
                  <c:v>Mais de 10 empregados</c:v>
                </c:pt>
                <c:pt idx="5">
                  <c:v>NS/NR</c:v>
                </c:pt>
              </c:strCache>
            </c:strRef>
          </c:cat>
          <c:val>
            <c:numRef>
              <c:f>Plan1!$C$2:$C$7</c:f>
              <c:numCache>
                <c:formatCode>0.0%</c:formatCode>
                <c:ptCount val="6"/>
                <c:pt idx="0">
                  <c:v>0.19638161776052826</c:v>
                </c:pt>
                <c:pt idx="1">
                  <c:v>8.3948238847327245E-2</c:v>
                </c:pt>
                <c:pt idx="2">
                  <c:v>0.31526181887759208</c:v>
                </c:pt>
                <c:pt idx="3">
                  <c:v>0.17368021797252317</c:v>
                </c:pt>
                <c:pt idx="4">
                  <c:v>0.22522095511173801</c:v>
                </c:pt>
                <c:pt idx="5">
                  <c:v>5.5071514302911769E-3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E2-42D8-AA77-CDAF2F4A8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overlap val="-15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35000000000000003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400" b="1" i="1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05408216348833"/>
          <c:y val="3.6231325488772864E-2"/>
          <c:w val="0.69977004437478008"/>
          <c:h val="0.9259600631520900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rgbClr val="00C0B7"/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9FFF5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0C5-4446-8822-455C00DA1BCC}"/>
              </c:ext>
            </c:extLst>
          </c:dPt>
          <c:dPt>
            <c:idx val="1"/>
            <c:invertIfNegative val="0"/>
            <c:bubble3D val="0"/>
            <c:spPr>
              <a:solidFill>
                <a:srgbClr val="00EEE3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0C5-4446-8822-455C00DA1BCC}"/>
              </c:ext>
            </c:extLst>
          </c:dPt>
          <c:dPt>
            <c:idx val="2"/>
            <c:invertIfNegative val="0"/>
            <c:bubble3D val="0"/>
            <c:spPr>
              <a:solidFill>
                <a:srgbClr val="00C4BB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0C5-4446-8822-455C00DA1BCC}"/>
              </c:ext>
            </c:extLst>
          </c:dPt>
          <c:dPt>
            <c:idx val="3"/>
            <c:invertIfNegative val="0"/>
            <c:bubble3D val="0"/>
            <c:spPr>
              <a:solidFill>
                <a:srgbClr val="00968F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14EF-4194-9632-4370C20EC52C}"/>
              </c:ext>
            </c:extLst>
          </c:dPt>
          <c:dPt>
            <c:idx val="4"/>
            <c:invertIfNegative val="0"/>
            <c:bubble3D val="0"/>
            <c:spPr>
              <a:solidFill>
                <a:srgbClr val="006C6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4EF-4194-9632-4370C20EC52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3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0C5-4446-8822-455C00DA1BC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3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0C5-4446-8822-455C00DA1BC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3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0C5-4446-8822-455C00DA1BC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3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4EF-4194-9632-4370C20EC5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Até 2 anos</c:v>
                </c:pt>
                <c:pt idx="1">
                  <c:v>De 3 a 5 anos</c:v>
                </c:pt>
                <c:pt idx="2">
                  <c:v>De 6 a 10 anos</c:v>
                </c:pt>
                <c:pt idx="3">
                  <c:v>De 11 a 18 anos</c:v>
                </c:pt>
                <c:pt idx="4">
                  <c:v>Acima de 18 anos</c:v>
                </c:pt>
                <c:pt idx="5">
                  <c:v>Não sabe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0.19690685972701197</c:v>
                </c:pt>
                <c:pt idx="1">
                  <c:v>0.31396887459666023</c:v>
                </c:pt>
                <c:pt idx="2">
                  <c:v>0.2474551467282107</c:v>
                </c:pt>
                <c:pt idx="3">
                  <c:v>0.11655138947583488</c:v>
                </c:pt>
                <c:pt idx="4">
                  <c:v>0.12413965160679107</c:v>
                </c:pt>
                <c:pt idx="5">
                  <c:v>9.7807786549120859E-4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0C5-4446-8822-455C00DA1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9"/>
        <c:axId val="80930688"/>
        <c:axId val="80932224"/>
      </c:barChart>
      <c:catAx>
        <c:axId val="809306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35000000000000003"/>
        </c:scaling>
        <c:delete val="1"/>
        <c:axPos val="t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B6-446F-8EF5-91DB05F35FF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B6-446F-8EF5-91DB05F35FF2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3.7999999999999999E-2</c:v>
                </c:pt>
                <c:pt idx="1">
                  <c:v>0.96199999999999997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B6-446F-8EF5-91DB05F35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968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10-4768-BADA-E69AA21421A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10-4768-BADA-E69AA21421A7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0.59899999999999998</c:v>
                </c:pt>
                <c:pt idx="1">
                  <c:v>0.40100000000000002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10-4768-BADA-E69AA2142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C4B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D6-46BA-8AB8-F26F90FE79E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D6-46BA-8AB8-F26F90FE79EA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0.316</c:v>
                </c:pt>
                <c:pt idx="1">
                  <c:v>0.68399999999999994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D6-46BA-8AB8-F26F90FE7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74-42AD-B5FB-88F1B462BBE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74-42AD-B5FB-88F1B462BBEE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4.7E-2</c:v>
                </c:pt>
                <c:pt idx="1">
                  <c:v>0.95299999999999996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74-42AD-B5FB-88F1B462B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05950042644315"/>
          <c:y val="1.0634008035498362E-2"/>
          <c:w val="0.4940721087746317"/>
          <c:h val="0.9888093593380267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rgbClr val="00C4BB"/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293-41BE-8413-78DBE7CADB1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293-41BE-8413-78DBE7CADB1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293-41BE-8413-78DBE7CADB1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293-41BE-8413-78DBE7CADB1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293-41BE-8413-78DBE7CADB1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293-41BE-8413-78DBE7CADB1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293-41BE-8413-78DBE7CADB1E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293-41BE-8413-78DBE7CADB1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293-41BE-8413-78DBE7CADB1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293-41BE-8413-78DBE7CADB1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293-41BE-8413-78DBE7CADB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Aumentou até 10%</c:v>
                </c:pt>
                <c:pt idx="1">
                  <c:v>Aumentou entre 11% e 20%</c:v>
                </c:pt>
                <c:pt idx="2">
                  <c:v>Aumentou entre 21% e 30%</c:v>
                </c:pt>
                <c:pt idx="3">
                  <c:v>Aumentou entre 31% e 40%</c:v>
                </c:pt>
                <c:pt idx="4">
                  <c:v>Aumentou entre 41% e 50%</c:v>
                </c:pt>
                <c:pt idx="5">
                  <c:v>Aumentou mais de 50%</c:v>
                </c:pt>
                <c:pt idx="6">
                  <c:v>Aumentou, mas não sabe avaliar quanto aumentou </c:v>
                </c:pt>
                <c:pt idx="7">
                  <c:v>NS/NR</c:v>
                </c:pt>
              </c:strCache>
            </c:strRef>
          </c:cat>
          <c:val>
            <c:numRef>
              <c:f>Plan1!$B$2:$B$9</c:f>
              <c:numCache>
                <c:formatCode>0.0%</c:formatCode>
                <c:ptCount val="8"/>
                <c:pt idx="0">
                  <c:v>0.12377588865751514</c:v>
                </c:pt>
                <c:pt idx="1">
                  <c:v>0.2873684420410571</c:v>
                </c:pt>
                <c:pt idx="2">
                  <c:v>0.160355745670308</c:v>
                </c:pt>
                <c:pt idx="3">
                  <c:v>7.589358431973238E-2</c:v>
                </c:pt>
                <c:pt idx="4">
                  <c:v>4.9559455486517107E-2</c:v>
                </c:pt>
                <c:pt idx="5">
                  <c:v>0.17915313490910911</c:v>
                </c:pt>
                <c:pt idx="6">
                  <c:v>0.12283582649466666</c:v>
                </c:pt>
                <c:pt idx="7">
                  <c:v>1.0579224210945934E-3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293-41BE-8413-78DBE7CAD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80930688"/>
        <c:axId val="80932224"/>
      </c:barChart>
      <c:catAx>
        <c:axId val="809306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30000000000000004"/>
        </c:scaling>
        <c:delete val="1"/>
        <c:axPos val="t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83978831914292E-3"/>
          <c:y val="6.8328113595256937E-2"/>
          <c:w val="0.99584160211680861"/>
          <c:h val="0.8360893441039087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AF3-4EB0-99CC-17820CBCBB3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AF3-4EB0-99CC-17820CBCBB3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AF3-4EB0-99CC-17820CBCBB3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AF3-4EB0-99CC-17820CBCBB3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AF3-4EB0-99CC-17820CBCBB3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AF3-4EB0-99CC-17820CBCBB3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AF3-4EB0-99CC-17820CBCBB3A}"/>
              </c:ext>
            </c:extLst>
          </c:dPt>
          <c:dPt>
            <c:idx val="7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8-8AF3-4EB0-99CC-17820CBCBB3A}"/>
              </c:ext>
            </c:extLst>
          </c:dPt>
          <c:dPt>
            <c:idx val="8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A-8AF3-4EB0-99CC-17820CBCBB3A}"/>
              </c:ext>
            </c:extLst>
          </c:dPt>
          <c:dPt>
            <c:idx val="9"/>
            <c:invertIfNegative val="0"/>
            <c:bubble3D val="0"/>
            <c:spPr>
              <a:solidFill>
                <a:srgbClr val="00C0B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C-8AF3-4EB0-99CC-17820CBCBB3A}"/>
              </c:ext>
            </c:extLst>
          </c:dPt>
          <c:dPt>
            <c:idx val="10"/>
            <c:invertIfNegative val="0"/>
            <c:bubble3D val="0"/>
            <c:spPr>
              <a:solidFill>
                <a:srgbClr val="00C0B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E-8AF3-4EB0-99CC-17820CBCBB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Plan1!$B$2:$B$12</c:f>
              <c:numCache>
                <c:formatCode>0.0%</c:formatCode>
                <c:ptCount val="11"/>
                <c:pt idx="0">
                  <c:v>9.2558515782441616E-3</c:v>
                </c:pt>
                <c:pt idx="1">
                  <c:v>1.6399828532527303E-3</c:v>
                </c:pt>
                <c:pt idx="2">
                  <c:v>6.4646519921038583E-3</c:v>
                </c:pt>
                <c:pt idx="3">
                  <c:v>4.426486528572149E-3</c:v>
                </c:pt>
                <c:pt idx="4">
                  <c:v>1.8402138081318492E-2</c:v>
                </c:pt>
                <c:pt idx="5">
                  <c:v>7.8658131876339132E-2</c:v>
                </c:pt>
                <c:pt idx="6">
                  <c:v>8.8798550051160011E-2</c:v>
                </c:pt>
                <c:pt idx="7">
                  <c:v>0.1807151900492342</c:v>
                </c:pt>
                <c:pt idx="8">
                  <c:v>0.25699616800568947</c:v>
                </c:pt>
                <c:pt idx="9">
                  <c:v>4.7206986036169497E-2</c:v>
                </c:pt>
                <c:pt idx="10">
                  <c:v>0.30743586294791625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AF3-4EB0-99CC-17820CBCB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60000000000000009"/>
        </c:scaling>
        <c:delete val="1"/>
        <c:axPos val="l"/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7375E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Atendidos em 2015</c:v>
                </c:pt>
                <c:pt idx="1">
                  <c:v>Atendidos em 2016</c:v>
                </c:pt>
                <c:pt idx="2">
                  <c:v>Atendidos em 2017</c:v>
                </c:pt>
                <c:pt idx="3">
                  <c:v>Atendidos em 2018</c:v>
                </c:pt>
              </c:strCache>
            </c:strRef>
          </c:cat>
          <c:val>
            <c:numRef>
              <c:f>Planilha1!$B$2:$B$5</c:f>
              <c:numCache>
                <c:formatCode>0.0</c:formatCode>
                <c:ptCount val="4"/>
                <c:pt idx="0">
                  <c:v>7.8</c:v>
                </c:pt>
                <c:pt idx="1">
                  <c:v>7.9</c:v>
                </c:pt>
                <c:pt idx="2">
                  <c:v>7.9</c:v>
                </c:pt>
                <c:pt idx="3">
                  <c:v>7.84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A6-4344-8D9C-BAC4DDE69CA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dk1">
                  <a:lumMod val="35000"/>
                  <a:lumOff val="65000"/>
                </a:schemeClr>
              </a:solidFill>
            </a:ln>
            <a:effectLst/>
          </c:spPr>
        </c:dropLines>
        <c:marker val="1"/>
        <c:smooth val="0"/>
        <c:axId val="550101896"/>
        <c:axId val="550100256"/>
      </c:lineChart>
      <c:catAx>
        <c:axId val="55010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0100256"/>
        <c:crosses val="autoZero"/>
        <c:auto val="1"/>
        <c:lblAlgn val="ctr"/>
        <c:lblOffset val="100"/>
        <c:noMultiLvlLbl val="0"/>
      </c:catAx>
      <c:valAx>
        <c:axId val="550100256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0101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B6-446F-8EF5-91DB05F35FF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B6-446F-8EF5-91DB05F35FF2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5.7000000000000002E-2</c:v>
                </c:pt>
                <c:pt idx="1">
                  <c:v>0.94299999999999995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B6-446F-8EF5-91DB05F35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83978831914292E-3"/>
          <c:y val="6.8328113595256937E-2"/>
          <c:w val="0.99584160211680861"/>
          <c:h val="0.8360893441039087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9A0B-41B6-B829-DFCD0349B534}"/>
              </c:ext>
            </c:extLst>
          </c:dPt>
          <c:dPt>
            <c:idx val="1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A0B-41B6-B829-DFCD0349B534}"/>
              </c:ext>
            </c:extLst>
          </c:dPt>
          <c:dPt>
            <c:idx val="2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A0B-41B6-B829-DFCD0349B534}"/>
              </c:ext>
            </c:extLst>
          </c:dPt>
          <c:dPt>
            <c:idx val="3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A0B-41B6-B829-DFCD0349B534}"/>
              </c:ext>
            </c:extLst>
          </c:dPt>
          <c:dPt>
            <c:idx val="4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6-9D1F-4E0B-B698-62427BEF63B9}"/>
              </c:ext>
            </c:extLst>
          </c:dPt>
          <c:dPt>
            <c:idx val="5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D1F-4E0B-B698-62427BEF63B9}"/>
              </c:ext>
            </c:extLst>
          </c:dPt>
          <c:dPt>
            <c:idx val="6"/>
            <c:invertIfNegative val="0"/>
            <c:bubble3D val="0"/>
            <c:spPr>
              <a:solidFill>
                <a:srgbClr val="02D1CB">
                  <a:alpha val="16000"/>
                </a:srgb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D1F-4E0B-B698-62427BEF63B9}"/>
              </c:ext>
            </c:extLst>
          </c:dPt>
          <c:dPt>
            <c:idx val="7"/>
            <c:invertIfNegative val="0"/>
            <c:bubble3D val="0"/>
            <c:spPr>
              <a:solidFill>
                <a:srgbClr val="02D1CB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9D1F-4E0B-B698-62427BEF63B9}"/>
              </c:ext>
            </c:extLst>
          </c:dPt>
          <c:dPt>
            <c:idx val="8"/>
            <c:invertIfNegative val="0"/>
            <c:bubble3D val="0"/>
            <c:spPr>
              <a:solidFill>
                <a:srgbClr val="02D1CB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D1F-4E0B-B698-62427BEF63B9}"/>
              </c:ext>
            </c:extLst>
          </c:dPt>
          <c:dPt>
            <c:idx val="9"/>
            <c:invertIfNegative val="0"/>
            <c:bubble3D val="0"/>
            <c:spPr>
              <a:solidFill>
                <a:srgbClr val="00827A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D1F-4E0B-B698-62427BEF63B9}"/>
              </c:ext>
            </c:extLst>
          </c:dPt>
          <c:dPt>
            <c:idx val="10"/>
            <c:invertIfNegative val="0"/>
            <c:bubble3D val="0"/>
            <c:spPr>
              <a:solidFill>
                <a:srgbClr val="00827A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D1F-4E0B-B698-62427BEF63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Plan1!$B$2:$B$12</c:f>
              <c:numCache>
                <c:formatCode>0.0%</c:formatCode>
                <c:ptCount val="11"/>
                <c:pt idx="0">
                  <c:v>1.956613846418528E-3</c:v>
                </c:pt>
                <c:pt idx="1">
                  <c:v>5.6382626571420207E-4</c:v>
                </c:pt>
                <c:pt idx="2">
                  <c:v>1.0006729491741514E-3</c:v>
                </c:pt>
                <c:pt idx="3">
                  <c:v>1.3983413890644133E-3</c:v>
                </c:pt>
                <c:pt idx="4">
                  <c:v>1.7117908305711495E-3</c:v>
                </c:pt>
                <c:pt idx="5">
                  <c:v>7.6326694244970685E-3</c:v>
                </c:pt>
                <c:pt idx="6">
                  <c:v>1.0783267992743505E-2</c:v>
                </c:pt>
                <c:pt idx="7">
                  <c:v>3.1632099467186738E-2</c:v>
                </c:pt>
                <c:pt idx="8">
                  <c:v>0.14682526609003646</c:v>
                </c:pt>
                <c:pt idx="9">
                  <c:v>0.22341197546480024</c:v>
                </c:pt>
                <c:pt idx="10">
                  <c:v>0.57308347627979339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0B-41B6-B829-DFCD0349B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-27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60000000000000009"/>
        </c:scaling>
        <c:delete val="1"/>
        <c:axPos val="l"/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968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10-4768-BADA-E69AA21421A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10-4768-BADA-E69AA21421A7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0.60599999999999998</c:v>
                </c:pt>
                <c:pt idx="1">
                  <c:v>0.39400000000000002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10-4768-BADA-E69AA2142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C4B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D6-46BA-8AB8-F26F90FE79E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D6-46BA-8AB8-F26F90FE79EA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0.28100000000000003</c:v>
                </c:pt>
                <c:pt idx="1">
                  <c:v>0.71899999999999997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D6-46BA-8AB8-F26F90FE7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74-42AD-B5FB-88F1B462BBE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74-42AD-B5FB-88F1B462BBEE}"/>
              </c:ext>
            </c:extLst>
          </c:dPt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0%</c:formatCode>
                <c:ptCount val="2"/>
                <c:pt idx="0">
                  <c:v>5.6000000000000001E-2</c:v>
                </c:pt>
                <c:pt idx="1">
                  <c:v>0.94399999999999995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74-42AD-B5FB-88F1B462B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05950042644315"/>
          <c:y val="1.0634008035498362E-2"/>
          <c:w val="0.4940721087746317"/>
          <c:h val="0.98880935933802672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rgbClr val="00C4BB"/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293-41BE-8413-78DBE7CADB1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293-41BE-8413-78DBE7CADB1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293-41BE-8413-78DBE7CADB1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293-41BE-8413-78DBE7CADB1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293-41BE-8413-78DBE7CADB1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293-41BE-8413-78DBE7CADB1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293-41BE-8413-78DBE7CADB1E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293-41BE-8413-78DBE7CADB1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293-41BE-8413-78DBE7CADB1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293-41BE-8413-78DBE7CADB1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293-41BE-8413-78DBE7CADB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Plan1!$A$2:$A$8</c:f>
              <c:strCache>
                <c:ptCount val="7"/>
                <c:pt idx="0">
                  <c:v>Aumentou até 10%</c:v>
                </c:pt>
                <c:pt idx="1">
                  <c:v>Aumentou entre 11% e 20%</c:v>
                </c:pt>
                <c:pt idx="2">
                  <c:v>Aumentou entre 21% e 30%</c:v>
                </c:pt>
                <c:pt idx="3">
                  <c:v>Aumentou entre 31% e 40%</c:v>
                </c:pt>
                <c:pt idx="4">
                  <c:v>Aumentou entre 41% e 50%</c:v>
                </c:pt>
                <c:pt idx="5">
                  <c:v>Aumentou mais de 50%</c:v>
                </c:pt>
                <c:pt idx="6">
                  <c:v>Aumentou, mas não sabe avaliar quanto aumentou </c:v>
                </c:pt>
              </c:strCache>
            </c:strRef>
          </c:cat>
          <c:val>
            <c:numRef>
              <c:f>Plan1!$B$2:$B$8</c:f>
              <c:numCache>
                <c:formatCode>0.0%</c:formatCode>
                <c:ptCount val="7"/>
                <c:pt idx="0">
                  <c:v>0.23660461099743718</c:v>
                </c:pt>
                <c:pt idx="1">
                  <c:v>0.25704734707884791</c:v>
                </c:pt>
                <c:pt idx="2">
                  <c:v>0.16123392823697308</c:v>
                </c:pt>
                <c:pt idx="3">
                  <c:v>6.3099887901528817E-2</c:v>
                </c:pt>
                <c:pt idx="4">
                  <c:v>3.3811380036360118E-2</c:v>
                </c:pt>
                <c:pt idx="5">
                  <c:v>0.138222084908907</c:v>
                </c:pt>
                <c:pt idx="6">
                  <c:v>0.10998076083994586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293-41BE-8413-78DBE7CAD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80930688"/>
        <c:axId val="80932224"/>
      </c:barChart>
      <c:catAx>
        <c:axId val="809306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30000000000000004"/>
        </c:scaling>
        <c:delete val="1"/>
        <c:axPos val="t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83978831914292E-3"/>
          <c:y val="6.8328113595256937E-2"/>
          <c:w val="0.99584160211680861"/>
          <c:h val="0.8360893441039087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AF3-4EB0-99CC-17820CBCBB3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AF3-4EB0-99CC-17820CBCBB3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AF3-4EB0-99CC-17820CBCBB3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AF3-4EB0-99CC-17820CBCBB3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AF3-4EB0-99CC-17820CBCBB3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AF3-4EB0-99CC-17820CBCBB3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AF3-4EB0-99CC-17820CBCBB3A}"/>
              </c:ext>
            </c:extLst>
          </c:dPt>
          <c:dPt>
            <c:idx val="7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8-8AF3-4EB0-99CC-17820CBCBB3A}"/>
              </c:ext>
            </c:extLst>
          </c:dPt>
          <c:dPt>
            <c:idx val="8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A-8AF3-4EB0-99CC-17820CBCBB3A}"/>
              </c:ext>
            </c:extLst>
          </c:dPt>
          <c:dPt>
            <c:idx val="9"/>
            <c:invertIfNegative val="0"/>
            <c:bubble3D val="0"/>
            <c:spPr>
              <a:solidFill>
                <a:srgbClr val="00C0B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C-8AF3-4EB0-99CC-17820CBCBB3A}"/>
              </c:ext>
            </c:extLst>
          </c:dPt>
          <c:dPt>
            <c:idx val="10"/>
            <c:invertIfNegative val="0"/>
            <c:bubble3D val="0"/>
            <c:spPr>
              <a:solidFill>
                <a:srgbClr val="00C0B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E-8AF3-4EB0-99CC-17820CBCBB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Plan1!$B$2:$B$12</c:f>
              <c:numCache>
                <c:formatCode>0.0%</c:formatCode>
                <c:ptCount val="11"/>
                <c:pt idx="0">
                  <c:v>3.6870052249066364E-3</c:v>
                </c:pt>
                <c:pt idx="1">
                  <c:v>0</c:v>
                </c:pt>
                <c:pt idx="2">
                  <c:v>6.441951622282005E-3</c:v>
                </c:pt>
                <c:pt idx="3">
                  <c:v>7.0346548157645006E-3</c:v>
                </c:pt>
                <c:pt idx="4">
                  <c:v>1.6971661219790588E-2</c:v>
                </c:pt>
                <c:pt idx="5">
                  <c:v>7.4184458056754637E-2</c:v>
                </c:pt>
                <c:pt idx="6">
                  <c:v>6.6720971411032101E-2</c:v>
                </c:pt>
                <c:pt idx="7">
                  <c:v>0.20663818171500004</c:v>
                </c:pt>
                <c:pt idx="8">
                  <c:v>0.22893559910161851</c:v>
                </c:pt>
                <c:pt idx="9">
                  <c:v>7.8059645329691729E-2</c:v>
                </c:pt>
                <c:pt idx="10">
                  <c:v>0.31132587150315916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AF3-4EB0-99CC-17820CBCB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60000000000000009"/>
        </c:scaling>
        <c:delete val="1"/>
        <c:axPos val="l"/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7375E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Atendidos em 2015</c:v>
                </c:pt>
                <c:pt idx="1">
                  <c:v>Atendidos em 2016</c:v>
                </c:pt>
                <c:pt idx="2">
                  <c:v>Atendidos em 2017</c:v>
                </c:pt>
                <c:pt idx="3">
                  <c:v>Atendidos em 2018</c:v>
                </c:pt>
              </c:strCache>
            </c:strRef>
          </c:cat>
          <c:val>
            <c:numRef>
              <c:f>Planilha1!$B$2:$B$5</c:f>
              <c:numCache>
                <c:formatCode>0.0</c:formatCode>
                <c:ptCount val="4"/>
                <c:pt idx="0">
                  <c:v>7.9</c:v>
                </c:pt>
                <c:pt idx="1">
                  <c:v>7.9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14-42D4-B8AF-56D1687A8E9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dk1">
                  <a:lumMod val="35000"/>
                  <a:lumOff val="65000"/>
                </a:schemeClr>
              </a:solidFill>
            </a:ln>
            <a:effectLst/>
          </c:spPr>
        </c:dropLines>
        <c:marker val="1"/>
        <c:smooth val="0"/>
        <c:axId val="550101896"/>
        <c:axId val="550100256"/>
      </c:lineChart>
      <c:catAx>
        <c:axId val="55010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0100256"/>
        <c:crosses val="autoZero"/>
        <c:auto val="1"/>
        <c:lblAlgn val="ctr"/>
        <c:lblOffset val="100"/>
        <c:noMultiLvlLbl val="0"/>
      </c:catAx>
      <c:valAx>
        <c:axId val="550100256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0101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83978831914292E-3"/>
          <c:y val="0"/>
          <c:w val="0.99584160211680861"/>
          <c:h val="0.8954799391423979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8AF3-4EB0-99CC-17820CBCBB3A}"/>
              </c:ext>
            </c:extLst>
          </c:dPt>
          <c:dPt>
            <c:idx val="1"/>
            <c:invertIfNegative val="0"/>
            <c:bubble3D val="0"/>
            <c:spPr>
              <a:solidFill>
                <a:srgbClr val="00EEE3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AF3-4EB0-99CC-17820CBCBB3A}"/>
              </c:ext>
            </c:extLst>
          </c:dPt>
          <c:dPt>
            <c:idx val="2"/>
            <c:invertIfNegative val="0"/>
            <c:bubble3D val="0"/>
            <c:spPr>
              <a:solidFill>
                <a:srgbClr val="02D1CB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8AF3-4EB0-99CC-17820CBCBB3A}"/>
              </c:ext>
            </c:extLst>
          </c:dPt>
          <c:dPt>
            <c:idx val="3"/>
            <c:invertIfNegative val="0"/>
            <c:bubble3D val="0"/>
            <c:spPr>
              <a:solidFill>
                <a:srgbClr val="00968F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AF3-4EB0-99CC-17820CBCBB3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AF3-4EB0-99CC-17820CBCBB3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AF3-4EB0-99CC-17820CBCBB3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AF3-4EB0-99CC-17820CBCBB3A}"/>
              </c:ext>
            </c:extLst>
          </c:dPt>
          <c:dPt>
            <c:idx val="7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8-8AF3-4EB0-99CC-17820CBCBB3A}"/>
              </c:ext>
            </c:extLst>
          </c:dPt>
          <c:dPt>
            <c:idx val="8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A-8AF3-4EB0-99CC-17820CBCBB3A}"/>
              </c:ext>
            </c:extLst>
          </c:dPt>
          <c:dPt>
            <c:idx val="9"/>
            <c:invertIfNegative val="0"/>
            <c:bubble3D val="0"/>
            <c:spPr>
              <a:solidFill>
                <a:srgbClr val="00C0B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C-8AF3-4EB0-99CC-17820CBCBB3A}"/>
              </c:ext>
            </c:extLst>
          </c:dPt>
          <c:dPt>
            <c:idx val="10"/>
            <c:invertIfNegative val="0"/>
            <c:bubble3D val="0"/>
            <c:spPr>
              <a:solidFill>
                <a:srgbClr val="00C0B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E-8AF3-4EB0-99CC-17820CBCBB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Menos de R$6,5 mil por mês</c:v>
                </c:pt>
                <c:pt idx="1">
                  <c:v>Entre R$7 mil e R$40 mil por mês</c:v>
                </c:pt>
                <c:pt idx="2">
                  <c:v>Entre R$40 mil e R$400 mil por mês</c:v>
                </c:pt>
                <c:pt idx="3">
                  <c:v>Acima de R$400 mil por mês</c:v>
                </c:pt>
                <c:pt idx="4">
                  <c:v>NS/NR</c:v>
                </c:pt>
              </c:strCache>
            </c:strRef>
          </c:cat>
          <c:val>
            <c:numRef>
              <c:f>Plan1!$B$2:$B$6</c:f>
              <c:numCache>
                <c:formatCode>0.0%</c:formatCode>
                <c:ptCount val="5"/>
                <c:pt idx="0">
                  <c:v>0.13409241364033544</c:v>
                </c:pt>
                <c:pt idx="1">
                  <c:v>0.43670464701059108</c:v>
                </c:pt>
                <c:pt idx="2">
                  <c:v>0.37780585467095501</c:v>
                </c:pt>
                <c:pt idx="3">
                  <c:v>3.3636332131485716E-2</c:v>
                </c:pt>
                <c:pt idx="4">
                  <c:v>1.7760752546632841E-2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AF3-4EB0-99CC-17820CBCB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60000000000000009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37264851138097"/>
          <c:y val="1.9564354681296414E-2"/>
          <c:w val="0.53179563218169545"/>
          <c:h val="0.978866140369093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Não contribuiu em nada</c:v>
                </c:pt>
              </c:strCache>
            </c:strRef>
          </c:tx>
          <c:spPr>
            <a:solidFill>
              <a:srgbClr val="00968F"/>
            </a:solidFill>
            <a:ln>
              <a:solidFill>
                <a:srgbClr val="00968F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C0B7"/>
              </a:solidFill>
              <a:ln>
                <a:solidFill>
                  <a:srgbClr val="00968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0BA-4249-A1C4-51ABC313BF3D}"/>
              </c:ext>
            </c:extLst>
          </c:dPt>
          <c:dPt>
            <c:idx val="3"/>
            <c:invertIfNegative val="0"/>
            <c:bubble3D val="0"/>
            <c:spPr>
              <a:solidFill>
                <a:srgbClr val="00C0B7"/>
              </a:solidFill>
              <a:ln>
                <a:solidFill>
                  <a:srgbClr val="00968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BA-4249-A1C4-51ABC313BF3D}"/>
              </c:ext>
            </c:extLst>
          </c:dPt>
          <c:dPt>
            <c:idx val="4"/>
            <c:invertIfNegative val="0"/>
            <c:bubble3D val="0"/>
            <c:spPr>
              <a:solidFill>
                <a:srgbClr val="02D1CB"/>
              </a:solidFill>
              <a:ln>
                <a:solidFill>
                  <a:srgbClr val="00968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0BA-4249-A1C4-51ABC313BF3D}"/>
              </c:ext>
            </c:extLst>
          </c:dPt>
          <c:dPt>
            <c:idx val="5"/>
            <c:invertIfNegative val="0"/>
            <c:bubble3D val="0"/>
            <c:spPr>
              <a:solidFill>
                <a:srgbClr val="02D1CB"/>
              </a:solidFill>
              <a:ln>
                <a:solidFill>
                  <a:srgbClr val="00968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BA-4249-A1C4-51ABC313BF3D}"/>
              </c:ext>
            </c:extLst>
          </c:dPt>
          <c:dPt>
            <c:idx val="6"/>
            <c:invertIfNegative val="0"/>
            <c:bubble3D val="0"/>
            <c:spPr>
              <a:solidFill>
                <a:srgbClr val="02D1CB"/>
              </a:solidFill>
              <a:ln>
                <a:solidFill>
                  <a:srgbClr val="00968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0BA-4249-A1C4-51ABC313BF3D}"/>
              </c:ext>
            </c:extLst>
          </c:dPt>
          <c:dPt>
            <c:idx val="7"/>
            <c:invertIfNegative val="0"/>
            <c:bubble3D val="0"/>
            <c:spPr>
              <a:solidFill>
                <a:srgbClr val="02D1CB"/>
              </a:solidFill>
              <a:ln>
                <a:solidFill>
                  <a:srgbClr val="00968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0BA-4249-A1C4-51ABC313BF3D}"/>
              </c:ext>
            </c:extLst>
          </c:dPt>
          <c:dPt>
            <c:idx val="8"/>
            <c:invertIfNegative val="0"/>
            <c:bubble3D val="0"/>
            <c:spPr>
              <a:solidFill>
                <a:srgbClr val="00EEE3"/>
              </a:solidFill>
              <a:ln>
                <a:solidFill>
                  <a:srgbClr val="00968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0BA-4249-A1C4-51ABC313BF3D}"/>
              </c:ext>
            </c:extLst>
          </c:dPt>
          <c:dPt>
            <c:idx val="9"/>
            <c:invertIfNegative val="0"/>
            <c:bubble3D val="0"/>
            <c:spPr>
              <a:solidFill>
                <a:srgbClr val="00EEE3"/>
              </a:solidFill>
              <a:ln>
                <a:solidFill>
                  <a:srgbClr val="00968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0BA-4249-A1C4-51ABC313BF3D}"/>
              </c:ext>
            </c:extLst>
          </c:dPt>
          <c:dPt>
            <c:idx val="10"/>
            <c:invertIfNegative val="0"/>
            <c:bubble3D val="0"/>
            <c:spPr>
              <a:solidFill>
                <a:srgbClr val="00EEE3"/>
              </a:solidFill>
              <a:ln>
                <a:solidFill>
                  <a:srgbClr val="00968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10BA-4249-A1C4-51ABC313BF3D}"/>
              </c:ext>
            </c:extLst>
          </c:dPt>
          <c:dPt>
            <c:idx val="11"/>
            <c:invertIfNegative val="0"/>
            <c:bubble3D val="0"/>
            <c:spPr>
              <a:solidFill>
                <a:srgbClr val="D6F8F7"/>
              </a:solidFill>
              <a:ln>
                <a:solidFill>
                  <a:srgbClr val="00968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0BA-4249-A1C4-51ABC313BF3D}"/>
              </c:ext>
            </c:extLst>
          </c:dPt>
          <c:dPt>
            <c:idx val="12"/>
            <c:invertIfNegative val="0"/>
            <c:bubble3D val="0"/>
            <c:spPr>
              <a:solidFill>
                <a:srgbClr val="D6F8F7"/>
              </a:solidFill>
              <a:ln>
                <a:solidFill>
                  <a:srgbClr val="00968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10BA-4249-A1C4-51ABC313B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Planilha1!$A$2:$A$14</c:f>
              <c:strCache>
                <c:ptCount val="13"/>
                <c:pt idx="0">
                  <c:v>Inovação</c:v>
                </c:pt>
                <c:pt idx="1">
                  <c:v>Planejamento Estratégico</c:v>
                </c:pt>
                <c:pt idx="2">
                  <c:v>Marketing e vendas</c:v>
                </c:pt>
                <c:pt idx="3">
                  <c:v>Gestão financeira</c:v>
                </c:pt>
                <c:pt idx="4">
                  <c:v>Liderança</c:v>
                </c:pt>
                <c:pt idx="5">
                  <c:v>Gestão de pessoas</c:v>
                </c:pt>
                <c:pt idx="6">
                  <c:v>Gestão da qualidade</c:v>
                </c:pt>
                <c:pt idx="7">
                  <c:v>Negociação</c:v>
                </c:pt>
                <c:pt idx="8">
                  <c:v>Sustentabilidade</c:v>
                </c:pt>
                <c:pt idx="9">
                  <c:v>Associativismo e cooperativismo</c:v>
                </c:pt>
                <c:pt idx="10">
                  <c:v>Orientação para o crédito</c:v>
                </c:pt>
                <c:pt idx="11">
                  <c:v>Franquias</c:v>
                </c:pt>
                <c:pt idx="12">
                  <c:v>Não tem necessidade</c:v>
                </c:pt>
              </c:strCache>
            </c:strRef>
          </c:cat>
          <c:val>
            <c:numRef>
              <c:f>Planilha1!$B$2:$B$14</c:f>
              <c:numCache>
                <c:formatCode>0.0%</c:formatCode>
                <c:ptCount val="13"/>
                <c:pt idx="0">
                  <c:v>0.7511980142396526</c:v>
                </c:pt>
                <c:pt idx="1">
                  <c:v>0.75064262177585772</c:v>
                </c:pt>
                <c:pt idx="2">
                  <c:v>0.73777061868890348</c:v>
                </c:pt>
                <c:pt idx="3">
                  <c:v>0.71037928164094533</c:v>
                </c:pt>
                <c:pt idx="4">
                  <c:v>0.69817985336944899</c:v>
                </c:pt>
                <c:pt idx="5">
                  <c:v>0.68249727469362087</c:v>
                </c:pt>
                <c:pt idx="6">
                  <c:v>0.67033427914546506</c:v>
                </c:pt>
                <c:pt idx="7">
                  <c:v>0.64831284291375868</c:v>
                </c:pt>
                <c:pt idx="8">
                  <c:v>0.53295059533443523</c:v>
                </c:pt>
                <c:pt idx="9">
                  <c:v>0.49976627225525255</c:v>
                </c:pt>
                <c:pt idx="10">
                  <c:v>0.44257817624178264</c:v>
                </c:pt>
                <c:pt idx="11">
                  <c:v>0.29857710156683476</c:v>
                </c:pt>
                <c:pt idx="12">
                  <c:v>8.092234875653543E-3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BD-4689-B873-AF96DA144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411579544"/>
        <c:axId val="411581184"/>
      </c:barChart>
      <c:catAx>
        <c:axId val="4115795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1581184"/>
        <c:crosses val="autoZero"/>
        <c:auto val="1"/>
        <c:lblAlgn val="ctr"/>
        <c:lblOffset val="100"/>
        <c:noMultiLvlLbl val="0"/>
      </c:catAx>
      <c:valAx>
        <c:axId val="41158118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411579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83978831914292E-3"/>
          <c:y val="0"/>
          <c:w val="0.99584160211680861"/>
          <c:h val="0.8954799391423979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rgbClr val="00C0B7"/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6ED-41CF-BE74-5AB091851DD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ED-41CF-BE74-5AB091851DD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ED-41CF-BE74-5AB091851DD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ED-41CF-BE74-5AB091851DD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6ED-41CF-BE74-5AB091851DD0}"/>
              </c:ext>
            </c:extLst>
          </c:dPt>
          <c:dPt>
            <c:idx val="5"/>
            <c:invertIfNegative val="0"/>
            <c:bubble3D val="0"/>
            <c:spPr>
              <a:solidFill>
                <a:srgbClr val="00C4BB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A6ED-41CF-BE74-5AB091851DD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A6ED-41CF-BE74-5AB091851DD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A6ED-41CF-BE74-5AB091851DD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A6ED-41CF-BE74-5AB091851DD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A6ED-41CF-BE74-5AB091851D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Procura no site do Sebrae</c:v>
                </c:pt>
                <c:pt idx="1">
                  <c:v>Vai até ao Sebrae presencialmente</c:v>
                </c:pt>
                <c:pt idx="2">
                  <c:v>Liga para central 0800</c:v>
                </c:pt>
                <c:pt idx="3">
                  <c:v>E-mail</c:v>
                </c:pt>
                <c:pt idx="4">
                  <c:v>Procura na redes sociais do Sebrae (Facebook, Instagram)</c:v>
                </c:pt>
                <c:pt idx="5">
                  <c:v>Outro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0.60022878702475058</c:v>
                </c:pt>
                <c:pt idx="1">
                  <c:v>0.14468860417130414</c:v>
                </c:pt>
                <c:pt idx="2">
                  <c:v>5.3847643993158528E-2</c:v>
                </c:pt>
                <c:pt idx="3">
                  <c:v>4.5805065469870447E-2</c:v>
                </c:pt>
                <c:pt idx="4">
                  <c:v>4.5651966642170284E-2</c:v>
                </c:pt>
                <c:pt idx="5">
                  <c:v>0.10878610280909556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6ED-41CF-BE74-5AB091851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65000000000000013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83978831914292E-3"/>
          <c:y val="7.6182196877739736E-2"/>
          <c:w val="0.99584160211680861"/>
          <c:h val="0.7696694237353697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rgbClr val="00C0B7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F93-446B-AEE3-647D4F48483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F93-446B-AEE3-647D4F48483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F93-446B-AEE3-647D4F48483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F93-446B-AEE3-647D4F48483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DF93-446B-AEE3-647D4F484835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DF93-446B-AEE3-647D4F484835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DF93-446B-AEE3-647D4F484835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DF93-446B-AEE3-647D4F4848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Plan1!$B$2:$B$3</c:f>
              <c:numCache>
                <c:formatCode>0.0%</c:formatCode>
                <c:ptCount val="2"/>
                <c:pt idx="0">
                  <c:v>0.60799999999999998</c:v>
                </c:pt>
                <c:pt idx="1">
                  <c:v>0.39200000000000002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DF93-446B-AEE3-647D4F484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70000000000000007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7375E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Atendidos em 2014</c:v>
                </c:pt>
                <c:pt idx="1">
                  <c:v>Atendidos em 2015</c:v>
                </c:pt>
                <c:pt idx="2">
                  <c:v>Atendidos em 2016</c:v>
                </c:pt>
                <c:pt idx="3">
                  <c:v>Atendidos em 2017</c:v>
                </c:pt>
                <c:pt idx="4">
                  <c:v>Atendidos em 2018</c:v>
                </c:pt>
              </c:strCache>
            </c:strRef>
          </c:cat>
          <c:val>
            <c:numRef>
              <c:f>Planilha1!$B$2:$B$6</c:f>
              <c:numCache>
                <c:formatCode>0.0</c:formatCode>
                <c:ptCount val="5"/>
                <c:pt idx="0">
                  <c:v>9.1</c:v>
                </c:pt>
                <c:pt idx="1">
                  <c:v>9.1</c:v>
                </c:pt>
                <c:pt idx="2">
                  <c:v>9.1</c:v>
                </c:pt>
                <c:pt idx="3">
                  <c:v>9.1999999999999993</c:v>
                </c:pt>
                <c:pt idx="4">
                  <c:v>9.3000000000000007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A6-4344-8D9C-BAC4DDE69CA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dk1">
                  <a:lumMod val="35000"/>
                  <a:lumOff val="65000"/>
                </a:schemeClr>
              </a:solidFill>
            </a:ln>
            <a:effectLst/>
          </c:spPr>
        </c:dropLines>
        <c:marker val="1"/>
        <c:smooth val="0"/>
        <c:axId val="550101896"/>
        <c:axId val="550100256"/>
      </c:lineChart>
      <c:catAx>
        <c:axId val="55010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0100256"/>
        <c:crosses val="autoZero"/>
        <c:auto val="1"/>
        <c:lblAlgn val="ctr"/>
        <c:lblOffset val="100"/>
        <c:noMultiLvlLbl val="0"/>
      </c:catAx>
      <c:valAx>
        <c:axId val="550100256"/>
        <c:scaling>
          <c:orientation val="minMax"/>
          <c:max val="10"/>
          <c:min val="7"/>
        </c:scaling>
        <c:delete val="1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550101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83978831914292E-3"/>
          <c:y val="6.7653449458609211E-2"/>
          <c:w val="0.61243403378247574"/>
          <c:h val="0.9189225035701538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rgbClr val="4472C4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DDE-4878-B330-D3E118E5873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DDE-4878-B330-D3E118E5873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DDE-4878-B330-D3E118E5873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DDE-4878-B330-D3E118E5873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DDE-4878-B330-D3E118E5873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DDE-4878-B330-D3E118E5873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7DDE-4878-B330-D3E118E5873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7DDE-4878-B330-D3E118E587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Fundamental Incompleto</c:v>
                </c:pt>
                <c:pt idx="1">
                  <c:v>Fundamental Completo</c:v>
                </c:pt>
                <c:pt idx="2">
                  <c:v>Médio Incompleto</c:v>
                </c:pt>
                <c:pt idx="3">
                  <c:v>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</c:v>
                </c:pt>
                <c:pt idx="7">
                  <c:v>NS/NR</c:v>
                </c:pt>
              </c:strCache>
            </c:strRef>
          </c:cat>
          <c:val>
            <c:numRef>
              <c:f>Plan1!$B$2:$B$9</c:f>
              <c:numCache>
                <c:formatCode>0.0%</c:formatCode>
                <c:ptCount val="8"/>
                <c:pt idx="0">
                  <c:v>9.9255648853033025E-4</c:v>
                </c:pt>
                <c:pt idx="1">
                  <c:v>1.0978294947492872E-2</c:v>
                </c:pt>
                <c:pt idx="2">
                  <c:v>5.2864730711871151E-3</c:v>
                </c:pt>
                <c:pt idx="3">
                  <c:v>0.15656041234365095</c:v>
                </c:pt>
                <c:pt idx="4">
                  <c:v>8.6354206843228379E-2</c:v>
                </c:pt>
                <c:pt idx="5">
                  <c:v>0.46210000583096039</c:v>
                </c:pt>
                <c:pt idx="6">
                  <c:v>0.27478013563145082</c:v>
                </c:pt>
                <c:pt idx="7">
                  <c:v>2.9479148434823745E-3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DDE-4878-B330-D3E118E58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80930688"/>
        <c:axId val="80932224"/>
      </c:barChart>
      <c:catAx>
        <c:axId val="809306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5"/>
          <c:min val="0"/>
        </c:scaling>
        <c:delete val="1"/>
        <c:axPos val="t"/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42805918749841"/>
          <c:y val="0"/>
          <c:w val="0.72357194081250154"/>
          <c:h val="0.96583061437537165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460-430D-8830-E36D307B6C1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460-430D-8830-E36D307B6C1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460-430D-8830-E36D307B6C1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460-430D-8830-E36D307B6C1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460-430D-8830-E36D307B6C13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460-430D-8830-E36D307B6C1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460-430D-8830-E36D307B6C1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460-430D-8830-E36D307B6C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Até 24 anos</c:v>
                </c:pt>
                <c:pt idx="1">
                  <c:v>25 a 34 anos</c:v>
                </c:pt>
                <c:pt idx="2">
                  <c:v>35 a 44 anos</c:v>
                </c:pt>
                <c:pt idx="3">
                  <c:v>45 a 54 anos</c:v>
                </c:pt>
                <c:pt idx="4">
                  <c:v>55 a 59 anos</c:v>
                </c:pt>
                <c:pt idx="5">
                  <c:v>60 a 64 anos</c:v>
                </c:pt>
                <c:pt idx="6">
                  <c:v>65 ou mais</c:v>
                </c:pt>
                <c:pt idx="7">
                  <c:v>NS/NR</c:v>
                </c:pt>
              </c:strCache>
            </c:strRef>
          </c:cat>
          <c:val>
            <c:numRef>
              <c:f>Plan1!$B$2:$B$9</c:f>
              <c:numCache>
                <c:formatCode>0.0%</c:formatCode>
                <c:ptCount val="8"/>
                <c:pt idx="0">
                  <c:v>7.6397894375722059E-2</c:v>
                </c:pt>
                <c:pt idx="1">
                  <c:v>0.32829223317379835</c:v>
                </c:pt>
                <c:pt idx="2">
                  <c:v>0.40770237027946954</c:v>
                </c:pt>
                <c:pt idx="3">
                  <c:v>0.14246476799770103</c:v>
                </c:pt>
                <c:pt idx="4">
                  <c:v>2.9390727608855943E-2</c:v>
                </c:pt>
                <c:pt idx="5">
                  <c:v>1.138276922861098E-2</c:v>
                </c:pt>
                <c:pt idx="6">
                  <c:v>2.1145408055489377E-3</c:v>
                </c:pt>
                <c:pt idx="7">
                  <c:v>2.2546965302766E-3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460-430D-8830-E36D307B6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80930688"/>
        <c:axId val="80932224"/>
      </c:barChart>
      <c:catAx>
        <c:axId val="809306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5"/>
          <c:min val="0"/>
        </c:scaling>
        <c:delete val="1"/>
        <c:axPos val="t"/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83978831914292E-3"/>
          <c:y val="7.6182196877739736E-2"/>
          <c:w val="0.99584160211680861"/>
          <c:h val="0.7696694237353697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AA0-4ED5-86A2-825EBEBBD34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AA0-4ED5-86A2-825EBEBBD34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AA0-4ED5-86A2-825EBEBBD34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AA0-4ED5-86A2-825EBEBBD34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AA0-4ED5-86A2-825EBEBBD34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AA0-4ED5-86A2-825EBEBBD34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AA0-4ED5-86A2-825EBEBBD34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AA0-4ED5-86A2-825EBEBBD3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Branco(a)</c:v>
                </c:pt>
                <c:pt idx="1">
                  <c:v>Pardo(a)</c:v>
                </c:pt>
                <c:pt idx="2">
                  <c:v>Preto(a)</c:v>
                </c:pt>
                <c:pt idx="3">
                  <c:v>Amarelo(a)</c:v>
                </c:pt>
                <c:pt idx="4">
                  <c:v>Indígena</c:v>
                </c:pt>
                <c:pt idx="5">
                  <c:v>NS/NR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0.62916856105967212</c:v>
                </c:pt>
                <c:pt idx="1">
                  <c:v>0.30260634741712633</c:v>
                </c:pt>
                <c:pt idx="2">
                  <c:v>3.0852591094574024E-2</c:v>
                </c:pt>
                <c:pt idx="3">
                  <c:v>2.6662948505924444E-2</c:v>
                </c:pt>
                <c:pt idx="4">
                  <c:v>2.412186298564599E-3</c:v>
                </c:pt>
                <c:pt idx="5">
                  <c:v>8.2973656241265605E-3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AA0-4ED5-86A2-825EBEBBD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70000000000000007"/>
          <c:min val="0"/>
        </c:scaling>
        <c:delete val="1"/>
        <c:axPos val="l"/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Notas baixas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9519054274928947E-3"/>
                  <c:y val="2.49723285407655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F3-4BB2-932B-BEF1AADFEF7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7F3-4BB2-932B-BEF1AADFEF75}"/>
                </c:ext>
              </c:extLst>
            </c:dLbl>
            <c:dLbl>
              <c:idx val="2"/>
              <c:layout>
                <c:manualLayout>
                  <c:x val="2.6648378821881201E-3"/>
                  <c:y val="-2.04904828794927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F3-4BB2-932B-BEF1AADFEF75}"/>
                </c:ext>
              </c:extLst>
            </c:dLbl>
            <c:dLbl>
              <c:idx val="3"/>
              <c:layout>
                <c:manualLayout>
                  <c:x val="2.2638662931434603E-3"/>
                  <c:y val="9.429058683540171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576506727863186E-2"/>
                      <c:h val="3.87495292630156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7F3-4BB2-932B-BEF1AADFEF75}"/>
                </c:ext>
              </c:extLst>
            </c:dLbl>
            <c:dLbl>
              <c:idx val="4"/>
              <c:layout>
                <c:manualLayout>
                  <c:x val="1.2698390820999105E-4"/>
                  <c:y val="2.2427127051017151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F3-4BB2-932B-BEF1AADFEF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Planilha1!$A$2:$A$6</c:f>
              <c:strCache>
                <c:ptCount val="5"/>
                <c:pt idx="0">
                  <c:v>EMPRETEC ATENDEU AS EXPECTATIVAS?</c:v>
                </c:pt>
                <c:pt idx="1">
                  <c:v>APLICABILIDADE DO EMPRETEC</c:v>
                </c:pt>
                <c:pt idx="2">
                  <c:v>SATISFAÇÃO GERAL COM O EMPRETEC</c:v>
                </c:pt>
                <c:pt idx="3">
                  <c:v>QUALIDADE DO CONTEÚDO</c:v>
                </c:pt>
                <c:pt idx="4">
                  <c:v>RECOMENDARIA O EMPRETEC?</c:v>
                </c:pt>
              </c:strCache>
            </c:strRef>
          </c:cat>
          <c:val>
            <c:numRef>
              <c:f>Planilha1!$B$2:$B$6</c:f>
              <c:numCache>
                <c:formatCode>0.0%</c:formatCode>
                <c:ptCount val="5"/>
                <c:pt idx="0">
                  <c:v>2.5047182698183016E-2</c:v>
                </c:pt>
                <c:pt idx="1">
                  <c:v>0.20290308995986869</c:v>
                </c:pt>
                <c:pt idx="2">
                  <c:v>2.9222726495688647E-2</c:v>
                </c:pt>
                <c:pt idx="3">
                  <c:v>2.6709920376000201E-2</c:v>
                </c:pt>
                <c:pt idx="4">
                  <c:v>2.9731818693304754E-2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F3-4BB2-932B-BEF1AADFEF7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Notas médias</c:v>
                </c:pt>
              </c:strCache>
            </c:strRef>
          </c:tx>
          <c:spPr>
            <a:solidFill>
              <a:srgbClr val="F2B8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EMPRETEC ATENDEU AS EXPECTATIVAS?</c:v>
                </c:pt>
                <c:pt idx="1">
                  <c:v>APLICABILIDADE DO EMPRETEC</c:v>
                </c:pt>
                <c:pt idx="2">
                  <c:v>SATISFAÇÃO GERAL COM O EMPRETEC</c:v>
                </c:pt>
                <c:pt idx="3">
                  <c:v>QUALIDADE DO CONTEÚDO</c:v>
                </c:pt>
                <c:pt idx="4">
                  <c:v>RECOMENDARIA O EMPRETEC?</c:v>
                </c:pt>
              </c:strCache>
            </c:strRef>
          </c:cat>
          <c:val>
            <c:numRef>
              <c:f>Planilha1!$C$2:$C$6</c:f>
              <c:numCache>
                <c:formatCode>0.0%</c:formatCode>
                <c:ptCount val="5"/>
                <c:pt idx="0">
                  <c:v>0.17845736555722319</c:v>
                </c:pt>
                <c:pt idx="1">
                  <c:v>0.53642347219530673</c:v>
                </c:pt>
                <c:pt idx="2">
                  <c:v>0.20568393759210379</c:v>
                </c:pt>
                <c:pt idx="3">
                  <c:v>0.18852439381144087</c:v>
                </c:pt>
                <c:pt idx="4">
                  <c:v>7.4626134207408198E-2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F3-4BB2-932B-BEF1AADFEF75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Notas altas</c:v>
                </c:pt>
              </c:strCache>
            </c:strRef>
          </c:tx>
          <c:spPr>
            <a:solidFill>
              <a:srgbClr val="00C0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EMPRETEC ATENDEU AS EXPECTATIVAS?</c:v>
                </c:pt>
                <c:pt idx="1">
                  <c:v>APLICABILIDADE DO EMPRETEC</c:v>
                </c:pt>
                <c:pt idx="2">
                  <c:v>SATISFAÇÃO GERAL COM O EMPRETEC</c:v>
                </c:pt>
                <c:pt idx="3">
                  <c:v>QUALIDADE DO CONTEÚDO</c:v>
                </c:pt>
                <c:pt idx="4">
                  <c:v>RECOMENDARIA O EMPRETEC?</c:v>
                </c:pt>
              </c:strCache>
            </c:strRef>
          </c:cat>
          <c:val>
            <c:numRef>
              <c:f>Planilha1!$D$2:$D$6</c:f>
              <c:numCache>
                <c:formatCode>0.0%</c:formatCode>
                <c:ptCount val="5"/>
                <c:pt idx="0">
                  <c:v>0.7964954517445938</c:v>
                </c:pt>
                <c:pt idx="1">
                  <c:v>0.26067343784482444</c:v>
                </c:pt>
                <c:pt idx="2">
                  <c:v>0.76509333591220752</c:v>
                </c:pt>
                <c:pt idx="3">
                  <c:v>0.7847656858125589</c:v>
                </c:pt>
                <c:pt idx="4">
                  <c:v>0.89564204709928708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7F3-4BB2-932B-BEF1AADFE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100"/>
        <c:axId val="663244168"/>
        <c:axId val="663236952"/>
      </c:barChart>
      <c:catAx>
        <c:axId val="6632441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663236952"/>
        <c:crosses val="autoZero"/>
        <c:auto val="1"/>
        <c:lblAlgn val="ctr"/>
        <c:lblOffset val="100"/>
        <c:noMultiLvlLbl val="0"/>
      </c:catAx>
      <c:valAx>
        <c:axId val="66323695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6324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680474840768462E-2"/>
          <c:y val="0.89983110744544825"/>
          <c:w val="0.96652692018316488"/>
          <c:h val="5.10917235740615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83978831914292E-3"/>
          <c:y val="6.8328113595256937E-2"/>
          <c:w val="0.99584160211680861"/>
          <c:h val="0.8360893441039087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9A0B-41B6-B829-DFCD0349B534}"/>
              </c:ext>
            </c:extLst>
          </c:dPt>
          <c:dPt>
            <c:idx val="1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A0B-41B6-B829-DFCD0349B534}"/>
              </c:ext>
            </c:extLst>
          </c:dPt>
          <c:dPt>
            <c:idx val="2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A0B-41B6-B829-DFCD0349B534}"/>
              </c:ext>
            </c:extLst>
          </c:dPt>
          <c:dPt>
            <c:idx val="3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A0B-41B6-B829-DFCD0349B534}"/>
              </c:ext>
            </c:extLst>
          </c:dPt>
          <c:dPt>
            <c:idx val="4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6-9D1F-4E0B-B698-62427BEF63B9}"/>
              </c:ext>
            </c:extLst>
          </c:dPt>
          <c:dPt>
            <c:idx val="5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D1F-4E0B-B698-62427BEF63B9}"/>
              </c:ext>
            </c:extLst>
          </c:dPt>
          <c:dPt>
            <c:idx val="6"/>
            <c:invertIfNegative val="0"/>
            <c:bubble3D val="0"/>
            <c:spPr>
              <a:solidFill>
                <a:srgbClr val="02D1CB">
                  <a:alpha val="16000"/>
                </a:srgb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D1F-4E0B-B698-62427BEF63B9}"/>
              </c:ext>
            </c:extLst>
          </c:dPt>
          <c:dPt>
            <c:idx val="7"/>
            <c:invertIfNegative val="0"/>
            <c:bubble3D val="0"/>
            <c:spPr>
              <a:solidFill>
                <a:srgbClr val="02D1CB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9D1F-4E0B-B698-62427BEF63B9}"/>
              </c:ext>
            </c:extLst>
          </c:dPt>
          <c:dPt>
            <c:idx val="8"/>
            <c:invertIfNegative val="0"/>
            <c:bubble3D val="0"/>
            <c:spPr>
              <a:solidFill>
                <a:srgbClr val="02D1CB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D1F-4E0B-B698-62427BEF63B9}"/>
              </c:ext>
            </c:extLst>
          </c:dPt>
          <c:dPt>
            <c:idx val="9"/>
            <c:invertIfNegative val="0"/>
            <c:bubble3D val="0"/>
            <c:spPr>
              <a:solidFill>
                <a:srgbClr val="00827A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D1F-4E0B-B698-62427BEF63B9}"/>
              </c:ext>
            </c:extLst>
          </c:dPt>
          <c:dPt>
            <c:idx val="10"/>
            <c:invertIfNegative val="0"/>
            <c:bubble3D val="0"/>
            <c:spPr>
              <a:solidFill>
                <a:srgbClr val="00827A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D1F-4E0B-B698-62427BEF63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Plan1!$B$2:$B$12</c:f>
              <c:numCache>
                <c:formatCode>0.0%</c:formatCode>
                <c:ptCount val="11"/>
                <c:pt idx="0">
                  <c:v>5.4632843802977426E-3</c:v>
                </c:pt>
                <c:pt idx="1">
                  <c:v>2.821949565256981E-4</c:v>
                </c:pt>
                <c:pt idx="2">
                  <c:v>7.7699613419901789E-3</c:v>
                </c:pt>
                <c:pt idx="3">
                  <c:v>9.4365040846595589E-3</c:v>
                </c:pt>
                <c:pt idx="4">
                  <c:v>1.9420070584097747E-2</c:v>
                </c:pt>
                <c:pt idx="5">
                  <c:v>7.5951414128096778E-2</c:v>
                </c:pt>
                <c:pt idx="6">
                  <c:v>8.4579660484201014E-2</c:v>
                </c:pt>
                <c:pt idx="7">
                  <c:v>0.25000274476628376</c:v>
                </c:pt>
                <c:pt idx="8">
                  <c:v>0.28642072742902308</c:v>
                </c:pt>
                <c:pt idx="9">
                  <c:v>7.6853178642767708E-2</c:v>
                </c:pt>
                <c:pt idx="10">
                  <c:v>0.18382025920205675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0B-41B6-B829-DFCD0349B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-27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60000000000000009"/>
        </c:scaling>
        <c:delete val="1"/>
        <c:axPos val="l"/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7375E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Atendidos em 2015</c:v>
                </c:pt>
                <c:pt idx="1">
                  <c:v>Atendidos em 2016</c:v>
                </c:pt>
                <c:pt idx="2">
                  <c:v>Atendidos em 2017</c:v>
                </c:pt>
                <c:pt idx="3">
                  <c:v>Atendidos em 2018</c:v>
                </c:pt>
              </c:strCache>
            </c:strRef>
          </c:cat>
          <c:val>
            <c:numRef>
              <c:f>Planilha1!$B$2:$B$5</c:f>
              <c:numCache>
                <c:formatCode>0.0</c:formatCode>
                <c:ptCount val="4"/>
                <c:pt idx="0">
                  <c:v>7.2</c:v>
                </c:pt>
                <c:pt idx="1">
                  <c:v>7.3</c:v>
                </c:pt>
                <c:pt idx="2">
                  <c:v>7.3</c:v>
                </c:pt>
                <c:pt idx="3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A6-4344-8D9C-BAC4DDE69CA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dk1">
                  <a:lumMod val="35000"/>
                  <a:lumOff val="65000"/>
                </a:schemeClr>
              </a:solidFill>
            </a:ln>
            <a:effectLst/>
          </c:spPr>
        </c:dropLines>
        <c:marker val="1"/>
        <c:smooth val="0"/>
        <c:axId val="550101896"/>
        <c:axId val="550100256"/>
      </c:lineChart>
      <c:catAx>
        <c:axId val="55010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0100256"/>
        <c:crosses val="autoZero"/>
        <c:auto val="1"/>
        <c:lblAlgn val="ctr"/>
        <c:lblOffset val="100"/>
        <c:noMultiLvlLbl val="0"/>
      </c:catAx>
      <c:valAx>
        <c:axId val="550100256"/>
        <c:scaling>
          <c:orientation val="minMax"/>
          <c:max val="8"/>
          <c:min val="0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0101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83978831914292E-3"/>
          <c:y val="6.8328113595256937E-2"/>
          <c:w val="0.99584160211680861"/>
          <c:h val="0.8360893441039087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Antes do Empretec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9A0B-41B6-B829-DFCD0349B534}"/>
              </c:ext>
            </c:extLst>
          </c:dPt>
          <c:dPt>
            <c:idx val="1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A0B-41B6-B829-DFCD0349B534}"/>
              </c:ext>
            </c:extLst>
          </c:dPt>
          <c:dPt>
            <c:idx val="2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A0B-41B6-B829-DFCD0349B534}"/>
              </c:ext>
            </c:extLst>
          </c:dPt>
          <c:dPt>
            <c:idx val="3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A0B-41B6-B829-DFCD0349B534}"/>
              </c:ext>
            </c:extLst>
          </c:dPt>
          <c:dPt>
            <c:idx val="4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6-9D1F-4E0B-B698-62427BEF63B9}"/>
              </c:ext>
            </c:extLst>
          </c:dPt>
          <c:dPt>
            <c:idx val="5"/>
            <c:invertIfNegative val="0"/>
            <c:bubble3D val="0"/>
            <c:spPr>
              <a:solidFill>
                <a:srgbClr val="D6F8F7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D1F-4E0B-B698-62427BEF63B9}"/>
              </c:ext>
            </c:extLst>
          </c:dPt>
          <c:dPt>
            <c:idx val="6"/>
            <c:invertIfNegative val="0"/>
            <c:bubble3D val="0"/>
            <c:spPr>
              <a:solidFill>
                <a:srgbClr val="02D1CB">
                  <a:alpha val="16000"/>
                </a:srgb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D1F-4E0B-B698-62427BEF63B9}"/>
              </c:ext>
            </c:extLst>
          </c:dPt>
          <c:dPt>
            <c:idx val="7"/>
            <c:invertIfNegative val="0"/>
            <c:bubble3D val="0"/>
            <c:spPr>
              <a:solidFill>
                <a:srgbClr val="02D1CB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9D1F-4E0B-B698-62427BEF63B9}"/>
              </c:ext>
            </c:extLst>
          </c:dPt>
          <c:dPt>
            <c:idx val="8"/>
            <c:invertIfNegative val="0"/>
            <c:bubble3D val="0"/>
            <c:spPr>
              <a:solidFill>
                <a:srgbClr val="02D1CB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D1F-4E0B-B698-62427BEF63B9}"/>
              </c:ext>
            </c:extLst>
          </c:dPt>
          <c:dPt>
            <c:idx val="9"/>
            <c:invertIfNegative val="0"/>
            <c:bubble3D val="0"/>
            <c:spPr>
              <a:solidFill>
                <a:srgbClr val="00827A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D1F-4E0B-B698-62427BEF63B9}"/>
              </c:ext>
            </c:extLst>
          </c:dPt>
          <c:dPt>
            <c:idx val="10"/>
            <c:invertIfNegative val="0"/>
            <c:bubble3D val="0"/>
            <c:spPr>
              <a:solidFill>
                <a:srgbClr val="00827A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D1F-4E0B-B698-62427BEF63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Plan1!$A$2:$A$12</c:f>
              <c:strCache>
                <c:ptCount val="11"/>
                <c:pt idx="0">
                  <c:v>Nota 0</c:v>
                </c:pt>
                <c:pt idx="1">
                  <c:v>Nota 1</c:v>
                </c:pt>
                <c:pt idx="2">
                  <c:v>Nota 2</c:v>
                </c:pt>
                <c:pt idx="3">
                  <c:v>Nota 3</c:v>
                </c:pt>
                <c:pt idx="4">
                  <c:v>Nota 4</c:v>
                </c:pt>
                <c:pt idx="5">
                  <c:v>Nota 5</c:v>
                </c:pt>
                <c:pt idx="6">
                  <c:v>Nota 6</c:v>
                </c:pt>
                <c:pt idx="7">
                  <c:v>Nota 7</c:v>
                </c:pt>
                <c:pt idx="8">
                  <c:v>Nota 8</c:v>
                </c:pt>
                <c:pt idx="9">
                  <c:v>Nota 9</c:v>
                </c:pt>
                <c:pt idx="10">
                  <c:v>Nota 10</c:v>
                </c:pt>
              </c:strCache>
            </c:strRef>
          </c:cat>
          <c:val>
            <c:numRef>
              <c:f>Plan1!$B$2:$B$12</c:f>
              <c:numCache>
                <c:formatCode>0.0%</c:formatCode>
                <c:ptCount val="11"/>
                <c:pt idx="0">
                  <c:v>3.345896852842502E-3</c:v>
                </c:pt>
                <c:pt idx="1">
                  <c:v>0</c:v>
                </c:pt>
                <c:pt idx="2">
                  <c:v>9.7505524208106196E-4</c:v>
                </c:pt>
                <c:pt idx="3">
                  <c:v>2.2437797254104387E-3</c:v>
                </c:pt>
                <c:pt idx="4">
                  <c:v>3.6890794768069247E-3</c:v>
                </c:pt>
                <c:pt idx="5">
                  <c:v>1.0465883897824465E-2</c:v>
                </c:pt>
                <c:pt idx="6">
                  <c:v>8.5030313007232565E-3</c:v>
                </c:pt>
                <c:pt idx="7">
                  <c:v>4.1154502406678076E-2</c:v>
                </c:pt>
                <c:pt idx="8">
                  <c:v>0.16452943518542573</c:v>
                </c:pt>
                <c:pt idx="9">
                  <c:v>0.20421792222034743</c:v>
                </c:pt>
                <c:pt idx="10">
                  <c:v>0.56087541369186011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0B-41B6-B829-DFCD0349B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-27"/>
        <c:axId val="80930688"/>
        <c:axId val="80932224"/>
      </c:barChart>
      <c:catAx>
        <c:axId val="8093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pt-BR"/>
          </a:p>
        </c:txPr>
        <c:crossAx val="80932224"/>
        <c:crosses val="autoZero"/>
        <c:auto val="1"/>
        <c:lblAlgn val="ctr"/>
        <c:lblOffset val="100"/>
        <c:noMultiLvlLbl val="0"/>
      </c:catAx>
      <c:valAx>
        <c:axId val="80932224"/>
        <c:scaling>
          <c:orientation val="minMax"/>
          <c:max val="0.60000000000000009"/>
        </c:scaling>
        <c:delete val="1"/>
        <c:axPos val="l"/>
        <c:numFmt formatCode="0%" sourceLinked="0"/>
        <c:majorTickMark val="out"/>
        <c:minorTickMark val="none"/>
        <c:tickLblPos val="nextTo"/>
        <c:crossAx val="8093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7375E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Atendidos em 2014</c:v>
                </c:pt>
                <c:pt idx="1">
                  <c:v>Atendidos em 2015</c:v>
                </c:pt>
                <c:pt idx="2">
                  <c:v>Atendidos em 2016</c:v>
                </c:pt>
                <c:pt idx="3">
                  <c:v>Atendidos em 2017</c:v>
                </c:pt>
                <c:pt idx="4">
                  <c:v>Atendidos em 2018</c:v>
                </c:pt>
              </c:strCache>
            </c:strRef>
          </c:cat>
          <c:val>
            <c:numRef>
              <c:f>Planilha1!$B$2:$B$6</c:f>
              <c:numCache>
                <c:formatCode>0.0</c:formatCode>
                <c:ptCount val="5"/>
                <c:pt idx="0">
                  <c:v>9.1999999999999993</c:v>
                </c:pt>
                <c:pt idx="1">
                  <c:v>9.1</c:v>
                </c:pt>
                <c:pt idx="2">
                  <c:v>9.1</c:v>
                </c:pt>
                <c:pt idx="3">
                  <c:v>9.1</c:v>
                </c:pt>
                <c:pt idx="4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A6-4344-8D9C-BAC4DDE69CA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dk1">
                  <a:lumMod val="35000"/>
                  <a:lumOff val="65000"/>
                </a:schemeClr>
              </a:solidFill>
            </a:ln>
            <a:effectLst/>
          </c:spPr>
        </c:dropLines>
        <c:marker val="1"/>
        <c:smooth val="0"/>
        <c:axId val="550101896"/>
        <c:axId val="550100256"/>
      </c:lineChart>
      <c:catAx>
        <c:axId val="55010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0100256"/>
        <c:crosses val="autoZero"/>
        <c:auto val="1"/>
        <c:lblAlgn val="ctr"/>
        <c:lblOffset val="100"/>
        <c:noMultiLvlLbl val="0"/>
      </c:catAx>
      <c:valAx>
        <c:axId val="550100256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0101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71F9-458A-4FC6-AB76-627B7AF1D24C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0F50-5501-4046-801D-4D910C43DA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56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71F9-458A-4FC6-AB76-627B7AF1D24C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0F50-5501-4046-801D-4D910C43DA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39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71F9-458A-4FC6-AB76-627B7AF1D24C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0F50-5501-4046-801D-4D910C43DA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22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71F9-458A-4FC6-AB76-627B7AF1D24C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0F50-5501-4046-801D-4D910C43DA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61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71F9-458A-4FC6-AB76-627B7AF1D24C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0F50-5501-4046-801D-4D910C43DA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36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71F9-458A-4FC6-AB76-627B7AF1D24C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0F50-5501-4046-801D-4D910C43DA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96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71F9-458A-4FC6-AB76-627B7AF1D24C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0F50-5501-4046-801D-4D910C43DA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72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71F9-458A-4FC6-AB76-627B7AF1D24C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0F50-5501-4046-801D-4D910C43DA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79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71F9-458A-4FC6-AB76-627B7AF1D24C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0F50-5501-4046-801D-4D910C43DA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89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71F9-458A-4FC6-AB76-627B7AF1D24C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0F50-5501-4046-801D-4D910C43DA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96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71F9-458A-4FC6-AB76-627B7AF1D24C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0F50-5501-4046-801D-4D910C43DA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07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271F9-458A-4FC6-AB76-627B7AF1D24C}" type="datetimeFigureOut">
              <a:rPr lang="pt-BR" smtClean="0"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90F50-5501-4046-801D-4D910C43DA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969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5.wdp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11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0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5.wdp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13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2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15.xml"/><Relationship Id="rId7" Type="http://schemas.microsoft.com/office/2007/relationships/hdphoto" Target="../media/hdphoto9.wdp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5.wdp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17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6.xml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5.wdp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chart" Target="../charts/chart14.xml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5.wdp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20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5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9.xml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5.wdp"/><Relationship Id="rId7" Type="http://schemas.openxmlformats.org/officeDocument/2006/relationships/slide" Target="slide2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chart" Target="../charts/char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microsoft.com/office/2007/relationships/hdphoto" Target="../media/hdphoto5.wdp"/><Relationship Id="rId7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slide" Target="slide21.xml"/><Relationship Id="rId4" Type="http://schemas.openxmlformats.org/officeDocument/2006/relationships/chart" Target="../charts/chart18.xml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slide" Target="slide25.xml"/><Relationship Id="rId7" Type="http://schemas.openxmlformats.org/officeDocument/2006/relationships/image" Target="../media/image34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slide" Target="slide24.xml"/><Relationship Id="rId4" Type="http://schemas.microsoft.com/office/2007/relationships/hdphoto" Target="../media/hdphoto1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microsoft.com/office/2007/relationships/hdphoto" Target="../media/hdphoto10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chart" Target="../charts/chart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microsoft.com/office/2007/relationships/hdphoto" Target="../media/hdphoto4.wdp"/><Relationship Id="rId7" Type="http://schemas.openxmlformats.org/officeDocument/2006/relationships/slide" Target="slide3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11" Type="http://schemas.openxmlformats.org/officeDocument/2006/relationships/slide" Target="slide4.xml"/><Relationship Id="rId5" Type="http://schemas.openxmlformats.org/officeDocument/2006/relationships/slide" Target="slide23.xml"/><Relationship Id="rId10" Type="http://schemas.openxmlformats.org/officeDocument/2006/relationships/slide" Target="slide45.xml"/><Relationship Id="rId4" Type="http://schemas.openxmlformats.org/officeDocument/2006/relationships/slide" Target="slide7.xml"/><Relationship Id="rId9" Type="http://schemas.openxmlformats.org/officeDocument/2006/relationships/slide" Target="slide4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10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10.wdp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6.xml"/><Relationship Id="rId3" Type="http://schemas.openxmlformats.org/officeDocument/2006/relationships/image" Target="../media/image34.png"/><Relationship Id="rId7" Type="http://schemas.openxmlformats.org/officeDocument/2006/relationships/chart" Target="../charts/chart35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microsoft.com/office/2007/relationships/hdphoto" Target="../media/hdphoto10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0.wdp"/><Relationship Id="rId7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35.xml"/><Relationship Id="rId4" Type="http://schemas.openxmlformats.org/officeDocument/2006/relationships/chart" Target="../charts/chart3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34.xml"/><Relationship Id="rId7" Type="http://schemas.microsoft.com/office/2007/relationships/hdphoto" Target="../media/hdphoto10.wdp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12.wdp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3.xml"/><Relationship Id="rId3" Type="http://schemas.openxmlformats.org/officeDocument/2006/relationships/image" Target="../media/image34.png"/><Relationship Id="rId7" Type="http://schemas.openxmlformats.org/officeDocument/2006/relationships/chart" Target="../charts/chart42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1.xml"/><Relationship Id="rId5" Type="http://schemas.openxmlformats.org/officeDocument/2006/relationships/chart" Target="../charts/chart40.xml"/><Relationship Id="rId4" Type="http://schemas.microsoft.com/office/2007/relationships/hdphoto" Target="../media/hdphoto10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0.wdp"/><Relationship Id="rId7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38.xml"/><Relationship Id="rId4" Type="http://schemas.openxmlformats.org/officeDocument/2006/relationships/chart" Target="../charts/chart4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2.wdp"/><Relationship Id="rId7" Type="http://schemas.openxmlformats.org/officeDocument/2006/relationships/chart" Target="../charts/chart4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34.png"/><Relationship Id="rId4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39.png"/><Relationship Id="rId4" Type="http://schemas.openxmlformats.org/officeDocument/2006/relationships/chart" Target="../charts/chart4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14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chart" Target="../charts/chart51.xml"/><Relationship Id="rId3" Type="http://schemas.microsoft.com/office/2007/relationships/hdphoto" Target="../media/hdphoto16.wdp"/><Relationship Id="rId7" Type="http://schemas.microsoft.com/office/2007/relationships/hdphoto" Target="../media/hdphoto18.wdp"/><Relationship Id="rId12" Type="http://schemas.openxmlformats.org/officeDocument/2006/relationships/chart" Target="../charts/chart50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chart" Target="../charts/chart49.xml"/><Relationship Id="rId5" Type="http://schemas.microsoft.com/office/2007/relationships/hdphoto" Target="../media/hdphoto17.wdp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microsoft.com/office/2007/relationships/hdphoto" Target="../media/hdphoto19.wdp"/><Relationship Id="rId14" Type="http://schemas.openxmlformats.org/officeDocument/2006/relationships/chart" Target="../charts/chart5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3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5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9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8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2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243" r="5829"/>
          <a:stretch/>
        </p:blipFill>
        <p:spPr>
          <a:xfrm>
            <a:off x="1" y="-12700"/>
            <a:ext cx="12192000" cy="68707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327270" y="-18854"/>
            <a:ext cx="4253838" cy="6876854"/>
          </a:xfrm>
          <a:prstGeom prst="rect">
            <a:avLst/>
          </a:prstGeom>
          <a:solidFill>
            <a:srgbClr val="00C0B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30" name="Picture 6" descr="Empretec Logo Vector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6323" y="3092702"/>
            <a:ext cx="3535730" cy="71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1" y="6257423"/>
            <a:ext cx="1015741" cy="56692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7327269" y="3935127"/>
            <a:ext cx="4253839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>
                <a:solidFill>
                  <a:prstClr val="white"/>
                </a:solidFill>
                <a:latin typeface="Lucida Sans Typewriter" panose="020B0602040502020304" pitchFamily="33" charset="0"/>
                <a:cs typeface="Lucida Sans Typewriter" panose="020B0602040502020304" pitchFamily="33" charset="0"/>
              </a:rPr>
              <a:t>2019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Typewriter" panose="020B0602040502020304" pitchFamily="33" charset="0"/>
              <a:cs typeface="Lucida Sans Typewriter" panose="020B0602040502020304" pitchFamily="33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327269" y="4951551"/>
            <a:ext cx="42538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Pesquisa</a:t>
            </a:r>
            <a:r>
              <a:rPr kumimoji="0" lang="pt-BR" sz="20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Satisfação e Impacto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7670832" y="4812126"/>
            <a:ext cx="34319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7327269" y="6379849"/>
            <a:ext cx="42538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Maio 2019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  <a14:imgEffect>
                      <a14:brightnessContrast bright="100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1" y="151656"/>
            <a:ext cx="1099949" cy="50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12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37"/>
          <p:cNvSpPr/>
          <p:nvPr/>
        </p:nvSpPr>
        <p:spPr>
          <a:xfrm>
            <a:off x="6962776" y="4180826"/>
            <a:ext cx="1316472" cy="15972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5467350" y="3548899"/>
            <a:ext cx="1334928" cy="22302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/>
          <p:cNvSpPr/>
          <p:nvPr/>
        </p:nvSpPr>
        <p:spPr>
          <a:xfrm>
            <a:off x="197526" y="4923729"/>
            <a:ext cx="5109325" cy="8557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8469646" y="1005230"/>
            <a:ext cx="3722354" cy="5631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497703" y="101400"/>
            <a:ext cx="7919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APLICABILIDADE </a:t>
            </a:r>
            <a:r>
              <a:rPr lang="pt-BR" sz="2800" b="1" dirty="0">
                <a:solidFill>
                  <a:schemeClr val="bg1"/>
                </a:solidFill>
              </a:rPr>
              <a:t>DOS CONHECIMENTOS ADQUIRIDOS NO EMPRETEC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3471" y1="30648" x2="73471" y2="30648"/>
                        <a14:foregroundMark x1="41672" y1="33495" x2="41672" y2="33495"/>
                        <a14:foregroundMark x1="40279" y1="58025" x2="40279" y2="58025"/>
                        <a14:foregroundMark x1="56430" y1="60892" x2="56430" y2="60892"/>
                        <a14:backgroundMark x1="35675" y1="48153" x2="35675" y2="48153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41233" y="-166135"/>
            <a:ext cx="1585105" cy="1585444"/>
          </a:xfrm>
          <a:prstGeom prst="rect">
            <a:avLst/>
          </a:prstGeom>
        </p:spPr>
      </p:pic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82783"/>
            <a:chOff x="-67030" y="6389776"/>
            <a:chExt cx="12204000" cy="282783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Q6. O(a) senhor(a) conseguiu por em prática no dia-a-dia os conhecimentos adquiridos no EMPRETEC? Dê uma nota de 0 a 10.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ângulo Arredondado 22"/>
          <p:cNvSpPr/>
          <p:nvPr/>
        </p:nvSpPr>
        <p:spPr>
          <a:xfrm>
            <a:off x="11061770" y="6636692"/>
            <a:ext cx="1067997" cy="180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2.078</a:t>
            </a:r>
          </a:p>
        </p:txBody>
      </p: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1312529086"/>
              </p:ext>
            </p:extLst>
          </p:nvPr>
        </p:nvGraphicFramePr>
        <p:xfrm>
          <a:off x="104599" y="1585386"/>
          <a:ext cx="8260093" cy="4631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tângulo Arredondado 3">
            <a:hlinkClick r:id="rId5" action="ppaction://hlinksldjump"/>
          </p:cNvPr>
          <p:cNvSpPr/>
          <p:nvPr/>
        </p:nvSpPr>
        <p:spPr>
          <a:xfrm>
            <a:off x="10642024" y="6163906"/>
            <a:ext cx="1496993" cy="2912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 histórico</a:t>
            </a:r>
          </a:p>
        </p:txBody>
      </p:sp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178" y="6094654"/>
            <a:ext cx="465913" cy="4659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6553" y="6367901"/>
            <a:ext cx="191991" cy="191991"/>
          </a:xfrm>
          <a:prstGeom prst="rect">
            <a:avLst/>
          </a:prstGeom>
        </p:spPr>
      </p:pic>
      <p:grpSp>
        <p:nvGrpSpPr>
          <p:cNvPr id="16" name="Agrupar 15"/>
          <p:cNvGrpSpPr/>
          <p:nvPr/>
        </p:nvGrpSpPr>
        <p:grpSpPr>
          <a:xfrm>
            <a:off x="9833233" y="2543776"/>
            <a:ext cx="1008000" cy="1008000"/>
            <a:chOff x="9795429" y="1619706"/>
            <a:chExt cx="1008000" cy="1008000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8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5429" y="1799706"/>
              <a:ext cx="648000" cy="648000"/>
            </a:xfrm>
            <a:prstGeom prst="rect">
              <a:avLst/>
            </a:prstGeom>
          </p:spPr>
        </p:pic>
        <p:sp>
          <p:nvSpPr>
            <p:cNvPr id="27" name="Elipse 26"/>
            <p:cNvSpPr/>
            <p:nvPr/>
          </p:nvSpPr>
          <p:spPr>
            <a:xfrm>
              <a:off x="9795429" y="1619706"/>
              <a:ext cx="1008000" cy="1008000"/>
            </a:xfrm>
            <a:prstGeom prst="ellipse">
              <a:avLst/>
            </a:prstGeom>
            <a:noFill/>
            <a:ln>
              <a:solidFill>
                <a:srgbClr val="00C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8" name="Retângulo 27"/>
          <p:cNvSpPr/>
          <p:nvPr/>
        </p:nvSpPr>
        <p:spPr>
          <a:xfrm>
            <a:off x="9315318" y="3706400"/>
            <a:ext cx="20438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solidFill>
                  <a:srgbClr val="00968F"/>
                </a:solidFill>
              </a:rPr>
              <a:t>NOTA MÉDIA: </a:t>
            </a:r>
            <a:r>
              <a:rPr lang="pt-BR" sz="3000" b="1" i="1" dirty="0">
                <a:solidFill>
                  <a:srgbClr val="00968F"/>
                </a:solidFill>
              </a:rPr>
              <a:t>7,6</a:t>
            </a:r>
            <a:endParaRPr lang="pt-BR" sz="3000" dirty="0">
              <a:solidFill>
                <a:srgbClr val="00968F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497703" y="1575987"/>
            <a:ext cx="75555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Pouco mais da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metade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dos entrevistados atribuiu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médias 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a aplicabilidade dos conhecimentos adquiridos no EMPRETEC. Cerca de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¼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dos respondentes atribuiu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altas 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este item da avaliação.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6845000" y="3918574"/>
            <a:ext cx="1476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altas: 26,1%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236944" y="4646730"/>
            <a:ext cx="5098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baixas: 20,3%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5367337" y="3271900"/>
            <a:ext cx="1534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medias: 53,6%</a:t>
            </a:r>
          </a:p>
        </p:txBody>
      </p:sp>
    </p:spTree>
    <p:extLst>
      <p:ext uri="{BB962C8B-B14F-4D97-AF65-F5344CB8AC3E}">
        <p14:creationId xmlns:p14="http://schemas.microsoft.com/office/powerpoint/2010/main" val="200274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8469646" y="1005230"/>
            <a:ext cx="3722354" cy="5631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508905" y="186599"/>
            <a:ext cx="79194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HISTÓRICO</a:t>
            </a:r>
          </a:p>
          <a:p>
            <a:r>
              <a:rPr lang="pt-BR" sz="2000" b="1" dirty="0">
                <a:solidFill>
                  <a:schemeClr val="bg1"/>
                </a:solidFill>
              </a:rPr>
              <a:t>APLICABILIDADE DOS CONHECIMENTOS ADQUIRIDOS NO EMPRETEC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82783"/>
            <a:chOff x="-67030" y="6389776"/>
            <a:chExt cx="12204000" cy="282783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Q6. O(a) senhor(a) conseguiu por em prática no dia-a-dia os conhecimentos adquiridos no EMPRETEC? Dê uma nota de 0 a 10.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514399316"/>
              </p:ext>
            </p:extLst>
          </p:nvPr>
        </p:nvGraphicFramePr>
        <p:xfrm>
          <a:off x="662100" y="1854391"/>
          <a:ext cx="7146892" cy="444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Imagem 1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9000"/>
                    </a14:imgEffect>
                    <a14:imgEffect>
                      <a14:brightnessContrast bright="100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75" y="186599"/>
            <a:ext cx="791998" cy="791998"/>
          </a:xfrm>
          <a:prstGeom prst="rect">
            <a:avLst/>
          </a:prstGeom>
        </p:spPr>
      </p:pic>
      <p:sp>
        <p:nvSpPr>
          <p:cNvPr id="7" name="Retângulo Arredondado 6">
            <a:hlinkClick r:id="rId5" action="ppaction://hlinksldjump"/>
          </p:cNvPr>
          <p:cNvSpPr/>
          <p:nvPr/>
        </p:nvSpPr>
        <p:spPr>
          <a:xfrm>
            <a:off x="11162675" y="6193652"/>
            <a:ext cx="958727" cy="3205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>
                    <a:lumMod val="50000"/>
                  </a:schemeClr>
                </a:solidFill>
              </a:rPr>
              <a:t>← </a:t>
            </a:r>
            <a:r>
              <a:rPr lang="pt-BR" sz="1300" b="1" dirty="0">
                <a:solidFill>
                  <a:schemeClr val="bg1">
                    <a:lumMod val="50000"/>
                  </a:schemeClr>
                </a:solidFill>
              </a:rPr>
              <a:t>VOLTAR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635750" y="3118254"/>
            <a:ext cx="33901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Observa-se, ao longo da série histórica, um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aumento da nota média 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acerca da aplicabilidade dos conhecimento adquiridos nos Seminários do EMPRETEC.</a:t>
            </a:r>
          </a:p>
        </p:txBody>
      </p:sp>
      <p:grpSp>
        <p:nvGrpSpPr>
          <p:cNvPr id="13" name="Agrupar 12"/>
          <p:cNvGrpSpPr/>
          <p:nvPr/>
        </p:nvGrpSpPr>
        <p:grpSpPr>
          <a:xfrm>
            <a:off x="9731573" y="1854391"/>
            <a:ext cx="1008000" cy="1008000"/>
            <a:chOff x="9795429" y="1619706"/>
            <a:chExt cx="1008000" cy="1008000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5429" y="1799706"/>
              <a:ext cx="648000" cy="648000"/>
            </a:xfrm>
            <a:prstGeom prst="rect">
              <a:avLst/>
            </a:prstGeom>
          </p:spPr>
        </p:pic>
        <p:sp>
          <p:nvSpPr>
            <p:cNvPr id="17" name="Elipse 16"/>
            <p:cNvSpPr/>
            <p:nvPr/>
          </p:nvSpPr>
          <p:spPr>
            <a:xfrm>
              <a:off x="9795429" y="1619706"/>
              <a:ext cx="1008000" cy="1008000"/>
            </a:xfrm>
            <a:prstGeom prst="ellipse">
              <a:avLst/>
            </a:prstGeom>
            <a:noFill/>
            <a:ln>
              <a:solidFill>
                <a:srgbClr val="00C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6289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5467350" y="4335552"/>
            <a:ext cx="1334928" cy="14435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197526" y="5230359"/>
            <a:ext cx="5109325" cy="549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6962776" y="1857332"/>
            <a:ext cx="1316472" cy="39207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8469646" y="1005230"/>
            <a:ext cx="3722354" cy="5631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497703" y="101400"/>
            <a:ext cx="79194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SATISFAÇÃO GERAL</a:t>
            </a:r>
          </a:p>
          <a:p>
            <a:r>
              <a:rPr lang="pt-BR" sz="2600" b="1" dirty="0">
                <a:solidFill>
                  <a:schemeClr val="bg1"/>
                </a:solidFill>
              </a:rPr>
              <a:t>COM O EMPRETEC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3471" y1="30648" x2="73471" y2="30648"/>
                        <a14:foregroundMark x1="41672" y1="33495" x2="41672" y2="33495"/>
                        <a14:foregroundMark x1="40279" y1="58025" x2="40279" y2="58025"/>
                        <a14:foregroundMark x1="56430" y1="60892" x2="56430" y2="60892"/>
                        <a14:backgroundMark x1="35675" y1="48153" x2="35675" y2="48153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41233" y="-166135"/>
            <a:ext cx="1585105" cy="1585444"/>
          </a:xfrm>
          <a:prstGeom prst="rect">
            <a:avLst/>
          </a:prstGeom>
        </p:spPr>
      </p:pic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82783"/>
            <a:chOff x="-67030" y="6389776"/>
            <a:chExt cx="12204000" cy="282783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Q7. Em relação à sua satisfação geral com o EMPRETEC, atribua uma nota de 0 a 10, sendo 0 “totalmente insatisfeito” e 10 “totalmente satisfeito”.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ângulo Arredondado 22"/>
          <p:cNvSpPr/>
          <p:nvPr/>
        </p:nvSpPr>
        <p:spPr>
          <a:xfrm>
            <a:off x="11061770" y="6636692"/>
            <a:ext cx="1067997" cy="180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2.078</a:t>
            </a:r>
          </a:p>
        </p:txBody>
      </p: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2955340648"/>
              </p:ext>
            </p:extLst>
          </p:nvPr>
        </p:nvGraphicFramePr>
        <p:xfrm>
          <a:off x="104599" y="1585386"/>
          <a:ext cx="8260093" cy="4631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tângulo Arredondado 3">
            <a:hlinkClick r:id="rId5" action="ppaction://hlinksldjump"/>
          </p:cNvPr>
          <p:cNvSpPr/>
          <p:nvPr/>
        </p:nvSpPr>
        <p:spPr>
          <a:xfrm>
            <a:off x="10642024" y="6163906"/>
            <a:ext cx="1496993" cy="2912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 histórico</a:t>
            </a:r>
          </a:p>
        </p:txBody>
      </p:sp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178" y="6094654"/>
            <a:ext cx="465913" cy="4659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6553" y="6367901"/>
            <a:ext cx="191991" cy="191991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6887722" y="1566249"/>
            <a:ext cx="1476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altas: 76,5%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208789" y="4953359"/>
            <a:ext cx="5098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baixas: 2,9%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5342379" y="4058467"/>
            <a:ext cx="1534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medias: 20,6%</a:t>
            </a:r>
          </a:p>
        </p:txBody>
      </p:sp>
      <p:grpSp>
        <p:nvGrpSpPr>
          <p:cNvPr id="31" name="Agrupar 30"/>
          <p:cNvGrpSpPr/>
          <p:nvPr/>
        </p:nvGrpSpPr>
        <p:grpSpPr>
          <a:xfrm>
            <a:off x="9833233" y="2543776"/>
            <a:ext cx="1008000" cy="1008000"/>
            <a:chOff x="9795429" y="1619706"/>
            <a:chExt cx="1008000" cy="1008000"/>
          </a:xfrm>
        </p:grpSpPr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8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5429" y="1799706"/>
              <a:ext cx="648000" cy="648000"/>
            </a:xfrm>
            <a:prstGeom prst="rect">
              <a:avLst/>
            </a:prstGeom>
          </p:spPr>
        </p:pic>
        <p:sp>
          <p:nvSpPr>
            <p:cNvPr id="33" name="Elipse 32"/>
            <p:cNvSpPr/>
            <p:nvPr/>
          </p:nvSpPr>
          <p:spPr>
            <a:xfrm>
              <a:off x="9795429" y="1619706"/>
              <a:ext cx="1008000" cy="1008000"/>
            </a:xfrm>
            <a:prstGeom prst="ellipse">
              <a:avLst/>
            </a:prstGeom>
            <a:noFill/>
            <a:ln>
              <a:solidFill>
                <a:srgbClr val="00C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4" name="Retângulo 33"/>
          <p:cNvSpPr/>
          <p:nvPr/>
        </p:nvSpPr>
        <p:spPr>
          <a:xfrm>
            <a:off x="9315318" y="3706400"/>
            <a:ext cx="20438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solidFill>
                  <a:srgbClr val="00968F"/>
                </a:solidFill>
              </a:rPr>
              <a:t>NOTA MÉDIA: </a:t>
            </a:r>
            <a:r>
              <a:rPr lang="pt-BR" sz="3000" b="1" i="1" dirty="0">
                <a:solidFill>
                  <a:srgbClr val="00968F"/>
                </a:solidFill>
              </a:rPr>
              <a:t>9,2</a:t>
            </a:r>
            <a:endParaRPr lang="pt-BR" sz="3000" dirty="0">
              <a:solidFill>
                <a:srgbClr val="00968F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497703" y="1708106"/>
            <a:ext cx="6155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Cerca de 3 em cada 4 entrevistados atribuiu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altas 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a satisfação geral com o  EMPRETEC. </a:t>
            </a:r>
          </a:p>
        </p:txBody>
      </p:sp>
    </p:spTree>
    <p:extLst>
      <p:ext uri="{BB962C8B-B14F-4D97-AF65-F5344CB8AC3E}">
        <p14:creationId xmlns:p14="http://schemas.microsoft.com/office/powerpoint/2010/main" val="44656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8469646" y="1005230"/>
            <a:ext cx="3722354" cy="5631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508905" y="186599"/>
            <a:ext cx="79194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HISTÓRICO</a:t>
            </a:r>
          </a:p>
          <a:p>
            <a:r>
              <a:rPr lang="pt-BR" sz="2000" b="1" dirty="0">
                <a:solidFill>
                  <a:schemeClr val="bg1"/>
                </a:solidFill>
              </a:rPr>
              <a:t>SATISFAÇÃO GERAL COM O EMPRETEC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82783"/>
            <a:chOff x="-67030" y="6389776"/>
            <a:chExt cx="12204000" cy="282783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Q7. Em relação à sua satisfação geral com o EMPRETEC, atribua uma nota de 0 a 10, sendo 0 “totalmente insatisfeito” e 10 “totalmente satisfeito”.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08662410"/>
              </p:ext>
            </p:extLst>
          </p:nvPr>
        </p:nvGraphicFramePr>
        <p:xfrm>
          <a:off x="662100" y="1854391"/>
          <a:ext cx="7146892" cy="444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Imagem 1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9000"/>
                    </a14:imgEffect>
                    <a14:imgEffect>
                      <a14:brightnessContrast bright="100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75" y="186599"/>
            <a:ext cx="791998" cy="791998"/>
          </a:xfrm>
          <a:prstGeom prst="rect">
            <a:avLst/>
          </a:prstGeom>
        </p:spPr>
      </p:pic>
      <p:sp>
        <p:nvSpPr>
          <p:cNvPr id="7" name="Retângulo Arredondado 6">
            <a:hlinkClick r:id="rId5" action="ppaction://hlinksldjump"/>
          </p:cNvPr>
          <p:cNvSpPr/>
          <p:nvPr/>
        </p:nvSpPr>
        <p:spPr>
          <a:xfrm>
            <a:off x="11162675" y="6193652"/>
            <a:ext cx="958727" cy="3205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>
                    <a:lumMod val="50000"/>
                  </a:schemeClr>
                </a:solidFill>
              </a:rPr>
              <a:t>← </a:t>
            </a:r>
            <a:r>
              <a:rPr lang="pt-BR" sz="1300" b="1" dirty="0">
                <a:solidFill>
                  <a:schemeClr val="bg1">
                    <a:lumMod val="50000"/>
                  </a:schemeClr>
                </a:solidFill>
              </a:rPr>
              <a:t>VOLTAR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635750" y="3118254"/>
            <a:ext cx="33901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notas médias atribuídas à satisfação geral com o EMPRETEC tendem a se manter estáveis ao longo da série histórica, variando entre 9,1 e 9,2.</a:t>
            </a:r>
          </a:p>
        </p:txBody>
      </p:sp>
      <p:grpSp>
        <p:nvGrpSpPr>
          <p:cNvPr id="13" name="Agrupar 12"/>
          <p:cNvGrpSpPr/>
          <p:nvPr/>
        </p:nvGrpSpPr>
        <p:grpSpPr>
          <a:xfrm>
            <a:off x="9731573" y="1854391"/>
            <a:ext cx="1008000" cy="1008000"/>
            <a:chOff x="9795429" y="1619706"/>
            <a:chExt cx="1008000" cy="1008000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5429" y="1799706"/>
              <a:ext cx="648000" cy="648000"/>
            </a:xfrm>
            <a:prstGeom prst="rect">
              <a:avLst/>
            </a:prstGeom>
          </p:spPr>
        </p:pic>
        <p:sp>
          <p:nvSpPr>
            <p:cNvPr id="17" name="Elipse 16"/>
            <p:cNvSpPr/>
            <p:nvPr/>
          </p:nvSpPr>
          <p:spPr>
            <a:xfrm>
              <a:off x="9795429" y="1619706"/>
              <a:ext cx="1008000" cy="1008000"/>
            </a:xfrm>
            <a:prstGeom prst="ellipse">
              <a:avLst/>
            </a:prstGeom>
            <a:noFill/>
            <a:ln>
              <a:solidFill>
                <a:srgbClr val="00C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18484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5778631" y="1005230"/>
            <a:ext cx="6413369" cy="5631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497703" y="101400"/>
            <a:ext cx="79194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AVALIAÇÃO DO PREÇO</a:t>
            </a:r>
          </a:p>
          <a:p>
            <a:r>
              <a:rPr lang="pt-BR" sz="2600" b="1" dirty="0">
                <a:solidFill>
                  <a:schemeClr val="bg1"/>
                </a:solidFill>
              </a:rPr>
              <a:t>COBRADO PELO EMPRETEC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82783"/>
            <a:chOff x="-67030" y="6389776"/>
            <a:chExt cx="12204000" cy="282783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Q8. Na sua opinião, pensando no preço cobrado, o(a) </a:t>
              </a:r>
              <a:r>
                <a:rPr lang="pt-BR" sz="1200" dirty="0" err="1"/>
                <a:t>sr</a:t>
              </a:r>
              <a:r>
                <a:rPr lang="pt-BR" sz="1200" dirty="0"/>
                <a:t>(a). acredita que o EMPRETEC teve um preço: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ângulo Arredondado 22"/>
          <p:cNvSpPr/>
          <p:nvPr/>
        </p:nvSpPr>
        <p:spPr>
          <a:xfrm>
            <a:off x="11061770" y="6636692"/>
            <a:ext cx="1067997" cy="180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2.078</a:t>
            </a:r>
          </a:p>
        </p:txBody>
      </p: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1414534786"/>
              </p:ext>
            </p:extLst>
          </p:nvPr>
        </p:nvGraphicFramePr>
        <p:xfrm>
          <a:off x="707916" y="1598680"/>
          <a:ext cx="4693644" cy="4631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Arredondado 3">
            <a:hlinkClick r:id="rId3" action="ppaction://hlinksldjump"/>
          </p:cNvPr>
          <p:cNvSpPr/>
          <p:nvPr/>
        </p:nvSpPr>
        <p:spPr>
          <a:xfrm>
            <a:off x="10642024" y="6163906"/>
            <a:ext cx="1496993" cy="2912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 histórico</a:t>
            </a:r>
          </a:p>
        </p:txBody>
      </p:sp>
      <p:pic>
        <p:nvPicPr>
          <p:cNvPr id="2" name="Imagem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178" y="6094654"/>
            <a:ext cx="465913" cy="4659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6553" y="6367901"/>
            <a:ext cx="191991" cy="191991"/>
          </a:xfrm>
          <a:prstGeom prst="rect">
            <a:avLst/>
          </a:prstGeom>
        </p:spPr>
      </p:pic>
      <p:sp>
        <p:nvSpPr>
          <p:cNvPr id="6" name="Fluxograma: Mesclar 5"/>
          <p:cNvSpPr/>
          <p:nvPr/>
        </p:nvSpPr>
        <p:spPr>
          <a:xfrm>
            <a:off x="8095468" y="2481462"/>
            <a:ext cx="1925223" cy="874424"/>
          </a:xfrm>
          <a:prstGeom prst="flowChartMerge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 sz="3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9617" y="92298"/>
            <a:ext cx="912932" cy="9129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130" y="1813830"/>
            <a:ext cx="559897" cy="55989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6918195" y="3782964"/>
            <a:ext cx="42797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grande maioria dos entrevistados – quase ¾ dos respondentes - considera justo e adequado o preço cobrado pelo EMPRETEC.</a:t>
            </a:r>
          </a:p>
        </p:txBody>
      </p:sp>
    </p:spTree>
    <p:extLst>
      <p:ext uri="{BB962C8B-B14F-4D97-AF65-F5344CB8AC3E}">
        <p14:creationId xmlns:p14="http://schemas.microsoft.com/office/powerpoint/2010/main" val="85717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508905" y="186599"/>
            <a:ext cx="79194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HISTÓRICO</a:t>
            </a:r>
          </a:p>
          <a:p>
            <a:r>
              <a:rPr lang="pt-BR" b="1" dirty="0">
                <a:solidFill>
                  <a:schemeClr val="bg1"/>
                </a:solidFill>
              </a:rPr>
              <a:t>AVALIAÇÃO DO PREÇO COBRADO PELO EMPRETEC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82783"/>
            <a:chOff x="-67030" y="6389776"/>
            <a:chExt cx="12204000" cy="282783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Q8. Na sua opinião, pensando no preço cobrado, o(a) </a:t>
              </a:r>
              <a:r>
                <a:rPr lang="pt-BR" sz="1200" dirty="0" err="1"/>
                <a:t>sr</a:t>
              </a:r>
              <a:r>
                <a:rPr lang="pt-BR" sz="1200" dirty="0"/>
                <a:t>(a). acredita que o EMPRETEC teve um preço: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Imagem 1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9000"/>
                    </a14:imgEffect>
                    <a14:imgEffect>
                      <a14:brightnessContrast bright="100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75" y="186599"/>
            <a:ext cx="791998" cy="791998"/>
          </a:xfrm>
          <a:prstGeom prst="rect">
            <a:avLst/>
          </a:prstGeom>
        </p:spPr>
      </p:pic>
      <p:sp>
        <p:nvSpPr>
          <p:cNvPr id="7" name="Retângulo Arredondado 6">
            <a:hlinkClick r:id="rId4" action="ppaction://hlinksldjump"/>
          </p:cNvPr>
          <p:cNvSpPr/>
          <p:nvPr/>
        </p:nvSpPr>
        <p:spPr>
          <a:xfrm>
            <a:off x="11162675" y="6422253"/>
            <a:ext cx="958727" cy="3205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>
                    <a:lumMod val="50000"/>
                  </a:schemeClr>
                </a:solidFill>
              </a:rPr>
              <a:t>← </a:t>
            </a:r>
            <a:r>
              <a:rPr lang="pt-BR" sz="1300" b="1" dirty="0">
                <a:solidFill>
                  <a:schemeClr val="bg1">
                    <a:lumMod val="50000"/>
                  </a:schemeClr>
                </a:solidFill>
              </a:rPr>
              <a:t>VOLTAR</a:t>
            </a: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829738211"/>
              </p:ext>
            </p:extLst>
          </p:nvPr>
        </p:nvGraphicFramePr>
        <p:xfrm>
          <a:off x="374418" y="1484411"/>
          <a:ext cx="11449050" cy="5079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7684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6962776" y="1857332"/>
            <a:ext cx="1316472" cy="39207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5467350" y="4495800"/>
            <a:ext cx="1334928" cy="1283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197526" y="5239883"/>
            <a:ext cx="5109325" cy="5396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8469646" y="1005230"/>
            <a:ext cx="3722354" cy="5631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497703" y="101400"/>
            <a:ext cx="79194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QUALIDADE DO CONTEÚDO</a:t>
            </a:r>
          </a:p>
          <a:p>
            <a:r>
              <a:rPr lang="pt-BR" sz="2600" b="1" dirty="0">
                <a:solidFill>
                  <a:schemeClr val="bg1"/>
                </a:solidFill>
              </a:rPr>
              <a:t>DO EMPRETEC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3471" y1="30648" x2="73471" y2="30648"/>
                        <a14:foregroundMark x1="41672" y1="33495" x2="41672" y2="33495"/>
                        <a14:foregroundMark x1="40279" y1="58025" x2="40279" y2="58025"/>
                        <a14:foregroundMark x1="56430" y1="60892" x2="56430" y2="60892"/>
                        <a14:backgroundMark x1="35675" y1="48153" x2="35675" y2="48153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41233" y="-166135"/>
            <a:ext cx="1585105" cy="1585444"/>
          </a:xfrm>
          <a:prstGeom prst="rect">
            <a:avLst/>
          </a:prstGeom>
        </p:spPr>
      </p:pic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82783"/>
            <a:chOff x="-67030" y="6389776"/>
            <a:chExt cx="12204000" cy="282783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Q25. Em relação à qualidade do conteúdo do EMPRETEC, atribua uma nota de 0 a 10, sendo 0 “péssimo” e 10 “excelente”.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ângulo Arredondado 22"/>
          <p:cNvSpPr/>
          <p:nvPr/>
        </p:nvSpPr>
        <p:spPr>
          <a:xfrm>
            <a:off x="11061770" y="6636692"/>
            <a:ext cx="1067997" cy="180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2.078</a:t>
            </a:r>
          </a:p>
        </p:txBody>
      </p: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387455350"/>
              </p:ext>
            </p:extLst>
          </p:nvPr>
        </p:nvGraphicFramePr>
        <p:xfrm>
          <a:off x="104599" y="1585386"/>
          <a:ext cx="8260093" cy="4631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tângulo Arredondado 3">
            <a:hlinkClick r:id="rId5" action="ppaction://hlinksldjump"/>
          </p:cNvPr>
          <p:cNvSpPr/>
          <p:nvPr/>
        </p:nvSpPr>
        <p:spPr>
          <a:xfrm>
            <a:off x="10642024" y="6163906"/>
            <a:ext cx="1496993" cy="2912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 histórico</a:t>
            </a:r>
          </a:p>
        </p:txBody>
      </p:sp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178" y="6094654"/>
            <a:ext cx="465913" cy="4659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6553" y="6367901"/>
            <a:ext cx="191991" cy="191991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6887722" y="1557716"/>
            <a:ext cx="1476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altas: 78,5%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208789" y="4953359"/>
            <a:ext cx="5098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baixas: 2,7%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5342379" y="4201342"/>
            <a:ext cx="1534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medias: 18,9%</a:t>
            </a:r>
          </a:p>
        </p:txBody>
      </p:sp>
      <p:grpSp>
        <p:nvGrpSpPr>
          <p:cNvPr id="31" name="Agrupar 30"/>
          <p:cNvGrpSpPr/>
          <p:nvPr/>
        </p:nvGrpSpPr>
        <p:grpSpPr>
          <a:xfrm>
            <a:off x="9833233" y="2543776"/>
            <a:ext cx="1008000" cy="1008000"/>
            <a:chOff x="9795429" y="1619706"/>
            <a:chExt cx="1008000" cy="1008000"/>
          </a:xfrm>
        </p:grpSpPr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8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5429" y="1799706"/>
              <a:ext cx="648000" cy="648000"/>
            </a:xfrm>
            <a:prstGeom prst="rect">
              <a:avLst/>
            </a:prstGeom>
          </p:spPr>
        </p:pic>
        <p:sp>
          <p:nvSpPr>
            <p:cNvPr id="33" name="Elipse 32"/>
            <p:cNvSpPr/>
            <p:nvPr/>
          </p:nvSpPr>
          <p:spPr>
            <a:xfrm>
              <a:off x="9795429" y="1619706"/>
              <a:ext cx="1008000" cy="1008000"/>
            </a:xfrm>
            <a:prstGeom prst="ellipse">
              <a:avLst/>
            </a:prstGeom>
            <a:noFill/>
            <a:ln>
              <a:solidFill>
                <a:srgbClr val="00C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4" name="Retângulo 33"/>
          <p:cNvSpPr/>
          <p:nvPr/>
        </p:nvSpPr>
        <p:spPr>
          <a:xfrm>
            <a:off x="9315318" y="3706400"/>
            <a:ext cx="20438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solidFill>
                  <a:srgbClr val="00968F"/>
                </a:solidFill>
              </a:rPr>
              <a:t>NOTA MÉDIA: </a:t>
            </a:r>
            <a:r>
              <a:rPr lang="pt-BR" sz="3000" b="1" i="1" dirty="0">
                <a:solidFill>
                  <a:srgbClr val="00968F"/>
                </a:solidFill>
              </a:rPr>
              <a:t>9,2</a:t>
            </a:r>
            <a:endParaRPr lang="pt-BR" sz="3000" dirty="0">
              <a:solidFill>
                <a:srgbClr val="00968F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497703" y="1708106"/>
            <a:ext cx="6155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Cerca de 3 em cada 4 entrevistados atribuiu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altas 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a qualidade do conteúdo aplicado nos Seminários do  EMPRETEC. </a:t>
            </a:r>
          </a:p>
        </p:txBody>
      </p:sp>
    </p:spTree>
    <p:extLst>
      <p:ext uri="{BB962C8B-B14F-4D97-AF65-F5344CB8AC3E}">
        <p14:creationId xmlns:p14="http://schemas.microsoft.com/office/powerpoint/2010/main" val="272310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8469646" y="1005230"/>
            <a:ext cx="3722354" cy="5631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508905" y="186599"/>
            <a:ext cx="79194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HISTÓRICO</a:t>
            </a:r>
          </a:p>
          <a:p>
            <a:r>
              <a:rPr lang="pt-BR" sz="2000" b="1" dirty="0">
                <a:solidFill>
                  <a:schemeClr val="bg1"/>
                </a:solidFill>
              </a:rPr>
              <a:t>QUALIDADE DO CONTEÚDO DO EMPRETEC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82783"/>
            <a:chOff x="-67030" y="6389776"/>
            <a:chExt cx="12204000" cy="282783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Q25. Em relação à qualidade do conteúdo do EMPRETEC, atribua uma nota de 0 a 10, sendo 0 “péssimo” e 10 “excelente”.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384209424"/>
              </p:ext>
            </p:extLst>
          </p:nvPr>
        </p:nvGraphicFramePr>
        <p:xfrm>
          <a:off x="662100" y="1854391"/>
          <a:ext cx="7146892" cy="444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Imagem 1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9000"/>
                    </a14:imgEffect>
                    <a14:imgEffect>
                      <a14:brightnessContrast bright="100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75" y="186599"/>
            <a:ext cx="791998" cy="791998"/>
          </a:xfrm>
          <a:prstGeom prst="rect">
            <a:avLst/>
          </a:prstGeom>
        </p:spPr>
      </p:pic>
      <p:sp>
        <p:nvSpPr>
          <p:cNvPr id="7" name="Retângulo Arredondado 6">
            <a:hlinkClick r:id="rId5" action="ppaction://hlinksldjump"/>
          </p:cNvPr>
          <p:cNvSpPr/>
          <p:nvPr/>
        </p:nvSpPr>
        <p:spPr>
          <a:xfrm>
            <a:off x="11162675" y="6193652"/>
            <a:ext cx="958727" cy="3205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>
                    <a:lumMod val="50000"/>
                  </a:schemeClr>
                </a:solidFill>
              </a:rPr>
              <a:t>← </a:t>
            </a:r>
            <a:r>
              <a:rPr lang="pt-BR" sz="1300" b="1" dirty="0">
                <a:solidFill>
                  <a:schemeClr val="bg1">
                    <a:lumMod val="50000"/>
                  </a:schemeClr>
                </a:solidFill>
              </a:rPr>
              <a:t>VOLTAR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635750" y="3118254"/>
            <a:ext cx="33901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notas médias atribuídas à qualidade do conteúdo do EMPRETEC tendem a se manter estáveis ao longo da série histórica.</a:t>
            </a:r>
          </a:p>
        </p:txBody>
      </p:sp>
      <p:grpSp>
        <p:nvGrpSpPr>
          <p:cNvPr id="13" name="Agrupar 12"/>
          <p:cNvGrpSpPr/>
          <p:nvPr/>
        </p:nvGrpSpPr>
        <p:grpSpPr>
          <a:xfrm>
            <a:off x="9731573" y="1854391"/>
            <a:ext cx="1008000" cy="1008000"/>
            <a:chOff x="9795429" y="1619706"/>
            <a:chExt cx="1008000" cy="1008000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5429" y="1799706"/>
              <a:ext cx="648000" cy="648000"/>
            </a:xfrm>
            <a:prstGeom prst="rect">
              <a:avLst/>
            </a:prstGeom>
          </p:spPr>
        </p:pic>
        <p:sp>
          <p:nvSpPr>
            <p:cNvPr id="17" name="Elipse 16"/>
            <p:cNvSpPr/>
            <p:nvPr/>
          </p:nvSpPr>
          <p:spPr>
            <a:xfrm>
              <a:off x="9795429" y="1619706"/>
              <a:ext cx="1008000" cy="1008000"/>
            </a:xfrm>
            <a:prstGeom prst="ellipse">
              <a:avLst/>
            </a:prstGeom>
            <a:noFill/>
            <a:ln>
              <a:solidFill>
                <a:srgbClr val="00C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07625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tângulo 50"/>
          <p:cNvSpPr/>
          <p:nvPr/>
        </p:nvSpPr>
        <p:spPr>
          <a:xfrm>
            <a:off x="8839803" y="1005232"/>
            <a:ext cx="1355679" cy="479866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tângulo 49"/>
          <p:cNvSpPr/>
          <p:nvPr/>
        </p:nvSpPr>
        <p:spPr>
          <a:xfrm>
            <a:off x="6023241" y="982004"/>
            <a:ext cx="1355679" cy="479866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Retângulo 48"/>
          <p:cNvSpPr/>
          <p:nvPr/>
        </p:nvSpPr>
        <p:spPr>
          <a:xfrm>
            <a:off x="3208135" y="1005232"/>
            <a:ext cx="1355679" cy="479866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87339" y="1005232"/>
            <a:ext cx="1355679" cy="479866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497703" y="101400"/>
            <a:ext cx="79194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CONTRIBUIÇÃO DO EMPRETEC</a:t>
            </a:r>
          </a:p>
          <a:p>
            <a:r>
              <a:rPr lang="pt-BR" sz="2600" b="1" dirty="0">
                <a:solidFill>
                  <a:schemeClr val="bg1"/>
                </a:solidFill>
              </a:rPr>
              <a:t>PARA MELHOR CONHECIMENTO SOBRE: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3471" y1="30648" x2="73471" y2="30648"/>
                        <a14:foregroundMark x1="41672" y1="33495" x2="41672" y2="33495"/>
                        <a14:foregroundMark x1="40279" y1="58025" x2="40279" y2="58025"/>
                        <a14:foregroundMark x1="56430" y1="60892" x2="56430" y2="60892"/>
                        <a14:backgroundMark x1="35675" y1="48153" x2="35675" y2="48153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41233" y="-166135"/>
            <a:ext cx="1585105" cy="1585444"/>
          </a:xfrm>
          <a:prstGeom prst="rect">
            <a:avLst/>
          </a:prstGeom>
        </p:spPr>
      </p:pic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82783"/>
            <a:chOff x="-67030" y="6389776"/>
            <a:chExt cx="12204000" cy="282783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Q26. Quanto o EMPRETEC contribuiu para o(a) Senhor(a) ter uma melhor visão ou melhor conhecimento sobre: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ângulo Arredondado 22"/>
          <p:cNvSpPr/>
          <p:nvPr/>
        </p:nvSpPr>
        <p:spPr>
          <a:xfrm>
            <a:off x="11061770" y="6636692"/>
            <a:ext cx="1067997" cy="180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2.078</a:t>
            </a:r>
          </a:p>
        </p:txBody>
      </p:sp>
      <p:sp>
        <p:nvSpPr>
          <p:cNvPr id="6" name="Retângulo 5"/>
          <p:cNvSpPr/>
          <p:nvPr/>
        </p:nvSpPr>
        <p:spPr>
          <a:xfrm>
            <a:off x="338356" y="2410465"/>
            <a:ext cx="145364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i="1" dirty="0">
                <a:solidFill>
                  <a:schemeClr val="bg2">
                    <a:lumMod val="50000"/>
                  </a:schemeClr>
                </a:solidFill>
              </a:rPr>
              <a:t>Preparo ou atualização de metas, planos e projetos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743018" y="2410465"/>
            <a:ext cx="145364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i="1" dirty="0">
                <a:solidFill>
                  <a:schemeClr val="bg2">
                    <a:lumMod val="50000"/>
                  </a:schemeClr>
                </a:solidFill>
              </a:rPr>
              <a:t>Visão de </a:t>
            </a:r>
          </a:p>
          <a:p>
            <a:pPr algn="ctr"/>
            <a:r>
              <a:rPr lang="pt-BR" sz="1300" i="1" dirty="0">
                <a:solidFill>
                  <a:schemeClr val="bg2">
                    <a:lumMod val="50000"/>
                  </a:schemeClr>
                </a:solidFill>
              </a:rPr>
              <a:t>mercado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3147680" y="2405424"/>
            <a:ext cx="145364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i="1" dirty="0">
                <a:solidFill>
                  <a:schemeClr val="bg2">
                    <a:lumMod val="50000"/>
                  </a:schemeClr>
                </a:solidFill>
              </a:rPr>
              <a:t>Avaliação e monitoramento </a:t>
            </a:r>
          </a:p>
          <a:p>
            <a:pPr algn="ctr"/>
            <a:r>
              <a:rPr lang="pt-BR" sz="1300" i="1" dirty="0">
                <a:solidFill>
                  <a:schemeClr val="bg2">
                    <a:lumMod val="50000"/>
                  </a:schemeClr>
                </a:solidFill>
              </a:rPr>
              <a:t>de resultados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4552342" y="2411865"/>
            <a:ext cx="145364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i="1" dirty="0">
                <a:solidFill>
                  <a:schemeClr val="bg2">
                    <a:lumMod val="50000"/>
                  </a:schemeClr>
                </a:solidFill>
              </a:rPr>
              <a:t>Relacionamento </a:t>
            </a:r>
          </a:p>
          <a:p>
            <a:pPr algn="ctr"/>
            <a:r>
              <a:rPr lang="pt-BR" sz="1300" i="1" dirty="0">
                <a:solidFill>
                  <a:schemeClr val="bg2">
                    <a:lumMod val="50000"/>
                  </a:schemeClr>
                </a:solidFill>
              </a:rPr>
              <a:t>e satisfação </a:t>
            </a:r>
          </a:p>
          <a:p>
            <a:pPr algn="ctr"/>
            <a:r>
              <a:rPr lang="pt-BR" sz="1300" i="1" dirty="0">
                <a:solidFill>
                  <a:schemeClr val="bg2">
                    <a:lumMod val="50000"/>
                  </a:schemeClr>
                </a:solidFill>
              </a:rPr>
              <a:t>do cliente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5960647" y="2411864"/>
            <a:ext cx="145364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i="1" dirty="0">
                <a:solidFill>
                  <a:schemeClr val="bg2">
                    <a:lumMod val="50000"/>
                  </a:schemeClr>
                </a:solidFill>
              </a:rPr>
              <a:t>Identificação </a:t>
            </a:r>
          </a:p>
          <a:p>
            <a:pPr algn="ctr"/>
            <a:r>
              <a:rPr lang="pt-BR" sz="1300" i="1" dirty="0">
                <a:solidFill>
                  <a:schemeClr val="bg2">
                    <a:lumMod val="50000"/>
                  </a:schemeClr>
                </a:solidFill>
              </a:rPr>
              <a:t>de novas oportunidades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7401272" y="2405424"/>
            <a:ext cx="145364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i="1" dirty="0">
                <a:solidFill>
                  <a:schemeClr val="bg2">
                    <a:lumMod val="50000"/>
                  </a:schemeClr>
                </a:solidFill>
              </a:rPr>
              <a:t>Aprimoramento </a:t>
            </a:r>
          </a:p>
          <a:p>
            <a:pPr algn="ctr"/>
            <a:r>
              <a:rPr lang="pt-BR" sz="1300" i="1" dirty="0">
                <a:solidFill>
                  <a:schemeClr val="bg2">
                    <a:lumMod val="50000"/>
                  </a:schemeClr>
                </a:solidFill>
              </a:rPr>
              <a:t>da qualidade de produtos, serviços e processos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8835297" y="2400900"/>
            <a:ext cx="145364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i="1" dirty="0">
                <a:solidFill>
                  <a:schemeClr val="bg2">
                    <a:lumMod val="50000"/>
                  </a:schemeClr>
                </a:solidFill>
              </a:rPr>
              <a:t>Desenvolvimento de parcerias / </a:t>
            </a:r>
          </a:p>
          <a:p>
            <a:pPr algn="ctr"/>
            <a:r>
              <a:rPr lang="pt-BR" sz="1300" i="1" dirty="0">
                <a:solidFill>
                  <a:schemeClr val="bg2">
                    <a:lumMod val="50000"/>
                  </a:schemeClr>
                </a:solidFill>
              </a:rPr>
              <a:t>rede de contatos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10214559" y="2400900"/>
            <a:ext cx="145364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i="1" dirty="0">
                <a:solidFill>
                  <a:schemeClr val="bg2">
                    <a:lumMod val="50000"/>
                  </a:schemeClr>
                </a:solidFill>
              </a:rPr>
              <a:t>Inovação de produtos, </a:t>
            </a:r>
          </a:p>
          <a:p>
            <a:pPr algn="ctr"/>
            <a:r>
              <a:rPr lang="pt-BR" sz="1300" i="1" dirty="0">
                <a:solidFill>
                  <a:schemeClr val="bg2">
                    <a:lumMod val="50000"/>
                  </a:schemeClr>
                </a:solidFill>
              </a:rPr>
              <a:t>serviços e processos</a:t>
            </a:r>
          </a:p>
        </p:txBody>
      </p:sp>
      <p:sp>
        <p:nvSpPr>
          <p:cNvPr id="7" name="Elipse 6"/>
          <p:cNvSpPr/>
          <p:nvPr/>
        </p:nvSpPr>
        <p:spPr>
          <a:xfrm>
            <a:off x="607979" y="1346357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2D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lipse 41"/>
          <p:cNvSpPr/>
          <p:nvPr/>
        </p:nvSpPr>
        <p:spPr>
          <a:xfrm>
            <a:off x="2012641" y="1346357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2D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/>
          <p:cNvSpPr/>
          <p:nvPr/>
        </p:nvSpPr>
        <p:spPr>
          <a:xfrm>
            <a:off x="3417303" y="1346357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2D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Elipse 43"/>
          <p:cNvSpPr/>
          <p:nvPr/>
        </p:nvSpPr>
        <p:spPr>
          <a:xfrm>
            <a:off x="4821965" y="1346357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2D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lipse 44"/>
          <p:cNvSpPr/>
          <p:nvPr/>
        </p:nvSpPr>
        <p:spPr>
          <a:xfrm>
            <a:off x="6226627" y="1346357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2D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/>
          <p:cNvSpPr/>
          <p:nvPr/>
        </p:nvSpPr>
        <p:spPr>
          <a:xfrm>
            <a:off x="7631289" y="1346357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2D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Elipse 46"/>
          <p:cNvSpPr/>
          <p:nvPr/>
        </p:nvSpPr>
        <p:spPr>
          <a:xfrm>
            <a:off x="9035951" y="1346357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2D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Elipse 47"/>
          <p:cNvSpPr/>
          <p:nvPr/>
        </p:nvSpPr>
        <p:spPr>
          <a:xfrm>
            <a:off x="10440613" y="1346783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2D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4113770304"/>
              </p:ext>
            </p:extLst>
          </p:nvPr>
        </p:nvGraphicFramePr>
        <p:xfrm>
          <a:off x="78960" y="3292786"/>
          <a:ext cx="11763374" cy="300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Imagem 11"/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26" y="1554060"/>
            <a:ext cx="504000" cy="5040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1081" y="1543517"/>
            <a:ext cx="504000" cy="5040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206" y="1562552"/>
            <a:ext cx="504000" cy="5040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799" y="1531048"/>
            <a:ext cx="504000" cy="504000"/>
          </a:xfrm>
          <a:prstGeom prst="rect">
            <a:avLst/>
          </a:prstGeom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9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133" y="1531048"/>
            <a:ext cx="504000" cy="504000"/>
          </a:xfrm>
          <a:prstGeom prst="rect">
            <a:avLst/>
          </a:prstGeom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10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827" y="1531048"/>
            <a:ext cx="504000" cy="504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1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489" y="1555681"/>
            <a:ext cx="504000" cy="504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5813" y="1537943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3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6976222" y="1857332"/>
            <a:ext cx="1316472" cy="39207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5480796" y="5121232"/>
            <a:ext cx="1334928" cy="6579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210972" y="5338700"/>
            <a:ext cx="5109325" cy="4408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8483092" y="1005230"/>
            <a:ext cx="3722354" cy="5631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497703" y="101400"/>
            <a:ext cx="79194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RECOMENDAÇÃO DO</a:t>
            </a:r>
          </a:p>
          <a:p>
            <a:r>
              <a:rPr lang="pt-BR" sz="2600" b="1" dirty="0">
                <a:solidFill>
                  <a:schemeClr val="bg1"/>
                </a:solidFill>
              </a:rPr>
              <a:t>EMPRETEC PARA OUTRAS PESSOAS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3471" y1="30648" x2="73471" y2="30648"/>
                        <a14:foregroundMark x1="41672" y1="33495" x2="41672" y2="33495"/>
                        <a14:foregroundMark x1="40279" y1="58025" x2="40279" y2="58025"/>
                        <a14:foregroundMark x1="56430" y1="60892" x2="56430" y2="60892"/>
                        <a14:backgroundMark x1="35675" y1="48153" x2="35675" y2="48153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41233" y="-166135"/>
            <a:ext cx="1585105" cy="1585444"/>
          </a:xfrm>
          <a:prstGeom prst="rect">
            <a:avLst/>
          </a:prstGeom>
        </p:spPr>
      </p:pic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82783"/>
            <a:chOff x="-67030" y="6389776"/>
            <a:chExt cx="12204000" cy="282783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Q29. De 0 a 10, qual a probabilidade de o(a) senhor(a) recomendar o EMPRETEC para outras pessoas?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ângulo Arredondado 22"/>
          <p:cNvSpPr/>
          <p:nvPr/>
        </p:nvSpPr>
        <p:spPr>
          <a:xfrm>
            <a:off x="11061770" y="6636692"/>
            <a:ext cx="1067997" cy="180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2.078</a:t>
            </a:r>
          </a:p>
        </p:txBody>
      </p: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3535461896"/>
              </p:ext>
            </p:extLst>
          </p:nvPr>
        </p:nvGraphicFramePr>
        <p:xfrm>
          <a:off x="104599" y="1585386"/>
          <a:ext cx="8260093" cy="4631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tângulo Arredondado 3">
            <a:hlinkClick r:id="rId5" action="ppaction://hlinksldjump"/>
          </p:cNvPr>
          <p:cNvSpPr/>
          <p:nvPr/>
        </p:nvSpPr>
        <p:spPr>
          <a:xfrm>
            <a:off x="10642024" y="6163906"/>
            <a:ext cx="1496993" cy="2912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 histórico</a:t>
            </a:r>
          </a:p>
        </p:txBody>
      </p:sp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178" y="6094654"/>
            <a:ext cx="465913" cy="4659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6553" y="6367901"/>
            <a:ext cx="191991" cy="191991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6901168" y="1557716"/>
            <a:ext cx="1476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altas: 89,6%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222235" y="5039084"/>
            <a:ext cx="5098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baixas: 3,0%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5380783" y="4822316"/>
            <a:ext cx="1534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medias: 7,5%</a:t>
            </a:r>
          </a:p>
        </p:txBody>
      </p:sp>
      <p:grpSp>
        <p:nvGrpSpPr>
          <p:cNvPr id="31" name="Agrupar 30"/>
          <p:cNvGrpSpPr/>
          <p:nvPr/>
        </p:nvGrpSpPr>
        <p:grpSpPr>
          <a:xfrm>
            <a:off x="9846679" y="2543776"/>
            <a:ext cx="1008000" cy="1008000"/>
            <a:chOff x="9795429" y="1619706"/>
            <a:chExt cx="1008000" cy="1008000"/>
          </a:xfrm>
        </p:grpSpPr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8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5429" y="1799706"/>
              <a:ext cx="648000" cy="648000"/>
            </a:xfrm>
            <a:prstGeom prst="rect">
              <a:avLst/>
            </a:prstGeom>
          </p:spPr>
        </p:pic>
        <p:sp>
          <p:nvSpPr>
            <p:cNvPr id="33" name="Elipse 32"/>
            <p:cNvSpPr/>
            <p:nvPr/>
          </p:nvSpPr>
          <p:spPr>
            <a:xfrm>
              <a:off x="9795429" y="1619706"/>
              <a:ext cx="1008000" cy="1008000"/>
            </a:xfrm>
            <a:prstGeom prst="ellipse">
              <a:avLst/>
            </a:prstGeom>
            <a:noFill/>
            <a:ln>
              <a:solidFill>
                <a:srgbClr val="00C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4" name="Retângulo 33"/>
          <p:cNvSpPr/>
          <p:nvPr/>
        </p:nvSpPr>
        <p:spPr>
          <a:xfrm>
            <a:off x="9658825" y="3733636"/>
            <a:ext cx="13708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solidFill>
                  <a:srgbClr val="00968F"/>
                </a:solidFill>
              </a:rPr>
              <a:t>NPS: </a:t>
            </a:r>
            <a:r>
              <a:rPr lang="pt-BR" sz="3000" b="1" i="1" dirty="0">
                <a:solidFill>
                  <a:srgbClr val="00968F"/>
                </a:solidFill>
              </a:rPr>
              <a:t>86,6</a:t>
            </a:r>
            <a:endParaRPr lang="pt-BR" sz="3000" dirty="0">
              <a:solidFill>
                <a:srgbClr val="00968F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511150" y="1708106"/>
            <a:ext cx="57411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índice de recomendação do EMPRETEC mostra-se bastante elevado, com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NPS alcançando 86,6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endParaRPr lang="pt-B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89%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dos clientes são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promotores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Empretec, 7,5% são clientes considerados neutros e outros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3%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são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detratores. </a:t>
            </a:r>
          </a:p>
        </p:txBody>
      </p:sp>
    </p:spTree>
    <p:extLst>
      <p:ext uri="{BB962C8B-B14F-4D97-AF65-F5344CB8AC3E}">
        <p14:creationId xmlns:p14="http://schemas.microsoft.com/office/powerpoint/2010/main" val="371516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Agrupar 40"/>
          <p:cNvGrpSpPr/>
          <p:nvPr/>
        </p:nvGrpSpPr>
        <p:grpSpPr>
          <a:xfrm>
            <a:off x="3366272" y="1930269"/>
            <a:ext cx="8440675" cy="1440000"/>
            <a:chOff x="3400424" y="171449"/>
            <a:chExt cx="8440675" cy="1571626"/>
          </a:xfrm>
          <a:solidFill>
            <a:schemeClr val="bg1">
              <a:lumMod val="95000"/>
            </a:schemeClr>
          </a:solidFill>
        </p:grpSpPr>
        <p:sp>
          <p:nvSpPr>
            <p:cNvPr id="42" name="Retângulo 41"/>
            <p:cNvSpPr/>
            <p:nvPr/>
          </p:nvSpPr>
          <p:spPr>
            <a:xfrm>
              <a:off x="3400424" y="171450"/>
              <a:ext cx="8134351" cy="1571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3" name="Fluxograma: Atraso 42"/>
            <p:cNvSpPr/>
            <p:nvPr/>
          </p:nvSpPr>
          <p:spPr>
            <a:xfrm>
              <a:off x="11228451" y="171449"/>
              <a:ext cx="612648" cy="1571625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39" name="Agrupar 38"/>
          <p:cNvGrpSpPr/>
          <p:nvPr/>
        </p:nvGrpSpPr>
        <p:grpSpPr>
          <a:xfrm>
            <a:off x="3383347" y="253402"/>
            <a:ext cx="8440675" cy="1440000"/>
            <a:chOff x="3400424" y="171449"/>
            <a:chExt cx="8440675" cy="1571626"/>
          </a:xfrm>
          <a:solidFill>
            <a:schemeClr val="bg1">
              <a:lumMod val="95000"/>
            </a:schemeClr>
          </a:solidFill>
        </p:grpSpPr>
        <p:sp>
          <p:nvSpPr>
            <p:cNvPr id="37" name="Retângulo 36"/>
            <p:cNvSpPr/>
            <p:nvPr/>
          </p:nvSpPr>
          <p:spPr>
            <a:xfrm>
              <a:off x="3400424" y="171450"/>
              <a:ext cx="8134351" cy="1571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8" name="Fluxograma: Atraso 37"/>
            <p:cNvSpPr/>
            <p:nvPr/>
          </p:nvSpPr>
          <p:spPr>
            <a:xfrm>
              <a:off x="11228451" y="171449"/>
              <a:ext cx="612648" cy="1571625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48" name="Agrupar 47"/>
          <p:cNvGrpSpPr/>
          <p:nvPr/>
        </p:nvGrpSpPr>
        <p:grpSpPr>
          <a:xfrm>
            <a:off x="3366272" y="3595089"/>
            <a:ext cx="8440676" cy="1440000"/>
            <a:chOff x="3400423" y="3579707"/>
            <a:chExt cx="8440676" cy="1571626"/>
          </a:xfrm>
          <a:solidFill>
            <a:schemeClr val="bg1">
              <a:lumMod val="95000"/>
            </a:schemeClr>
          </a:solidFill>
        </p:grpSpPr>
        <p:sp>
          <p:nvSpPr>
            <p:cNvPr id="44" name="Retângulo 43"/>
            <p:cNvSpPr/>
            <p:nvPr/>
          </p:nvSpPr>
          <p:spPr>
            <a:xfrm>
              <a:off x="3400423" y="3579708"/>
              <a:ext cx="8134351" cy="1571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6" name="Fluxograma: Atraso 45"/>
            <p:cNvSpPr/>
            <p:nvPr/>
          </p:nvSpPr>
          <p:spPr>
            <a:xfrm>
              <a:off x="11228451" y="3579707"/>
              <a:ext cx="612648" cy="1571625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40" name="Agrupar 39"/>
          <p:cNvGrpSpPr/>
          <p:nvPr/>
        </p:nvGrpSpPr>
        <p:grpSpPr>
          <a:xfrm>
            <a:off x="3383347" y="5251432"/>
            <a:ext cx="8442201" cy="1440000"/>
            <a:chOff x="3400422" y="5216503"/>
            <a:chExt cx="8442201" cy="1571626"/>
          </a:xfrm>
          <a:solidFill>
            <a:schemeClr val="bg1">
              <a:lumMod val="95000"/>
            </a:schemeClr>
          </a:solidFill>
        </p:grpSpPr>
        <p:sp>
          <p:nvSpPr>
            <p:cNvPr id="45" name="Retângulo 44"/>
            <p:cNvSpPr/>
            <p:nvPr/>
          </p:nvSpPr>
          <p:spPr>
            <a:xfrm>
              <a:off x="3400422" y="5216504"/>
              <a:ext cx="8134351" cy="1571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7" name="Fluxograma: Atraso 46"/>
            <p:cNvSpPr/>
            <p:nvPr/>
          </p:nvSpPr>
          <p:spPr>
            <a:xfrm>
              <a:off x="11229975" y="5216503"/>
              <a:ext cx="612648" cy="1571625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8" name="Retângulo 27"/>
          <p:cNvSpPr/>
          <p:nvPr/>
        </p:nvSpPr>
        <p:spPr>
          <a:xfrm>
            <a:off x="-1" y="0"/>
            <a:ext cx="3400425" cy="6858000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6" name="Picture 6" descr="Empretec Logo Vector"/>
          <p:cNvPicPr>
            <a:picLocks noChangeAspect="1" noChangeArrowheads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39" y="3080366"/>
            <a:ext cx="2451793" cy="49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lipse 26"/>
          <p:cNvSpPr/>
          <p:nvPr/>
        </p:nvSpPr>
        <p:spPr>
          <a:xfrm>
            <a:off x="2695413" y="346031"/>
            <a:ext cx="1260000" cy="1260000"/>
          </a:xfrm>
          <a:prstGeom prst="ellipse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Elipse 31"/>
          <p:cNvSpPr/>
          <p:nvPr/>
        </p:nvSpPr>
        <p:spPr>
          <a:xfrm>
            <a:off x="2686633" y="1992401"/>
            <a:ext cx="1260000" cy="1260000"/>
          </a:xfrm>
          <a:prstGeom prst="ellipse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Elipse 32"/>
          <p:cNvSpPr/>
          <p:nvPr/>
        </p:nvSpPr>
        <p:spPr>
          <a:xfrm>
            <a:off x="2696157" y="3652798"/>
            <a:ext cx="1260000" cy="1260000"/>
          </a:xfrm>
          <a:prstGeom prst="ellipse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" name="Imagem 19"/>
          <p:cNvPicPr preferRelativeResize="0">
            <a:picLocks/>
          </p:cNvPicPr>
          <p:nvPr/>
        </p:nvPicPr>
        <p:blipFill>
          <a:blip r:embed="rId4" cstate="email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496" y="4006792"/>
            <a:ext cx="540000" cy="540000"/>
          </a:xfrm>
          <a:prstGeom prst="rect">
            <a:avLst/>
          </a:prstGeom>
        </p:spPr>
      </p:pic>
      <p:pic>
        <p:nvPicPr>
          <p:cNvPr id="23" name="Imagem 22"/>
          <p:cNvPicPr preferRelativeResize="0">
            <a:picLocks/>
          </p:cNvPicPr>
          <p:nvPr/>
        </p:nvPicPr>
        <p:blipFill>
          <a:blip r:embed="rId5" cstate="email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887" y="2305587"/>
            <a:ext cx="648000" cy="648000"/>
          </a:xfrm>
          <a:prstGeom prst="rect">
            <a:avLst/>
          </a:prstGeom>
        </p:spPr>
      </p:pic>
      <p:pic>
        <p:nvPicPr>
          <p:cNvPr id="19" name="Imagem 18"/>
          <p:cNvPicPr preferRelativeResize="0">
            <a:picLocks/>
          </p:cNvPicPr>
          <p:nvPr/>
        </p:nvPicPr>
        <p:blipFill>
          <a:blip r:embed="rId6" cstate="email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496" y="685401"/>
            <a:ext cx="576000" cy="576000"/>
          </a:xfrm>
          <a:prstGeom prst="rect">
            <a:avLst/>
          </a:prstGeom>
        </p:spPr>
      </p:pic>
      <p:sp>
        <p:nvSpPr>
          <p:cNvPr id="34" name="Elipse 33"/>
          <p:cNvSpPr/>
          <p:nvPr/>
        </p:nvSpPr>
        <p:spPr>
          <a:xfrm>
            <a:off x="2659671" y="5299168"/>
            <a:ext cx="1260000" cy="1260000"/>
          </a:xfrm>
          <a:prstGeom prst="ellipse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4" name="Imagem 23"/>
          <p:cNvPicPr preferRelativeResize="0">
            <a:picLocks/>
          </p:cNvPicPr>
          <p:nvPr/>
        </p:nvPicPr>
        <p:blipFill>
          <a:blip r:embed="rId7" cstate="email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496" y="5683431"/>
            <a:ext cx="576000" cy="576000"/>
          </a:xfrm>
          <a:prstGeom prst="rect">
            <a:avLst/>
          </a:prstGeom>
        </p:spPr>
      </p:pic>
      <p:pic>
        <p:nvPicPr>
          <p:cNvPr id="30" name="Imagem 29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51" r="-1"/>
          <a:stretch/>
        </p:blipFill>
        <p:spPr bwMode="auto">
          <a:xfrm>
            <a:off x="143441" y="6101114"/>
            <a:ext cx="2885670" cy="717034"/>
          </a:xfrm>
          <a:prstGeom prst="rect">
            <a:avLst/>
          </a:prstGeom>
          <a:noFill/>
        </p:spPr>
      </p:pic>
      <p:cxnSp>
        <p:nvCxnSpPr>
          <p:cNvPr id="50" name="Conector reto 49"/>
          <p:cNvCxnSpPr/>
          <p:nvPr/>
        </p:nvCxnSpPr>
        <p:spPr>
          <a:xfrm>
            <a:off x="4248150" y="339127"/>
            <a:ext cx="0" cy="11880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/>
          <p:cNvSpPr txBox="1"/>
          <p:nvPr/>
        </p:nvSpPr>
        <p:spPr>
          <a:xfrm>
            <a:off x="4352924" y="374606"/>
            <a:ext cx="72695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OBJETIVOS:</a:t>
            </a:r>
          </a:p>
          <a:p>
            <a:r>
              <a:rPr lang="pt-BR" sz="15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Levantar a satisfação geral com o projeto EMPRETEC, além da aplicabilidade, da efetividade de seus conteúdos junto aos clientes atendidos e o grau de recomendação do SEBRAE pelos clientes atendidos em 2018.</a:t>
            </a:r>
          </a:p>
        </p:txBody>
      </p:sp>
      <p:cxnSp>
        <p:nvCxnSpPr>
          <p:cNvPr id="57" name="Conector reto 56"/>
          <p:cNvCxnSpPr/>
          <p:nvPr/>
        </p:nvCxnSpPr>
        <p:spPr>
          <a:xfrm>
            <a:off x="4248150" y="2035587"/>
            <a:ext cx="0" cy="11880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/>
          <p:cNvSpPr txBox="1"/>
          <p:nvPr/>
        </p:nvSpPr>
        <p:spPr>
          <a:xfrm>
            <a:off x="4352881" y="2193919"/>
            <a:ext cx="7269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AMOSTRA:</a:t>
            </a:r>
          </a:p>
          <a:p>
            <a:r>
              <a:rPr lang="pt-BR" sz="15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Foram realizadas 2.078 entrevistas junto a clientes do SEBRAE atendidos pelo EMPRETEC em 2018. A base de dados utilizada na pesquisa foi fornecida pelo SEBRAE. </a:t>
            </a:r>
          </a:p>
        </p:txBody>
      </p:sp>
      <p:cxnSp>
        <p:nvCxnSpPr>
          <p:cNvPr id="59" name="Conector reto 58"/>
          <p:cNvCxnSpPr/>
          <p:nvPr/>
        </p:nvCxnSpPr>
        <p:spPr>
          <a:xfrm>
            <a:off x="4248150" y="3640857"/>
            <a:ext cx="0" cy="11880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/>
          <p:cNvSpPr txBox="1"/>
          <p:nvPr/>
        </p:nvSpPr>
        <p:spPr>
          <a:xfrm>
            <a:off x="4352881" y="3799189"/>
            <a:ext cx="7269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COLETA DE DADOS:</a:t>
            </a:r>
          </a:p>
          <a:p>
            <a:r>
              <a:rPr lang="pt-BR" sz="15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coleta de dados foi realizada através de entrevistas por telefone (C.A.T.I.), entre os dias 15 de abril e 13 de maio de 2019.</a:t>
            </a:r>
          </a:p>
        </p:txBody>
      </p:sp>
      <p:cxnSp>
        <p:nvCxnSpPr>
          <p:cNvPr id="61" name="Conector reto 60"/>
          <p:cNvCxnSpPr/>
          <p:nvPr/>
        </p:nvCxnSpPr>
        <p:spPr>
          <a:xfrm>
            <a:off x="4248150" y="5284026"/>
            <a:ext cx="0" cy="11880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/>
          <p:cNvSpPr txBox="1"/>
          <p:nvPr/>
        </p:nvSpPr>
        <p:spPr>
          <a:xfrm>
            <a:off x="4352881" y="5442358"/>
            <a:ext cx="7269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ERRO AMOSTRAL E PONDERAÇÃO:</a:t>
            </a:r>
          </a:p>
          <a:p>
            <a:r>
              <a:rPr lang="pt-BR" sz="15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erro amostral máximo é de 2,15% para resultados gerais de </a:t>
            </a:r>
          </a:p>
          <a:p>
            <a:r>
              <a:rPr lang="pt-BR" sz="15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atendidos em 2018. O intervalo de confiança é de 95%. Cálculo da ponderação: </a:t>
            </a:r>
          </a:p>
        </p:txBody>
      </p:sp>
      <p:graphicFrame>
        <p:nvGraphicFramePr>
          <p:cNvPr id="64" name="Objeto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731626"/>
              </p:ext>
            </p:extLst>
          </p:nvPr>
        </p:nvGraphicFramePr>
        <p:xfrm>
          <a:off x="10625751" y="5805002"/>
          <a:ext cx="384003" cy="663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" name="Equation" r:id="rId9" imgW="228600" imgH="431640" progId="Equation.DSMT4">
                  <p:embed/>
                </p:oleObj>
              </mc:Choice>
              <mc:Fallback>
                <p:oleObj name="Equation" r:id="rId9" imgW="228600" imgH="431640" progId="Equation.DSMT4">
                  <p:embed/>
                  <p:pic>
                    <p:nvPicPr>
                      <p:cNvPr id="39" name="Objeto 3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25751" y="5805002"/>
                        <a:ext cx="384003" cy="663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tângulo 28"/>
          <p:cNvSpPr/>
          <p:nvPr/>
        </p:nvSpPr>
        <p:spPr>
          <a:xfrm>
            <a:off x="345789" y="3691568"/>
            <a:ext cx="2699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Lucida Sans Unicode" panose="020B0602030504020204" pitchFamily="34" charset="0"/>
              </a:rPr>
              <a:t>Pesquisa</a:t>
            </a:r>
            <a:r>
              <a:rPr kumimoji="0" lang="pt-BR" sz="2000" b="1" i="0" u="none" strike="noStrike" kern="120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Lucida Sans Unicode" panose="020B0602030504020204" pitchFamily="34" charset="0"/>
              </a:rPr>
              <a:t>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Lucida Sans Unicode" panose="020B0602030504020204" pitchFamily="34" charset="0"/>
              </a:rPr>
              <a:t>Satisfação e Impacto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n-ea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088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8469646" y="1005230"/>
            <a:ext cx="3722354" cy="5631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508905" y="186599"/>
            <a:ext cx="79194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HISTÓRICO</a:t>
            </a:r>
          </a:p>
          <a:p>
            <a:r>
              <a:rPr lang="pt-BR" sz="2000" b="1" dirty="0">
                <a:solidFill>
                  <a:schemeClr val="bg1"/>
                </a:solidFill>
              </a:rPr>
              <a:t>RECOMENDAÇÃO DO EMPRETEC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82783"/>
            <a:chOff x="-67030" y="6389776"/>
            <a:chExt cx="12204000" cy="282783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Q29. De 0 a 10, qual a probabilidade de o(a) senhor(a) recomendar o EMPRETEC para outras pessoas?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785147212"/>
              </p:ext>
            </p:extLst>
          </p:nvPr>
        </p:nvGraphicFramePr>
        <p:xfrm>
          <a:off x="662100" y="1854391"/>
          <a:ext cx="7146892" cy="444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Imagem 1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9000"/>
                    </a14:imgEffect>
                    <a14:imgEffect>
                      <a14:brightnessContrast bright="100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75" y="186599"/>
            <a:ext cx="791998" cy="791998"/>
          </a:xfrm>
          <a:prstGeom prst="rect">
            <a:avLst/>
          </a:prstGeom>
        </p:spPr>
      </p:pic>
      <p:sp>
        <p:nvSpPr>
          <p:cNvPr id="7" name="Retângulo Arredondado 6">
            <a:hlinkClick r:id="rId5" action="ppaction://hlinksldjump"/>
          </p:cNvPr>
          <p:cNvSpPr/>
          <p:nvPr/>
        </p:nvSpPr>
        <p:spPr>
          <a:xfrm>
            <a:off x="11162675" y="6193652"/>
            <a:ext cx="958727" cy="3205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>
                    <a:lumMod val="50000"/>
                  </a:schemeClr>
                </a:solidFill>
              </a:rPr>
              <a:t>← </a:t>
            </a:r>
            <a:r>
              <a:rPr lang="pt-BR" sz="1300" b="1" dirty="0">
                <a:solidFill>
                  <a:schemeClr val="bg1">
                    <a:lumMod val="50000"/>
                  </a:schemeClr>
                </a:solidFill>
              </a:rPr>
              <a:t>VOLTAR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635750" y="3118254"/>
            <a:ext cx="3390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Embora o NPS do EMPRETEC mostre-se bastante elevado na última edição da pesquisa, ao longo da série histórica é possível observar um ligeiro declínio neste índice. </a:t>
            </a:r>
          </a:p>
        </p:txBody>
      </p:sp>
      <p:grpSp>
        <p:nvGrpSpPr>
          <p:cNvPr id="13" name="Agrupar 12"/>
          <p:cNvGrpSpPr/>
          <p:nvPr/>
        </p:nvGrpSpPr>
        <p:grpSpPr>
          <a:xfrm>
            <a:off x="9731573" y="1854391"/>
            <a:ext cx="1008000" cy="1008000"/>
            <a:chOff x="9795429" y="1619706"/>
            <a:chExt cx="1008000" cy="1008000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5429" y="1799706"/>
              <a:ext cx="648000" cy="648000"/>
            </a:xfrm>
            <a:prstGeom prst="rect">
              <a:avLst/>
            </a:prstGeom>
          </p:spPr>
        </p:pic>
        <p:sp>
          <p:nvSpPr>
            <p:cNvPr id="17" name="Elipse 16"/>
            <p:cNvSpPr/>
            <p:nvPr/>
          </p:nvSpPr>
          <p:spPr>
            <a:xfrm>
              <a:off x="9795429" y="1619706"/>
              <a:ext cx="1008000" cy="1008000"/>
            </a:xfrm>
            <a:prstGeom prst="ellipse">
              <a:avLst/>
            </a:prstGeom>
            <a:noFill/>
            <a:ln>
              <a:solidFill>
                <a:srgbClr val="00C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707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5887" y="995706"/>
            <a:ext cx="4160759" cy="5631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497703" y="101400"/>
            <a:ext cx="79194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PARTICIPAÇÃO NOS WORKSHOPS</a:t>
            </a:r>
          </a:p>
          <a:p>
            <a:r>
              <a:rPr lang="pt-BR" sz="2600" b="1" dirty="0">
                <a:solidFill>
                  <a:schemeClr val="bg1"/>
                </a:solidFill>
              </a:rPr>
              <a:t>COM A TURMA DE EMPRETECOS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3471" y1="30648" x2="73471" y2="30648"/>
                        <a14:foregroundMark x1="41672" y1="33495" x2="41672" y2="33495"/>
                        <a14:foregroundMark x1="40279" y1="58025" x2="40279" y2="58025"/>
                        <a14:foregroundMark x1="56430" y1="60892" x2="56430" y2="60892"/>
                        <a14:backgroundMark x1="35675" y1="48153" x2="35675" y2="48153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41233" y="-166135"/>
            <a:ext cx="1585105" cy="1585444"/>
          </a:xfrm>
          <a:prstGeom prst="rect">
            <a:avLst/>
          </a:prstGeom>
        </p:spPr>
      </p:pic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-12001" y="6390551"/>
            <a:ext cx="12204000" cy="467449"/>
            <a:chOff x="-67030" y="6389776"/>
            <a:chExt cx="12204000" cy="467449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4616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Q30. Você foi convidado a participar de um workshop, com sua turma de </a:t>
              </a:r>
              <a:r>
                <a:rPr lang="pt-BR" sz="1200" dirty="0" err="1"/>
                <a:t>Empretecos</a:t>
              </a:r>
              <a:r>
                <a:rPr lang="pt-BR" sz="1200" dirty="0"/>
                <a:t>, agendado para cerca de 21 dias após o EMPRETEC? </a:t>
              </a:r>
            </a:p>
            <a:p>
              <a:r>
                <a:rPr lang="pt-BR" sz="1200" dirty="0"/>
                <a:t>Q31. Você participou do workshop após 21 dias de Revisão das </a:t>
              </a:r>
              <a:r>
                <a:rPr lang="pt-BR" sz="1200" dirty="0" err="1"/>
                <a:t>CCEs</a:t>
              </a:r>
              <a:r>
                <a:rPr lang="pt-BR" sz="1200" dirty="0"/>
                <a:t>? | Q32. Você participou do workshop sobre associativismo empresarial?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ângulo Arredondado 22"/>
          <p:cNvSpPr/>
          <p:nvPr/>
        </p:nvSpPr>
        <p:spPr>
          <a:xfrm>
            <a:off x="11127604" y="6589570"/>
            <a:ext cx="1067997" cy="180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2.078</a:t>
            </a:r>
          </a:p>
        </p:txBody>
      </p:sp>
      <p:sp>
        <p:nvSpPr>
          <p:cNvPr id="16" name="Retângulo Arredondado 15"/>
          <p:cNvSpPr/>
          <p:nvPr/>
        </p:nvSpPr>
        <p:spPr>
          <a:xfrm>
            <a:off x="171611" y="1659297"/>
            <a:ext cx="3829309" cy="5090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500" i="1" dirty="0">
                <a:solidFill>
                  <a:schemeClr val="bg1">
                    <a:lumMod val="65000"/>
                  </a:schemeClr>
                </a:solidFill>
              </a:rPr>
              <a:t>Foi convidado para participar do workshop 21 dias após o EMPRETEC?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913204880"/>
              </p:ext>
            </p:extLst>
          </p:nvPr>
        </p:nvGraphicFramePr>
        <p:xfrm>
          <a:off x="-172258" y="1798282"/>
          <a:ext cx="4338904" cy="4259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3" name="Agrupar 12"/>
          <p:cNvGrpSpPr/>
          <p:nvPr/>
        </p:nvGrpSpPr>
        <p:grpSpPr>
          <a:xfrm>
            <a:off x="9450937" y="1737964"/>
            <a:ext cx="972000" cy="972000"/>
            <a:chOff x="4680974" y="4354294"/>
            <a:chExt cx="972000" cy="972000"/>
          </a:xfrm>
        </p:grpSpPr>
        <p:sp>
          <p:nvSpPr>
            <p:cNvPr id="28" name="Elipse 27"/>
            <p:cNvSpPr/>
            <p:nvPr/>
          </p:nvSpPr>
          <p:spPr>
            <a:xfrm>
              <a:off x="4680974" y="4354294"/>
              <a:ext cx="972000" cy="972000"/>
            </a:xfrm>
            <a:prstGeom prst="ellipse">
              <a:avLst/>
            </a:prstGeom>
            <a:noFill/>
            <a:ln>
              <a:solidFill>
                <a:srgbClr val="00C0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2974" y="4516294"/>
              <a:ext cx="648000" cy="648000"/>
            </a:xfrm>
            <a:prstGeom prst="rect">
              <a:avLst/>
            </a:prstGeom>
          </p:spPr>
        </p:pic>
      </p:grpSp>
      <p:grpSp>
        <p:nvGrpSpPr>
          <p:cNvPr id="12" name="Agrupar 11"/>
          <p:cNvGrpSpPr/>
          <p:nvPr/>
        </p:nvGrpSpPr>
        <p:grpSpPr>
          <a:xfrm>
            <a:off x="5675127" y="1737964"/>
            <a:ext cx="972000" cy="972000"/>
            <a:chOff x="4672552" y="3049270"/>
            <a:chExt cx="972000" cy="972000"/>
          </a:xfrm>
        </p:grpSpPr>
        <p:sp>
          <p:nvSpPr>
            <p:cNvPr id="8" name="Elipse 7"/>
            <p:cNvSpPr/>
            <p:nvPr/>
          </p:nvSpPr>
          <p:spPr>
            <a:xfrm>
              <a:off x="4672552" y="3049270"/>
              <a:ext cx="972000" cy="972000"/>
            </a:xfrm>
            <a:prstGeom prst="ellipse">
              <a:avLst/>
            </a:prstGeom>
            <a:noFill/>
            <a:ln>
              <a:solidFill>
                <a:srgbClr val="00C0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2974" y="3205781"/>
              <a:ext cx="648000" cy="648000"/>
            </a:xfrm>
            <a:prstGeom prst="rect">
              <a:avLst/>
            </a:prstGeom>
          </p:spPr>
        </p:pic>
      </p:grpSp>
      <p:sp>
        <p:nvSpPr>
          <p:cNvPr id="11" name="CaixaDeTexto 10"/>
          <p:cNvSpPr txBox="1"/>
          <p:nvPr/>
        </p:nvSpPr>
        <p:spPr>
          <a:xfrm>
            <a:off x="5332773" y="2734472"/>
            <a:ext cx="1673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>
                <a:solidFill>
                  <a:srgbClr val="00968F"/>
                </a:solidFill>
              </a:rPr>
              <a:t>48,0%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064952" y="3413773"/>
            <a:ext cx="225487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500" i="1" dirty="0">
                <a:solidFill>
                  <a:srgbClr val="00968F"/>
                </a:solidFill>
              </a:rPr>
              <a:t>Participaram do workshop após 21 dias de Revisão das </a:t>
            </a:r>
            <a:r>
              <a:rPr lang="pt-BR" sz="1500" i="1" dirty="0" err="1">
                <a:solidFill>
                  <a:srgbClr val="00968F"/>
                </a:solidFill>
              </a:rPr>
              <a:t>CCEs</a:t>
            </a:r>
            <a:r>
              <a:rPr lang="pt-BR" sz="1500" i="1" dirty="0">
                <a:solidFill>
                  <a:srgbClr val="00968F"/>
                </a:solidFill>
              </a:rPr>
              <a:t>.</a:t>
            </a:r>
            <a:endParaRPr lang="pt-BR" sz="15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9258207" y="2723862"/>
            <a:ext cx="1376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>
                <a:solidFill>
                  <a:srgbClr val="00968F"/>
                </a:solidFill>
              </a:rPr>
              <a:t>8,7%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8741792" y="3413773"/>
            <a:ext cx="247163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500" i="1" dirty="0">
                <a:solidFill>
                  <a:srgbClr val="00968F"/>
                </a:solidFill>
              </a:rPr>
              <a:t>Participaram do workshop sobre associativismo empresarial.</a:t>
            </a:r>
            <a:endParaRPr lang="pt-BR" sz="1500" dirty="0"/>
          </a:p>
        </p:txBody>
      </p:sp>
      <p:grpSp>
        <p:nvGrpSpPr>
          <p:cNvPr id="66" name="Agrupar 65"/>
          <p:cNvGrpSpPr/>
          <p:nvPr/>
        </p:nvGrpSpPr>
        <p:grpSpPr>
          <a:xfrm>
            <a:off x="2795570" y="2097641"/>
            <a:ext cx="6655367" cy="1728000"/>
            <a:chOff x="2799760" y="2221650"/>
            <a:chExt cx="6655367" cy="1728000"/>
          </a:xfrm>
        </p:grpSpPr>
        <p:cxnSp>
          <p:nvCxnSpPr>
            <p:cNvPr id="38" name="Conector reto 37"/>
            <p:cNvCxnSpPr/>
            <p:nvPr/>
          </p:nvCxnSpPr>
          <p:spPr>
            <a:xfrm>
              <a:off x="2799760" y="3937331"/>
              <a:ext cx="1726191" cy="0"/>
            </a:xfrm>
            <a:prstGeom prst="line">
              <a:avLst/>
            </a:prstGeom>
            <a:ln w="28575">
              <a:solidFill>
                <a:srgbClr val="00C0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>
              <a:off x="4525951" y="2231078"/>
              <a:ext cx="1149176" cy="1"/>
            </a:xfrm>
            <a:prstGeom prst="line">
              <a:avLst/>
            </a:prstGeom>
            <a:ln w="28575">
              <a:solidFill>
                <a:srgbClr val="00C0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>
              <a:off x="6647127" y="2231078"/>
              <a:ext cx="2808000" cy="1"/>
            </a:xfrm>
            <a:prstGeom prst="line">
              <a:avLst/>
            </a:prstGeom>
            <a:ln w="28575">
              <a:solidFill>
                <a:srgbClr val="00C0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 flipV="1">
              <a:off x="4525951" y="2221650"/>
              <a:ext cx="0" cy="1728000"/>
            </a:xfrm>
            <a:prstGeom prst="line">
              <a:avLst/>
            </a:prstGeom>
            <a:ln w="28575">
              <a:solidFill>
                <a:srgbClr val="00C0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ector de Seta Reta 51"/>
          <p:cNvCxnSpPr/>
          <p:nvPr/>
        </p:nvCxnSpPr>
        <p:spPr>
          <a:xfrm>
            <a:off x="6192388" y="4252930"/>
            <a:ext cx="0" cy="4680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/>
          <p:cNvCxnSpPr/>
          <p:nvPr/>
        </p:nvCxnSpPr>
        <p:spPr>
          <a:xfrm>
            <a:off x="9991554" y="4252930"/>
            <a:ext cx="0" cy="46800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Agrupar 70"/>
          <p:cNvGrpSpPr/>
          <p:nvPr/>
        </p:nvGrpSpPr>
        <p:grpSpPr>
          <a:xfrm>
            <a:off x="4525951" y="4704428"/>
            <a:ext cx="6878147" cy="781859"/>
            <a:chOff x="4525951" y="4704428"/>
            <a:chExt cx="6878147" cy="781859"/>
          </a:xfrm>
        </p:grpSpPr>
        <p:sp>
          <p:nvSpPr>
            <p:cNvPr id="59" name="Retângulo 58"/>
            <p:cNvSpPr/>
            <p:nvPr/>
          </p:nvSpPr>
          <p:spPr>
            <a:xfrm>
              <a:off x="4525951" y="4855345"/>
              <a:ext cx="225487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BR" sz="15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Nota média da avaliação do workshop: </a:t>
              </a:r>
              <a:endPara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" name="CaixaDeTexto 59"/>
            <p:cNvSpPr txBox="1"/>
            <p:nvPr/>
          </p:nvSpPr>
          <p:spPr>
            <a:xfrm>
              <a:off x="6670605" y="4778401"/>
              <a:ext cx="9343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i="1" dirty="0">
                  <a:solidFill>
                    <a:srgbClr val="00968F"/>
                  </a:solidFill>
                </a:rPr>
                <a:t>7,8</a:t>
              </a:r>
            </a:p>
          </p:txBody>
        </p:sp>
        <p:sp>
          <p:nvSpPr>
            <p:cNvPr id="62" name="Retângulo 61"/>
            <p:cNvSpPr/>
            <p:nvPr/>
          </p:nvSpPr>
          <p:spPr>
            <a:xfrm>
              <a:off x="8325117" y="4781372"/>
              <a:ext cx="225487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BR" sz="15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Nota média da avaliação do workshop: </a:t>
              </a:r>
              <a:endPara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3" name="CaixaDeTexto 62"/>
            <p:cNvSpPr txBox="1"/>
            <p:nvPr/>
          </p:nvSpPr>
          <p:spPr>
            <a:xfrm>
              <a:off x="10469771" y="4704428"/>
              <a:ext cx="9343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i="1" dirty="0">
                  <a:solidFill>
                    <a:srgbClr val="00968F"/>
                  </a:solidFill>
                </a:rPr>
                <a:t>8,7</a:t>
              </a:r>
            </a:p>
          </p:txBody>
        </p:sp>
      </p:grpSp>
      <p:sp>
        <p:nvSpPr>
          <p:cNvPr id="67" name="Retângulo Arredondado 66">
            <a:hlinkClick r:id="rId7" action="ppaction://hlinksldjump"/>
          </p:cNvPr>
          <p:cNvSpPr/>
          <p:nvPr/>
        </p:nvSpPr>
        <p:spPr>
          <a:xfrm>
            <a:off x="6647127" y="5519362"/>
            <a:ext cx="748496" cy="2912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Ver +</a:t>
            </a:r>
          </a:p>
        </p:txBody>
      </p:sp>
      <p:pic>
        <p:nvPicPr>
          <p:cNvPr id="68" name="Imagem 67"/>
          <p:cNvPicPr>
            <a:picLocks noChangeAspect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159" y="5723357"/>
            <a:ext cx="191991" cy="191991"/>
          </a:xfrm>
          <a:prstGeom prst="rect">
            <a:avLst/>
          </a:prstGeom>
        </p:spPr>
      </p:pic>
      <p:sp>
        <p:nvSpPr>
          <p:cNvPr id="69" name="Retângulo Arredondado 68">
            <a:hlinkClick r:id="rId7" action="ppaction://hlinksldjump"/>
          </p:cNvPr>
          <p:cNvSpPr/>
          <p:nvPr/>
        </p:nvSpPr>
        <p:spPr>
          <a:xfrm>
            <a:off x="10426243" y="5519362"/>
            <a:ext cx="748496" cy="2912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Ver +</a:t>
            </a:r>
          </a:p>
        </p:txBody>
      </p:sp>
      <p:pic>
        <p:nvPicPr>
          <p:cNvPr id="70" name="Imagem 69"/>
          <p:cNvPicPr>
            <a:picLocks noChangeAspect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275" y="5723357"/>
            <a:ext cx="191991" cy="19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7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5887" y="995706"/>
            <a:ext cx="6083828" cy="5631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4897014" y="3978112"/>
            <a:ext cx="966457" cy="19500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3874416" y="3978112"/>
            <a:ext cx="961534" cy="1950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92231" y="5099901"/>
            <a:ext cx="3521120" cy="8201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497703" y="101400"/>
            <a:ext cx="79194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PARTICIPAÇÃO NOS WORKSHOPS</a:t>
            </a:r>
          </a:p>
          <a:p>
            <a:r>
              <a:rPr lang="pt-BR" sz="2600" b="1" dirty="0">
                <a:solidFill>
                  <a:schemeClr val="bg1"/>
                </a:solidFill>
              </a:rPr>
              <a:t>COM A TURMA DE EMPRETECOS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3471" y1="30648" x2="73471" y2="30648"/>
                        <a14:foregroundMark x1="41672" y1="33495" x2="41672" y2="33495"/>
                        <a14:foregroundMark x1="40279" y1="58025" x2="40279" y2="58025"/>
                        <a14:foregroundMark x1="56430" y1="60892" x2="56430" y2="60892"/>
                        <a14:backgroundMark x1="35675" y1="48153" x2="35675" y2="48153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41233" y="-166135"/>
            <a:ext cx="1585105" cy="1585444"/>
          </a:xfrm>
          <a:prstGeom prst="rect">
            <a:avLst/>
          </a:prstGeom>
        </p:spPr>
      </p:pic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82783"/>
            <a:chOff x="-67030" y="6389776"/>
            <a:chExt cx="12204000" cy="282783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Q31.1. Qual a sua avaliação do workshop, em relação a suas expectativas? | Q32.1. Qual a sua avaliação do workshop, em relação a suas expectativas?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2490778686"/>
              </p:ext>
            </p:extLst>
          </p:nvPr>
        </p:nvGraphicFramePr>
        <p:xfrm>
          <a:off x="221742" y="2243579"/>
          <a:ext cx="5652117" cy="406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tângulo Arredondado 15">
            <a:hlinkClick r:id="rId5" action="ppaction://hlinksldjump"/>
          </p:cNvPr>
          <p:cNvSpPr/>
          <p:nvPr/>
        </p:nvSpPr>
        <p:spPr>
          <a:xfrm>
            <a:off x="11154421" y="6476435"/>
            <a:ext cx="958727" cy="3205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>
                    <a:lumMod val="50000"/>
                  </a:schemeClr>
                </a:solidFill>
              </a:rPr>
              <a:t>← </a:t>
            </a:r>
            <a:r>
              <a:rPr lang="pt-BR" sz="1300" b="1" dirty="0">
                <a:solidFill>
                  <a:schemeClr val="bg1">
                    <a:lumMod val="50000"/>
                  </a:schemeClr>
                </a:solidFill>
              </a:rPr>
              <a:t>VOLTAR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140353" y="1307733"/>
            <a:ext cx="11745942" cy="678699"/>
            <a:chOff x="140353" y="1241744"/>
            <a:chExt cx="11745942" cy="678699"/>
          </a:xfrm>
        </p:grpSpPr>
        <p:sp>
          <p:nvSpPr>
            <p:cNvPr id="27" name="Retângulo Arredondado 26"/>
            <p:cNvSpPr/>
            <p:nvPr/>
          </p:nvSpPr>
          <p:spPr>
            <a:xfrm>
              <a:off x="292231" y="1374244"/>
              <a:ext cx="5571241" cy="3697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sz="1500" i="1" dirty="0">
                  <a:solidFill>
                    <a:schemeClr val="bg1">
                      <a:lumMod val="65000"/>
                    </a:schemeClr>
                  </a:solidFill>
                </a:rPr>
                <a:t>Avaliação do workshop após 21 dias de Revisão das </a:t>
              </a:r>
              <a:r>
                <a:rPr lang="pt-BR" sz="1500" i="1" dirty="0" err="1">
                  <a:solidFill>
                    <a:schemeClr val="bg1">
                      <a:lumMod val="65000"/>
                    </a:schemeClr>
                  </a:solidFill>
                </a:rPr>
                <a:t>CCEs</a:t>
              </a:r>
              <a:endParaRPr lang="pt-BR" sz="1500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8" name="Retângulo Arredondado 27"/>
            <p:cNvSpPr/>
            <p:nvPr/>
          </p:nvSpPr>
          <p:spPr>
            <a:xfrm>
              <a:off x="6315054" y="1374244"/>
              <a:ext cx="5571241" cy="3697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sz="1500" i="1" dirty="0">
                  <a:solidFill>
                    <a:schemeClr val="bg1">
                      <a:lumMod val="65000"/>
                    </a:schemeClr>
                  </a:solidFill>
                </a:rPr>
                <a:t>Avaliação do workshop sobre associativismo empresarial</a:t>
              </a:r>
            </a:p>
          </p:txBody>
        </p:sp>
        <p:grpSp>
          <p:nvGrpSpPr>
            <p:cNvPr id="29" name="Agrupar 28"/>
            <p:cNvGrpSpPr/>
            <p:nvPr/>
          </p:nvGrpSpPr>
          <p:grpSpPr>
            <a:xfrm>
              <a:off x="6187560" y="1241744"/>
              <a:ext cx="655200" cy="648000"/>
              <a:chOff x="4680974" y="4354294"/>
              <a:chExt cx="972000" cy="972000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4680974" y="4354294"/>
                <a:ext cx="972000" cy="9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C0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31" name="Imagem 30"/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42974" y="4516294"/>
                <a:ext cx="648000" cy="648000"/>
              </a:xfrm>
              <a:prstGeom prst="rect">
                <a:avLst/>
              </a:prstGeom>
            </p:spPr>
          </p:pic>
        </p:grpSp>
        <p:grpSp>
          <p:nvGrpSpPr>
            <p:cNvPr id="32" name="Agrupar 31"/>
            <p:cNvGrpSpPr/>
            <p:nvPr/>
          </p:nvGrpSpPr>
          <p:grpSpPr>
            <a:xfrm>
              <a:off x="140353" y="1271055"/>
              <a:ext cx="654552" cy="649388"/>
              <a:chOff x="4672552" y="3049270"/>
              <a:chExt cx="972000" cy="972000"/>
            </a:xfrm>
          </p:grpSpPr>
          <p:sp>
            <p:nvSpPr>
              <p:cNvPr id="33" name="Elipse 32"/>
              <p:cNvSpPr/>
              <p:nvPr/>
            </p:nvSpPr>
            <p:spPr>
              <a:xfrm>
                <a:off x="4672552" y="3049270"/>
                <a:ext cx="972000" cy="9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C0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34" name="Imagem 33"/>
              <p:cNvPicPr>
                <a:picLocks noChangeAspect="1"/>
              </p:cNvPicPr>
              <p:nvPr/>
            </p:nvPicPr>
            <p:blipFill>
              <a:blip r:embed="rId7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42974" y="3205781"/>
                <a:ext cx="648000" cy="648000"/>
              </a:xfrm>
              <a:prstGeom prst="rect">
                <a:avLst/>
              </a:prstGeom>
            </p:spPr>
          </p:pic>
        </p:grpSp>
      </p:grpSp>
      <p:sp>
        <p:nvSpPr>
          <p:cNvPr id="8" name="CaixaDeTexto 7"/>
          <p:cNvSpPr txBox="1"/>
          <p:nvPr/>
        </p:nvSpPr>
        <p:spPr>
          <a:xfrm>
            <a:off x="221741" y="4852545"/>
            <a:ext cx="34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baixas: 19,9%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3813351" y="3504128"/>
            <a:ext cx="116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medias: 41,3%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4800041" y="3504128"/>
            <a:ext cx="116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altas: 38,8%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10933322" y="2568230"/>
            <a:ext cx="1010439" cy="33599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9910724" y="4465412"/>
            <a:ext cx="961534" cy="14627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6328539" y="5380389"/>
            <a:ext cx="3521120" cy="5396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3" name="Gráfico 42"/>
          <p:cNvGraphicFramePr/>
          <p:nvPr>
            <p:extLst>
              <p:ext uri="{D42A27DB-BD31-4B8C-83A1-F6EECF244321}">
                <p14:modId xmlns:p14="http://schemas.microsoft.com/office/powerpoint/2010/main" val="1736752840"/>
              </p:ext>
            </p:extLst>
          </p:nvPr>
        </p:nvGraphicFramePr>
        <p:xfrm>
          <a:off x="6258050" y="2243579"/>
          <a:ext cx="5652117" cy="406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4" name="CaixaDeTexto 43"/>
          <p:cNvSpPr txBox="1"/>
          <p:nvPr/>
        </p:nvSpPr>
        <p:spPr>
          <a:xfrm>
            <a:off x="6339801" y="5103390"/>
            <a:ext cx="34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baixas: 9,4%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9811290" y="4004782"/>
            <a:ext cx="116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medias: 27,1%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10952748" y="2097795"/>
            <a:ext cx="991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altas: 63,4%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6238385" y="2647503"/>
            <a:ext cx="1918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solidFill>
                  <a:srgbClr val="00968F"/>
                </a:solidFill>
              </a:rPr>
              <a:t>Nota média: </a:t>
            </a:r>
            <a:r>
              <a:rPr lang="pt-BR" sz="3000" b="1" i="1" dirty="0">
                <a:solidFill>
                  <a:srgbClr val="00968F"/>
                </a:solidFill>
              </a:rPr>
              <a:t>8,7</a:t>
            </a:r>
            <a:endParaRPr lang="pt-BR" sz="3000" dirty="0">
              <a:solidFill>
                <a:srgbClr val="00968F"/>
              </a:solidFill>
            </a:endParaRPr>
          </a:p>
        </p:txBody>
      </p:sp>
      <p:grpSp>
        <p:nvGrpSpPr>
          <p:cNvPr id="50" name="Agrupar 49"/>
          <p:cNvGrpSpPr/>
          <p:nvPr/>
        </p:nvGrpSpPr>
        <p:grpSpPr>
          <a:xfrm>
            <a:off x="197223" y="2248599"/>
            <a:ext cx="540000" cy="540000"/>
            <a:chOff x="9795429" y="1619706"/>
            <a:chExt cx="1008000" cy="1008000"/>
          </a:xfrm>
        </p:grpSpPr>
        <p:pic>
          <p:nvPicPr>
            <p:cNvPr id="51" name="Imagem 50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5429" y="1799706"/>
              <a:ext cx="648000" cy="648000"/>
            </a:xfrm>
            <a:prstGeom prst="rect">
              <a:avLst/>
            </a:prstGeom>
          </p:spPr>
        </p:pic>
        <p:sp>
          <p:nvSpPr>
            <p:cNvPr id="52" name="Elipse 51"/>
            <p:cNvSpPr/>
            <p:nvPr/>
          </p:nvSpPr>
          <p:spPr>
            <a:xfrm>
              <a:off x="9795429" y="1619706"/>
              <a:ext cx="1008000" cy="1008000"/>
            </a:xfrm>
            <a:prstGeom prst="ellipse">
              <a:avLst/>
            </a:prstGeom>
            <a:noFill/>
            <a:ln>
              <a:solidFill>
                <a:srgbClr val="00C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3" name="Retângulo 52"/>
          <p:cNvSpPr/>
          <p:nvPr/>
        </p:nvSpPr>
        <p:spPr>
          <a:xfrm>
            <a:off x="123897" y="2675917"/>
            <a:ext cx="1918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solidFill>
                  <a:srgbClr val="00968F"/>
                </a:solidFill>
              </a:rPr>
              <a:t>Nota média: </a:t>
            </a:r>
            <a:r>
              <a:rPr lang="pt-BR" sz="3000" b="1" i="1" dirty="0">
                <a:solidFill>
                  <a:srgbClr val="00968F"/>
                </a:solidFill>
              </a:rPr>
              <a:t>7,8</a:t>
            </a:r>
            <a:endParaRPr lang="pt-BR" sz="3000" dirty="0">
              <a:solidFill>
                <a:srgbClr val="00968F"/>
              </a:solidFill>
            </a:endParaRPr>
          </a:p>
        </p:txBody>
      </p:sp>
      <p:grpSp>
        <p:nvGrpSpPr>
          <p:cNvPr id="54" name="Agrupar 53"/>
          <p:cNvGrpSpPr/>
          <p:nvPr/>
        </p:nvGrpSpPr>
        <p:grpSpPr>
          <a:xfrm>
            <a:off x="6263697" y="2251657"/>
            <a:ext cx="540000" cy="540000"/>
            <a:chOff x="9795429" y="1619706"/>
            <a:chExt cx="1008000" cy="1008000"/>
          </a:xfrm>
        </p:grpSpPr>
        <p:pic>
          <p:nvPicPr>
            <p:cNvPr id="55" name="Imagem 54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5429" y="1799706"/>
              <a:ext cx="648000" cy="648000"/>
            </a:xfrm>
            <a:prstGeom prst="rect">
              <a:avLst/>
            </a:prstGeom>
          </p:spPr>
        </p:pic>
        <p:sp>
          <p:nvSpPr>
            <p:cNvPr id="56" name="Elipse 55"/>
            <p:cNvSpPr/>
            <p:nvPr/>
          </p:nvSpPr>
          <p:spPr>
            <a:xfrm>
              <a:off x="9795429" y="1619706"/>
              <a:ext cx="1008000" cy="1008000"/>
            </a:xfrm>
            <a:prstGeom prst="ellipse">
              <a:avLst/>
            </a:prstGeom>
            <a:noFill/>
            <a:ln>
              <a:solidFill>
                <a:srgbClr val="00C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46686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Graphic spid="4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saturation sat="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676" r="4672"/>
          <a:stretch/>
        </p:blipFill>
        <p:spPr>
          <a:xfrm flipH="1">
            <a:off x="0" y="-38100"/>
            <a:ext cx="12179300" cy="6896100"/>
          </a:xfrm>
          <a:prstGeom prst="rect">
            <a:avLst/>
          </a:prstGeom>
        </p:spPr>
      </p:pic>
      <p:pic>
        <p:nvPicPr>
          <p:cNvPr id="17" name="Picture 6" descr="Empretec Logo Vector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008" y="1984808"/>
            <a:ext cx="3850291" cy="78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ágono 2"/>
          <p:cNvSpPr/>
          <p:nvPr/>
        </p:nvSpPr>
        <p:spPr>
          <a:xfrm>
            <a:off x="-84841" y="3728247"/>
            <a:ext cx="5429839" cy="923827"/>
          </a:xfrm>
          <a:prstGeom prst="homePlate">
            <a:avLst/>
          </a:prstGeom>
          <a:solidFill>
            <a:srgbClr val="00C0B7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b="1" i="1" dirty="0">
                <a:solidFill>
                  <a:schemeClr val="bg1"/>
                </a:solidFill>
              </a:rPr>
              <a:t>                        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Não-empresário </a:t>
            </a:r>
            <a:r>
              <a:rPr lang="pt-BR" b="1" i="1" dirty="0">
                <a:solidFill>
                  <a:schemeClr val="bg1"/>
                </a:solidFill>
              </a:rPr>
              <a:t>que continuou </a:t>
            </a:r>
          </a:p>
          <a:p>
            <a:pPr>
              <a:defRPr/>
            </a:pPr>
            <a:r>
              <a:rPr lang="pt-BR" b="1" i="1" dirty="0">
                <a:solidFill>
                  <a:schemeClr val="bg1"/>
                </a:solidFill>
              </a:rPr>
              <a:t>                        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não-empresário</a:t>
            </a:r>
            <a:r>
              <a:rPr lang="pt-BR" b="1" i="1" dirty="0">
                <a:solidFill>
                  <a:schemeClr val="bg1"/>
                </a:solidFill>
              </a:rPr>
              <a:t> após o Programa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1090007" y="3019977"/>
            <a:ext cx="381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rot="5400000">
            <a:off x="49107" y="2812550"/>
            <a:ext cx="1656000" cy="0"/>
          </a:xfrm>
          <a:prstGeom prst="line">
            <a:avLst/>
          </a:prstGeom>
          <a:ln w="57150">
            <a:solidFill>
              <a:srgbClr val="00D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1090008" y="3206750"/>
            <a:ext cx="4254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6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IMPACTO DO PROGRAMA</a:t>
            </a:r>
          </a:p>
        </p:txBody>
      </p:sp>
      <p:sp>
        <p:nvSpPr>
          <p:cNvPr id="8" name="Retângulo Arredondado 7">
            <a:hlinkClick r:id="rId5" action="ppaction://hlinksldjump"/>
          </p:cNvPr>
          <p:cNvSpPr/>
          <p:nvPr/>
        </p:nvSpPr>
        <p:spPr>
          <a:xfrm>
            <a:off x="11124968" y="103936"/>
            <a:ext cx="958727" cy="3205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>
                    <a:lumMod val="50000"/>
                  </a:schemeClr>
                </a:solidFill>
              </a:rPr>
              <a:t>← </a:t>
            </a:r>
            <a:r>
              <a:rPr lang="pt-BR" sz="1300" b="1" dirty="0">
                <a:solidFill>
                  <a:schemeClr val="bg1">
                    <a:lumMod val="50000"/>
                  </a:schemeClr>
                </a:solidFill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368069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5492525" y="1005230"/>
            <a:ext cx="6699475" cy="563146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10890443" y="3109965"/>
            <a:ext cx="1078183" cy="24648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/>
          <p:cNvSpPr/>
          <p:nvPr/>
        </p:nvSpPr>
        <p:spPr>
          <a:xfrm>
            <a:off x="9784853" y="4238068"/>
            <a:ext cx="1002470" cy="13367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5816780" y="4747229"/>
            <a:ext cx="3846396" cy="819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497703" y="101400"/>
            <a:ext cx="79194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IMPACTO DO EMPRETEC</a:t>
            </a:r>
          </a:p>
          <a:p>
            <a:r>
              <a:rPr lang="pt-BR" sz="2600" b="1" dirty="0">
                <a:solidFill>
                  <a:schemeClr val="bg1"/>
                </a:solidFill>
              </a:rPr>
              <a:t>NA EMPREGABILIDADE E NA RENDA INDIVIDUAL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52005"/>
            <a:chOff x="-67030" y="6389776"/>
            <a:chExt cx="12204000" cy="252005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46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000" dirty="0"/>
                <a:t>Q9. Na sua opinião, ter participado do EMPRETEC foi importante para melhorar sua empregabilidade? | Q10. Na sua opinião, ter participado do EMPRETEC foi importante para melhorar sua renda individual? 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ângulo Arredondado 22"/>
          <p:cNvSpPr/>
          <p:nvPr/>
        </p:nvSpPr>
        <p:spPr>
          <a:xfrm>
            <a:off x="11061770" y="6636692"/>
            <a:ext cx="1067997" cy="180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689</a:t>
            </a:r>
          </a:p>
        </p:txBody>
      </p: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2958722375"/>
              </p:ext>
            </p:extLst>
          </p:nvPr>
        </p:nvGraphicFramePr>
        <p:xfrm>
          <a:off x="5823023" y="2187209"/>
          <a:ext cx="6180191" cy="3742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Arredondado 3">
            <a:hlinkClick r:id="rId3" action="ppaction://hlinksldjump"/>
          </p:cNvPr>
          <p:cNvSpPr/>
          <p:nvPr/>
        </p:nvSpPr>
        <p:spPr>
          <a:xfrm>
            <a:off x="10616171" y="6123551"/>
            <a:ext cx="1496993" cy="2912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 histórico</a:t>
            </a:r>
          </a:p>
        </p:txBody>
      </p:sp>
      <p:pic>
        <p:nvPicPr>
          <p:cNvPr id="2" name="Imagem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7325" y="6054299"/>
            <a:ext cx="465913" cy="4659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0700" y="6327546"/>
            <a:ext cx="191991" cy="191991"/>
          </a:xfrm>
          <a:prstGeom prst="rect">
            <a:avLst/>
          </a:prstGeom>
        </p:spPr>
      </p:pic>
      <p:sp>
        <p:nvSpPr>
          <p:cNvPr id="15" name="Retângulo Arredondado 14"/>
          <p:cNvSpPr/>
          <p:nvPr/>
        </p:nvSpPr>
        <p:spPr>
          <a:xfrm>
            <a:off x="488167" y="1480344"/>
            <a:ext cx="4565588" cy="34860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500" i="1" dirty="0">
                <a:solidFill>
                  <a:schemeClr val="bg1">
                    <a:lumMod val="65000"/>
                  </a:schemeClr>
                </a:solidFill>
              </a:rPr>
              <a:t>EMPRETEC melhorou sua empregabilidade?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424657151"/>
              </p:ext>
            </p:extLst>
          </p:nvPr>
        </p:nvGraphicFramePr>
        <p:xfrm>
          <a:off x="467629" y="2217803"/>
          <a:ext cx="4790557" cy="395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tângulo 5"/>
          <p:cNvSpPr/>
          <p:nvPr/>
        </p:nvSpPr>
        <p:spPr>
          <a:xfrm>
            <a:off x="9334220" y="541271"/>
            <a:ext cx="28728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500" b="1" i="1" dirty="0">
                <a:solidFill>
                  <a:schemeClr val="bg1"/>
                </a:solidFill>
              </a:rPr>
              <a:t>Não-empresário que continuou  não-empresário após o Programa</a:t>
            </a:r>
          </a:p>
        </p:txBody>
      </p:sp>
      <p:sp>
        <p:nvSpPr>
          <p:cNvPr id="30" name="Retângulo Arredondado 29"/>
          <p:cNvSpPr/>
          <p:nvPr/>
        </p:nvSpPr>
        <p:spPr>
          <a:xfrm>
            <a:off x="6709463" y="1480344"/>
            <a:ext cx="4565588" cy="34860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500" i="1" dirty="0">
                <a:solidFill>
                  <a:schemeClr val="bg1">
                    <a:lumMod val="65000"/>
                  </a:schemeClr>
                </a:solidFill>
              </a:rPr>
              <a:t>EMPRETEC melhorou sua renda individual?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22000"/>
                    </a14:imgEffect>
                    <a14:imgEffect>
                      <a14:brightnessContrast bright="100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870" y="119879"/>
            <a:ext cx="468000" cy="468000"/>
          </a:xfrm>
          <a:prstGeom prst="rect">
            <a:avLst/>
          </a:prstGeom>
        </p:spPr>
      </p:pic>
      <p:cxnSp>
        <p:nvCxnSpPr>
          <p:cNvPr id="31" name="Conector reto 30"/>
          <p:cNvCxnSpPr/>
          <p:nvPr/>
        </p:nvCxnSpPr>
        <p:spPr>
          <a:xfrm>
            <a:off x="9334220" y="47135"/>
            <a:ext cx="0" cy="1044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5997808" y="4501982"/>
            <a:ext cx="3484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baixas: 23,9%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9745405" y="3734489"/>
            <a:ext cx="116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medias: 30,5%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10977612" y="2650818"/>
            <a:ext cx="991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altas: 45,6%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5807988" y="2615453"/>
            <a:ext cx="1918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solidFill>
                  <a:srgbClr val="00968F"/>
                </a:solidFill>
              </a:rPr>
              <a:t>Nota média: </a:t>
            </a:r>
            <a:r>
              <a:rPr lang="pt-BR" sz="3000" b="1" i="1" dirty="0">
                <a:solidFill>
                  <a:srgbClr val="00968F"/>
                </a:solidFill>
              </a:rPr>
              <a:t>7,6</a:t>
            </a:r>
            <a:endParaRPr lang="pt-BR" sz="3000" dirty="0">
              <a:solidFill>
                <a:srgbClr val="00968F"/>
              </a:solidFill>
            </a:endParaRPr>
          </a:p>
        </p:txBody>
      </p:sp>
      <p:grpSp>
        <p:nvGrpSpPr>
          <p:cNvPr id="36" name="Agrupar 35"/>
          <p:cNvGrpSpPr/>
          <p:nvPr/>
        </p:nvGrpSpPr>
        <p:grpSpPr>
          <a:xfrm>
            <a:off x="5833300" y="2219607"/>
            <a:ext cx="540000" cy="540000"/>
            <a:chOff x="9795429" y="1619706"/>
            <a:chExt cx="1008000" cy="1008000"/>
          </a:xfrm>
        </p:grpSpPr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5429" y="1799706"/>
              <a:ext cx="648000" cy="648000"/>
            </a:xfrm>
            <a:prstGeom prst="rect">
              <a:avLst/>
            </a:prstGeom>
          </p:spPr>
        </p:pic>
        <p:sp>
          <p:nvSpPr>
            <p:cNvPr id="38" name="Elipse 37"/>
            <p:cNvSpPr/>
            <p:nvPr/>
          </p:nvSpPr>
          <p:spPr>
            <a:xfrm>
              <a:off x="9795429" y="1619706"/>
              <a:ext cx="1008000" cy="1008000"/>
            </a:xfrm>
            <a:prstGeom prst="ellipse">
              <a:avLst/>
            </a:prstGeom>
            <a:noFill/>
            <a:ln>
              <a:solidFill>
                <a:srgbClr val="00C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98288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15" grpId="0" animBg="1"/>
      <p:bldGraphic spid="17" grpId="0">
        <p:bldAsOne/>
      </p:bldGraphic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5492525" y="1005230"/>
            <a:ext cx="6699475" cy="563146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508905" y="186599"/>
            <a:ext cx="7919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HISTÓRICO</a:t>
            </a:r>
          </a:p>
          <a:p>
            <a:r>
              <a:rPr lang="pt-BR" sz="1600" b="1" dirty="0">
                <a:solidFill>
                  <a:schemeClr val="bg1"/>
                </a:solidFill>
              </a:rPr>
              <a:t>IMPACTO DO EMPRETEC NA EMPREGABILIDADE E NA RENDA INDIVIDUAL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52005"/>
            <a:chOff x="-67030" y="6389776"/>
            <a:chExt cx="12204000" cy="252005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462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000" dirty="0"/>
                <a:t>Q9. Na sua opinião, ter participado do EMPRETEC foi importante para melhorar sua empregabilidade? | Q10. Na sua opinião, ter participado do EMPRETEC foi importante para melhorar sua renda individual? 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294428105"/>
              </p:ext>
            </p:extLst>
          </p:nvPr>
        </p:nvGraphicFramePr>
        <p:xfrm>
          <a:off x="311086" y="2234153"/>
          <a:ext cx="4742670" cy="4065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Imagem 1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9000"/>
                    </a14:imgEffect>
                    <a14:imgEffect>
                      <a14:brightnessContrast bright="100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599" y="114598"/>
            <a:ext cx="468000" cy="468000"/>
          </a:xfrm>
          <a:prstGeom prst="rect">
            <a:avLst/>
          </a:prstGeom>
        </p:spPr>
      </p:pic>
      <p:sp>
        <p:nvSpPr>
          <p:cNvPr id="7" name="Retângulo Arredondado 6">
            <a:hlinkClick r:id="rId5" action="ppaction://hlinksldjump"/>
          </p:cNvPr>
          <p:cNvSpPr/>
          <p:nvPr/>
        </p:nvSpPr>
        <p:spPr>
          <a:xfrm>
            <a:off x="11162675" y="6476435"/>
            <a:ext cx="958727" cy="3205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>
                    <a:lumMod val="50000"/>
                  </a:schemeClr>
                </a:solidFill>
              </a:rPr>
              <a:t>← </a:t>
            </a:r>
            <a:r>
              <a:rPr lang="pt-BR" sz="1300" b="1" dirty="0">
                <a:solidFill>
                  <a:schemeClr val="bg1">
                    <a:lumMod val="50000"/>
                  </a:schemeClr>
                </a:solidFill>
              </a:rPr>
              <a:t>VOLTAR</a:t>
            </a:r>
          </a:p>
        </p:txBody>
      </p:sp>
      <p:sp>
        <p:nvSpPr>
          <p:cNvPr id="12" name="Retângulo Arredondado 11"/>
          <p:cNvSpPr/>
          <p:nvPr/>
        </p:nvSpPr>
        <p:spPr>
          <a:xfrm>
            <a:off x="488167" y="1480344"/>
            <a:ext cx="4565588" cy="34860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500" i="1" dirty="0">
                <a:solidFill>
                  <a:schemeClr val="bg1">
                    <a:lumMod val="65000"/>
                  </a:schemeClr>
                </a:solidFill>
              </a:rPr>
              <a:t>EMPRETEC melhorou sua empregabilidade? </a:t>
            </a:r>
            <a:r>
              <a:rPr lang="pt-BR" sz="1200" i="1" dirty="0">
                <a:solidFill>
                  <a:schemeClr val="bg1">
                    <a:lumMod val="65000"/>
                  </a:schemeClr>
                </a:solidFill>
              </a:rPr>
              <a:t>(% “sim”)</a:t>
            </a:r>
          </a:p>
        </p:txBody>
      </p:sp>
      <p:sp>
        <p:nvSpPr>
          <p:cNvPr id="13" name="Retângulo Arredondado 12"/>
          <p:cNvSpPr/>
          <p:nvPr/>
        </p:nvSpPr>
        <p:spPr>
          <a:xfrm>
            <a:off x="6709463" y="1480344"/>
            <a:ext cx="4565588" cy="34860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500" i="1" dirty="0">
                <a:solidFill>
                  <a:schemeClr val="bg1">
                    <a:lumMod val="65000"/>
                  </a:schemeClr>
                </a:solidFill>
              </a:rPr>
              <a:t>EMPRETEC melhorou sua renda individual?</a:t>
            </a:r>
            <a:r>
              <a:rPr lang="pt-BR" sz="1200" i="1" dirty="0">
                <a:solidFill>
                  <a:schemeClr val="bg1">
                    <a:lumMod val="65000"/>
                  </a:schemeClr>
                </a:solidFill>
              </a:rPr>
              <a:t> (Nota média)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9334220" y="541271"/>
            <a:ext cx="28728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500" b="1" i="1" dirty="0">
                <a:solidFill>
                  <a:schemeClr val="bg1"/>
                </a:solidFill>
              </a:rPr>
              <a:t>Não-empresário que continuou  não-empresário após o Programa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9334220" y="47135"/>
            <a:ext cx="0" cy="1044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2265459874"/>
              </p:ext>
            </p:extLst>
          </p:nvPr>
        </p:nvGraphicFramePr>
        <p:xfrm>
          <a:off x="6216063" y="2225712"/>
          <a:ext cx="5552388" cy="4082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8036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2" grpId="0" animBg="1"/>
      <p:bldP spid="13" grpId="0" animBg="1"/>
      <p:bldGraphic spid="2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7352907" y="1005230"/>
            <a:ext cx="4839093" cy="563146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497703" y="101400"/>
            <a:ext cx="7919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PENSA EM ABRIR</a:t>
            </a:r>
          </a:p>
          <a:p>
            <a:r>
              <a:rPr lang="pt-BR" sz="3200" b="1" dirty="0">
                <a:solidFill>
                  <a:schemeClr val="bg1"/>
                </a:solidFill>
              </a:rPr>
              <a:t>EMPRESA/NEGÓCIO NO FUTURO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82783"/>
            <a:chOff x="-67030" y="6389776"/>
            <a:chExt cx="12204000" cy="282783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Q11. O(a) Senhor(a) pensa em abrir um empresa/negócio no futuro? | Q12. O EMPRETEC influenciou essa decisão de abrir uma empresa? 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ângulo Arredondado 22"/>
          <p:cNvSpPr/>
          <p:nvPr/>
        </p:nvSpPr>
        <p:spPr>
          <a:xfrm>
            <a:off x="11061770" y="6636692"/>
            <a:ext cx="1067997" cy="180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689</a:t>
            </a:r>
          </a:p>
        </p:txBody>
      </p: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1478841553"/>
              </p:ext>
            </p:extLst>
          </p:nvPr>
        </p:nvGraphicFramePr>
        <p:xfrm>
          <a:off x="116393" y="2237067"/>
          <a:ext cx="7229311" cy="4335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9334220" y="541271"/>
            <a:ext cx="28728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500" b="1" i="1" dirty="0">
                <a:solidFill>
                  <a:schemeClr val="bg1"/>
                </a:solidFill>
              </a:rPr>
              <a:t>Não-empresário que continuou  não-empresário após o Programa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2000"/>
                    </a14:imgEffect>
                    <a14:imgEffect>
                      <a14:brightnessContrast bright="100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870" y="119879"/>
            <a:ext cx="468000" cy="468000"/>
          </a:xfrm>
          <a:prstGeom prst="rect">
            <a:avLst/>
          </a:prstGeom>
        </p:spPr>
      </p:pic>
      <p:cxnSp>
        <p:nvCxnSpPr>
          <p:cNvPr id="31" name="Conector reto 30"/>
          <p:cNvCxnSpPr/>
          <p:nvPr/>
        </p:nvCxnSpPr>
        <p:spPr>
          <a:xfrm>
            <a:off x="9334220" y="47135"/>
            <a:ext cx="0" cy="1044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27"/>
          <p:cNvSpPr/>
          <p:nvPr/>
        </p:nvSpPr>
        <p:spPr>
          <a:xfrm>
            <a:off x="1138617" y="1471505"/>
            <a:ext cx="4565588" cy="34860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500" i="1" dirty="0">
                <a:solidFill>
                  <a:schemeClr val="bg1">
                    <a:lumMod val="65000"/>
                  </a:schemeClr>
                </a:solidFill>
              </a:rPr>
              <a:t>Pretende abrir uma empresa no futuro?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7520058" y="1471115"/>
            <a:ext cx="4515439" cy="34860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400" i="1" dirty="0">
                <a:solidFill>
                  <a:schemeClr val="bg1">
                    <a:lumMod val="65000"/>
                  </a:schemeClr>
                </a:solidFill>
              </a:rPr>
              <a:t>EMPRETEC influenciou na decisão de abrir uma empresa?</a:t>
            </a:r>
          </a:p>
        </p:txBody>
      </p:sp>
      <p:graphicFrame>
        <p:nvGraphicFramePr>
          <p:cNvPr id="32" name="Gráfico 31"/>
          <p:cNvGraphicFramePr/>
          <p:nvPr>
            <p:extLst>
              <p:ext uri="{D42A27DB-BD31-4B8C-83A1-F6EECF244321}">
                <p14:modId xmlns:p14="http://schemas.microsoft.com/office/powerpoint/2010/main" val="142977679"/>
              </p:ext>
            </p:extLst>
          </p:nvPr>
        </p:nvGraphicFramePr>
        <p:xfrm>
          <a:off x="7577917" y="2407348"/>
          <a:ext cx="4389072" cy="395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958477" y="2499101"/>
            <a:ext cx="205504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1300" i="1" dirty="0">
                <a:solidFill>
                  <a:schemeClr val="bg1">
                    <a:lumMod val="50000"/>
                  </a:schemeClr>
                </a:solidFill>
              </a:rPr>
              <a:t>Sim, neste ano de 2019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958476" y="2983287"/>
            <a:ext cx="205504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1300" i="1" dirty="0">
                <a:solidFill>
                  <a:schemeClr val="bg1">
                    <a:lumMod val="50000"/>
                  </a:schemeClr>
                </a:solidFill>
              </a:rPr>
              <a:t>Sim, em até 2 anos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46673" y="3451778"/>
            <a:ext cx="23590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1300" i="1" dirty="0">
                <a:solidFill>
                  <a:schemeClr val="bg1">
                    <a:lumMod val="50000"/>
                  </a:schemeClr>
                </a:solidFill>
              </a:rPr>
              <a:t>Sim, em prazo superior a 2 anos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444872" y="3964185"/>
            <a:ext cx="25576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1300" i="1" dirty="0">
                <a:solidFill>
                  <a:schemeClr val="bg1">
                    <a:lumMod val="50000"/>
                  </a:schemeClr>
                </a:solidFill>
              </a:rPr>
              <a:t>Sim, em prazo ainda não definido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455910" y="4452980"/>
            <a:ext cx="25576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1300" i="1" dirty="0">
                <a:solidFill>
                  <a:schemeClr val="bg1">
                    <a:lumMod val="50000"/>
                  </a:schemeClr>
                </a:solidFill>
              </a:rPr>
              <a:t>Não pretende abrir um negócio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1446" y="4920490"/>
            <a:ext cx="30120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1300" i="1" dirty="0">
                <a:solidFill>
                  <a:schemeClr val="bg1">
                    <a:lumMod val="50000"/>
                  </a:schemeClr>
                </a:solidFill>
              </a:rPr>
              <a:t>Não sabe se vai ou não abrir um negócio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-9593" y="5322422"/>
            <a:ext cx="30120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1300" i="1" dirty="0">
                <a:solidFill>
                  <a:schemeClr val="bg1">
                    <a:lumMod val="50000"/>
                  </a:schemeClr>
                </a:solidFill>
              </a:rPr>
              <a:t>Já possui empresa mas não é a principal fonte de renda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442441" y="5922361"/>
            <a:ext cx="25576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pt-BR" sz="1300" i="1" dirty="0">
                <a:solidFill>
                  <a:schemeClr val="bg1">
                    <a:lumMod val="50000"/>
                  </a:schemeClr>
                </a:solidFill>
              </a:rPr>
              <a:t>NS/NR</a:t>
            </a:r>
          </a:p>
        </p:txBody>
      </p:sp>
    </p:spTree>
    <p:extLst>
      <p:ext uri="{BB962C8B-B14F-4D97-AF65-F5344CB8AC3E}">
        <p14:creationId xmlns:p14="http://schemas.microsoft.com/office/powerpoint/2010/main" val="27792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28" grpId="0" animBg="1"/>
      <p:bldP spid="29" grpId="0" animBg="1"/>
      <p:bldGraphic spid="32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saturation sat="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676" r="4672"/>
          <a:stretch/>
        </p:blipFill>
        <p:spPr>
          <a:xfrm flipH="1">
            <a:off x="0" y="-38100"/>
            <a:ext cx="12179300" cy="6896100"/>
          </a:xfrm>
          <a:prstGeom prst="rect">
            <a:avLst/>
          </a:prstGeom>
        </p:spPr>
      </p:pic>
      <p:pic>
        <p:nvPicPr>
          <p:cNvPr id="17" name="Picture 6" descr="Empretec Logo Vector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008" y="1984808"/>
            <a:ext cx="3850291" cy="78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ágono 2"/>
          <p:cNvSpPr/>
          <p:nvPr/>
        </p:nvSpPr>
        <p:spPr>
          <a:xfrm>
            <a:off x="-84841" y="3728247"/>
            <a:ext cx="5429839" cy="923827"/>
          </a:xfrm>
          <a:prstGeom prst="homePlate">
            <a:avLst/>
          </a:prstGeom>
          <a:solidFill>
            <a:srgbClr val="00C0B7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b="1" i="1" dirty="0">
                <a:solidFill>
                  <a:schemeClr val="bg1"/>
                </a:solidFill>
              </a:rPr>
              <a:t>                        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Não-empresário </a:t>
            </a:r>
            <a:r>
              <a:rPr lang="pt-BR" b="1" i="1" dirty="0">
                <a:solidFill>
                  <a:schemeClr val="bg1"/>
                </a:solidFill>
              </a:rPr>
              <a:t>que tornou-se </a:t>
            </a:r>
          </a:p>
          <a:p>
            <a:pPr>
              <a:defRPr/>
            </a:pPr>
            <a:r>
              <a:rPr lang="pt-BR" b="1" i="1" dirty="0">
                <a:solidFill>
                  <a:schemeClr val="bg1"/>
                </a:solidFill>
              </a:rPr>
              <a:t>                        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empresário</a:t>
            </a:r>
            <a:r>
              <a:rPr lang="pt-BR" b="1" i="1" dirty="0">
                <a:solidFill>
                  <a:schemeClr val="bg1"/>
                </a:solidFill>
              </a:rPr>
              <a:t> após o Programa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1090007" y="3019977"/>
            <a:ext cx="381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rot="5400000">
            <a:off x="49107" y="2812550"/>
            <a:ext cx="1656000" cy="0"/>
          </a:xfrm>
          <a:prstGeom prst="line">
            <a:avLst/>
          </a:prstGeom>
          <a:ln w="57150">
            <a:solidFill>
              <a:srgbClr val="00D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1090008" y="3206750"/>
            <a:ext cx="4254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6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IMPACTO DO PROGRAMA</a:t>
            </a:r>
          </a:p>
        </p:txBody>
      </p:sp>
      <p:sp>
        <p:nvSpPr>
          <p:cNvPr id="8" name="Retângulo Arredondado 7">
            <a:hlinkClick r:id="rId5" action="ppaction://hlinksldjump"/>
          </p:cNvPr>
          <p:cNvSpPr/>
          <p:nvPr/>
        </p:nvSpPr>
        <p:spPr>
          <a:xfrm>
            <a:off x="11124968" y="103936"/>
            <a:ext cx="958727" cy="3205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>
                    <a:lumMod val="50000"/>
                  </a:schemeClr>
                </a:solidFill>
              </a:rPr>
              <a:t>← </a:t>
            </a:r>
            <a:r>
              <a:rPr lang="pt-BR" sz="1300" b="1" dirty="0">
                <a:solidFill>
                  <a:schemeClr val="bg1">
                    <a:lumMod val="50000"/>
                  </a:schemeClr>
                </a:solidFill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49887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5354425" y="1005230"/>
            <a:ext cx="6837575" cy="563146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497703" y="101400"/>
            <a:ext cx="7919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EMPRETEC INFLUENCIOU</a:t>
            </a:r>
          </a:p>
          <a:p>
            <a:r>
              <a:rPr lang="pt-BR" sz="3200" b="1" dirty="0">
                <a:solidFill>
                  <a:schemeClr val="bg1"/>
                </a:solidFill>
              </a:rPr>
              <a:t>A DECISÃO DE ABRIR UM NEGÓCIO?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82783"/>
            <a:chOff x="-67030" y="6389776"/>
            <a:chExt cx="12204000" cy="282783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Q13. Ter participado do EMPRETEC influenciou a decisão de abrir um negócio? | Q14. A empresa existe há quantos meses?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ângulo Arredondado 22"/>
          <p:cNvSpPr/>
          <p:nvPr/>
        </p:nvSpPr>
        <p:spPr>
          <a:xfrm>
            <a:off x="11061770" y="6636692"/>
            <a:ext cx="1067997" cy="180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200</a:t>
            </a:r>
          </a:p>
        </p:txBody>
      </p:sp>
      <p:sp>
        <p:nvSpPr>
          <p:cNvPr id="6" name="Retângulo 5"/>
          <p:cNvSpPr/>
          <p:nvPr/>
        </p:nvSpPr>
        <p:spPr>
          <a:xfrm>
            <a:off x="9334220" y="550698"/>
            <a:ext cx="28728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500" b="1" i="1" dirty="0">
                <a:solidFill>
                  <a:schemeClr val="bg1"/>
                </a:solidFill>
              </a:rPr>
              <a:t>Não-empresário que tornou-se  empresário após o Programa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2000"/>
                    </a14:imgEffect>
                    <a14:imgEffect>
                      <a14:brightnessContrast bright="100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870" y="119879"/>
            <a:ext cx="468000" cy="468000"/>
          </a:xfrm>
          <a:prstGeom prst="rect">
            <a:avLst/>
          </a:prstGeom>
        </p:spPr>
      </p:pic>
      <p:cxnSp>
        <p:nvCxnSpPr>
          <p:cNvPr id="31" name="Conector reto 30"/>
          <p:cNvCxnSpPr/>
          <p:nvPr/>
        </p:nvCxnSpPr>
        <p:spPr>
          <a:xfrm>
            <a:off x="9334220" y="47135"/>
            <a:ext cx="0" cy="1044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27"/>
          <p:cNvSpPr/>
          <p:nvPr/>
        </p:nvSpPr>
        <p:spPr>
          <a:xfrm>
            <a:off x="6511615" y="1481093"/>
            <a:ext cx="4565588" cy="34860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500" i="1" dirty="0">
                <a:solidFill>
                  <a:schemeClr val="bg1">
                    <a:lumMod val="65000"/>
                  </a:schemeClr>
                </a:solidFill>
              </a:rPr>
              <a:t>A empresa existe há quantos meses?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371336" y="1479875"/>
            <a:ext cx="4515439" cy="34860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400" i="1" dirty="0">
                <a:solidFill>
                  <a:schemeClr val="bg1">
                    <a:lumMod val="65000"/>
                  </a:schemeClr>
                </a:solidFill>
              </a:rPr>
              <a:t>EMPRETEC influenciou na decisão de abrir uma empresa?</a:t>
            </a:r>
          </a:p>
        </p:txBody>
      </p:sp>
      <p:graphicFrame>
        <p:nvGraphicFramePr>
          <p:cNvPr id="32" name="Gráfico 31"/>
          <p:cNvGraphicFramePr/>
          <p:nvPr>
            <p:extLst>
              <p:ext uri="{D42A27DB-BD31-4B8C-83A1-F6EECF244321}">
                <p14:modId xmlns:p14="http://schemas.microsoft.com/office/powerpoint/2010/main" val="581021730"/>
              </p:ext>
            </p:extLst>
          </p:nvPr>
        </p:nvGraphicFramePr>
        <p:xfrm>
          <a:off x="497703" y="2210895"/>
          <a:ext cx="4389072" cy="395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881487414"/>
              </p:ext>
            </p:extLst>
          </p:nvPr>
        </p:nvGraphicFramePr>
        <p:xfrm>
          <a:off x="5699339" y="2140274"/>
          <a:ext cx="6190139" cy="411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Retângulo Arredondado 25"/>
          <p:cNvSpPr/>
          <p:nvPr/>
        </p:nvSpPr>
        <p:spPr>
          <a:xfrm>
            <a:off x="7813996" y="6305128"/>
            <a:ext cx="4391450" cy="2162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*Já tinha empresa mas não era sua principal fonte de renda</a:t>
            </a:r>
          </a:p>
        </p:txBody>
      </p:sp>
    </p:spTree>
    <p:extLst>
      <p:ext uri="{BB962C8B-B14F-4D97-AF65-F5344CB8AC3E}">
        <p14:creationId xmlns:p14="http://schemas.microsoft.com/office/powerpoint/2010/main" val="74111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Graphic spid="32" grpId="0">
        <p:bldAsOne/>
      </p:bldGraphic>
      <p:bldGraphic spid="17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8163613" y="1005230"/>
            <a:ext cx="4028387" cy="563146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497703" y="101400"/>
            <a:ext cx="7919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NÚMERO DE FUNCIONÁRIOS</a:t>
            </a:r>
          </a:p>
          <a:p>
            <a:r>
              <a:rPr lang="pt-BR" sz="3200" b="1" dirty="0">
                <a:solidFill>
                  <a:schemeClr val="bg1"/>
                </a:solidFill>
              </a:rPr>
              <a:t>NA EMPRESA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82783"/>
            <a:chOff x="-67030" y="6389776"/>
            <a:chExt cx="12204000" cy="282783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Q15. Excluindo você e eventuais sócios, quantas pessoas trabalham na sua empresam?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ângulo Arredondado 22"/>
          <p:cNvSpPr/>
          <p:nvPr/>
        </p:nvSpPr>
        <p:spPr>
          <a:xfrm>
            <a:off x="11061770" y="6636692"/>
            <a:ext cx="1067997" cy="180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200</a:t>
            </a:r>
          </a:p>
        </p:txBody>
      </p:sp>
      <p:sp>
        <p:nvSpPr>
          <p:cNvPr id="6" name="Retângulo 5"/>
          <p:cNvSpPr/>
          <p:nvPr/>
        </p:nvSpPr>
        <p:spPr>
          <a:xfrm>
            <a:off x="9334220" y="550698"/>
            <a:ext cx="28728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500" b="1" i="1" dirty="0">
                <a:solidFill>
                  <a:schemeClr val="bg1"/>
                </a:solidFill>
              </a:rPr>
              <a:t>Não-empresário que tornou-se  empresário após o Programa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2000"/>
                    </a14:imgEffect>
                    <a14:imgEffect>
                      <a14:brightnessContrast bright="100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870" y="119879"/>
            <a:ext cx="468000" cy="468000"/>
          </a:xfrm>
          <a:prstGeom prst="rect">
            <a:avLst/>
          </a:prstGeom>
        </p:spPr>
      </p:pic>
      <p:cxnSp>
        <p:nvCxnSpPr>
          <p:cNvPr id="31" name="Conector reto 30"/>
          <p:cNvCxnSpPr/>
          <p:nvPr/>
        </p:nvCxnSpPr>
        <p:spPr>
          <a:xfrm>
            <a:off x="9334220" y="47135"/>
            <a:ext cx="0" cy="1044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Gráfico 31"/>
          <p:cNvGraphicFramePr/>
          <p:nvPr>
            <p:extLst>
              <p:ext uri="{D42A27DB-BD31-4B8C-83A1-F6EECF244321}">
                <p14:modId xmlns:p14="http://schemas.microsoft.com/office/powerpoint/2010/main" val="2961075646"/>
              </p:ext>
            </p:extLst>
          </p:nvPr>
        </p:nvGraphicFramePr>
        <p:xfrm>
          <a:off x="607794" y="2135481"/>
          <a:ext cx="6949472" cy="395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tângulo 13"/>
          <p:cNvSpPr/>
          <p:nvPr/>
        </p:nvSpPr>
        <p:spPr>
          <a:xfrm>
            <a:off x="8511925" y="3145346"/>
            <a:ext cx="33901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Mais de metade dos entrevistados que se tornaram empresários após participar do EMPRETEC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não possuem funcionários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em sua empresa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9607748" y="1881483"/>
            <a:ext cx="1008000" cy="1008000"/>
            <a:chOff x="9607748" y="1881483"/>
            <a:chExt cx="1008000" cy="1008000"/>
          </a:xfrm>
        </p:grpSpPr>
        <p:sp>
          <p:nvSpPr>
            <p:cNvPr id="17" name="Elipse 16"/>
            <p:cNvSpPr/>
            <p:nvPr/>
          </p:nvSpPr>
          <p:spPr>
            <a:xfrm>
              <a:off x="9607748" y="1881483"/>
              <a:ext cx="1008000" cy="1008000"/>
            </a:xfrm>
            <a:prstGeom prst="ellipse">
              <a:avLst/>
            </a:prstGeom>
            <a:noFill/>
            <a:ln>
              <a:solidFill>
                <a:srgbClr val="00C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7748" y="2062791"/>
              <a:ext cx="648000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144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203" t="18428" r="41095"/>
          <a:stretch/>
        </p:blipFill>
        <p:spPr>
          <a:xfrm>
            <a:off x="3298" y="0"/>
            <a:ext cx="3736197" cy="6858000"/>
          </a:xfrm>
          <a:prstGeom prst="rect">
            <a:avLst/>
          </a:prstGeom>
          <a:solidFill>
            <a:srgbClr val="00C4BB"/>
          </a:solidFill>
          <a:ln>
            <a:noFill/>
          </a:ln>
        </p:spPr>
      </p:pic>
      <p:sp>
        <p:nvSpPr>
          <p:cNvPr id="66" name="Retângulo Arredondado 65"/>
          <p:cNvSpPr/>
          <p:nvPr/>
        </p:nvSpPr>
        <p:spPr>
          <a:xfrm>
            <a:off x="2974418" y="613478"/>
            <a:ext cx="4406770" cy="499286"/>
          </a:xfrm>
          <a:prstGeom prst="roundRect">
            <a:avLst/>
          </a:prstGeom>
          <a:solidFill>
            <a:srgbClr val="00C4BB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000" b="1" i="1" dirty="0">
                <a:solidFill>
                  <a:schemeClr val="bg1"/>
                </a:solidFill>
              </a:rPr>
              <a:t>TÓPICOS DA PESQUISA</a:t>
            </a:r>
          </a:p>
        </p:txBody>
      </p:sp>
      <p:sp>
        <p:nvSpPr>
          <p:cNvPr id="67" name="Retângulo Arredondado 66"/>
          <p:cNvSpPr/>
          <p:nvPr/>
        </p:nvSpPr>
        <p:spPr>
          <a:xfrm>
            <a:off x="4220326" y="1918642"/>
            <a:ext cx="5395014" cy="4992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pt-BR" sz="2000" b="1" i="1" dirty="0">
                <a:solidFill>
                  <a:schemeClr val="bg1">
                    <a:lumMod val="65000"/>
                  </a:schemeClr>
                </a:solidFill>
              </a:rPr>
              <a:t>2. Avaliação dos seminários</a:t>
            </a:r>
          </a:p>
        </p:txBody>
      </p:sp>
      <p:sp>
        <p:nvSpPr>
          <p:cNvPr id="68" name="Retângulo Arredondado 67">
            <a:hlinkClick r:id="rId4" action="ppaction://hlinksldjump"/>
          </p:cNvPr>
          <p:cNvSpPr/>
          <p:nvPr/>
        </p:nvSpPr>
        <p:spPr>
          <a:xfrm>
            <a:off x="9709607" y="1918642"/>
            <a:ext cx="557752" cy="4992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000" b="1" i="1" dirty="0">
                <a:solidFill>
                  <a:schemeClr val="bg1">
                    <a:lumMod val="65000"/>
                  </a:schemeClr>
                </a:solidFill>
              </a:rPr>
              <a:t>ir</a:t>
            </a:r>
          </a:p>
        </p:txBody>
      </p:sp>
      <p:sp>
        <p:nvSpPr>
          <p:cNvPr id="69" name="Retângulo Arredondado 68"/>
          <p:cNvSpPr/>
          <p:nvPr/>
        </p:nvSpPr>
        <p:spPr>
          <a:xfrm>
            <a:off x="4220326" y="2523050"/>
            <a:ext cx="5395014" cy="4992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pt-BR" sz="1700" b="1" i="1" dirty="0">
                <a:solidFill>
                  <a:schemeClr val="bg1">
                    <a:lumMod val="65000"/>
                  </a:schemeClr>
                </a:solidFill>
              </a:rPr>
              <a:t>3. PERFIL: Não empresário que continuou não-empresário</a:t>
            </a:r>
          </a:p>
        </p:txBody>
      </p:sp>
      <p:sp>
        <p:nvSpPr>
          <p:cNvPr id="70" name="Retângulo Arredondado 69">
            <a:hlinkClick r:id="rId5" action="ppaction://hlinksldjump"/>
          </p:cNvPr>
          <p:cNvSpPr/>
          <p:nvPr/>
        </p:nvSpPr>
        <p:spPr>
          <a:xfrm>
            <a:off x="9709607" y="2523050"/>
            <a:ext cx="557752" cy="4992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000" b="1" i="1" dirty="0">
                <a:solidFill>
                  <a:schemeClr val="bg1">
                    <a:lumMod val="65000"/>
                  </a:schemeClr>
                </a:solidFill>
              </a:rPr>
              <a:t>ir</a:t>
            </a:r>
          </a:p>
        </p:txBody>
      </p:sp>
      <p:sp>
        <p:nvSpPr>
          <p:cNvPr id="71" name="Retângulo Arredondado 70"/>
          <p:cNvSpPr/>
          <p:nvPr/>
        </p:nvSpPr>
        <p:spPr>
          <a:xfrm>
            <a:off x="4220326" y="3127458"/>
            <a:ext cx="5395014" cy="4992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pt-BR" sz="1700" b="1" i="1" dirty="0">
                <a:solidFill>
                  <a:schemeClr val="bg1">
                    <a:lumMod val="65000"/>
                  </a:schemeClr>
                </a:solidFill>
              </a:rPr>
              <a:t>4. PERFIL: Não empresário que tornou-se empresário</a:t>
            </a:r>
          </a:p>
        </p:txBody>
      </p:sp>
      <p:sp>
        <p:nvSpPr>
          <p:cNvPr id="72" name="Retângulo Arredondado 71">
            <a:hlinkClick r:id="rId6" action="ppaction://hlinksldjump"/>
          </p:cNvPr>
          <p:cNvSpPr/>
          <p:nvPr/>
        </p:nvSpPr>
        <p:spPr>
          <a:xfrm>
            <a:off x="9709607" y="3127458"/>
            <a:ext cx="557752" cy="4992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000" b="1" i="1" dirty="0">
                <a:solidFill>
                  <a:schemeClr val="bg1">
                    <a:lumMod val="65000"/>
                  </a:schemeClr>
                </a:solidFill>
              </a:rPr>
              <a:t>ir</a:t>
            </a:r>
          </a:p>
        </p:txBody>
      </p:sp>
      <p:sp>
        <p:nvSpPr>
          <p:cNvPr id="73" name="Retângulo Arredondado 72"/>
          <p:cNvSpPr/>
          <p:nvPr/>
        </p:nvSpPr>
        <p:spPr>
          <a:xfrm>
            <a:off x="4220326" y="3731866"/>
            <a:ext cx="5395014" cy="4992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pt-BR" sz="1700" b="1" i="1" dirty="0">
                <a:solidFill>
                  <a:schemeClr val="bg1">
                    <a:lumMod val="65000"/>
                  </a:schemeClr>
                </a:solidFill>
              </a:rPr>
              <a:t>5. PERFIL: Empresário que continua empresário</a:t>
            </a:r>
          </a:p>
        </p:txBody>
      </p:sp>
      <p:sp>
        <p:nvSpPr>
          <p:cNvPr id="74" name="Retângulo Arredondado 73">
            <a:hlinkClick r:id="rId7" action="ppaction://hlinksldjump"/>
          </p:cNvPr>
          <p:cNvSpPr/>
          <p:nvPr/>
        </p:nvSpPr>
        <p:spPr>
          <a:xfrm>
            <a:off x="9709607" y="3731866"/>
            <a:ext cx="557752" cy="4992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000" b="1" i="1" dirty="0">
                <a:solidFill>
                  <a:schemeClr val="bg1">
                    <a:lumMod val="65000"/>
                  </a:schemeClr>
                </a:solidFill>
              </a:rPr>
              <a:t>ir</a:t>
            </a:r>
          </a:p>
        </p:txBody>
      </p:sp>
      <p:sp>
        <p:nvSpPr>
          <p:cNvPr id="75" name="Retângulo Arredondado 74"/>
          <p:cNvSpPr/>
          <p:nvPr/>
        </p:nvSpPr>
        <p:spPr>
          <a:xfrm>
            <a:off x="4220326" y="4338856"/>
            <a:ext cx="5395014" cy="4992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pt-BR" sz="1900" b="1" i="1" dirty="0">
                <a:solidFill>
                  <a:schemeClr val="bg1">
                    <a:lumMod val="65000"/>
                  </a:schemeClr>
                </a:solidFill>
              </a:rPr>
              <a:t>6. Temas e serviços de interesse dos entrevistados</a:t>
            </a:r>
          </a:p>
        </p:txBody>
      </p:sp>
      <p:sp>
        <p:nvSpPr>
          <p:cNvPr id="76" name="Retângulo Arredondado 75">
            <a:hlinkClick r:id="rId8" action="ppaction://hlinksldjump"/>
          </p:cNvPr>
          <p:cNvSpPr/>
          <p:nvPr/>
        </p:nvSpPr>
        <p:spPr>
          <a:xfrm>
            <a:off x="9709607" y="4338856"/>
            <a:ext cx="557752" cy="4992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000" b="1" i="1" dirty="0">
                <a:solidFill>
                  <a:schemeClr val="bg1">
                    <a:lumMod val="65000"/>
                  </a:schemeClr>
                </a:solidFill>
              </a:rPr>
              <a:t>ir</a:t>
            </a:r>
          </a:p>
        </p:txBody>
      </p:sp>
      <p:sp>
        <p:nvSpPr>
          <p:cNvPr id="77" name="Retângulo Arredondado 76"/>
          <p:cNvSpPr/>
          <p:nvPr/>
        </p:nvSpPr>
        <p:spPr>
          <a:xfrm>
            <a:off x="4220326" y="4945846"/>
            <a:ext cx="5395014" cy="4992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pt-BR" sz="2000" b="1" i="1" dirty="0">
                <a:solidFill>
                  <a:schemeClr val="bg1">
                    <a:lumMod val="65000"/>
                  </a:schemeClr>
                </a:solidFill>
              </a:rPr>
              <a:t>7. Perfil dos entrevistados</a:t>
            </a:r>
          </a:p>
        </p:txBody>
      </p:sp>
      <p:sp>
        <p:nvSpPr>
          <p:cNvPr id="78" name="Retângulo Arredondado 77">
            <a:hlinkClick r:id="rId9" action="ppaction://hlinksldjump"/>
          </p:cNvPr>
          <p:cNvSpPr/>
          <p:nvPr/>
        </p:nvSpPr>
        <p:spPr>
          <a:xfrm>
            <a:off x="9709607" y="4945846"/>
            <a:ext cx="557752" cy="4992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000" b="1" i="1" dirty="0">
                <a:solidFill>
                  <a:schemeClr val="bg1">
                    <a:lumMod val="65000"/>
                  </a:schemeClr>
                </a:solidFill>
              </a:rPr>
              <a:t>ir</a:t>
            </a:r>
          </a:p>
        </p:txBody>
      </p:sp>
      <p:sp>
        <p:nvSpPr>
          <p:cNvPr id="79" name="Retângulo Arredondado 78"/>
          <p:cNvSpPr/>
          <p:nvPr/>
        </p:nvSpPr>
        <p:spPr>
          <a:xfrm>
            <a:off x="4220326" y="5552836"/>
            <a:ext cx="5395014" cy="4992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pt-BR" sz="2000" b="1" i="1" dirty="0">
                <a:solidFill>
                  <a:schemeClr val="bg1">
                    <a:lumMod val="65000"/>
                  </a:schemeClr>
                </a:solidFill>
              </a:rPr>
              <a:t>Considerações finais</a:t>
            </a:r>
          </a:p>
        </p:txBody>
      </p:sp>
      <p:sp>
        <p:nvSpPr>
          <p:cNvPr id="80" name="Retângulo Arredondado 79">
            <a:hlinkClick r:id="rId10" action="ppaction://hlinksldjump"/>
          </p:cNvPr>
          <p:cNvSpPr/>
          <p:nvPr/>
        </p:nvSpPr>
        <p:spPr>
          <a:xfrm>
            <a:off x="9709607" y="5552836"/>
            <a:ext cx="557752" cy="4992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000" b="1" i="1" dirty="0">
                <a:solidFill>
                  <a:schemeClr val="bg1">
                    <a:lumMod val="65000"/>
                  </a:schemeClr>
                </a:solidFill>
              </a:rPr>
              <a:t>ir</a:t>
            </a:r>
          </a:p>
        </p:txBody>
      </p:sp>
      <p:sp>
        <p:nvSpPr>
          <p:cNvPr id="81" name="Retângulo Arredondado 80"/>
          <p:cNvSpPr/>
          <p:nvPr/>
        </p:nvSpPr>
        <p:spPr>
          <a:xfrm>
            <a:off x="4220326" y="1318621"/>
            <a:ext cx="5395014" cy="4992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pt-BR" sz="2000" b="1" i="1" dirty="0">
                <a:solidFill>
                  <a:schemeClr val="bg1">
                    <a:lumMod val="65000"/>
                  </a:schemeClr>
                </a:solidFill>
              </a:rPr>
              <a:t>1. Ocupação dos entrevistados</a:t>
            </a:r>
          </a:p>
        </p:txBody>
      </p:sp>
      <p:sp>
        <p:nvSpPr>
          <p:cNvPr id="82" name="Retângulo Arredondado 81">
            <a:hlinkClick r:id="rId11" action="ppaction://hlinksldjump"/>
          </p:cNvPr>
          <p:cNvSpPr/>
          <p:nvPr/>
        </p:nvSpPr>
        <p:spPr>
          <a:xfrm>
            <a:off x="9709607" y="1318621"/>
            <a:ext cx="557752" cy="4992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000" b="1" i="1" dirty="0">
                <a:solidFill>
                  <a:schemeClr val="bg1">
                    <a:lumMod val="65000"/>
                  </a:schemeClr>
                </a:solidFill>
              </a:rPr>
              <a:t>ir</a:t>
            </a:r>
          </a:p>
        </p:txBody>
      </p:sp>
    </p:spTree>
    <p:extLst>
      <p:ext uri="{BB962C8B-B14F-4D97-AF65-F5344CB8AC3E}">
        <p14:creationId xmlns:p14="http://schemas.microsoft.com/office/powerpoint/2010/main" val="10292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8484681" y="1186207"/>
            <a:ext cx="3722354" cy="54504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521702" y="66628"/>
            <a:ext cx="7919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CONTRIBUIÇÃO DO EMPRETEC</a:t>
            </a:r>
          </a:p>
          <a:p>
            <a:r>
              <a:rPr lang="pt-BR" sz="3200" b="1" dirty="0">
                <a:solidFill>
                  <a:schemeClr val="bg1"/>
                </a:solidFill>
              </a:rPr>
              <a:t>PARA A NOVA EMPRESA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-12001" y="6544157"/>
            <a:ext cx="12210244" cy="302085"/>
            <a:chOff x="-80477" y="6370474"/>
            <a:chExt cx="12210244" cy="302085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Q16.  Em quais aspectos o EMPRETEC contribuiu para sua nova empresa?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80477" y="6370474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ângulo Arredondado 22"/>
          <p:cNvSpPr/>
          <p:nvPr/>
        </p:nvSpPr>
        <p:spPr>
          <a:xfrm>
            <a:off x="11061770" y="6636692"/>
            <a:ext cx="1067997" cy="180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200</a:t>
            </a: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873946166"/>
              </p:ext>
            </p:extLst>
          </p:nvPr>
        </p:nvGraphicFramePr>
        <p:xfrm>
          <a:off x="348713" y="1885950"/>
          <a:ext cx="7778108" cy="4498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tângulo 12"/>
          <p:cNvSpPr/>
          <p:nvPr/>
        </p:nvSpPr>
        <p:spPr>
          <a:xfrm>
            <a:off x="9334220" y="550698"/>
            <a:ext cx="28728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500" b="1" i="1" dirty="0">
                <a:solidFill>
                  <a:schemeClr val="bg1"/>
                </a:solidFill>
              </a:rPr>
              <a:t>Não-empresário que tornou-se  empresário após o Programa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2000"/>
                    </a14:imgEffect>
                    <a14:imgEffect>
                      <a14:brightnessContrast bright="100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870" y="119879"/>
            <a:ext cx="468000" cy="468000"/>
          </a:xfrm>
          <a:prstGeom prst="rect">
            <a:avLst/>
          </a:prstGeom>
        </p:spPr>
      </p:pic>
      <p:cxnSp>
        <p:nvCxnSpPr>
          <p:cNvPr id="15" name="Conector reto 14"/>
          <p:cNvCxnSpPr/>
          <p:nvPr/>
        </p:nvCxnSpPr>
        <p:spPr>
          <a:xfrm>
            <a:off x="9334220" y="47135"/>
            <a:ext cx="0" cy="1044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8809659" y="2895089"/>
            <a:ext cx="3072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planejamento foi o aspecto mais citado enquanto contribuição do EMPRETEC para a nova empresa.</a:t>
            </a:r>
          </a:p>
        </p:txBody>
      </p:sp>
      <p:sp>
        <p:nvSpPr>
          <p:cNvPr id="17" name="Retângulo Arredondado 16"/>
          <p:cNvSpPr/>
          <p:nvPr/>
        </p:nvSpPr>
        <p:spPr>
          <a:xfrm>
            <a:off x="3987813" y="5617250"/>
            <a:ext cx="688158" cy="36666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300" b="1" i="1" dirty="0">
                <a:solidFill>
                  <a:schemeClr val="bg1">
                    <a:lumMod val="50000"/>
                  </a:schemeClr>
                </a:solidFill>
              </a:rPr>
              <a:t>Quais?</a:t>
            </a:r>
          </a:p>
        </p:txBody>
      </p:sp>
      <p:grpSp>
        <p:nvGrpSpPr>
          <p:cNvPr id="25" name="Agrupar 24"/>
          <p:cNvGrpSpPr/>
          <p:nvPr/>
        </p:nvGrpSpPr>
        <p:grpSpPr>
          <a:xfrm>
            <a:off x="4675971" y="5086349"/>
            <a:ext cx="6876056" cy="1388283"/>
            <a:chOff x="3702639" y="5036047"/>
            <a:chExt cx="6876056" cy="1388283"/>
          </a:xfrm>
        </p:grpSpPr>
        <p:sp>
          <p:nvSpPr>
            <p:cNvPr id="27" name="Retângulo Arredondado 26"/>
            <p:cNvSpPr/>
            <p:nvPr/>
          </p:nvSpPr>
          <p:spPr>
            <a:xfrm>
              <a:off x="6758380" y="5036047"/>
              <a:ext cx="3820315" cy="1388283"/>
            </a:xfrm>
            <a:prstGeom prst="round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</a:rPr>
                <a:t>Autoconhecimento e autoconfiança -&gt; 3,0%</a:t>
              </a:r>
            </a:p>
            <a:p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</a:rPr>
                <a:t>Interagir com outros empresários  -&gt; 2,0%</a:t>
              </a:r>
            </a:p>
            <a:p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</a:rPr>
                <a:t>Segurança para abrir um negócio -&gt; 1,7%</a:t>
              </a:r>
            </a:p>
            <a:p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</a:rPr>
                <a:t>Persistência para abrir um negócio -&gt; 0,2%</a:t>
              </a:r>
            </a:p>
            <a:p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</a:rPr>
                <a:t>Ajudou no planejamento financeiro -&gt; 0,2%</a:t>
              </a:r>
            </a:p>
            <a:p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</a:rPr>
                <a:t>Conhecimento sobre postura e comunicação -&gt; 0,2%</a:t>
              </a:r>
              <a:endParaRPr lang="pt-B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</a:rPr>
                <a:t>Não contribuiu em nada -&gt; 0,2%</a:t>
              </a:r>
              <a:endParaRPr lang="pt-B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8" name="Conector reto 27"/>
            <p:cNvCxnSpPr>
              <a:stCxn id="17" idx="3"/>
              <a:endCxn id="27" idx="1"/>
            </p:cNvCxnSpPr>
            <p:nvPr/>
          </p:nvCxnSpPr>
          <p:spPr>
            <a:xfrm flipV="1">
              <a:off x="3702639" y="5730189"/>
              <a:ext cx="3055741" cy="2009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Agrupar 30"/>
          <p:cNvGrpSpPr/>
          <p:nvPr/>
        </p:nvGrpSpPr>
        <p:grpSpPr>
          <a:xfrm>
            <a:off x="9798627" y="1810761"/>
            <a:ext cx="972000" cy="972000"/>
            <a:chOff x="4680974" y="4354294"/>
            <a:chExt cx="972000" cy="972000"/>
          </a:xfrm>
        </p:grpSpPr>
        <p:sp>
          <p:nvSpPr>
            <p:cNvPr id="32" name="Elipse 31"/>
            <p:cNvSpPr/>
            <p:nvPr/>
          </p:nvSpPr>
          <p:spPr>
            <a:xfrm>
              <a:off x="4680974" y="4354294"/>
              <a:ext cx="972000" cy="972000"/>
            </a:xfrm>
            <a:prstGeom prst="ellipse">
              <a:avLst/>
            </a:prstGeom>
            <a:noFill/>
            <a:ln>
              <a:solidFill>
                <a:srgbClr val="00C0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2974" y="4516294"/>
              <a:ext cx="648000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995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saturation sat="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676" r="4672"/>
          <a:stretch/>
        </p:blipFill>
        <p:spPr>
          <a:xfrm flipH="1">
            <a:off x="0" y="-38100"/>
            <a:ext cx="12179300" cy="6896100"/>
          </a:xfrm>
          <a:prstGeom prst="rect">
            <a:avLst/>
          </a:prstGeom>
        </p:spPr>
      </p:pic>
      <p:pic>
        <p:nvPicPr>
          <p:cNvPr id="17" name="Picture 6" descr="Empretec Logo Vector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008" y="1984808"/>
            <a:ext cx="3850291" cy="78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ágono 2"/>
          <p:cNvSpPr/>
          <p:nvPr/>
        </p:nvSpPr>
        <p:spPr>
          <a:xfrm>
            <a:off x="-84841" y="3728247"/>
            <a:ext cx="5429839" cy="923827"/>
          </a:xfrm>
          <a:prstGeom prst="homePlate">
            <a:avLst/>
          </a:prstGeom>
          <a:solidFill>
            <a:srgbClr val="00C0B7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b="1" i="1" dirty="0">
                <a:solidFill>
                  <a:schemeClr val="bg1"/>
                </a:solidFill>
              </a:rPr>
              <a:t>                        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Empresário </a:t>
            </a:r>
            <a:r>
              <a:rPr lang="pt-BR" b="1" i="1" dirty="0">
                <a:solidFill>
                  <a:schemeClr val="bg1"/>
                </a:solidFill>
              </a:rPr>
              <a:t>que continua</a:t>
            </a:r>
          </a:p>
          <a:p>
            <a:pPr>
              <a:defRPr/>
            </a:pPr>
            <a:r>
              <a:rPr lang="pt-BR" b="1" i="1" dirty="0">
                <a:solidFill>
                  <a:schemeClr val="bg1"/>
                </a:solidFill>
              </a:rPr>
              <a:t>                        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empresário</a:t>
            </a:r>
            <a:r>
              <a:rPr lang="pt-BR" b="1" i="1" dirty="0">
                <a:solidFill>
                  <a:schemeClr val="bg1"/>
                </a:solidFill>
              </a:rPr>
              <a:t> após o Programa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1090007" y="3019977"/>
            <a:ext cx="381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rot="5400000">
            <a:off x="49107" y="2812550"/>
            <a:ext cx="1656000" cy="0"/>
          </a:xfrm>
          <a:prstGeom prst="line">
            <a:avLst/>
          </a:prstGeom>
          <a:ln w="57150">
            <a:solidFill>
              <a:srgbClr val="00D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1090008" y="3206750"/>
            <a:ext cx="4254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6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IMPACTO DO PROGRAMA</a:t>
            </a:r>
          </a:p>
        </p:txBody>
      </p:sp>
      <p:sp>
        <p:nvSpPr>
          <p:cNvPr id="8" name="Retângulo Arredondado 7">
            <a:hlinkClick r:id="rId5" action="ppaction://hlinksldjump"/>
          </p:cNvPr>
          <p:cNvSpPr/>
          <p:nvPr/>
        </p:nvSpPr>
        <p:spPr>
          <a:xfrm>
            <a:off x="11124968" y="103936"/>
            <a:ext cx="958727" cy="3205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>
                    <a:lumMod val="50000"/>
                  </a:schemeClr>
                </a:solidFill>
              </a:rPr>
              <a:t>← </a:t>
            </a:r>
            <a:r>
              <a:rPr lang="pt-BR" sz="1300" b="1" dirty="0">
                <a:solidFill>
                  <a:schemeClr val="bg1">
                    <a:lumMod val="50000"/>
                  </a:schemeClr>
                </a:solidFill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76139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5492525" y="1005230"/>
            <a:ext cx="6699475" cy="563146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497703" y="101400"/>
            <a:ext cx="79194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TEMPO DE EXISTÊNCIA DA EMPRESA</a:t>
            </a:r>
          </a:p>
          <a:p>
            <a:r>
              <a:rPr lang="pt-BR" sz="2600" b="1" dirty="0">
                <a:solidFill>
                  <a:schemeClr val="bg1"/>
                </a:solidFill>
              </a:rPr>
              <a:t>E NÚMERO DE FUNCIONÁRIOS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59700"/>
            <a:chOff x="-67030" y="6389776"/>
            <a:chExt cx="12204000" cy="259700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5391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050" dirty="0"/>
                <a:t>Q17. A empresa existe há quantos anos?| Q18. Quantos empregados o seu negócio tinha quando  o(a) </a:t>
              </a:r>
              <a:r>
                <a:rPr lang="pt-BR" sz="1050" dirty="0" err="1"/>
                <a:t>Sr</a:t>
              </a:r>
              <a:r>
                <a:rPr lang="pt-BR" sz="1050" dirty="0"/>
                <a:t>(a) fez o EMPRETEC? | Q19. Quantos empregados o seu negócio tem hoje? 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ângulo Arredondado 22"/>
          <p:cNvSpPr/>
          <p:nvPr/>
        </p:nvSpPr>
        <p:spPr>
          <a:xfrm>
            <a:off x="11061770" y="6636692"/>
            <a:ext cx="1067997" cy="180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1.128</a:t>
            </a:r>
          </a:p>
        </p:txBody>
      </p: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1047617583"/>
              </p:ext>
            </p:extLst>
          </p:nvPr>
        </p:nvGraphicFramePr>
        <p:xfrm>
          <a:off x="5691179" y="2830736"/>
          <a:ext cx="6391373" cy="3751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tângulo Arredondado 14"/>
          <p:cNvSpPr/>
          <p:nvPr/>
        </p:nvSpPr>
        <p:spPr>
          <a:xfrm>
            <a:off x="497703" y="1370565"/>
            <a:ext cx="4565588" cy="34860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500" i="1" dirty="0">
                <a:solidFill>
                  <a:schemeClr val="bg1">
                    <a:lumMod val="65000"/>
                  </a:schemeClr>
                </a:solidFill>
              </a:rPr>
              <a:t>Tempo de existência da empresa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772475728"/>
              </p:ext>
            </p:extLst>
          </p:nvPr>
        </p:nvGraphicFramePr>
        <p:xfrm>
          <a:off x="260085" y="2055980"/>
          <a:ext cx="5153603" cy="4219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9334220" y="541271"/>
            <a:ext cx="28728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500" b="1" i="1" dirty="0">
                <a:solidFill>
                  <a:schemeClr val="bg1"/>
                </a:solidFill>
              </a:rPr>
              <a:t>empresário que continuou  empresário após o Programa</a:t>
            </a:r>
          </a:p>
        </p:txBody>
      </p:sp>
      <p:sp>
        <p:nvSpPr>
          <p:cNvPr id="30" name="Retângulo Arredondado 29"/>
          <p:cNvSpPr/>
          <p:nvPr/>
        </p:nvSpPr>
        <p:spPr>
          <a:xfrm>
            <a:off x="6297214" y="1370565"/>
            <a:ext cx="5081048" cy="34860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500" i="1" dirty="0">
                <a:solidFill>
                  <a:schemeClr val="bg1">
                    <a:lumMod val="65000"/>
                  </a:schemeClr>
                </a:solidFill>
              </a:rPr>
              <a:t>Número de empregados antes e depois do EMPRETEC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22000"/>
                    </a14:imgEffect>
                    <a14:imgEffect>
                      <a14:brightnessContrast bright="100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870" y="119879"/>
            <a:ext cx="468000" cy="468000"/>
          </a:xfrm>
          <a:prstGeom prst="rect">
            <a:avLst/>
          </a:prstGeom>
        </p:spPr>
      </p:pic>
      <p:cxnSp>
        <p:nvCxnSpPr>
          <p:cNvPr id="31" name="Conector reto 30"/>
          <p:cNvCxnSpPr/>
          <p:nvPr/>
        </p:nvCxnSpPr>
        <p:spPr>
          <a:xfrm>
            <a:off x="9334220" y="47135"/>
            <a:ext cx="0" cy="1044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Agrupar 8"/>
          <p:cNvGrpSpPr/>
          <p:nvPr/>
        </p:nvGrpSpPr>
        <p:grpSpPr>
          <a:xfrm>
            <a:off x="6304236" y="1893675"/>
            <a:ext cx="5165258" cy="626328"/>
            <a:chOff x="6251084" y="1862999"/>
            <a:chExt cx="5165258" cy="626328"/>
          </a:xfrm>
        </p:grpSpPr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5886" y="1896908"/>
              <a:ext cx="506003" cy="506003"/>
            </a:xfrm>
            <a:prstGeom prst="rect">
              <a:avLst/>
            </a:prstGeom>
          </p:spPr>
        </p:pic>
        <p:sp>
          <p:nvSpPr>
            <p:cNvPr id="28" name="CaixaDeTexto 27"/>
            <p:cNvSpPr txBox="1"/>
            <p:nvPr/>
          </p:nvSpPr>
          <p:spPr>
            <a:xfrm>
              <a:off x="9875870" y="1977007"/>
              <a:ext cx="1540472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pt-BR" sz="1300" b="1" dirty="0">
                  <a:solidFill>
                    <a:schemeClr val="bg1">
                      <a:lumMod val="50000"/>
                    </a:schemeClr>
                  </a:solidFill>
                </a:rPr>
                <a:t>Média empregados atualmente: </a:t>
              </a:r>
              <a:r>
                <a:rPr lang="pt-BR" b="1" dirty="0">
                  <a:solidFill>
                    <a:srgbClr val="00968F"/>
                  </a:solidFill>
                </a:rPr>
                <a:t>8,5</a:t>
              </a:r>
            </a:p>
          </p:txBody>
        </p:sp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1084" y="1862999"/>
              <a:ext cx="506003" cy="506003"/>
            </a:xfrm>
            <a:prstGeom prst="rect">
              <a:avLst/>
            </a:prstGeom>
          </p:spPr>
        </p:pic>
        <p:sp>
          <p:nvSpPr>
            <p:cNvPr id="32" name="CaixaDeTexto 31"/>
            <p:cNvSpPr txBox="1"/>
            <p:nvPr/>
          </p:nvSpPr>
          <p:spPr>
            <a:xfrm>
              <a:off x="6757087" y="1958153"/>
              <a:ext cx="2050456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60"/>
                </a:lnSpc>
              </a:pPr>
              <a:r>
                <a:rPr lang="pt-BR" sz="1300" b="1" dirty="0">
                  <a:solidFill>
                    <a:schemeClr val="bg1">
                      <a:lumMod val="50000"/>
                    </a:schemeClr>
                  </a:solidFill>
                </a:rPr>
                <a:t>Média de empregados </a:t>
              </a:r>
            </a:p>
            <a:p>
              <a:pPr>
                <a:lnSpc>
                  <a:spcPts val="1560"/>
                </a:lnSpc>
              </a:pPr>
              <a:r>
                <a:rPr lang="pt-BR" sz="1300" b="1" dirty="0">
                  <a:solidFill>
                    <a:schemeClr val="bg1">
                      <a:lumMod val="50000"/>
                    </a:schemeClr>
                  </a:solidFill>
                </a:rPr>
                <a:t>Antes do EMPRETEC: </a:t>
              </a:r>
              <a:r>
                <a:rPr lang="pt-BR" b="1" dirty="0">
                  <a:solidFill>
                    <a:srgbClr val="00968F"/>
                  </a:solidFill>
                </a:rPr>
                <a:t>7,3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099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15" grpId="0" animBg="1"/>
      <p:bldGraphic spid="17" grpId="0">
        <p:bldAsOne/>
      </p:bldGraphic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Conector reto 85"/>
          <p:cNvCxnSpPr/>
          <p:nvPr/>
        </p:nvCxnSpPr>
        <p:spPr>
          <a:xfrm flipH="1">
            <a:off x="5523677" y="3091280"/>
            <a:ext cx="7483" cy="3312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Agrupar 80"/>
          <p:cNvGrpSpPr/>
          <p:nvPr/>
        </p:nvGrpSpPr>
        <p:grpSpPr>
          <a:xfrm flipH="1" flipV="1">
            <a:off x="6441117" y="1042173"/>
            <a:ext cx="5757126" cy="5631461"/>
            <a:chOff x="-10374" y="1070555"/>
            <a:chExt cx="4541112" cy="5631461"/>
          </a:xfrm>
        </p:grpSpPr>
        <p:sp>
          <p:nvSpPr>
            <p:cNvPr id="82" name="Retângulo 81"/>
            <p:cNvSpPr/>
            <p:nvPr/>
          </p:nvSpPr>
          <p:spPr>
            <a:xfrm>
              <a:off x="-10374" y="1070555"/>
              <a:ext cx="2189803" cy="56314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" name="Triângulo Retângulo 82"/>
            <p:cNvSpPr/>
            <p:nvPr/>
          </p:nvSpPr>
          <p:spPr>
            <a:xfrm>
              <a:off x="2168354" y="1165196"/>
              <a:ext cx="2362384" cy="5445585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7" name="Agrupar 66"/>
          <p:cNvGrpSpPr/>
          <p:nvPr/>
        </p:nvGrpSpPr>
        <p:grpSpPr>
          <a:xfrm>
            <a:off x="-10374" y="1070555"/>
            <a:ext cx="4541112" cy="5631461"/>
            <a:chOff x="-10374" y="1070555"/>
            <a:chExt cx="4541112" cy="5631461"/>
          </a:xfrm>
        </p:grpSpPr>
        <p:sp>
          <p:nvSpPr>
            <p:cNvPr id="66" name="Retângulo 65"/>
            <p:cNvSpPr/>
            <p:nvPr/>
          </p:nvSpPr>
          <p:spPr>
            <a:xfrm>
              <a:off x="-10374" y="1070555"/>
              <a:ext cx="2189803" cy="56314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" name="Triângulo Retângulo 64"/>
            <p:cNvSpPr/>
            <p:nvPr/>
          </p:nvSpPr>
          <p:spPr>
            <a:xfrm>
              <a:off x="2168354" y="1165196"/>
              <a:ext cx="2362384" cy="5445585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49" name="Gráfico 48"/>
          <p:cNvGraphicFramePr/>
          <p:nvPr>
            <p:extLst>
              <p:ext uri="{D42A27DB-BD31-4B8C-83A1-F6EECF244321}">
                <p14:modId xmlns:p14="http://schemas.microsoft.com/office/powerpoint/2010/main" val="2003521679"/>
              </p:ext>
            </p:extLst>
          </p:nvPr>
        </p:nvGraphicFramePr>
        <p:xfrm>
          <a:off x="3557212" y="5378382"/>
          <a:ext cx="1312778" cy="110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497703" y="101400"/>
            <a:ext cx="79194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MUDANÇA NO VOLUME DE VENDAS</a:t>
            </a:r>
          </a:p>
          <a:p>
            <a:r>
              <a:rPr lang="pt-BR" sz="2600" b="1" dirty="0">
                <a:solidFill>
                  <a:schemeClr val="bg1"/>
                </a:solidFill>
              </a:rPr>
              <a:t>APÓS O EMPRETEC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67394"/>
            <a:chOff x="-67030" y="6389776"/>
            <a:chExt cx="12204000" cy="267394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6161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100" dirty="0"/>
                <a:t>Q20 Após sua participação no EMPRETEC, o que aconteceu com o VOLUME DE VENDAS de sua empresa? | Q20.1. Qual foi o percentual desse aumento?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tângulo Arredondado 14"/>
          <p:cNvSpPr/>
          <p:nvPr/>
        </p:nvSpPr>
        <p:spPr>
          <a:xfrm>
            <a:off x="586709" y="1450700"/>
            <a:ext cx="4565588" cy="34860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500" i="1" dirty="0">
                <a:solidFill>
                  <a:schemeClr val="bg1">
                    <a:lumMod val="65000"/>
                  </a:schemeClr>
                </a:solidFill>
              </a:rPr>
              <a:t>Mudança no VOLUME DE VENDAS da empresa</a:t>
            </a:r>
          </a:p>
        </p:txBody>
      </p:sp>
      <p:sp>
        <p:nvSpPr>
          <p:cNvPr id="6" name="Retângulo 5"/>
          <p:cNvSpPr/>
          <p:nvPr/>
        </p:nvSpPr>
        <p:spPr>
          <a:xfrm>
            <a:off x="9334220" y="541271"/>
            <a:ext cx="28728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500" b="1" i="1" dirty="0">
                <a:solidFill>
                  <a:schemeClr val="bg1"/>
                </a:solidFill>
              </a:rPr>
              <a:t>empresário que continuou  empresário após o Programa</a:t>
            </a:r>
          </a:p>
        </p:txBody>
      </p:sp>
      <p:sp>
        <p:nvSpPr>
          <p:cNvPr id="30" name="Retângulo Arredondado 29"/>
          <p:cNvSpPr/>
          <p:nvPr/>
        </p:nvSpPr>
        <p:spPr>
          <a:xfrm>
            <a:off x="7532036" y="1439066"/>
            <a:ext cx="2762163" cy="34860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500" i="1" dirty="0">
                <a:solidFill>
                  <a:schemeClr val="bg1">
                    <a:lumMod val="65000"/>
                  </a:schemeClr>
                </a:solidFill>
              </a:rPr>
              <a:t>Quanto aumentou?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2000"/>
                    </a14:imgEffect>
                    <a14:imgEffect>
                      <a14:brightnessContrast bright="100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870" y="119879"/>
            <a:ext cx="468000" cy="468000"/>
          </a:xfrm>
          <a:prstGeom prst="rect">
            <a:avLst/>
          </a:prstGeom>
        </p:spPr>
      </p:pic>
      <p:cxnSp>
        <p:nvCxnSpPr>
          <p:cNvPr id="31" name="Conector reto 30"/>
          <p:cNvCxnSpPr/>
          <p:nvPr/>
        </p:nvCxnSpPr>
        <p:spPr>
          <a:xfrm>
            <a:off x="9334220" y="47135"/>
            <a:ext cx="0" cy="1044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Gráfico 36"/>
          <p:cNvGraphicFramePr/>
          <p:nvPr>
            <p:extLst>
              <p:ext uri="{D42A27DB-BD31-4B8C-83A1-F6EECF244321}">
                <p14:modId xmlns:p14="http://schemas.microsoft.com/office/powerpoint/2010/main" val="2770739121"/>
              </p:ext>
            </p:extLst>
          </p:nvPr>
        </p:nvGraphicFramePr>
        <p:xfrm>
          <a:off x="2108457" y="1934957"/>
          <a:ext cx="1584000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CaixaDeTexto 37"/>
          <p:cNvSpPr txBox="1"/>
          <p:nvPr/>
        </p:nvSpPr>
        <p:spPr>
          <a:xfrm>
            <a:off x="2432708" y="2457867"/>
            <a:ext cx="10205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006C67"/>
                </a:solidFill>
              </a:rPr>
              <a:t>59,9%</a:t>
            </a:r>
          </a:p>
        </p:txBody>
      </p:sp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1046918397"/>
              </p:ext>
            </p:extLst>
          </p:nvPr>
        </p:nvGraphicFramePr>
        <p:xfrm>
          <a:off x="2690367" y="3287434"/>
          <a:ext cx="1306536" cy="136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CaixaDeTexto 39"/>
          <p:cNvSpPr txBox="1"/>
          <p:nvPr/>
        </p:nvSpPr>
        <p:spPr>
          <a:xfrm>
            <a:off x="2833380" y="3736723"/>
            <a:ext cx="10205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6C67"/>
                </a:solidFill>
              </a:rPr>
              <a:t>31,6%</a:t>
            </a:r>
          </a:p>
        </p:txBody>
      </p:sp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90769405"/>
              </p:ext>
            </p:extLst>
          </p:nvPr>
        </p:nvGraphicFramePr>
        <p:xfrm>
          <a:off x="3132760" y="4455318"/>
          <a:ext cx="1312778" cy="110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2" name="CaixaDeTexto 41"/>
          <p:cNvSpPr txBox="1"/>
          <p:nvPr/>
        </p:nvSpPr>
        <p:spPr>
          <a:xfrm>
            <a:off x="3313551" y="4797178"/>
            <a:ext cx="1020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6C67"/>
                </a:solidFill>
              </a:rPr>
              <a:t>4,7%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3729386" y="5740951"/>
            <a:ext cx="102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6C67"/>
                </a:solidFill>
              </a:rPr>
              <a:t>3,8%</a:t>
            </a:r>
          </a:p>
        </p:txBody>
      </p:sp>
      <p:sp>
        <p:nvSpPr>
          <p:cNvPr id="50" name="Retângulo Arredondado 49"/>
          <p:cNvSpPr/>
          <p:nvPr/>
        </p:nvSpPr>
        <p:spPr>
          <a:xfrm>
            <a:off x="155167" y="2400744"/>
            <a:ext cx="1998153" cy="570547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pt-BR" b="1" i="1" dirty="0">
                <a:solidFill>
                  <a:srgbClr val="006C67"/>
                </a:solidFill>
              </a:rPr>
              <a:t>Vendas </a:t>
            </a:r>
          </a:p>
          <a:p>
            <a:pPr algn="r">
              <a:defRPr/>
            </a:pPr>
            <a:r>
              <a:rPr lang="pt-BR" b="1" i="1" dirty="0">
                <a:solidFill>
                  <a:srgbClr val="006C67"/>
                </a:solidFill>
              </a:rPr>
              <a:t>aumentaram </a:t>
            </a:r>
          </a:p>
        </p:txBody>
      </p:sp>
      <p:sp>
        <p:nvSpPr>
          <p:cNvPr id="59" name="Retângulo Arredondado 58"/>
          <p:cNvSpPr/>
          <p:nvPr/>
        </p:nvSpPr>
        <p:spPr>
          <a:xfrm>
            <a:off x="799158" y="3736723"/>
            <a:ext cx="1998153" cy="570547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pt-BR" sz="1600" b="1" i="1" dirty="0">
                <a:solidFill>
                  <a:srgbClr val="006C67"/>
                </a:solidFill>
              </a:rPr>
              <a:t>Vendas </a:t>
            </a:r>
          </a:p>
          <a:p>
            <a:pPr algn="r">
              <a:defRPr/>
            </a:pPr>
            <a:r>
              <a:rPr lang="pt-BR" sz="1600" b="1" i="1" dirty="0">
                <a:solidFill>
                  <a:srgbClr val="006C67"/>
                </a:solidFill>
              </a:rPr>
              <a:t>ficaram iguais </a:t>
            </a:r>
          </a:p>
        </p:txBody>
      </p:sp>
      <p:sp>
        <p:nvSpPr>
          <p:cNvPr id="60" name="Retângulo Arredondado 59"/>
          <p:cNvSpPr/>
          <p:nvPr/>
        </p:nvSpPr>
        <p:spPr>
          <a:xfrm>
            <a:off x="1377618" y="4728620"/>
            <a:ext cx="1998153" cy="570547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pt-BR" sz="1500" b="1" i="1" dirty="0">
                <a:solidFill>
                  <a:srgbClr val="006C67"/>
                </a:solidFill>
              </a:rPr>
              <a:t>Vendas </a:t>
            </a:r>
          </a:p>
          <a:p>
            <a:pPr algn="r">
              <a:defRPr/>
            </a:pPr>
            <a:r>
              <a:rPr lang="pt-BR" sz="1500" b="1" i="1" dirty="0">
                <a:solidFill>
                  <a:srgbClr val="006C67"/>
                </a:solidFill>
              </a:rPr>
              <a:t>diminuíram</a:t>
            </a:r>
          </a:p>
        </p:txBody>
      </p:sp>
      <p:sp>
        <p:nvSpPr>
          <p:cNvPr id="61" name="Retângulo Arredondado 60"/>
          <p:cNvSpPr/>
          <p:nvPr/>
        </p:nvSpPr>
        <p:spPr>
          <a:xfrm>
            <a:off x="1798235" y="5676935"/>
            <a:ext cx="1998153" cy="570547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pt-BR" sz="1400" b="1" i="1" dirty="0">
                <a:solidFill>
                  <a:srgbClr val="006C67"/>
                </a:solidFill>
              </a:rPr>
              <a:t>Não sabe</a:t>
            </a:r>
          </a:p>
          <a:p>
            <a:pPr algn="r">
              <a:defRPr/>
            </a:pPr>
            <a:r>
              <a:rPr lang="pt-BR" sz="1400" b="1" i="1" dirty="0">
                <a:solidFill>
                  <a:srgbClr val="006C67"/>
                </a:solidFill>
              </a:rPr>
              <a:t>Não respondeu</a:t>
            </a:r>
          </a:p>
        </p:txBody>
      </p:sp>
      <p:cxnSp>
        <p:nvCxnSpPr>
          <p:cNvPr id="16" name="Conector Angulado 15"/>
          <p:cNvCxnSpPr/>
          <p:nvPr/>
        </p:nvCxnSpPr>
        <p:spPr>
          <a:xfrm flipV="1">
            <a:off x="3468249" y="1625000"/>
            <a:ext cx="3931792" cy="1006476"/>
          </a:xfrm>
          <a:prstGeom prst="bentConnector3">
            <a:avLst>
              <a:gd name="adj1" fmla="val 59830"/>
            </a:avLst>
          </a:prstGeom>
          <a:ln w="76200">
            <a:solidFill>
              <a:srgbClr val="0096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Agrupar 68"/>
          <p:cNvGrpSpPr/>
          <p:nvPr/>
        </p:nvGrpSpPr>
        <p:grpSpPr>
          <a:xfrm>
            <a:off x="5320883" y="2251626"/>
            <a:ext cx="6525157" cy="3950948"/>
            <a:chOff x="5391625" y="2386316"/>
            <a:chExt cx="6525157" cy="3950948"/>
          </a:xfrm>
        </p:grpSpPr>
        <p:graphicFrame>
          <p:nvGraphicFramePr>
            <p:cNvPr id="70" name="Gráfico 69"/>
            <p:cNvGraphicFramePr/>
            <p:nvPr>
              <p:extLst>
                <p:ext uri="{D42A27DB-BD31-4B8C-83A1-F6EECF244321}">
                  <p14:modId xmlns:p14="http://schemas.microsoft.com/office/powerpoint/2010/main" val="2404417115"/>
                </p:ext>
              </p:extLst>
            </p:nvPr>
          </p:nvGraphicFramePr>
          <p:xfrm>
            <a:off x="5736591" y="2386316"/>
            <a:ext cx="6180191" cy="39509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71" name="CaixaDeTexto 70"/>
            <p:cNvSpPr txBox="1"/>
            <p:nvPr/>
          </p:nvSpPr>
          <p:spPr>
            <a:xfrm>
              <a:off x="6362126" y="2545303"/>
              <a:ext cx="20550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i="1" dirty="0">
                  <a:solidFill>
                    <a:schemeClr val="bg1">
                      <a:lumMod val="50000"/>
                    </a:schemeClr>
                  </a:solidFill>
                </a:rPr>
                <a:t>Aumentou até 10%</a:t>
              </a:r>
            </a:p>
          </p:txBody>
        </p:sp>
        <p:sp>
          <p:nvSpPr>
            <p:cNvPr id="72" name="CaixaDeTexto 71"/>
            <p:cNvSpPr txBox="1"/>
            <p:nvPr/>
          </p:nvSpPr>
          <p:spPr>
            <a:xfrm>
              <a:off x="6362125" y="3029489"/>
              <a:ext cx="20550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i="1" dirty="0">
                  <a:solidFill>
                    <a:schemeClr val="bg1">
                      <a:lumMod val="50000"/>
                    </a:schemeClr>
                  </a:solidFill>
                </a:rPr>
                <a:t>Aumentou entre 11% e 20%</a:t>
              </a:r>
            </a:p>
          </p:txBody>
        </p:sp>
        <p:sp>
          <p:nvSpPr>
            <p:cNvPr id="73" name="CaixaDeTexto 72"/>
            <p:cNvSpPr txBox="1"/>
            <p:nvPr/>
          </p:nvSpPr>
          <p:spPr>
            <a:xfrm>
              <a:off x="6050322" y="3497980"/>
              <a:ext cx="23590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i="1" dirty="0">
                  <a:solidFill>
                    <a:schemeClr val="bg1">
                      <a:lumMod val="50000"/>
                    </a:schemeClr>
                  </a:solidFill>
                </a:rPr>
                <a:t>Aumentou entre 21% e 30%</a:t>
              </a:r>
            </a:p>
          </p:txBody>
        </p:sp>
        <p:sp>
          <p:nvSpPr>
            <p:cNvPr id="74" name="CaixaDeTexto 73"/>
            <p:cNvSpPr txBox="1"/>
            <p:nvPr/>
          </p:nvSpPr>
          <p:spPr>
            <a:xfrm>
              <a:off x="5848521" y="4010387"/>
              <a:ext cx="2557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i="1" dirty="0">
                  <a:solidFill>
                    <a:schemeClr val="bg1">
                      <a:lumMod val="50000"/>
                    </a:schemeClr>
                  </a:solidFill>
                </a:rPr>
                <a:t>Aumentou entre 31% e 40%</a:t>
              </a:r>
            </a:p>
          </p:txBody>
        </p:sp>
        <p:sp>
          <p:nvSpPr>
            <p:cNvPr id="75" name="CaixaDeTexto 74"/>
            <p:cNvSpPr txBox="1"/>
            <p:nvPr/>
          </p:nvSpPr>
          <p:spPr>
            <a:xfrm>
              <a:off x="5859559" y="4499182"/>
              <a:ext cx="2557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i="1" dirty="0">
                  <a:solidFill>
                    <a:schemeClr val="bg1">
                      <a:lumMod val="50000"/>
                    </a:schemeClr>
                  </a:solidFill>
                </a:rPr>
                <a:t>Aumentou entre 41% e 50%</a:t>
              </a:r>
            </a:p>
          </p:txBody>
        </p:sp>
        <p:sp>
          <p:nvSpPr>
            <p:cNvPr id="76" name="CaixaDeTexto 75"/>
            <p:cNvSpPr txBox="1"/>
            <p:nvPr/>
          </p:nvSpPr>
          <p:spPr>
            <a:xfrm>
              <a:off x="5405095" y="4966692"/>
              <a:ext cx="3012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i="1" dirty="0">
                  <a:solidFill>
                    <a:schemeClr val="bg1">
                      <a:lumMod val="50000"/>
                    </a:schemeClr>
                  </a:solidFill>
                </a:rPr>
                <a:t>Aumentou mais de 50%</a:t>
              </a:r>
            </a:p>
          </p:txBody>
        </p:sp>
        <p:sp>
          <p:nvSpPr>
            <p:cNvPr id="77" name="CaixaDeTexto 76"/>
            <p:cNvSpPr txBox="1"/>
            <p:nvPr/>
          </p:nvSpPr>
          <p:spPr>
            <a:xfrm>
              <a:off x="5391625" y="5459584"/>
              <a:ext cx="3012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i="1" dirty="0">
                  <a:solidFill>
                    <a:schemeClr val="bg1">
                      <a:lumMod val="50000"/>
                    </a:schemeClr>
                  </a:solidFill>
                </a:rPr>
                <a:t>Não sabe avaliar o quanto aumentou</a:t>
              </a:r>
            </a:p>
          </p:txBody>
        </p:sp>
        <p:sp>
          <p:nvSpPr>
            <p:cNvPr id="78" name="CaixaDeTexto 77"/>
            <p:cNvSpPr txBox="1"/>
            <p:nvPr/>
          </p:nvSpPr>
          <p:spPr>
            <a:xfrm>
              <a:off x="5846090" y="5968563"/>
              <a:ext cx="2557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i="1" dirty="0">
                  <a:solidFill>
                    <a:schemeClr val="bg1">
                      <a:lumMod val="50000"/>
                    </a:schemeClr>
                  </a:solidFill>
                </a:rPr>
                <a:t>Sem resposta</a:t>
              </a:r>
            </a:p>
          </p:txBody>
        </p:sp>
      </p:grpSp>
      <p:sp>
        <p:nvSpPr>
          <p:cNvPr id="79" name="Retângulo Arredondado 78"/>
          <p:cNvSpPr/>
          <p:nvPr/>
        </p:nvSpPr>
        <p:spPr>
          <a:xfrm>
            <a:off x="11124002" y="6334858"/>
            <a:ext cx="1067997" cy="180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679</a:t>
            </a:r>
          </a:p>
        </p:txBody>
      </p:sp>
      <p:sp>
        <p:nvSpPr>
          <p:cNvPr id="80" name="Retângulo Arredondado 79"/>
          <p:cNvSpPr/>
          <p:nvPr/>
        </p:nvSpPr>
        <p:spPr>
          <a:xfrm>
            <a:off x="-1" y="6315031"/>
            <a:ext cx="1137277" cy="1942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1.128</a:t>
            </a:r>
          </a:p>
        </p:txBody>
      </p:sp>
    </p:spTree>
    <p:extLst>
      <p:ext uri="{BB962C8B-B14F-4D97-AF65-F5344CB8AC3E}">
        <p14:creationId xmlns:p14="http://schemas.microsoft.com/office/powerpoint/2010/main" val="246660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" grpId="0">
        <p:bldAsOne/>
      </p:bldGraphic>
      <p:bldGraphic spid="37" grpId="0">
        <p:bldAsOne/>
      </p:bldGraphic>
      <p:bldP spid="38" grpId="0"/>
      <p:bldGraphic spid="39" grpId="0">
        <p:bldAsOne/>
      </p:bldGraphic>
      <p:bldP spid="40" grpId="0"/>
      <p:bldGraphic spid="41" grpId="0">
        <p:bldAsOne/>
      </p:bldGraphic>
      <p:bldP spid="42" grpId="0"/>
      <p:bldP spid="48" grpId="0"/>
      <p:bldP spid="50" grpId="0"/>
      <p:bldP spid="59" grpId="0"/>
      <p:bldP spid="60" grpId="0"/>
      <p:bldP spid="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41"/>
          <p:cNvSpPr/>
          <p:nvPr/>
        </p:nvSpPr>
        <p:spPr>
          <a:xfrm>
            <a:off x="8483092" y="1005230"/>
            <a:ext cx="3722354" cy="5631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6879665" y="3796582"/>
            <a:ext cx="1236083" cy="2154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5398455" y="4078675"/>
            <a:ext cx="1350982" cy="1870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628453" y="5116899"/>
            <a:ext cx="4640593" cy="8324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497703" y="101400"/>
            <a:ext cx="79194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CONTRIBUIÇÃO DO EMPRETEC</a:t>
            </a:r>
          </a:p>
          <a:p>
            <a:r>
              <a:rPr lang="pt-BR" sz="2600" b="1" dirty="0">
                <a:solidFill>
                  <a:schemeClr val="bg1"/>
                </a:solidFill>
              </a:rPr>
              <a:t>PARA MUDANÇA NO VOLUME DE VENDAS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67394"/>
            <a:chOff x="-67030" y="6389776"/>
            <a:chExt cx="12204000" cy="267394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6161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100" dirty="0"/>
                <a:t>Q21 O quanto a sua participação no EMPRETEC contribuiu para esta mudança no volume de vendas? Onde 0 significa Não contribuiu em nada e 10 que significa Contribuiu muito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tângulo 5"/>
          <p:cNvSpPr/>
          <p:nvPr/>
        </p:nvSpPr>
        <p:spPr>
          <a:xfrm>
            <a:off x="9334220" y="541271"/>
            <a:ext cx="28728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500" b="1" i="1" dirty="0">
                <a:solidFill>
                  <a:schemeClr val="bg1"/>
                </a:solidFill>
              </a:rPr>
              <a:t>empresário que continuou  empresário após o Programa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2000"/>
                    </a14:imgEffect>
                    <a14:imgEffect>
                      <a14:brightnessContrast bright="100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870" y="119879"/>
            <a:ext cx="468000" cy="468000"/>
          </a:xfrm>
          <a:prstGeom prst="rect">
            <a:avLst/>
          </a:prstGeom>
        </p:spPr>
      </p:pic>
      <p:cxnSp>
        <p:nvCxnSpPr>
          <p:cNvPr id="31" name="Conector reto 30"/>
          <p:cNvCxnSpPr/>
          <p:nvPr/>
        </p:nvCxnSpPr>
        <p:spPr>
          <a:xfrm>
            <a:off x="9334220" y="47135"/>
            <a:ext cx="0" cy="1044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Gráfico 34"/>
          <p:cNvGraphicFramePr/>
          <p:nvPr>
            <p:extLst>
              <p:ext uri="{D42A27DB-BD31-4B8C-83A1-F6EECF244321}">
                <p14:modId xmlns:p14="http://schemas.microsoft.com/office/powerpoint/2010/main" val="1336253281"/>
              </p:ext>
            </p:extLst>
          </p:nvPr>
        </p:nvGraphicFramePr>
        <p:xfrm>
          <a:off x="484008" y="2199854"/>
          <a:ext cx="7675790" cy="4148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Retângulo Arredondado 33">
            <a:hlinkClick r:id="rId5" action="ppaction://hlinksldjump"/>
          </p:cNvPr>
          <p:cNvSpPr/>
          <p:nvPr/>
        </p:nvSpPr>
        <p:spPr>
          <a:xfrm>
            <a:off x="10642024" y="6163906"/>
            <a:ext cx="1496993" cy="2912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 histórico</a:t>
            </a:r>
          </a:p>
        </p:txBody>
      </p:sp>
      <p:pic>
        <p:nvPicPr>
          <p:cNvPr id="36" name="Imagem 3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178" y="6094654"/>
            <a:ext cx="465913" cy="465913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6553" y="6367901"/>
            <a:ext cx="191991" cy="191991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6759221" y="3517799"/>
            <a:ext cx="1476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altas: 35,5%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692747" y="4830301"/>
            <a:ext cx="4640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baixas: 20,8%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5325139" y="3772482"/>
            <a:ext cx="1534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medias: 43,8%</a:t>
            </a:r>
          </a:p>
        </p:txBody>
      </p:sp>
      <p:grpSp>
        <p:nvGrpSpPr>
          <p:cNvPr id="37" name="Agrupar 36"/>
          <p:cNvGrpSpPr/>
          <p:nvPr/>
        </p:nvGrpSpPr>
        <p:grpSpPr>
          <a:xfrm>
            <a:off x="9875870" y="2319397"/>
            <a:ext cx="1008000" cy="1008000"/>
            <a:chOff x="9795429" y="1619706"/>
            <a:chExt cx="1008000" cy="1008000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8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5429" y="1799706"/>
              <a:ext cx="648000" cy="648000"/>
            </a:xfrm>
            <a:prstGeom prst="rect">
              <a:avLst/>
            </a:prstGeom>
          </p:spPr>
        </p:pic>
        <p:sp>
          <p:nvSpPr>
            <p:cNvPr id="39" name="Elipse 38"/>
            <p:cNvSpPr/>
            <p:nvPr/>
          </p:nvSpPr>
          <p:spPr>
            <a:xfrm>
              <a:off x="9795429" y="1619706"/>
              <a:ext cx="1008000" cy="1008000"/>
            </a:xfrm>
            <a:prstGeom prst="ellipse">
              <a:avLst/>
            </a:prstGeom>
            <a:noFill/>
            <a:ln>
              <a:solidFill>
                <a:srgbClr val="00C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0" name="Retângulo 39"/>
          <p:cNvSpPr/>
          <p:nvPr/>
        </p:nvSpPr>
        <p:spPr>
          <a:xfrm>
            <a:off x="9357955" y="3537665"/>
            <a:ext cx="20438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solidFill>
                  <a:srgbClr val="00968F"/>
                </a:solidFill>
              </a:rPr>
              <a:t>NOTA MEDIA: </a:t>
            </a:r>
            <a:r>
              <a:rPr lang="pt-BR" sz="3000" b="1" i="1" dirty="0">
                <a:solidFill>
                  <a:srgbClr val="00968F"/>
                </a:solidFill>
              </a:rPr>
              <a:t>7,8</a:t>
            </a:r>
            <a:endParaRPr lang="pt-BR" sz="3000" dirty="0">
              <a:solidFill>
                <a:srgbClr val="00968F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528370" y="1876395"/>
            <a:ext cx="7279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entrevistados atribuíram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 média de 7,8 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a contribuição do EMPRETEC para a mudança no volume de vendas.</a:t>
            </a:r>
          </a:p>
          <a:p>
            <a:endParaRPr lang="pt-B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4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8469646" y="1005230"/>
            <a:ext cx="3722354" cy="5631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508905" y="186599"/>
            <a:ext cx="79194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HISTÓRICO</a:t>
            </a:r>
          </a:p>
          <a:p>
            <a:r>
              <a:rPr lang="pt-BR" sz="2000" b="1" dirty="0">
                <a:solidFill>
                  <a:schemeClr val="bg1"/>
                </a:solidFill>
              </a:rPr>
              <a:t>CONTRIBUIÇÃO DO EMPRETEC PARA MUDANÇA NO VOLUME DE VENDAS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82783"/>
            <a:chOff x="-67030" y="6389776"/>
            <a:chExt cx="12204000" cy="282783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Q21 O quanto a sua participação no EMPRETEC contribuiu para esta mudança no volume de vendas? Onde 0 significa Não contribuiu em nada e 10 que significa Contribuiu muito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027567533"/>
              </p:ext>
            </p:extLst>
          </p:nvPr>
        </p:nvGraphicFramePr>
        <p:xfrm>
          <a:off x="662100" y="1854391"/>
          <a:ext cx="7350684" cy="444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Arredondado 6">
            <a:hlinkClick r:id="rId3" action="ppaction://hlinksldjump"/>
          </p:cNvPr>
          <p:cNvSpPr/>
          <p:nvPr/>
        </p:nvSpPr>
        <p:spPr>
          <a:xfrm>
            <a:off x="11162675" y="6193652"/>
            <a:ext cx="958727" cy="3205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>
                    <a:lumMod val="50000"/>
                  </a:schemeClr>
                </a:solidFill>
              </a:rPr>
              <a:t>← </a:t>
            </a:r>
            <a:r>
              <a:rPr lang="pt-BR" sz="1300" b="1" dirty="0">
                <a:solidFill>
                  <a:schemeClr val="bg1">
                    <a:lumMod val="50000"/>
                  </a:schemeClr>
                </a:solidFill>
              </a:rPr>
              <a:t>VOLTAR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9000"/>
                    </a14:imgEffect>
                    <a14:imgEffect>
                      <a14:brightnessContrast bright="100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1129" y="119879"/>
            <a:ext cx="499442" cy="499442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9334220" y="541271"/>
            <a:ext cx="28728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500" b="1" i="1" dirty="0">
                <a:solidFill>
                  <a:schemeClr val="bg1"/>
                </a:solidFill>
              </a:rPr>
              <a:t>empresário que continuou  empresário após o Programa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22000"/>
                    </a14:imgEffect>
                    <a14:imgEffect>
                      <a14:brightnessContrast bright="100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870" y="119879"/>
            <a:ext cx="468000" cy="468000"/>
          </a:xfrm>
          <a:prstGeom prst="rect">
            <a:avLst/>
          </a:prstGeom>
        </p:spPr>
      </p:pic>
      <p:cxnSp>
        <p:nvCxnSpPr>
          <p:cNvPr id="23" name="Conector reto 22"/>
          <p:cNvCxnSpPr/>
          <p:nvPr/>
        </p:nvCxnSpPr>
        <p:spPr>
          <a:xfrm>
            <a:off x="9334220" y="47135"/>
            <a:ext cx="0" cy="1044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8635750" y="3118254"/>
            <a:ext cx="3390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nota média da a contribuição do EMPRETEC para a mudança no volume de vendas da empresa tende a manter-se estável ao longo da série histórica, com notas entre 7,8 e 7,9.</a:t>
            </a:r>
          </a:p>
        </p:txBody>
      </p:sp>
      <p:grpSp>
        <p:nvGrpSpPr>
          <p:cNvPr id="25" name="Agrupar 24"/>
          <p:cNvGrpSpPr/>
          <p:nvPr/>
        </p:nvGrpSpPr>
        <p:grpSpPr>
          <a:xfrm>
            <a:off x="9731573" y="1854391"/>
            <a:ext cx="1008000" cy="1008000"/>
            <a:chOff x="9795429" y="1619706"/>
            <a:chExt cx="1008000" cy="1008000"/>
          </a:xfrm>
        </p:grpSpPr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8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5429" y="1799706"/>
              <a:ext cx="648000" cy="648000"/>
            </a:xfrm>
            <a:prstGeom prst="rect">
              <a:avLst/>
            </a:prstGeom>
          </p:spPr>
        </p:pic>
        <p:sp>
          <p:nvSpPr>
            <p:cNvPr id="27" name="Elipse 26"/>
            <p:cNvSpPr/>
            <p:nvPr/>
          </p:nvSpPr>
          <p:spPr>
            <a:xfrm>
              <a:off x="9795429" y="1619706"/>
              <a:ext cx="1008000" cy="1008000"/>
            </a:xfrm>
            <a:prstGeom prst="ellipse">
              <a:avLst/>
            </a:prstGeom>
            <a:noFill/>
            <a:ln>
              <a:solidFill>
                <a:srgbClr val="00C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16513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Conector reto 85"/>
          <p:cNvCxnSpPr/>
          <p:nvPr/>
        </p:nvCxnSpPr>
        <p:spPr>
          <a:xfrm flipH="1">
            <a:off x="5523677" y="3091280"/>
            <a:ext cx="7483" cy="3312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Agrupar 80"/>
          <p:cNvGrpSpPr/>
          <p:nvPr/>
        </p:nvGrpSpPr>
        <p:grpSpPr>
          <a:xfrm flipH="1" flipV="1">
            <a:off x="6441117" y="1042173"/>
            <a:ext cx="5757126" cy="5631461"/>
            <a:chOff x="-10374" y="1070555"/>
            <a:chExt cx="4541112" cy="5631461"/>
          </a:xfrm>
        </p:grpSpPr>
        <p:sp>
          <p:nvSpPr>
            <p:cNvPr id="82" name="Retângulo 81"/>
            <p:cNvSpPr/>
            <p:nvPr/>
          </p:nvSpPr>
          <p:spPr>
            <a:xfrm>
              <a:off x="-10374" y="1070555"/>
              <a:ext cx="2189803" cy="56314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" name="Triângulo Retângulo 82"/>
            <p:cNvSpPr/>
            <p:nvPr/>
          </p:nvSpPr>
          <p:spPr>
            <a:xfrm>
              <a:off x="2168354" y="1165196"/>
              <a:ext cx="2362384" cy="5445585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7" name="Agrupar 66"/>
          <p:cNvGrpSpPr/>
          <p:nvPr/>
        </p:nvGrpSpPr>
        <p:grpSpPr>
          <a:xfrm>
            <a:off x="-10374" y="1070555"/>
            <a:ext cx="4541112" cy="5631461"/>
            <a:chOff x="-10374" y="1070555"/>
            <a:chExt cx="4541112" cy="5631461"/>
          </a:xfrm>
        </p:grpSpPr>
        <p:sp>
          <p:nvSpPr>
            <p:cNvPr id="66" name="Retângulo 65"/>
            <p:cNvSpPr/>
            <p:nvPr/>
          </p:nvSpPr>
          <p:spPr>
            <a:xfrm>
              <a:off x="-10374" y="1070555"/>
              <a:ext cx="2189803" cy="56314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" name="Triângulo Retângulo 64"/>
            <p:cNvSpPr/>
            <p:nvPr/>
          </p:nvSpPr>
          <p:spPr>
            <a:xfrm>
              <a:off x="2168354" y="1165196"/>
              <a:ext cx="2362384" cy="5445585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49" name="Gráfico 48"/>
          <p:cNvGraphicFramePr/>
          <p:nvPr>
            <p:extLst>
              <p:ext uri="{D42A27DB-BD31-4B8C-83A1-F6EECF244321}">
                <p14:modId xmlns:p14="http://schemas.microsoft.com/office/powerpoint/2010/main" val="2062340914"/>
              </p:ext>
            </p:extLst>
          </p:nvPr>
        </p:nvGraphicFramePr>
        <p:xfrm>
          <a:off x="3557212" y="5378382"/>
          <a:ext cx="1312778" cy="110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497703" y="101400"/>
            <a:ext cx="79194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MUDANÇA NO LUCRO MENSAL</a:t>
            </a:r>
          </a:p>
          <a:p>
            <a:r>
              <a:rPr lang="pt-BR" sz="2600" b="1" dirty="0">
                <a:solidFill>
                  <a:schemeClr val="bg1"/>
                </a:solidFill>
              </a:rPr>
              <a:t>APÓS O EMPRETEC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67394"/>
            <a:chOff x="-67030" y="6389776"/>
            <a:chExt cx="12204000" cy="267394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6161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100" dirty="0"/>
                <a:t>Q22 Agora, falando do LUCRO MENSAL, o que aconteceu com o lucro mensal de sua empresa após a participação no EMPRETEC?| Q22.1. Qual foi o percentual desse aumento?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tângulo Arredondado 14"/>
          <p:cNvSpPr/>
          <p:nvPr/>
        </p:nvSpPr>
        <p:spPr>
          <a:xfrm>
            <a:off x="586709" y="1450700"/>
            <a:ext cx="4565588" cy="34860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500" i="1" dirty="0">
                <a:solidFill>
                  <a:schemeClr val="bg1">
                    <a:lumMod val="65000"/>
                  </a:schemeClr>
                </a:solidFill>
              </a:rPr>
              <a:t>Mudança no LUCRO MENSAL da empresa</a:t>
            </a:r>
          </a:p>
        </p:txBody>
      </p:sp>
      <p:sp>
        <p:nvSpPr>
          <p:cNvPr id="6" name="Retângulo 5"/>
          <p:cNvSpPr/>
          <p:nvPr/>
        </p:nvSpPr>
        <p:spPr>
          <a:xfrm>
            <a:off x="9334220" y="541271"/>
            <a:ext cx="28728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500" b="1" i="1" dirty="0">
                <a:solidFill>
                  <a:schemeClr val="bg1"/>
                </a:solidFill>
              </a:rPr>
              <a:t>empresário que continuou  empresário após o Programa</a:t>
            </a:r>
          </a:p>
        </p:txBody>
      </p:sp>
      <p:sp>
        <p:nvSpPr>
          <p:cNvPr id="30" name="Retângulo Arredondado 29"/>
          <p:cNvSpPr/>
          <p:nvPr/>
        </p:nvSpPr>
        <p:spPr>
          <a:xfrm>
            <a:off x="7532036" y="1439066"/>
            <a:ext cx="2762163" cy="34860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500" i="1" dirty="0">
                <a:solidFill>
                  <a:schemeClr val="bg1">
                    <a:lumMod val="65000"/>
                  </a:schemeClr>
                </a:solidFill>
              </a:rPr>
              <a:t>Quanto aumentou?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2000"/>
                    </a14:imgEffect>
                    <a14:imgEffect>
                      <a14:brightnessContrast bright="100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870" y="119879"/>
            <a:ext cx="468000" cy="468000"/>
          </a:xfrm>
          <a:prstGeom prst="rect">
            <a:avLst/>
          </a:prstGeom>
        </p:spPr>
      </p:pic>
      <p:cxnSp>
        <p:nvCxnSpPr>
          <p:cNvPr id="31" name="Conector reto 30"/>
          <p:cNvCxnSpPr/>
          <p:nvPr/>
        </p:nvCxnSpPr>
        <p:spPr>
          <a:xfrm>
            <a:off x="9334220" y="47135"/>
            <a:ext cx="0" cy="1044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Gráfico 36"/>
          <p:cNvGraphicFramePr/>
          <p:nvPr>
            <p:extLst>
              <p:ext uri="{D42A27DB-BD31-4B8C-83A1-F6EECF244321}">
                <p14:modId xmlns:p14="http://schemas.microsoft.com/office/powerpoint/2010/main" val="3385490738"/>
              </p:ext>
            </p:extLst>
          </p:nvPr>
        </p:nvGraphicFramePr>
        <p:xfrm>
          <a:off x="2108457" y="1934957"/>
          <a:ext cx="1584000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CaixaDeTexto 37"/>
          <p:cNvSpPr txBox="1"/>
          <p:nvPr/>
        </p:nvSpPr>
        <p:spPr>
          <a:xfrm>
            <a:off x="2432708" y="2457867"/>
            <a:ext cx="10205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006C67"/>
                </a:solidFill>
              </a:rPr>
              <a:t>60,6%</a:t>
            </a:r>
          </a:p>
        </p:txBody>
      </p:sp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1191755174"/>
              </p:ext>
            </p:extLst>
          </p:nvPr>
        </p:nvGraphicFramePr>
        <p:xfrm>
          <a:off x="2690367" y="3287434"/>
          <a:ext cx="1306536" cy="136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CaixaDeTexto 39"/>
          <p:cNvSpPr txBox="1"/>
          <p:nvPr/>
        </p:nvSpPr>
        <p:spPr>
          <a:xfrm>
            <a:off x="2833380" y="3736723"/>
            <a:ext cx="10205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6C67"/>
                </a:solidFill>
              </a:rPr>
              <a:t>28,1%</a:t>
            </a:r>
          </a:p>
        </p:txBody>
      </p:sp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594180037"/>
              </p:ext>
            </p:extLst>
          </p:nvPr>
        </p:nvGraphicFramePr>
        <p:xfrm>
          <a:off x="3132760" y="4455318"/>
          <a:ext cx="1312778" cy="110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2" name="CaixaDeTexto 41"/>
          <p:cNvSpPr txBox="1"/>
          <p:nvPr/>
        </p:nvSpPr>
        <p:spPr>
          <a:xfrm>
            <a:off x="3313551" y="4797178"/>
            <a:ext cx="1020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6C67"/>
                </a:solidFill>
              </a:rPr>
              <a:t>5,6%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3729386" y="5740951"/>
            <a:ext cx="102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6C67"/>
                </a:solidFill>
              </a:rPr>
              <a:t>5,7%</a:t>
            </a:r>
          </a:p>
        </p:txBody>
      </p:sp>
      <p:sp>
        <p:nvSpPr>
          <p:cNvPr id="50" name="Retângulo Arredondado 49"/>
          <p:cNvSpPr/>
          <p:nvPr/>
        </p:nvSpPr>
        <p:spPr>
          <a:xfrm>
            <a:off x="155167" y="2400744"/>
            <a:ext cx="1998153" cy="570547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pt-BR" b="1" i="1" dirty="0">
                <a:solidFill>
                  <a:srgbClr val="006C67"/>
                </a:solidFill>
              </a:rPr>
              <a:t>Lucro mensal </a:t>
            </a:r>
          </a:p>
          <a:p>
            <a:pPr algn="r">
              <a:defRPr/>
            </a:pPr>
            <a:r>
              <a:rPr lang="pt-BR" b="1" i="1" dirty="0">
                <a:solidFill>
                  <a:srgbClr val="006C67"/>
                </a:solidFill>
              </a:rPr>
              <a:t>aumentou </a:t>
            </a:r>
          </a:p>
        </p:txBody>
      </p:sp>
      <p:sp>
        <p:nvSpPr>
          <p:cNvPr id="59" name="Retângulo Arredondado 58"/>
          <p:cNvSpPr/>
          <p:nvPr/>
        </p:nvSpPr>
        <p:spPr>
          <a:xfrm>
            <a:off x="799158" y="3736723"/>
            <a:ext cx="1998153" cy="570547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pt-BR" sz="1600" b="1" i="1" dirty="0">
                <a:solidFill>
                  <a:srgbClr val="006C67"/>
                </a:solidFill>
              </a:rPr>
              <a:t>Lucro mensal </a:t>
            </a:r>
          </a:p>
          <a:p>
            <a:pPr algn="r">
              <a:defRPr/>
            </a:pPr>
            <a:r>
              <a:rPr lang="pt-BR" sz="1600" b="1" i="1" dirty="0">
                <a:solidFill>
                  <a:srgbClr val="006C67"/>
                </a:solidFill>
              </a:rPr>
              <a:t>ficou igual</a:t>
            </a:r>
          </a:p>
        </p:txBody>
      </p:sp>
      <p:sp>
        <p:nvSpPr>
          <p:cNvPr id="60" name="Retângulo Arredondado 59"/>
          <p:cNvSpPr/>
          <p:nvPr/>
        </p:nvSpPr>
        <p:spPr>
          <a:xfrm>
            <a:off x="1377618" y="4728620"/>
            <a:ext cx="1998153" cy="570547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pt-BR" sz="1500" b="1" i="1" dirty="0">
                <a:solidFill>
                  <a:srgbClr val="006C67"/>
                </a:solidFill>
              </a:rPr>
              <a:t>Lucro mensal </a:t>
            </a:r>
          </a:p>
          <a:p>
            <a:pPr algn="r">
              <a:defRPr/>
            </a:pPr>
            <a:r>
              <a:rPr lang="pt-BR" sz="1500" b="1" i="1" dirty="0">
                <a:solidFill>
                  <a:srgbClr val="006C67"/>
                </a:solidFill>
              </a:rPr>
              <a:t>diminuiu</a:t>
            </a:r>
          </a:p>
        </p:txBody>
      </p:sp>
      <p:sp>
        <p:nvSpPr>
          <p:cNvPr id="61" name="Retângulo Arredondado 60"/>
          <p:cNvSpPr/>
          <p:nvPr/>
        </p:nvSpPr>
        <p:spPr>
          <a:xfrm>
            <a:off x="1798235" y="5676935"/>
            <a:ext cx="1998153" cy="570547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pt-BR" sz="1400" b="1" i="1" dirty="0">
                <a:solidFill>
                  <a:srgbClr val="006C67"/>
                </a:solidFill>
              </a:rPr>
              <a:t>Não sabe</a:t>
            </a:r>
          </a:p>
          <a:p>
            <a:pPr algn="r">
              <a:defRPr/>
            </a:pPr>
            <a:r>
              <a:rPr lang="pt-BR" sz="1400" b="1" i="1" dirty="0">
                <a:solidFill>
                  <a:srgbClr val="006C67"/>
                </a:solidFill>
              </a:rPr>
              <a:t>Não respondeu</a:t>
            </a:r>
          </a:p>
        </p:txBody>
      </p:sp>
      <p:cxnSp>
        <p:nvCxnSpPr>
          <p:cNvPr id="16" name="Conector Angulado 15"/>
          <p:cNvCxnSpPr/>
          <p:nvPr/>
        </p:nvCxnSpPr>
        <p:spPr>
          <a:xfrm flipV="1">
            <a:off x="3468249" y="1625000"/>
            <a:ext cx="3931792" cy="1006476"/>
          </a:xfrm>
          <a:prstGeom prst="bentConnector3">
            <a:avLst>
              <a:gd name="adj1" fmla="val 59830"/>
            </a:avLst>
          </a:prstGeom>
          <a:ln w="76200">
            <a:solidFill>
              <a:srgbClr val="0096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Agrupar 68"/>
          <p:cNvGrpSpPr/>
          <p:nvPr/>
        </p:nvGrpSpPr>
        <p:grpSpPr>
          <a:xfrm>
            <a:off x="5334352" y="2251626"/>
            <a:ext cx="6511688" cy="3950948"/>
            <a:chOff x="5405094" y="2386316"/>
            <a:chExt cx="6511688" cy="3950948"/>
          </a:xfrm>
        </p:grpSpPr>
        <p:graphicFrame>
          <p:nvGraphicFramePr>
            <p:cNvPr id="70" name="Gráfico 69"/>
            <p:cNvGraphicFramePr/>
            <p:nvPr>
              <p:extLst>
                <p:ext uri="{D42A27DB-BD31-4B8C-83A1-F6EECF244321}">
                  <p14:modId xmlns:p14="http://schemas.microsoft.com/office/powerpoint/2010/main" val="1354587564"/>
                </p:ext>
              </p:extLst>
            </p:nvPr>
          </p:nvGraphicFramePr>
          <p:xfrm>
            <a:off x="5736591" y="2386316"/>
            <a:ext cx="6180191" cy="39509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71" name="CaixaDeTexto 70"/>
            <p:cNvSpPr txBox="1"/>
            <p:nvPr/>
          </p:nvSpPr>
          <p:spPr>
            <a:xfrm>
              <a:off x="6362125" y="2574535"/>
              <a:ext cx="20550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i="1" dirty="0">
                  <a:solidFill>
                    <a:schemeClr val="bg1">
                      <a:lumMod val="50000"/>
                    </a:schemeClr>
                  </a:solidFill>
                </a:rPr>
                <a:t>Aumentou até 10%</a:t>
              </a:r>
            </a:p>
          </p:txBody>
        </p:sp>
        <p:sp>
          <p:nvSpPr>
            <p:cNvPr id="72" name="CaixaDeTexto 71"/>
            <p:cNvSpPr txBox="1"/>
            <p:nvPr/>
          </p:nvSpPr>
          <p:spPr>
            <a:xfrm>
              <a:off x="6362125" y="3125973"/>
              <a:ext cx="20550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i="1" dirty="0">
                  <a:solidFill>
                    <a:schemeClr val="bg1">
                      <a:lumMod val="50000"/>
                    </a:schemeClr>
                  </a:solidFill>
                </a:rPr>
                <a:t>Aumentou entre 11% e 20%</a:t>
              </a:r>
            </a:p>
          </p:txBody>
        </p:sp>
        <p:sp>
          <p:nvSpPr>
            <p:cNvPr id="73" name="CaixaDeTexto 72"/>
            <p:cNvSpPr txBox="1"/>
            <p:nvPr/>
          </p:nvSpPr>
          <p:spPr>
            <a:xfrm>
              <a:off x="6058118" y="3677411"/>
              <a:ext cx="23590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i="1" dirty="0">
                  <a:solidFill>
                    <a:schemeClr val="bg1">
                      <a:lumMod val="50000"/>
                    </a:schemeClr>
                  </a:solidFill>
                </a:rPr>
                <a:t>Aumentou entre 21% e 30%</a:t>
              </a:r>
            </a:p>
          </p:txBody>
        </p:sp>
        <p:sp>
          <p:nvSpPr>
            <p:cNvPr id="74" name="CaixaDeTexto 73"/>
            <p:cNvSpPr txBox="1"/>
            <p:nvPr/>
          </p:nvSpPr>
          <p:spPr>
            <a:xfrm>
              <a:off x="5873275" y="4237881"/>
              <a:ext cx="2557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i="1" dirty="0">
                  <a:solidFill>
                    <a:schemeClr val="bg1">
                      <a:lumMod val="50000"/>
                    </a:schemeClr>
                  </a:solidFill>
                </a:rPr>
                <a:t>Aumentou entre 31% e 40%</a:t>
              </a:r>
            </a:p>
          </p:txBody>
        </p:sp>
        <p:sp>
          <p:nvSpPr>
            <p:cNvPr id="75" name="CaixaDeTexto 74"/>
            <p:cNvSpPr txBox="1"/>
            <p:nvPr/>
          </p:nvSpPr>
          <p:spPr>
            <a:xfrm>
              <a:off x="5868022" y="4810742"/>
              <a:ext cx="2557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i="1" dirty="0">
                  <a:solidFill>
                    <a:schemeClr val="bg1">
                      <a:lumMod val="50000"/>
                    </a:schemeClr>
                  </a:solidFill>
                </a:rPr>
                <a:t>Aumentou entre 41% e 50%</a:t>
              </a:r>
            </a:p>
          </p:txBody>
        </p:sp>
        <p:sp>
          <p:nvSpPr>
            <p:cNvPr id="76" name="CaixaDeTexto 75"/>
            <p:cNvSpPr txBox="1"/>
            <p:nvPr/>
          </p:nvSpPr>
          <p:spPr>
            <a:xfrm>
              <a:off x="5405094" y="5381097"/>
              <a:ext cx="3012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i="1" dirty="0">
                  <a:solidFill>
                    <a:schemeClr val="bg1">
                      <a:lumMod val="50000"/>
                    </a:schemeClr>
                  </a:solidFill>
                </a:rPr>
                <a:t>Aumentou mais de 50%</a:t>
              </a:r>
            </a:p>
          </p:txBody>
        </p:sp>
        <p:sp>
          <p:nvSpPr>
            <p:cNvPr id="77" name="CaixaDeTexto 76"/>
            <p:cNvSpPr txBox="1"/>
            <p:nvPr/>
          </p:nvSpPr>
          <p:spPr>
            <a:xfrm>
              <a:off x="5417780" y="5933600"/>
              <a:ext cx="3012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pt-BR" sz="1200" i="1" dirty="0">
                  <a:solidFill>
                    <a:schemeClr val="bg1">
                      <a:lumMod val="50000"/>
                    </a:schemeClr>
                  </a:solidFill>
                </a:rPr>
                <a:t>Não sabe avaliar o quanto aumentou</a:t>
              </a:r>
            </a:p>
          </p:txBody>
        </p:sp>
      </p:grpSp>
      <p:sp>
        <p:nvSpPr>
          <p:cNvPr id="79" name="Retângulo Arredondado 78"/>
          <p:cNvSpPr/>
          <p:nvPr/>
        </p:nvSpPr>
        <p:spPr>
          <a:xfrm>
            <a:off x="11124002" y="6334858"/>
            <a:ext cx="1067997" cy="180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681</a:t>
            </a:r>
          </a:p>
        </p:txBody>
      </p:sp>
      <p:sp>
        <p:nvSpPr>
          <p:cNvPr id="80" name="Retângulo Arredondado 79"/>
          <p:cNvSpPr/>
          <p:nvPr/>
        </p:nvSpPr>
        <p:spPr>
          <a:xfrm>
            <a:off x="-1" y="6315031"/>
            <a:ext cx="1137277" cy="1942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1.128</a:t>
            </a:r>
          </a:p>
        </p:txBody>
      </p:sp>
    </p:spTree>
    <p:extLst>
      <p:ext uri="{BB962C8B-B14F-4D97-AF65-F5344CB8AC3E}">
        <p14:creationId xmlns:p14="http://schemas.microsoft.com/office/powerpoint/2010/main" val="292257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" grpId="0">
        <p:bldAsOne/>
      </p:bldGraphic>
      <p:bldGraphic spid="37" grpId="0">
        <p:bldAsOne/>
      </p:bldGraphic>
      <p:bldP spid="38" grpId="0"/>
      <p:bldGraphic spid="39" grpId="0">
        <p:bldAsOne/>
      </p:bldGraphic>
      <p:bldP spid="40" grpId="0"/>
      <p:bldGraphic spid="41" grpId="0">
        <p:bldAsOne/>
      </p:bldGraphic>
      <p:bldP spid="42" grpId="0"/>
      <p:bldP spid="48" grpId="0"/>
      <p:bldP spid="50" grpId="0"/>
      <p:bldP spid="59" grpId="0"/>
      <p:bldP spid="60" grpId="0"/>
      <p:bldP spid="6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/>
          <p:cNvSpPr/>
          <p:nvPr/>
        </p:nvSpPr>
        <p:spPr>
          <a:xfrm>
            <a:off x="6836059" y="3687967"/>
            <a:ext cx="1212778" cy="22187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5459085" y="4168044"/>
            <a:ext cx="1196974" cy="17397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575564" y="5257936"/>
            <a:ext cx="4670513" cy="6487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/>
          <p:cNvSpPr txBox="1"/>
          <p:nvPr/>
        </p:nvSpPr>
        <p:spPr>
          <a:xfrm>
            <a:off x="596042" y="4968219"/>
            <a:ext cx="4703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baixas: 17,5%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8483092" y="1005230"/>
            <a:ext cx="3722354" cy="5631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497703" y="101400"/>
            <a:ext cx="79194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CONTRIBUIÇÃO DO EMPRETEC</a:t>
            </a:r>
          </a:p>
          <a:p>
            <a:r>
              <a:rPr lang="pt-BR" sz="2600" b="1" dirty="0">
                <a:solidFill>
                  <a:schemeClr val="bg1"/>
                </a:solidFill>
              </a:rPr>
              <a:t>PARA MUDANÇA NO LUCRO MENSAL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67394"/>
            <a:chOff x="-67030" y="6389776"/>
            <a:chExt cx="12204000" cy="267394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6161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100" dirty="0"/>
                <a:t>Q23 O quanto a sua participação no EMPRETEC contribuiu para esta mudança no PERCENTUAL DE LUCRO? Onde 0 significa Não contribuiu em nada até 10 que significa Contribuiu muito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tângulo 5"/>
          <p:cNvSpPr/>
          <p:nvPr/>
        </p:nvSpPr>
        <p:spPr>
          <a:xfrm>
            <a:off x="9334220" y="541271"/>
            <a:ext cx="28728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500" b="1" i="1" dirty="0">
                <a:solidFill>
                  <a:schemeClr val="bg1"/>
                </a:solidFill>
              </a:rPr>
              <a:t>empresário que continuou  empresário após o Programa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2000"/>
                    </a14:imgEffect>
                    <a14:imgEffect>
                      <a14:brightnessContrast bright="100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870" y="119879"/>
            <a:ext cx="468000" cy="468000"/>
          </a:xfrm>
          <a:prstGeom prst="rect">
            <a:avLst/>
          </a:prstGeom>
        </p:spPr>
      </p:pic>
      <p:cxnSp>
        <p:nvCxnSpPr>
          <p:cNvPr id="31" name="Conector reto 30"/>
          <p:cNvCxnSpPr/>
          <p:nvPr/>
        </p:nvCxnSpPr>
        <p:spPr>
          <a:xfrm>
            <a:off x="9334220" y="47135"/>
            <a:ext cx="0" cy="1044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Gráfico 34"/>
          <p:cNvGraphicFramePr/>
          <p:nvPr>
            <p:extLst>
              <p:ext uri="{D42A27DB-BD31-4B8C-83A1-F6EECF244321}">
                <p14:modId xmlns:p14="http://schemas.microsoft.com/office/powerpoint/2010/main" val="1643863094"/>
              </p:ext>
            </p:extLst>
          </p:nvPr>
        </p:nvGraphicFramePr>
        <p:xfrm>
          <a:off x="467629" y="2166667"/>
          <a:ext cx="7675790" cy="4148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Retângulo Arredondado 24">
            <a:hlinkClick r:id="rId5" action="ppaction://hlinksldjump"/>
          </p:cNvPr>
          <p:cNvSpPr/>
          <p:nvPr/>
        </p:nvSpPr>
        <p:spPr>
          <a:xfrm>
            <a:off x="10642024" y="6163906"/>
            <a:ext cx="1496993" cy="2912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 histórico</a:t>
            </a:r>
          </a:p>
        </p:txBody>
      </p:sp>
      <p:pic>
        <p:nvPicPr>
          <p:cNvPr id="26" name="Imagem 2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178" y="6094654"/>
            <a:ext cx="465913" cy="46591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6553" y="6367901"/>
            <a:ext cx="191991" cy="191991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6699411" y="3410968"/>
            <a:ext cx="1476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altas: 38,9%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5299517" y="3892506"/>
            <a:ext cx="1534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medias: 43,6%</a:t>
            </a:r>
          </a:p>
        </p:txBody>
      </p:sp>
      <p:grpSp>
        <p:nvGrpSpPr>
          <p:cNvPr id="39" name="Agrupar 38"/>
          <p:cNvGrpSpPr/>
          <p:nvPr/>
        </p:nvGrpSpPr>
        <p:grpSpPr>
          <a:xfrm>
            <a:off x="9875870" y="2319397"/>
            <a:ext cx="1008000" cy="1008000"/>
            <a:chOff x="9795429" y="1619706"/>
            <a:chExt cx="1008000" cy="1008000"/>
          </a:xfrm>
        </p:grpSpPr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8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5429" y="1799706"/>
              <a:ext cx="648000" cy="648000"/>
            </a:xfrm>
            <a:prstGeom prst="rect">
              <a:avLst/>
            </a:prstGeom>
          </p:spPr>
        </p:pic>
        <p:sp>
          <p:nvSpPr>
            <p:cNvPr id="41" name="Elipse 40"/>
            <p:cNvSpPr/>
            <p:nvPr/>
          </p:nvSpPr>
          <p:spPr>
            <a:xfrm>
              <a:off x="9795429" y="1619706"/>
              <a:ext cx="1008000" cy="1008000"/>
            </a:xfrm>
            <a:prstGeom prst="ellipse">
              <a:avLst/>
            </a:prstGeom>
            <a:noFill/>
            <a:ln>
              <a:solidFill>
                <a:srgbClr val="00C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2" name="Retângulo 41"/>
          <p:cNvSpPr/>
          <p:nvPr/>
        </p:nvSpPr>
        <p:spPr>
          <a:xfrm>
            <a:off x="9357955" y="3537665"/>
            <a:ext cx="20438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solidFill>
                  <a:srgbClr val="00968F"/>
                </a:solidFill>
              </a:rPr>
              <a:t>NOTA MEDIA: </a:t>
            </a:r>
            <a:r>
              <a:rPr lang="pt-BR" sz="3000" b="1" i="1" dirty="0">
                <a:solidFill>
                  <a:srgbClr val="00968F"/>
                </a:solidFill>
              </a:rPr>
              <a:t>8,0</a:t>
            </a:r>
            <a:endParaRPr lang="pt-BR" sz="3000" dirty="0">
              <a:solidFill>
                <a:srgbClr val="00968F"/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575564" y="1843938"/>
            <a:ext cx="7279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entrevistados atribuíram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 média de 8,0 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a contribuição do EMPRETEC para a mudança no lucro mensal da empresa.</a:t>
            </a:r>
          </a:p>
          <a:p>
            <a:endParaRPr lang="pt-B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7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8469646" y="1005230"/>
            <a:ext cx="3722354" cy="5631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508905" y="186599"/>
            <a:ext cx="79194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HISTÓRICO</a:t>
            </a:r>
          </a:p>
          <a:p>
            <a:r>
              <a:rPr lang="pt-BR" sz="2000" b="1" dirty="0">
                <a:solidFill>
                  <a:schemeClr val="bg1"/>
                </a:solidFill>
              </a:rPr>
              <a:t>CONTRIBUIÇÃO DO EMPRETEC PARA MUDANÇA LUCRO MENSAL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82783"/>
            <a:chOff x="-67030" y="6389776"/>
            <a:chExt cx="12204000" cy="282783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Q23 O quanto a sua participação no EMPRETEC contribuiu para esta mudança no PERCENTUAL DE LUCRO? Onde 0 significa Não contribuiu em nada até 10 que significa Contribuiu muito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Imagem 1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9000"/>
                    </a14:imgEffect>
                    <a14:imgEffect>
                      <a14:brightnessContrast bright="100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1129" y="119879"/>
            <a:ext cx="499442" cy="499442"/>
          </a:xfrm>
          <a:prstGeom prst="rect">
            <a:avLst/>
          </a:prstGeom>
        </p:spPr>
      </p:pic>
      <p:sp>
        <p:nvSpPr>
          <p:cNvPr id="7" name="Retângulo Arredondado 6">
            <a:hlinkClick r:id="rId4" action="ppaction://hlinksldjump"/>
          </p:cNvPr>
          <p:cNvSpPr/>
          <p:nvPr/>
        </p:nvSpPr>
        <p:spPr>
          <a:xfrm>
            <a:off x="11162675" y="6193652"/>
            <a:ext cx="958727" cy="3205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>
                    <a:lumMod val="50000"/>
                  </a:schemeClr>
                </a:solidFill>
              </a:rPr>
              <a:t>← </a:t>
            </a:r>
            <a:r>
              <a:rPr lang="pt-BR" sz="1300" b="1" dirty="0">
                <a:solidFill>
                  <a:schemeClr val="bg1">
                    <a:lumMod val="50000"/>
                  </a:schemeClr>
                </a:solidFill>
              </a:rPr>
              <a:t>VOLTAR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9334220" y="541271"/>
            <a:ext cx="28728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500" b="1" i="1" dirty="0">
                <a:solidFill>
                  <a:schemeClr val="bg1"/>
                </a:solidFill>
              </a:rPr>
              <a:t>empresário que continuou  empresário após o Programa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22000"/>
                    </a14:imgEffect>
                    <a14:imgEffect>
                      <a14:brightnessContrast bright="100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870" y="119879"/>
            <a:ext cx="468000" cy="468000"/>
          </a:xfrm>
          <a:prstGeom prst="rect">
            <a:avLst/>
          </a:prstGeom>
        </p:spPr>
      </p:pic>
      <p:cxnSp>
        <p:nvCxnSpPr>
          <p:cNvPr id="27" name="Conector reto 26"/>
          <p:cNvCxnSpPr/>
          <p:nvPr/>
        </p:nvCxnSpPr>
        <p:spPr>
          <a:xfrm>
            <a:off x="9334220" y="47135"/>
            <a:ext cx="0" cy="1044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157046426"/>
              </p:ext>
            </p:extLst>
          </p:nvPr>
        </p:nvGraphicFramePr>
        <p:xfrm>
          <a:off x="662100" y="1854391"/>
          <a:ext cx="7350684" cy="444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Retângulo 14"/>
          <p:cNvSpPr/>
          <p:nvPr/>
        </p:nvSpPr>
        <p:spPr>
          <a:xfrm>
            <a:off x="8635750" y="3118254"/>
            <a:ext cx="3390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nota média da a contribuição do EMPRETEC para a mudança no lucro mensal da empresa tende a manter-se estável ao longo da série histórica, com notas entre 7,9 e 8,0.</a:t>
            </a:r>
          </a:p>
        </p:txBody>
      </p:sp>
      <p:grpSp>
        <p:nvGrpSpPr>
          <p:cNvPr id="23" name="Agrupar 22"/>
          <p:cNvGrpSpPr/>
          <p:nvPr/>
        </p:nvGrpSpPr>
        <p:grpSpPr>
          <a:xfrm>
            <a:off x="9731573" y="1854391"/>
            <a:ext cx="1008000" cy="1008000"/>
            <a:chOff x="9795429" y="1619706"/>
            <a:chExt cx="1008000" cy="1008000"/>
          </a:xfrm>
        </p:grpSpPr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8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5429" y="1799706"/>
              <a:ext cx="648000" cy="648000"/>
            </a:xfrm>
            <a:prstGeom prst="rect">
              <a:avLst/>
            </a:prstGeom>
          </p:spPr>
        </p:pic>
        <p:sp>
          <p:nvSpPr>
            <p:cNvPr id="29" name="Elipse 28"/>
            <p:cNvSpPr/>
            <p:nvPr/>
          </p:nvSpPr>
          <p:spPr>
            <a:xfrm>
              <a:off x="9795429" y="1619706"/>
              <a:ext cx="1008000" cy="1008000"/>
            </a:xfrm>
            <a:prstGeom prst="ellipse">
              <a:avLst/>
            </a:prstGeom>
            <a:noFill/>
            <a:ln>
              <a:solidFill>
                <a:srgbClr val="00C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79844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riângulo Retângulo 64"/>
          <p:cNvSpPr/>
          <p:nvPr/>
        </p:nvSpPr>
        <p:spPr>
          <a:xfrm flipH="1">
            <a:off x="1574276" y="0"/>
            <a:ext cx="10617724" cy="6553861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497703" y="101400"/>
            <a:ext cx="79194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FATURAMENTO MENSAL</a:t>
            </a:r>
          </a:p>
          <a:p>
            <a:r>
              <a:rPr lang="pt-BR" sz="2600" b="1" dirty="0">
                <a:solidFill>
                  <a:schemeClr val="bg1"/>
                </a:solidFill>
              </a:rPr>
              <a:t>DA EMPRESA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67394"/>
            <a:chOff x="-67030" y="6389776"/>
            <a:chExt cx="12204000" cy="267394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6161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100" dirty="0"/>
                <a:t>Q24. Apenas para avaliarmos o perfil, a sua empresa fatura por mês?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ângulo Arredondado 22"/>
          <p:cNvSpPr/>
          <p:nvPr/>
        </p:nvSpPr>
        <p:spPr>
          <a:xfrm>
            <a:off x="11061770" y="6636692"/>
            <a:ext cx="1067997" cy="180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1.128</a:t>
            </a:r>
          </a:p>
        </p:txBody>
      </p:sp>
      <p:sp>
        <p:nvSpPr>
          <p:cNvPr id="6" name="Retângulo 5"/>
          <p:cNvSpPr/>
          <p:nvPr/>
        </p:nvSpPr>
        <p:spPr>
          <a:xfrm>
            <a:off x="9334220" y="541271"/>
            <a:ext cx="28728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500" b="1" i="1" dirty="0">
                <a:solidFill>
                  <a:schemeClr val="bg1"/>
                </a:solidFill>
              </a:rPr>
              <a:t>empresário que continuou  empresário após o Programa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2000"/>
                    </a14:imgEffect>
                    <a14:imgEffect>
                      <a14:brightnessContrast bright="100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870" y="119879"/>
            <a:ext cx="468000" cy="468000"/>
          </a:xfrm>
          <a:prstGeom prst="rect">
            <a:avLst/>
          </a:prstGeom>
        </p:spPr>
      </p:pic>
      <p:cxnSp>
        <p:nvCxnSpPr>
          <p:cNvPr id="31" name="Conector reto 30"/>
          <p:cNvCxnSpPr/>
          <p:nvPr/>
        </p:nvCxnSpPr>
        <p:spPr>
          <a:xfrm>
            <a:off x="9334220" y="47135"/>
            <a:ext cx="0" cy="1044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Gráfico 34"/>
          <p:cNvGraphicFramePr/>
          <p:nvPr>
            <p:extLst>
              <p:ext uri="{D42A27DB-BD31-4B8C-83A1-F6EECF244321}">
                <p14:modId xmlns:p14="http://schemas.microsoft.com/office/powerpoint/2010/main" val="1938292887"/>
              </p:ext>
            </p:extLst>
          </p:nvPr>
        </p:nvGraphicFramePr>
        <p:xfrm>
          <a:off x="4638528" y="1507677"/>
          <a:ext cx="7106302" cy="4784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Agrupar 4"/>
          <p:cNvGrpSpPr/>
          <p:nvPr/>
        </p:nvGrpSpPr>
        <p:grpSpPr>
          <a:xfrm>
            <a:off x="497703" y="1724269"/>
            <a:ext cx="914400" cy="914400"/>
            <a:chOff x="236876" y="1594316"/>
            <a:chExt cx="914400" cy="9144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  <a14:imgEffect>
                        <a14:brightnessContrast bright="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229" y="1793130"/>
              <a:ext cx="516772" cy="516772"/>
            </a:xfrm>
            <a:prstGeom prst="rect">
              <a:avLst/>
            </a:prstGeom>
          </p:spPr>
        </p:pic>
        <p:sp>
          <p:nvSpPr>
            <p:cNvPr id="4" name="Elipse 3"/>
            <p:cNvSpPr/>
            <p:nvPr/>
          </p:nvSpPr>
          <p:spPr>
            <a:xfrm>
              <a:off x="236876" y="1594316"/>
              <a:ext cx="914400" cy="914400"/>
            </a:xfrm>
            <a:prstGeom prst="ellipse">
              <a:avLst/>
            </a:prstGeom>
            <a:noFill/>
            <a:ln>
              <a:solidFill>
                <a:srgbClr val="00C0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Retângulo 16"/>
          <p:cNvSpPr/>
          <p:nvPr/>
        </p:nvSpPr>
        <p:spPr>
          <a:xfrm>
            <a:off x="383404" y="2800570"/>
            <a:ext cx="41409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parcela mais expressiva dos empresários afirmou que sua empresa tem um faturamento mensal entre R$7 mil e R$40 mil por mês.</a:t>
            </a:r>
          </a:p>
          <a:p>
            <a:endParaRPr lang="pt-B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7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8478107" y="1132024"/>
            <a:ext cx="3722354" cy="54504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531129" y="57201"/>
            <a:ext cx="7919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OCUPAÇÃO DOS ENTREVISTADOS</a:t>
            </a:r>
          </a:p>
          <a:p>
            <a:r>
              <a:rPr lang="pt-BR" sz="3200" b="1" dirty="0">
                <a:solidFill>
                  <a:schemeClr val="bg1"/>
                </a:solidFill>
              </a:rPr>
              <a:t>ANTES E DEPOIS DO EMPRETEC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3471" y1="30648" x2="73471" y2="30648"/>
                        <a14:foregroundMark x1="41672" y1="33495" x2="41672" y2="33495"/>
                        <a14:foregroundMark x1="40279" y1="58025" x2="40279" y2="58025"/>
                        <a14:foregroundMark x1="56430" y1="60892" x2="56430" y2="60892"/>
                        <a14:backgroundMark x1="35675" y1="48153" x2="35675" y2="48153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41233" y="-166135"/>
            <a:ext cx="1585105" cy="1585444"/>
          </a:xfrm>
          <a:prstGeom prst="rect">
            <a:avLst/>
          </a:prstGeom>
        </p:spPr>
      </p:pic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82783"/>
            <a:chOff x="-67030" y="6389776"/>
            <a:chExt cx="12204000" cy="282783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Q1. Qual era sua principal ocupação quando participou do Empretec? | Q2. Qual é sua principal ocupação atualmente?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ângulo Arredondado 22"/>
          <p:cNvSpPr/>
          <p:nvPr/>
        </p:nvSpPr>
        <p:spPr>
          <a:xfrm>
            <a:off x="11061770" y="6636692"/>
            <a:ext cx="1067997" cy="180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2.078</a:t>
            </a:r>
          </a:p>
        </p:txBody>
      </p: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2027132536"/>
              </p:ext>
            </p:extLst>
          </p:nvPr>
        </p:nvGraphicFramePr>
        <p:xfrm>
          <a:off x="104599" y="1585386"/>
          <a:ext cx="8260093" cy="4631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tângulo 1"/>
          <p:cNvSpPr/>
          <p:nvPr/>
        </p:nvSpPr>
        <p:spPr>
          <a:xfrm>
            <a:off x="8650211" y="3100124"/>
            <a:ext cx="34795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Após a conclusão do EMPRETEC 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observa-se um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aumento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 proporção de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empresários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endParaRPr lang="pt-B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Ao mesmo tempo, a proporção de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empregados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de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estudantes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apresentou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queda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em relação ao período anterior à conclusão do EMPRETEC.</a:t>
            </a:r>
            <a:endParaRPr lang="pt-BR" dirty="0"/>
          </a:p>
        </p:txBody>
      </p:sp>
      <p:grpSp>
        <p:nvGrpSpPr>
          <p:cNvPr id="6" name="Agrupar 5"/>
          <p:cNvGrpSpPr/>
          <p:nvPr/>
        </p:nvGrpSpPr>
        <p:grpSpPr>
          <a:xfrm>
            <a:off x="9885989" y="1765627"/>
            <a:ext cx="1008000" cy="1008000"/>
            <a:chOff x="9835284" y="1722644"/>
            <a:chExt cx="1008000" cy="1008000"/>
          </a:xfrm>
        </p:grpSpPr>
        <p:sp>
          <p:nvSpPr>
            <p:cNvPr id="5" name="Elipse 4"/>
            <p:cNvSpPr/>
            <p:nvPr/>
          </p:nvSpPr>
          <p:spPr>
            <a:xfrm>
              <a:off x="9835284" y="1722644"/>
              <a:ext cx="1008000" cy="1008000"/>
            </a:xfrm>
            <a:prstGeom prst="ellipse">
              <a:avLst/>
            </a:prstGeom>
            <a:noFill/>
            <a:ln>
              <a:solidFill>
                <a:srgbClr val="00C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66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15284" y="1898112"/>
              <a:ext cx="648000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657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saturation sat="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676" r="4672"/>
          <a:stretch/>
        </p:blipFill>
        <p:spPr>
          <a:xfrm flipH="1">
            <a:off x="0" y="-38100"/>
            <a:ext cx="12179300" cy="6896100"/>
          </a:xfrm>
          <a:prstGeom prst="rect">
            <a:avLst/>
          </a:prstGeom>
        </p:spPr>
      </p:pic>
      <p:pic>
        <p:nvPicPr>
          <p:cNvPr id="17" name="Picture 6" descr="Empretec Logo Vector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199" y="1984808"/>
            <a:ext cx="3850291" cy="78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807198" y="3206750"/>
            <a:ext cx="50091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6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Temas e serviços de interesse dos entrevistados</a:t>
            </a: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807198" y="3019977"/>
            <a:ext cx="381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rot="5400000">
            <a:off x="-431702" y="3019977"/>
            <a:ext cx="2052000" cy="0"/>
          </a:xfrm>
          <a:prstGeom prst="line">
            <a:avLst/>
          </a:prstGeom>
          <a:ln w="57150">
            <a:solidFill>
              <a:srgbClr val="00D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Arredondado 6">
            <a:hlinkClick r:id="rId5" action="ppaction://hlinksldjump"/>
          </p:cNvPr>
          <p:cNvSpPr/>
          <p:nvPr/>
        </p:nvSpPr>
        <p:spPr>
          <a:xfrm>
            <a:off x="11124968" y="103936"/>
            <a:ext cx="958727" cy="3205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>
                    <a:lumMod val="50000"/>
                  </a:schemeClr>
                </a:solidFill>
              </a:rPr>
              <a:t>← </a:t>
            </a:r>
            <a:r>
              <a:rPr lang="pt-BR" sz="1300" b="1" dirty="0">
                <a:solidFill>
                  <a:schemeClr val="bg1">
                    <a:lumMod val="50000"/>
                  </a:schemeClr>
                </a:solidFill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1607382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tângulo 53"/>
          <p:cNvSpPr/>
          <p:nvPr/>
        </p:nvSpPr>
        <p:spPr>
          <a:xfrm>
            <a:off x="7601605" y="1005232"/>
            <a:ext cx="4593996" cy="563146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497703" y="101400"/>
            <a:ext cx="7919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ÁREAS EM QUE GOSTARIA DE</a:t>
            </a:r>
          </a:p>
          <a:p>
            <a:r>
              <a:rPr lang="pt-BR" sz="3200" b="1" dirty="0">
                <a:solidFill>
                  <a:schemeClr val="bg1"/>
                </a:solidFill>
              </a:rPr>
              <a:t>REALIZAR CAPACITAÇÃO</a:t>
            </a:r>
            <a:endParaRPr lang="pt-BR" sz="2600" b="1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82783"/>
            <a:chOff x="-67030" y="6389776"/>
            <a:chExt cx="12204000" cy="282783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Q27.  Quais são as áreas em que sente mais necessidade de capacitação, cursos ou consultoria?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ângulo Arredondado 22"/>
          <p:cNvSpPr/>
          <p:nvPr/>
        </p:nvSpPr>
        <p:spPr>
          <a:xfrm>
            <a:off x="11061770" y="6636692"/>
            <a:ext cx="1067997" cy="180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2.078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776350121"/>
              </p:ext>
            </p:extLst>
          </p:nvPr>
        </p:nvGraphicFramePr>
        <p:xfrm>
          <a:off x="78960" y="1280018"/>
          <a:ext cx="7896116" cy="5229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815"/>
                    </a14:imgEffect>
                    <a14:imgEffect>
                      <a14:saturation sat="232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112120" y="101401"/>
            <a:ext cx="1063796" cy="1063796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8095038" y="2698513"/>
            <a:ext cx="36071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áreas de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inovação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de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planejamento estratégico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foram as mais citadas pelos entrevistados como sendo as áreas em que gostariam de realizar capacitação. </a:t>
            </a:r>
          </a:p>
          <a:p>
            <a:endParaRPr lang="pt-B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Marketing e vendas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bem como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gestão financeira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também foram citados por grande parte dos respondentes.</a:t>
            </a:r>
          </a:p>
          <a:p>
            <a:endParaRPr lang="pt-B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9441403" y="1643504"/>
            <a:ext cx="914400" cy="914400"/>
          </a:xfrm>
          <a:prstGeom prst="ellipse">
            <a:avLst/>
          </a:prstGeom>
          <a:noFill/>
          <a:ln>
            <a:solidFill>
              <a:srgbClr val="00C0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603" y="1784113"/>
            <a:ext cx="648000" cy="63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iângulo Retângulo 24"/>
          <p:cNvSpPr/>
          <p:nvPr/>
        </p:nvSpPr>
        <p:spPr>
          <a:xfrm>
            <a:off x="0" y="213232"/>
            <a:ext cx="10617724" cy="6553861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497703" y="101400"/>
            <a:ext cx="7919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MEIOS ONDE BUSCA INFORMAÇÕES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SOBRE PRODUTOS E SERVIÇOS DO SEBRAE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82783"/>
            <a:chOff x="-67030" y="6389776"/>
            <a:chExt cx="12204000" cy="282783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Q28. Quando quer ter alguma informação sobre produtos e serviços do Sebrae, qual meio você costuma usar?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ângulo Arredondado 22"/>
          <p:cNvSpPr/>
          <p:nvPr/>
        </p:nvSpPr>
        <p:spPr>
          <a:xfrm>
            <a:off x="11061770" y="6636692"/>
            <a:ext cx="1067997" cy="180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2.078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028110456"/>
              </p:ext>
            </p:extLst>
          </p:nvPr>
        </p:nvGraphicFramePr>
        <p:xfrm>
          <a:off x="368185" y="1776466"/>
          <a:ext cx="7757720" cy="4784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3675" y="190505"/>
            <a:ext cx="784185" cy="784185"/>
          </a:xfrm>
          <a:prstGeom prst="rect">
            <a:avLst/>
          </a:prstGeom>
        </p:spPr>
      </p:pic>
      <p:sp>
        <p:nvSpPr>
          <p:cNvPr id="27" name="Retângulo Arredondado 26"/>
          <p:cNvSpPr/>
          <p:nvPr/>
        </p:nvSpPr>
        <p:spPr>
          <a:xfrm>
            <a:off x="7150736" y="5905189"/>
            <a:ext cx="688158" cy="23635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300" b="1" i="1" dirty="0">
                <a:solidFill>
                  <a:schemeClr val="bg1">
                    <a:lumMod val="50000"/>
                  </a:schemeClr>
                </a:solidFill>
              </a:rPr>
              <a:t>Qual?</a:t>
            </a:r>
          </a:p>
        </p:txBody>
      </p:sp>
      <p:grpSp>
        <p:nvGrpSpPr>
          <p:cNvPr id="35" name="Agrupar 34"/>
          <p:cNvGrpSpPr/>
          <p:nvPr/>
        </p:nvGrpSpPr>
        <p:grpSpPr>
          <a:xfrm>
            <a:off x="7838894" y="4809587"/>
            <a:ext cx="4290873" cy="1647256"/>
            <a:chOff x="7838894" y="4809587"/>
            <a:chExt cx="4290873" cy="1647256"/>
          </a:xfrm>
        </p:grpSpPr>
        <p:sp>
          <p:nvSpPr>
            <p:cNvPr id="30" name="Retângulo Arredondado 29"/>
            <p:cNvSpPr/>
            <p:nvPr/>
          </p:nvSpPr>
          <p:spPr>
            <a:xfrm>
              <a:off x="8408781" y="4809587"/>
              <a:ext cx="3720986" cy="1647256"/>
            </a:xfrm>
            <a:prstGeom prst="round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</a:rPr>
                <a:t>WhatsApp do SEBRAE/ agentes do SEBRAE  -&gt; 3,4%</a:t>
              </a:r>
            </a:p>
            <a:p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</a:rPr>
                <a:t>Procura um agente/consultor do SEBRAE -&gt; 2,8%</a:t>
              </a:r>
            </a:p>
            <a:p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</a:rPr>
                <a:t>Prefeitura/Associação Comercial -&gt; 2,0%</a:t>
              </a:r>
            </a:p>
            <a:p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</a:rPr>
                <a:t>Liga para a agência local do SEBRAE -&gt; 1,1%</a:t>
              </a:r>
            </a:p>
            <a:p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</a:rPr>
                <a:t>Não costuma buscar informação -&gt; 0,9%</a:t>
              </a:r>
            </a:p>
            <a:p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</a:rPr>
                <a:t>SEBRAE entra em contato -&gt; 0,4%</a:t>
              </a:r>
              <a:endParaRPr lang="pt-B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</a:rPr>
                <a:t>Internet / Google / Youtube -&gt; 0,2%</a:t>
              </a:r>
            </a:p>
            <a:p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</a:rPr>
                <a:t>Busca informações com amigos/conhecidos -&gt; 0,1%</a:t>
              </a:r>
            </a:p>
          </p:txBody>
        </p:sp>
        <p:cxnSp>
          <p:nvCxnSpPr>
            <p:cNvPr id="32" name="Conector reto 31"/>
            <p:cNvCxnSpPr>
              <a:stCxn id="27" idx="3"/>
              <a:endCxn id="30" idx="1"/>
            </p:cNvCxnSpPr>
            <p:nvPr/>
          </p:nvCxnSpPr>
          <p:spPr>
            <a:xfrm flipV="1">
              <a:off x="7838894" y="5633215"/>
              <a:ext cx="569887" cy="39015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tângulo 35"/>
          <p:cNvSpPr/>
          <p:nvPr/>
        </p:nvSpPr>
        <p:spPr>
          <a:xfrm>
            <a:off x="2557654" y="1705288"/>
            <a:ext cx="74531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entrevistados, em sua maioria, costumam buscar informações junto ao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site do SEBRAE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endParaRPr lang="pt-B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modo geral, a busca de informações por meios virtuais engloba a maioria das respostas. Apenas cerca de 15% deslocam-se até uma agência física do SEBRAE.</a:t>
            </a:r>
          </a:p>
          <a:p>
            <a:endParaRPr lang="pt-B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0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saturation sat="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676" r="4672"/>
          <a:stretch/>
        </p:blipFill>
        <p:spPr>
          <a:xfrm flipH="1">
            <a:off x="0" y="-38100"/>
            <a:ext cx="12179300" cy="6896100"/>
          </a:xfrm>
          <a:prstGeom prst="rect">
            <a:avLst/>
          </a:prstGeom>
        </p:spPr>
      </p:pic>
      <p:pic>
        <p:nvPicPr>
          <p:cNvPr id="17" name="Picture 6" descr="Empretec Logo Vector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199" y="1984808"/>
            <a:ext cx="3850291" cy="78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807198" y="3206750"/>
            <a:ext cx="50091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6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Perfil dos entrevistados</a:t>
            </a: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807198" y="3019977"/>
            <a:ext cx="381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rot="5400000">
            <a:off x="-431702" y="3019977"/>
            <a:ext cx="2052000" cy="0"/>
          </a:xfrm>
          <a:prstGeom prst="line">
            <a:avLst/>
          </a:prstGeom>
          <a:ln w="57150">
            <a:solidFill>
              <a:srgbClr val="00D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Arredondado 6">
            <a:hlinkClick r:id="rId5" action="ppaction://hlinksldjump"/>
          </p:cNvPr>
          <p:cNvSpPr/>
          <p:nvPr/>
        </p:nvSpPr>
        <p:spPr>
          <a:xfrm>
            <a:off x="11124968" y="103936"/>
            <a:ext cx="958727" cy="3205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>
                    <a:lumMod val="50000"/>
                  </a:schemeClr>
                </a:solidFill>
              </a:rPr>
              <a:t>← </a:t>
            </a:r>
            <a:r>
              <a:rPr lang="pt-BR" sz="1300" b="1" dirty="0">
                <a:solidFill>
                  <a:schemeClr val="bg1">
                    <a:lumMod val="50000"/>
                  </a:schemeClr>
                </a:solidFill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24736568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996207" y="2300771"/>
            <a:ext cx="1080000" cy="1080000"/>
          </a:xfrm>
          <a:prstGeom prst="rect">
            <a:avLst/>
          </a:prstGeom>
          <a:solidFill>
            <a:srgbClr val="00C0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6076207" y="2300771"/>
            <a:ext cx="1080000" cy="1080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076207" y="3380771"/>
            <a:ext cx="1080000" cy="108000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996207" y="3380771"/>
            <a:ext cx="1080000" cy="1080000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570" y="2504855"/>
            <a:ext cx="662552" cy="66255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207" y="2570771"/>
            <a:ext cx="540000" cy="5400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570" y="3599407"/>
            <a:ext cx="648000" cy="648000"/>
          </a:xfrm>
          <a:prstGeom prst="rect">
            <a:avLst/>
          </a:prstGeom>
        </p:spPr>
      </p:pic>
      <p:grpSp>
        <p:nvGrpSpPr>
          <p:cNvPr id="19" name="Agrupar 18"/>
          <p:cNvGrpSpPr/>
          <p:nvPr/>
        </p:nvGrpSpPr>
        <p:grpSpPr>
          <a:xfrm>
            <a:off x="6290682" y="3599407"/>
            <a:ext cx="641623" cy="652082"/>
            <a:chOff x="6286663" y="3610022"/>
            <a:chExt cx="641623" cy="652082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50322"/>
            <a:stretch/>
          </p:blipFill>
          <p:spPr>
            <a:xfrm>
              <a:off x="6286663" y="3614104"/>
              <a:ext cx="321912" cy="648000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10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871"/>
            <a:stretch/>
          </p:blipFill>
          <p:spPr>
            <a:xfrm>
              <a:off x="6603451" y="3610022"/>
              <a:ext cx="324835" cy="648000"/>
            </a:xfrm>
            <a:prstGeom prst="rect">
              <a:avLst/>
            </a:prstGeom>
          </p:spPr>
        </p:pic>
      </p:grp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3746870147"/>
              </p:ext>
            </p:extLst>
          </p:nvPr>
        </p:nvGraphicFramePr>
        <p:xfrm>
          <a:off x="292864" y="301658"/>
          <a:ext cx="3996348" cy="29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67374626"/>
              </p:ext>
            </p:extLst>
          </p:nvPr>
        </p:nvGraphicFramePr>
        <p:xfrm>
          <a:off x="188921" y="3807649"/>
          <a:ext cx="5558148" cy="29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1521491464"/>
              </p:ext>
            </p:extLst>
          </p:nvPr>
        </p:nvGraphicFramePr>
        <p:xfrm>
          <a:off x="7049458" y="263951"/>
          <a:ext cx="4928296" cy="29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2004971794"/>
              </p:ext>
            </p:extLst>
          </p:nvPr>
        </p:nvGraphicFramePr>
        <p:xfrm>
          <a:off x="7249093" y="3841350"/>
          <a:ext cx="4728661" cy="29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5" name="CaixaDeTexto 24"/>
          <p:cNvSpPr txBox="1"/>
          <p:nvPr/>
        </p:nvSpPr>
        <p:spPr>
          <a:xfrm>
            <a:off x="94653" y="29603"/>
            <a:ext cx="1215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rgbClr val="00968F"/>
                </a:solidFill>
              </a:rPr>
              <a:t>Sexo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9420" y="3417038"/>
            <a:ext cx="1712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rgbClr val="4472C4"/>
                </a:solidFill>
              </a:rPr>
              <a:t>Escolaridade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0427467" y="17578"/>
            <a:ext cx="1712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i="1" dirty="0">
                <a:solidFill>
                  <a:schemeClr val="accent4"/>
                </a:solidFill>
              </a:rPr>
              <a:t>Idade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9153428" y="3488487"/>
            <a:ext cx="2986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i="1" dirty="0">
                <a:solidFill>
                  <a:srgbClr val="ED7D31"/>
                </a:solidFill>
              </a:rPr>
              <a:t>Cor/raça autodeclarada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292864" y="3386115"/>
            <a:ext cx="1159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rot="16200000">
            <a:off x="2854205" y="3430500"/>
            <a:ext cx="64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678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saturation sat="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676" r="4672"/>
          <a:stretch/>
        </p:blipFill>
        <p:spPr>
          <a:xfrm flipH="1">
            <a:off x="0" y="-38100"/>
            <a:ext cx="12179300" cy="6896100"/>
          </a:xfrm>
          <a:prstGeom prst="rect">
            <a:avLst/>
          </a:prstGeom>
        </p:spPr>
      </p:pic>
      <p:pic>
        <p:nvPicPr>
          <p:cNvPr id="17" name="Picture 6" descr="Empretec Logo Vector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199" y="1984808"/>
            <a:ext cx="3850291" cy="78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807198" y="3206750"/>
            <a:ext cx="50091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6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Considerações finais</a:t>
            </a: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807198" y="3019977"/>
            <a:ext cx="381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rot="5400000">
            <a:off x="-431702" y="3019977"/>
            <a:ext cx="2052000" cy="0"/>
          </a:xfrm>
          <a:prstGeom prst="line">
            <a:avLst/>
          </a:prstGeom>
          <a:ln w="57150">
            <a:solidFill>
              <a:srgbClr val="00D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Arredondado 6">
            <a:hlinkClick r:id="rId5" action="ppaction://hlinksldjump"/>
          </p:cNvPr>
          <p:cNvSpPr/>
          <p:nvPr/>
        </p:nvSpPr>
        <p:spPr>
          <a:xfrm>
            <a:off x="11124968" y="103936"/>
            <a:ext cx="958727" cy="3205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>
                    <a:lumMod val="50000"/>
                  </a:schemeClr>
                </a:solidFill>
              </a:rPr>
              <a:t>← </a:t>
            </a:r>
            <a:r>
              <a:rPr lang="pt-BR" sz="1300" b="1" dirty="0">
                <a:solidFill>
                  <a:schemeClr val="bg1">
                    <a:lumMod val="50000"/>
                  </a:schemeClr>
                </a:solidFill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21857532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203" t="18428" r="47949"/>
          <a:stretch/>
        </p:blipFill>
        <p:spPr>
          <a:xfrm>
            <a:off x="3299" y="0"/>
            <a:ext cx="2739902" cy="6858000"/>
          </a:xfrm>
          <a:prstGeom prst="rect">
            <a:avLst/>
          </a:prstGeom>
          <a:solidFill>
            <a:srgbClr val="00C4BB"/>
          </a:solidFill>
          <a:ln>
            <a:noFill/>
          </a:ln>
        </p:spPr>
      </p:pic>
      <p:sp>
        <p:nvSpPr>
          <p:cNvPr id="20" name="Retângulo Arredondado 19"/>
          <p:cNvSpPr/>
          <p:nvPr/>
        </p:nvSpPr>
        <p:spPr>
          <a:xfrm>
            <a:off x="1756285" y="344762"/>
            <a:ext cx="5454140" cy="499286"/>
          </a:xfrm>
          <a:prstGeom prst="roundRect">
            <a:avLst/>
          </a:prstGeom>
          <a:solidFill>
            <a:srgbClr val="00C4BB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000" b="1" i="1" dirty="0">
                <a:solidFill>
                  <a:schemeClr val="bg1"/>
                </a:solidFill>
              </a:rPr>
              <a:t>SÍNTESE DOS INDICADORES</a:t>
            </a:r>
          </a:p>
        </p:txBody>
      </p:sp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3615152840"/>
              </p:ext>
            </p:extLst>
          </p:nvPr>
        </p:nvGraphicFramePr>
        <p:xfrm>
          <a:off x="2920492" y="1188810"/>
          <a:ext cx="7805673" cy="558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Retângulo 41"/>
          <p:cNvSpPr/>
          <p:nvPr/>
        </p:nvSpPr>
        <p:spPr>
          <a:xfrm>
            <a:off x="10725150" y="1573247"/>
            <a:ext cx="1024128" cy="466344"/>
          </a:xfrm>
          <a:prstGeom prst="rect">
            <a:avLst/>
          </a:prstGeom>
          <a:solidFill>
            <a:srgbClr val="00968F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Média: </a:t>
            </a:r>
            <a:r>
              <a:rPr lang="pt-BR" sz="1400" b="1" dirty="0"/>
              <a:t>9,3 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10743946" y="2563474"/>
            <a:ext cx="1024128" cy="466344"/>
          </a:xfrm>
          <a:prstGeom prst="rect">
            <a:avLst/>
          </a:prstGeom>
          <a:solidFill>
            <a:srgbClr val="00968F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Média: </a:t>
            </a:r>
            <a:r>
              <a:rPr lang="pt-BR" sz="1400" b="1" dirty="0"/>
              <a:t>7,6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10743946" y="3558274"/>
            <a:ext cx="1024128" cy="466344"/>
          </a:xfrm>
          <a:prstGeom prst="rect">
            <a:avLst/>
          </a:prstGeom>
          <a:solidFill>
            <a:srgbClr val="00968F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Média: </a:t>
            </a:r>
            <a:r>
              <a:rPr lang="pt-BR" sz="1400" b="1" dirty="0"/>
              <a:t>9,2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10743946" y="4535739"/>
            <a:ext cx="1024128" cy="466344"/>
          </a:xfrm>
          <a:prstGeom prst="rect">
            <a:avLst/>
          </a:prstGeom>
          <a:solidFill>
            <a:srgbClr val="00968F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Média: </a:t>
            </a:r>
            <a:r>
              <a:rPr lang="pt-BR" sz="1400" b="1" dirty="0"/>
              <a:t>9,2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10743946" y="5522348"/>
            <a:ext cx="1024128" cy="466344"/>
          </a:xfrm>
          <a:prstGeom prst="rect">
            <a:avLst/>
          </a:prstGeom>
          <a:solidFill>
            <a:srgbClr val="00968F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NPS: </a:t>
            </a:r>
            <a:r>
              <a:rPr lang="pt-BR" sz="1400" b="1" dirty="0"/>
              <a:t>86,6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3057525" y="1244005"/>
            <a:ext cx="7884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2060"/>
                </a:solidFill>
              </a:rPr>
              <a:t>O EMPRETEC atendeu suas expectativas?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3057524" y="2219033"/>
            <a:ext cx="7509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2060"/>
                </a:solidFill>
              </a:rPr>
              <a:t>Aplicabilidade do EMPRETEC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3057524" y="3230969"/>
            <a:ext cx="750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2060"/>
                </a:solidFill>
              </a:rPr>
              <a:t>Satisfação geral com o EMPRETEC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3057524" y="4197185"/>
            <a:ext cx="7503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2060"/>
                </a:solidFill>
              </a:rPr>
              <a:t>Qualidade do conteúdo do EMPRETEC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3057524" y="5199977"/>
            <a:ext cx="7509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2060"/>
                </a:solidFill>
              </a:rPr>
              <a:t>Você recomendaria o EMPRETEC?</a:t>
            </a:r>
          </a:p>
        </p:txBody>
      </p:sp>
    </p:spTree>
    <p:extLst>
      <p:ext uri="{BB962C8B-B14F-4D97-AF65-F5344CB8AC3E}">
        <p14:creationId xmlns:p14="http://schemas.microsoft.com/office/powerpoint/2010/main" val="148282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203" t="18428" r="47949"/>
          <a:stretch/>
        </p:blipFill>
        <p:spPr>
          <a:xfrm>
            <a:off x="3299" y="0"/>
            <a:ext cx="2739902" cy="6858000"/>
          </a:xfrm>
          <a:prstGeom prst="rect">
            <a:avLst/>
          </a:prstGeom>
          <a:solidFill>
            <a:srgbClr val="00C4BB"/>
          </a:solidFill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3648088" y="1342698"/>
            <a:ext cx="823034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i="1" dirty="0">
                <a:solidFill>
                  <a:schemeClr val="bg1">
                    <a:lumMod val="50000"/>
                  </a:schemeClr>
                </a:solidFill>
              </a:rPr>
              <a:t>Observou-se um aumento do percentual de entrevistados que declaram-se empresários após o EMPRETEC, em comparação ao percentual que era empresário antes do EMPRETEC: de 46% para 55%.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648088" y="2312987"/>
            <a:ext cx="82303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i="1" dirty="0">
                <a:solidFill>
                  <a:schemeClr val="bg1">
                    <a:lumMod val="50000"/>
                  </a:schemeClr>
                </a:solidFill>
              </a:rPr>
              <a:t>A indicação é a forma mais recorrente de acesso dos entrevistados ao EMPRETEC: cerca de 60%souberam do Projeto por meio de indicações.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648088" y="3021666"/>
            <a:ext cx="823034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i="1" dirty="0">
                <a:solidFill>
                  <a:schemeClr val="bg1">
                    <a:lumMod val="50000"/>
                  </a:schemeClr>
                </a:solidFill>
              </a:rPr>
              <a:t>Quando decidiram participar do EMPRETEC, os entrevistados buscavam principalmente desenvolver comportamentos empreendedores. Cerca de 80% dos entrevistados citaram tal motivo.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648088" y="3986151"/>
            <a:ext cx="82303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i="1" dirty="0">
                <a:solidFill>
                  <a:schemeClr val="bg1">
                    <a:lumMod val="50000"/>
                  </a:schemeClr>
                </a:solidFill>
              </a:rPr>
              <a:t>A grande maioria dos entrevistados – cerca de 80% - acha justo e adequado o valor cobrado pelo EMPRETEC.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656816" y="4757241"/>
            <a:ext cx="82303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i="1" dirty="0">
                <a:solidFill>
                  <a:schemeClr val="bg1">
                    <a:lumMod val="50000"/>
                  </a:schemeClr>
                </a:solidFill>
              </a:rPr>
              <a:t>Os entrevistados sentem necessidade de capacitação especialmente nas áreas de inovação e planejamento estratégico.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648088" y="5482186"/>
            <a:ext cx="823034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i="1" dirty="0">
                <a:solidFill>
                  <a:schemeClr val="bg1">
                    <a:lumMod val="50000"/>
                  </a:schemeClr>
                </a:solidFill>
              </a:rPr>
              <a:t>De acordo com a maioria dos entrevistados, o EMPRETEC contribuiu muito para o preparo ou atualização de metas, planos e projetos, bem como para com o relacionamento do empresário com os clientes.  </a:t>
            </a:r>
          </a:p>
        </p:txBody>
      </p:sp>
      <p:sp>
        <p:nvSpPr>
          <p:cNvPr id="20" name="Retângulo Arredondado 19"/>
          <p:cNvSpPr/>
          <p:nvPr/>
        </p:nvSpPr>
        <p:spPr>
          <a:xfrm>
            <a:off x="1756285" y="344762"/>
            <a:ext cx="4806440" cy="499286"/>
          </a:xfrm>
          <a:prstGeom prst="roundRect">
            <a:avLst/>
          </a:prstGeom>
          <a:solidFill>
            <a:srgbClr val="00C4BB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000" b="1" i="1" dirty="0">
                <a:solidFill>
                  <a:schemeClr val="bg1"/>
                </a:solidFill>
              </a:rPr>
              <a:t>CONSIDERAÇÕES FINAIS</a:t>
            </a:r>
          </a:p>
        </p:txBody>
      </p:sp>
      <p:grpSp>
        <p:nvGrpSpPr>
          <p:cNvPr id="25" name="Agrupar 24"/>
          <p:cNvGrpSpPr/>
          <p:nvPr/>
        </p:nvGrpSpPr>
        <p:grpSpPr>
          <a:xfrm>
            <a:off x="3012028" y="1511279"/>
            <a:ext cx="540000" cy="540000"/>
            <a:chOff x="9927178" y="291015"/>
            <a:chExt cx="540000" cy="540000"/>
          </a:xfrm>
        </p:grpSpPr>
        <p:sp>
          <p:nvSpPr>
            <p:cNvPr id="23" name="Elipse 22"/>
            <p:cNvSpPr/>
            <p:nvPr/>
          </p:nvSpPr>
          <p:spPr>
            <a:xfrm>
              <a:off x="9927178" y="291015"/>
              <a:ext cx="540000" cy="540000"/>
            </a:xfrm>
            <a:prstGeom prst="ellipse">
              <a:avLst/>
            </a:prstGeom>
            <a:noFill/>
            <a:ln>
              <a:solidFill>
                <a:srgbClr val="00C0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1178" y="366639"/>
              <a:ext cx="432000" cy="422121"/>
            </a:xfrm>
            <a:prstGeom prst="rect">
              <a:avLst/>
            </a:prstGeom>
          </p:spPr>
        </p:pic>
      </p:grpSp>
      <p:grpSp>
        <p:nvGrpSpPr>
          <p:cNvPr id="26" name="Agrupar 25"/>
          <p:cNvGrpSpPr/>
          <p:nvPr/>
        </p:nvGrpSpPr>
        <p:grpSpPr>
          <a:xfrm>
            <a:off x="3012028" y="2350763"/>
            <a:ext cx="540000" cy="540000"/>
            <a:chOff x="9927178" y="291015"/>
            <a:chExt cx="540000" cy="540000"/>
          </a:xfrm>
        </p:grpSpPr>
        <p:sp>
          <p:nvSpPr>
            <p:cNvPr id="27" name="Elipse 26"/>
            <p:cNvSpPr/>
            <p:nvPr/>
          </p:nvSpPr>
          <p:spPr>
            <a:xfrm>
              <a:off x="9927178" y="291015"/>
              <a:ext cx="540000" cy="540000"/>
            </a:xfrm>
            <a:prstGeom prst="ellipse">
              <a:avLst/>
            </a:prstGeom>
            <a:noFill/>
            <a:ln>
              <a:solidFill>
                <a:srgbClr val="00C0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1178" y="366639"/>
              <a:ext cx="432000" cy="422121"/>
            </a:xfrm>
            <a:prstGeom prst="rect">
              <a:avLst/>
            </a:prstGeom>
          </p:spPr>
        </p:pic>
      </p:grpSp>
      <p:grpSp>
        <p:nvGrpSpPr>
          <p:cNvPr id="29" name="Agrupar 28"/>
          <p:cNvGrpSpPr/>
          <p:nvPr/>
        </p:nvGrpSpPr>
        <p:grpSpPr>
          <a:xfrm>
            <a:off x="3012028" y="3131870"/>
            <a:ext cx="540000" cy="540000"/>
            <a:chOff x="9927178" y="291015"/>
            <a:chExt cx="540000" cy="540000"/>
          </a:xfrm>
        </p:grpSpPr>
        <p:sp>
          <p:nvSpPr>
            <p:cNvPr id="30" name="Elipse 29"/>
            <p:cNvSpPr/>
            <p:nvPr/>
          </p:nvSpPr>
          <p:spPr>
            <a:xfrm>
              <a:off x="9927178" y="291015"/>
              <a:ext cx="540000" cy="540000"/>
            </a:xfrm>
            <a:prstGeom prst="ellipse">
              <a:avLst/>
            </a:prstGeom>
            <a:noFill/>
            <a:ln>
              <a:solidFill>
                <a:srgbClr val="00C0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1178" y="366639"/>
              <a:ext cx="432000" cy="422121"/>
            </a:xfrm>
            <a:prstGeom prst="rect">
              <a:avLst/>
            </a:prstGeom>
          </p:spPr>
        </p:pic>
      </p:grpSp>
      <p:grpSp>
        <p:nvGrpSpPr>
          <p:cNvPr id="32" name="Agrupar 31"/>
          <p:cNvGrpSpPr/>
          <p:nvPr/>
        </p:nvGrpSpPr>
        <p:grpSpPr>
          <a:xfrm>
            <a:off x="3012028" y="4023927"/>
            <a:ext cx="540000" cy="540000"/>
            <a:chOff x="9927178" y="291015"/>
            <a:chExt cx="540000" cy="540000"/>
          </a:xfrm>
        </p:grpSpPr>
        <p:sp>
          <p:nvSpPr>
            <p:cNvPr id="33" name="Elipse 32"/>
            <p:cNvSpPr/>
            <p:nvPr/>
          </p:nvSpPr>
          <p:spPr>
            <a:xfrm>
              <a:off x="9927178" y="291015"/>
              <a:ext cx="540000" cy="540000"/>
            </a:xfrm>
            <a:prstGeom prst="ellipse">
              <a:avLst/>
            </a:prstGeom>
            <a:noFill/>
            <a:ln>
              <a:solidFill>
                <a:srgbClr val="00C0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1178" y="366639"/>
              <a:ext cx="432000" cy="422121"/>
            </a:xfrm>
            <a:prstGeom prst="rect">
              <a:avLst/>
            </a:prstGeom>
          </p:spPr>
        </p:pic>
      </p:grpSp>
      <p:grpSp>
        <p:nvGrpSpPr>
          <p:cNvPr id="35" name="Agrupar 34"/>
          <p:cNvGrpSpPr/>
          <p:nvPr/>
        </p:nvGrpSpPr>
        <p:grpSpPr>
          <a:xfrm>
            <a:off x="3020756" y="4773536"/>
            <a:ext cx="540000" cy="540000"/>
            <a:chOff x="9927178" y="291015"/>
            <a:chExt cx="540000" cy="540000"/>
          </a:xfrm>
        </p:grpSpPr>
        <p:sp>
          <p:nvSpPr>
            <p:cNvPr id="36" name="Elipse 35"/>
            <p:cNvSpPr/>
            <p:nvPr/>
          </p:nvSpPr>
          <p:spPr>
            <a:xfrm>
              <a:off x="9927178" y="291015"/>
              <a:ext cx="540000" cy="540000"/>
            </a:xfrm>
            <a:prstGeom prst="ellipse">
              <a:avLst/>
            </a:prstGeom>
            <a:noFill/>
            <a:ln>
              <a:solidFill>
                <a:srgbClr val="00C0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1178" y="366639"/>
              <a:ext cx="432000" cy="422121"/>
            </a:xfrm>
            <a:prstGeom prst="rect">
              <a:avLst/>
            </a:prstGeom>
          </p:spPr>
        </p:pic>
      </p:grpSp>
      <p:grpSp>
        <p:nvGrpSpPr>
          <p:cNvPr id="38" name="Agrupar 37"/>
          <p:cNvGrpSpPr/>
          <p:nvPr/>
        </p:nvGrpSpPr>
        <p:grpSpPr>
          <a:xfrm>
            <a:off x="3020756" y="5580603"/>
            <a:ext cx="540000" cy="540000"/>
            <a:chOff x="9927178" y="291015"/>
            <a:chExt cx="540000" cy="540000"/>
          </a:xfrm>
        </p:grpSpPr>
        <p:sp>
          <p:nvSpPr>
            <p:cNvPr id="39" name="Elipse 38"/>
            <p:cNvSpPr/>
            <p:nvPr/>
          </p:nvSpPr>
          <p:spPr>
            <a:xfrm>
              <a:off x="9927178" y="291015"/>
              <a:ext cx="540000" cy="540000"/>
            </a:xfrm>
            <a:prstGeom prst="ellipse">
              <a:avLst/>
            </a:prstGeom>
            <a:noFill/>
            <a:ln>
              <a:solidFill>
                <a:srgbClr val="00C0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1178" y="366639"/>
              <a:ext cx="432000" cy="422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09567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203" t="18428" r="47949"/>
          <a:stretch/>
        </p:blipFill>
        <p:spPr>
          <a:xfrm>
            <a:off x="3299" y="0"/>
            <a:ext cx="2739902" cy="6858000"/>
          </a:xfrm>
          <a:prstGeom prst="rect">
            <a:avLst/>
          </a:prstGeom>
          <a:solidFill>
            <a:srgbClr val="00C4BB"/>
          </a:solidFill>
          <a:ln>
            <a:noFill/>
          </a:ln>
        </p:spPr>
      </p:pic>
      <p:sp>
        <p:nvSpPr>
          <p:cNvPr id="5" name="Retângulo Arredondado 4"/>
          <p:cNvSpPr/>
          <p:nvPr/>
        </p:nvSpPr>
        <p:spPr>
          <a:xfrm>
            <a:off x="1746759" y="259037"/>
            <a:ext cx="8664065" cy="499286"/>
          </a:xfrm>
          <a:prstGeom prst="roundRect">
            <a:avLst/>
          </a:prstGeom>
          <a:solidFill>
            <a:srgbClr val="00C4BB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000" b="1" i="1" dirty="0">
                <a:solidFill>
                  <a:schemeClr val="bg1"/>
                </a:solidFill>
              </a:rPr>
              <a:t>RESULTADOS POR PERFIL DOS ENTREVISTADOS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2860293" y="1017360"/>
            <a:ext cx="9072117" cy="5493168"/>
            <a:chOff x="404250" y="1017360"/>
            <a:chExt cx="11528160" cy="5493168"/>
          </a:xfrm>
        </p:grpSpPr>
        <p:sp>
          <p:nvSpPr>
            <p:cNvPr id="7" name="Retângulo 6"/>
            <p:cNvSpPr/>
            <p:nvPr/>
          </p:nvSpPr>
          <p:spPr>
            <a:xfrm>
              <a:off x="8197127" y="1138563"/>
              <a:ext cx="3694097" cy="5371965"/>
            </a:xfrm>
            <a:prstGeom prst="rect">
              <a:avLst/>
            </a:prstGeom>
            <a:solidFill>
              <a:schemeClr val="bg1">
                <a:lumMod val="85000"/>
                <a:alpha val="6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8191300" y="1138564"/>
              <a:ext cx="3694097" cy="833999"/>
            </a:xfrm>
            <a:prstGeom prst="rect">
              <a:avLst/>
            </a:prstGeom>
            <a:solidFill>
              <a:srgbClr val="0096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9292587" y="1220519"/>
              <a:ext cx="257546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bg1"/>
                  </a:solidFill>
                </a:rPr>
                <a:t>Já era empresário antes do EMPRETEC e continua sendo</a:t>
              </a: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4368839" y="1138563"/>
              <a:ext cx="3741687" cy="5371965"/>
            </a:xfrm>
            <a:prstGeom prst="rect">
              <a:avLst/>
            </a:prstGeom>
            <a:solidFill>
              <a:schemeClr val="bg1">
                <a:lumMod val="85000"/>
                <a:alpha val="6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4367895" y="1128370"/>
              <a:ext cx="3694097" cy="844193"/>
            </a:xfrm>
            <a:prstGeom prst="rect">
              <a:avLst/>
            </a:prstGeom>
            <a:solidFill>
              <a:srgbClr val="0096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416222" y="1237305"/>
              <a:ext cx="2369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bg1"/>
                  </a:solidFill>
                </a:rPr>
                <a:t>Tornou-se empresário após o EMPRETEC</a:t>
              </a: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540551" y="1138564"/>
              <a:ext cx="3741687" cy="5371964"/>
            </a:xfrm>
            <a:prstGeom prst="rect">
              <a:avLst/>
            </a:prstGeom>
            <a:solidFill>
              <a:schemeClr val="bg1">
                <a:lumMod val="85000"/>
                <a:alpha val="6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40550" y="1138565"/>
              <a:ext cx="3694097" cy="833998"/>
            </a:xfrm>
            <a:prstGeom prst="rect">
              <a:avLst/>
            </a:prstGeom>
            <a:solidFill>
              <a:srgbClr val="0096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250" y="1114331"/>
              <a:ext cx="945946" cy="945946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9976" y="1017360"/>
              <a:ext cx="754734" cy="754733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1398" y="1114331"/>
              <a:ext cx="945946" cy="945946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484561" y="1188336"/>
              <a:ext cx="1096882" cy="738951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1431" y="1258078"/>
              <a:ext cx="796903" cy="783065"/>
            </a:xfrm>
            <a:prstGeom prst="rect">
              <a:avLst/>
            </a:prstGeom>
          </p:spPr>
        </p:pic>
        <p:sp>
          <p:nvSpPr>
            <p:cNvPr id="20" name="CaixaDeTexto 19"/>
            <p:cNvSpPr txBox="1"/>
            <p:nvPr/>
          </p:nvSpPr>
          <p:spPr>
            <a:xfrm>
              <a:off x="1229741" y="1258078"/>
              <a:ext cx="283679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bg1"/>
                  </a:solidFill>
                </a:rPr>
                <a:t>Não era empresário e continua não sendo empresário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540550" y="2233303"/>
              <a:ext cx="3694097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pt-BR" sz="1500" dirty="0">
                  <a:solidFill>
                    <a:schemeClr val="bg2">
                      <a:lumMod val="25000"/>
                    </a:schemeClr>
                  </a:solidFill>
                </a:rPr>
                <a:t>Para 75,8% dos entrevistados, o EMPRETEC melhorou sua empregabilidade.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pt-BR" sz="15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pt-BR" sz="1500" dirty="0">
                  <a:solidFill>
                    <a:schemeClr val="bg2">
                      <a:lumMod val="25000"/>
                    </a:schemeClr>
                  </a:solidFill>
                </a:rPr>
                <a:t>Os entrevistados deram nota média de 7,6 para o impacto do EMPRETEC sobre a melhora de sua renda individual.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pt-BR" sz="15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pt-BR" sz="1500" dirty="0">
                  <a:solidFill>
                    <a:schemeClr val="bg2">
                      <a:lumMod val="25000"/>
                    </a:schemeClr>
                  </a:solidFill>
                </a:rPr>
                <a:t> A maioria dos entrevistados – 70% - pretende abrir uma empresa, seja a curto, médio ou longo prazo. </a:t>
              </a:r>
            </a:p>
            <a:p>
              <a:endParaRPr lang="pt-BR" sz="15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pt-BR" sz="1500" dirty="0">
                  <a:solidFill>
                    <a:schemeClr val="bg2">
                      <a:lumMod val="25000"/>
                    </a:schemeClr>
                  </a:solidFill>
                </a:rPr>
                <a:t>Dentre aqueles que pretendem abrir uma empresa, 75,6% disseram que o EMPRETEC influenciou em sua decisão.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367893" y="2233303"/>
              <a:ext cx="3694097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pt-BR" sz="1500" dirty="0">
                  <a:solidFill>
                    <a:schemeClr val="bg2">
                      <a:lumMod val="25000"/>
                    </a:schemeClr>
                  </a:solidFill>
                </a:rPr>
                <a:t>Para 83,6% dos entrevistados o EMPRETEC influenciou na decisão de abrir uma empresa.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pt-BR" sz="15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pt-BR" sz="1500" dirty="0">
                  <a:solidFill>
                    <a:schemeClr val="bg2">
                      <a:lumMod val="25000"/>
                    </a:schemeClr>
                  </a:solidFill>
                </a:rPr>
                <a:t>A grande maioria das empresas – 80% - foram abertas há menos de 12 meses.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pt-BR" sz="15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pt-BR" sz="1500" dirty="0">
                  <a:solidFill>
                    <a:schemeClr val="bg2">
                      <a:lumMod val="25000"/>
                    </a:schemeClr>
                  </a:solidFill>
                </a:rPr>
                <a:t>Cerca de metade dos entrevistados que tornaram-se empresários após o EMPRETEC não possuem funcionários em sua empresa,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pt-BR" sz="15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pt-BR" sz="1500" dirty="0">
                  <a:solidFill>
                    <a:schemeClr val="bg2">
                      <a:lumMod val="25000"/>
                    </a:schemeClr>
                  </a:solidFill>
                </a:rPr>
                <a:t>O planejamento foi o aspecto mais citado enquanto principal contribuição do EMPRETEC para os novos empresários. </a:t>
              </a: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8280177" y="2146349"/>
              <a:ext cx="3652233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pt-BR" sz="1500" dirty="0">
                  <a:solidFill>
                    <a:schemeClr val="bg2">
                      <a:lumMod val="25000"/>
                    </a:schemeClr>
                  </a:solidFill>
                </a:rPr>
                <a:t>Quase metade das empresas deste perfil de respondentes existe há seis anos ou mais.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pt-BR" sz="15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pt-BR" sz="1500" dirty="0">
                  <a:solidFill>
                    <a:schemeClr val="bg2">
                      <a:lumMod val="25000"/>
                    </a:schemeClr>
                  </a:solidFill>
                </a:rPr>
                <a:t>A média de empregados das empresas aumentou após a participação no EMPRETEC: antes a média de empregados por empresa era 7,3 e atualmente é de 8,5.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pt-BR" sz="15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pt-BR" sz="1500" dirty="0">
                  <a:solidFill>
                    <a:schemeClr val="bg2">
                      <a:lumMod val="25000"/>
                    </a:schemeClr>
                  </a:solidFill>
                </a:rPr>
                <a:t>59,9% dos empresários tiveram aumento no volume de vendas após o EMPRETEC.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endParaRPr lang="pt-BR" sz="15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pt-BR" sz="1500" dirty="0">
                  <a:solidFill>
                    <a:schemeClr val="bg2">
                      <a:lumMod val="25000"/>
                    </a:schemeClr>
                  </a:solidFill>
                </a:rPr>
                <a:t>60,6% obtiveram aumento no lucro da empresa após participar do EMPRETEC.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03883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14" y="5672174"/>
            <a:ext cx="1430481" cy="71524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72467" y="2275894"/>
            <a:ext cx="38576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solidFill>
                  <a:schemeClr val="bg1"/>
                </a:solidFill>
              </a:rPr>
              <a:t>A pesquisa </a:t>
            </a:r>
            <a:r>
              <a:rPr lang="pt-BR" sz="1700" b="1" dirty="0">
                <a:solidFill>
                  <a:schemeClr val="bg1"/>
                </a:solidFill>
              </a:rPr>
              <a:t>de satisfação e impacto Empretec </a:t>
            </a:r>
            <a:r>
              <a:rPr lang="pt-BR" sz="1700" dirty="0">
                <a:solidFill>
                  <a:schemeClr val="bg1"/>
                </a:solidFill>
              </a:rPr>
              <a:t>é produto da </a:t>
            </a:r>
            <a:r>
              <a:rPr lang="pt-BR" sz="1700" b="1" dirty="0">
                <a:solidFill>
                  <a:schemeClr val="bg1"/>
                </a:solidFill>
              </a:rPr>
              <a:t>Unidade de Gestão Estratégica</a:t>
            </a:r>
            <a:r>
              <a:rPr lang="pt-BR" sz="1700" dirty="0">
                <a:solidFill>
                  <a:schemeClr val="bg1"/>
                </a:solidFill>
              </a:rPr>
              <a:t> do Sebrae Nacional, em conjunto com as Unidades de </a:t>
            </a:r>
            <a:r>
              <a:rPr lang="pt-BR" sz="1700" b="1" dirty="0">
                <a:solidFill>
                  <a:schemeClr val="bg1"/>
                </a:solidFill>
              </a:rPr>
              <a:t>Gestão de Relacionamento e de Cultura Empreendedora</a:t>
            </a:r>
            <a:r>
              <a:rPr lang="pt-BR" sz="17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02558" y="2075838"/>
            <a:ext cx="30471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Equipe UGE</a:t>
            </a:r>
          </a:p>
          <a:p>
            <a:r>
              <a:rPr lang="pt-BR" sz="1600" dirty="0">
                <a:solidFill>
                  <a:schemeClr val="bg1"/>
                </a:solidFill>
              </a:rPr>
              <a:t>Dênis Pedro Nunes 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b="1" dirty="0">
                <a:solidFill>
                  <a:schemeClr val="bg1"/>
                </a:solidFill>
              </a:rPr>
              <a:t>Equipe Relacionamento</a:t>
            </a:r>
          </a:p>
          <a:p>
            <a:r>
              <a:rPr lang="pt-BR" sz="1600" dirty="0">
                <a:solidFill>
                  <a:schemeClr val="bg1"/>
                </a:solidFill>
              </a:rPr>
              <a:t>Pedro Cunha Machado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b="1" dirty="0">
                <a:solidFill>
                  <a:schemeClr val="bg1"/>
                </a:solidFill>
              </a:rPr>
              <a:t>Equipe Cultura Empreendedora</a:t>
            </a:r>
          </a:p>
          <a:p>
            <a:r>
              <a:rPr lang="pt-BR" sz="1600" dirty="0">
                <a:solidFill>
                  <a:schemeClr val="bg1"/>
                </a:solidFill>
              </a:rPr>
              <a:t>Alessandra Cunha Souza</a:t>
            </a:r>
          </a:p>
        </p:txBody>
      </p:sp>
      <p:cxnSp>
        <p:nvCxnSpPr>
          <p:cNvPr id="9" name="Conector reto 8"/>
          <p:cNvCxnSpPr/>
          <p:nvPr/>
        </p:nvCxnSpPr>
        <p:spPr>
          <a:xfrm flipV="1">
            <a:off x="4196296" y="2054555"/>
            <a:ext cx="467591" cy="21717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19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8154186" y="1115740"/>
            <a:ext cx="4037814" cy="54504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531129" y="57201"/>
            <a:ext cx="7919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COMO CONHECEU O SEMINÁRIO</a:t>
            </a:r>
          </a:p>
          <a:p>
            <a:r>
              <a:rPr lang="pt-BR" sz="3200" b="1" dirty="0">
                <a:solidFill>
                  <a:schemeClr val="bg1"/>
                </a:solidFill>
              </a:rPr>
              <a:t>DO EMPRETEC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3471" y1="30648" x2="73471" y2="30648"/>
                        <a14:foregroundMark x1="41672" y1="33495" x2="41672" y2="33495"/>
                        <a14:foregroundMark x1="40279" y1="58025" x2="40279" y2="58025"/>
                        <a14:foregroundMark x1="56430" y1="60892" x2="56430" y2="60892"/>
                        <a14:backgroundMark x1="35675" y1="48153" x2="35675" y2="48153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41233" y="-166135"/>
            <a:ext cx="1585105" cy="1585444"/>
          </a:xfrm>
          <a:prstGeom prst="rect">
            <a:avLst/>
          </a:prstGeom>
        </p:spPr>
      </p:pic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-12001" y="6544157"/>
            <a:ext cx="12210244" cy="302085"/>
            <a:chOff x="-80477" y="6370474"/>
            <a:chExt cx="12210244" cy="302085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Q3. Com o(a) senhor(a) tomou conhecimento do Seminário EMPRETEC? (ESP-RU)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80477" y="6370474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ângulo Arredondado 22"/>
          <p:cNvSpPr/>
          <p:nvPr/>
        </p:nvSpPr>
        <p:spPr>
          <a:xfrm>
            <a:off x="11061770" y="6636692"/>
            <a:ext cx="1067997" cy="180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2.078</a:t>
            </a: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540612574"/>
              </p:ext>
            </p:extLst>
          </p:nvPr>
        </p:nvGraphicFramePr>
        <p:xfrm>
          <a:off x="218884" y="1593807"/>
          <a:ext cx="7778108" cy="4800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tângulo 12"/>
          <p:cNvSpPr/>
          <p:nvPr/>
        </p:nvSpPr>
        <p:spPr>
          <a:xfrm>
            <a:off x="8465161" y="2755081"/>
            <a:ext cx="3479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parcela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mais expressiva 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dos entrevistados conheceu o seminário do EMPRETEC através de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indicação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(56,5%).</a:t>
            </a:r>
            <a:endParaRPr lang="pt-BR" dirty="0"/>
          </a:p>
        </p:txBody>
      </p:sp>
      <p:grpSp>
        <p:nvGrpSpPr>
          <p:cNvPr id="5" name="Agrupar 4"/>
          <p:cNvGrpSpPr/>
          <p:nvPr/>
        </p:nvGrpSpPr>
        <p:grpSpPr>
          <a:xfrm>
            <a:off x="9700939" y="1597669"/>
            <a:ext cx="1008000" cy="1008000"/>
            <a:chOff x="9700939" y="1597669"/>
            <a:chExt cx="1008000" cy="1008000"/>
          </a:xfrm>
        </p:grpSpPr>
        <p:sp>
          <p:nvSpPr>
            <p:cNvPr id="15" name="Elipse 14"/>
            <p:cNvSpPr/>
            <p:nvPr/>
          </p:nvSpPr>
          <p:spPr>
            <a:xfrm>
              <a:off x="9700939" y="1597669"/>
              <a:ext cx="1008000" cy="1008000"/>
            </a:xfrm>
            <a:prstGeom prst="ellipse">
              <a:avLst/>
            </a:prstGeom>
            <a:noFill/>
            <a:ln>
              <a:solidFill>
                <a:srgbClr val="00C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0939" y="1763195"/>
              <a:ext cx="648000" cy="648000"/>
            </a:xfrm>
            <a:prstGeom prst="rect">
              <a:avLst/>
            </a:prstGeom>
          </p:spPr>
        </p:pic>
      </p:grpSp>
      <p:sp>
        <p:nvSpPr>
          <p:cNvPr id="25" name="Retângulo Arredondado 24"/>
          <p:cNvSpPr/>
          <p:nvPr/>
        </p:nvSpPr>
        <p:spPr>
          <a:xfrm>
            <a:off x="4835950" y="5486399"/>
            <a:ext cx="688158" cy="3108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300" b="1" i="1" dirty="0">
                <a:solidFill>
                  <a:schemeClr val="bg1">
                    <a:lumMod val="50000"/>
                  </a:schemeClr>
                </a:solidFill>
              </a:rPr>
              <a:t>Qual?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5524108" y="5090288"/>
            <a:ext cx="5537662" cy="1103069"/>
            <a:chOff x="5524108" y="5090288"/>
            <a:chExt cx="5537662" cy="1103069"/>
          </a:xfrm>
        </p:grpSpPr>
        <p:sp>
          <p:nvSpPr>
            <p:cNvPr id="2" name="Retângulo Arredondado 1"/>
            <p:cNvSpPr/>
            <p:nvPr/>
          </p:nvSpPr>
          <p:spPr>
            <a:xfrm>
              <a:off x="6988534" y="5090288"/>
              <a:ext cx="4073236" cy="1103069"/>
            </a:xfrm>
            <a:prstGeom prst="round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</a:rPr>
                <a:t>No trabalho/ Associação Comercial/ Prefeitura -&gt; 3,1%</a:t>
              </a:r>
            </a:p>
            <a:p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</a:rPr>
                <a:t>Já trabalhou/ Fez estágio/ Prestou serviço ao Sebrae -&gt; 0,4%</a:t>
              </a:r>
            </a:p>
            <a:p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</a:rPr>
                <a:t>Já conhecia o Empretec há anos -&gt; 0,4%</a:t>
              </a:r>
            </a:p>
            <a:p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</a:rPr>
                <a:t>Ganhou o curso em um concurso -&gt; 0,0%</a:t>
              </a:r>
            </a:p>
          </p:txBody>
        </p:sp>
        <p:cxnSp>
          <p:nvCxnSpPr>
            <p:cNvPr id="7" name="Conector reto 6"/>
            <p:cNvCxnSpPr>
              <a:stCxn id="25" idx="3"/>
              <a:endCxn id="2" idx="1"/>
            </p:cNvCxnSpPr>
            <p:nvPr/>
          </p:nvCxnSpPr>
          <p:spPr>
            <a:xfrm flipV="1">
              <a:off x="5524108" y="5641823"/>
              <a:ext cx="1464426" cy="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089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8120560" y="1129434"/>
            <a:ext cx="4037814" cy="54504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531129" y="57201"/>
            <a:ext cx="7919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EXPECTATIVA AO PARTICIPAR </a:t>
            </a:r>
          </a:p>
          <a:p>
            <a:r>
              <a:rPr lang="pt-BR" sz="3200" b="1" dirty="0">
                <a:solidFill>
                  <a:schemeClr val="bg1"/>
                </a:solidFill>
              </a:rPr>
              <a:t>DO EMPRETEC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3471" y1="30648" x2="73471" y2="30648"/>
                        <a14:foregroundMark x1="41672" y1="33495" x2="41672" y2="33495"/>
                        <a14:foregroundMark x1="40279" y1="58025" x2="40279" y2="58025"/>
                        <a14:foregroundMark x1="56430" y1="60892" x2="56430" y2="60892"/>
                        <a14:backgroundMark x1="35675" y1="48153" x2="35675" y2="48153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41233" y="-166135"/>
            <a:ext cx="1585105" cy="1585444"/>
          </a:xfrm>
          <a:prstGeom prst="rect">
            <a:avLst/>
          </a:prstGeom>
        </p:spPr>
      </p:pic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-12001" y="6544157"/>
            <a:ext cx="12210244" cy="302085"/>
            <a:chOff x="-80477" y="6370474"/>
            <a:chExt cx="12210244" cy="302085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Q4. Por quais motivos o(a) senhor(a) decidiu participar do EMPRETEC?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80477" y="6370474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ângulo Arredondado 22"/>
          <p:cNvSpPr/>
          <p:nvPr/>
        </p:nvSpPr>
        <p:spPr>
          <a:xfrm>
            <a:off x="11061770" y="6636692"/>
            <a:ext cx="1067997" cy="180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2.078</a:t>
            </a: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73387655"/>
              </p:ext>
            </p:extLst>
          </p:nvPr>
        </p:nvGraphicFramePr>
        <p:xfrm>
          <a:off x="174170" y="1617200"/>
          <a:ext cx="7778108" cy="4800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tângulo 13"/>
          <p:cNvSpPr/>
          <p:nvPr/>
        </p:nvSpPr>
        <p:spPr>
          <a:xfrm>
            <a:off x="8457878" y="2755081"/>
            <a:ext cx="3494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Quase 80% 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dos entrevistados esperavam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desenvolver comportamentos empreendedores 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partir do Seminário do EMPRETEC.</a:t>
            </a:r>
          </a:p>
        </p:txBody>
      </p:sp>
      <p:sp>
        <p:nvSpPr>
          <p:cNvPr id="16" name="Elipse 15"/>
          <p:cNvSpPr/>
          <p:nvPr/>
        </p:nvSpPr>
        <p:spPr>
          <a:xfrm>
            <a:off x="9700939" y="1597669"/>
            <a:ext cx="1008000" cy="1008000"/>
          </a:xfrm>
          <a:prstGeom prst="ellipse">
            <a:avLst/>
          </a:prstGeom>
          <a:noFill/>
          <a:ln>
            <a:solidFill>
              <a:srgbClr val="00C4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939" y="1779917"/>
            <a:ext cx="648000" cy="648000"/>
          </a:xfrm>
          <a:prstGeom prst="rect">
            <a:avLst/>
          </a:prstGeom>
        </p:spPr>
      </p:pic>
      <p:sp>
        <p:nvSpPr>
          <p:cNvPr id="25" name="Retângulo Arredondado 24"/>
          <p:cNvSpPr/>
          <p:nvPr/>
        </p:nvSpPr>
        <p:spPr>
          <a:xfrm>
            <a:off x="4864231" y="5232859"/>
            <a:ext cx="688158" cy="36666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300" b="1" i="1" dirty="0">
                <a:solidFill>
                  <a:schemeClr val="bg1">
                    <a:lumMod val="50000"/>
                  </a:schemeClr>
                </a:solidFill>
              </a:rPr>
              <a:t>Quais?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5189456" y="4952525"/>
            <a:ext cx="6762546" cy="1466794"/>
            <a:chOff x="5189456" y="4952525"/>
            <a:chExt cx="6762546" cy="1466794"/>
          </a:xfrm>
        </p:grpSpPr>
        <p:sp>
          <p:nvSpPr>
            <p:cNvPr id="28" name="Retângulo Arredondado 27"/>
            <p:cNvSpPr/>
            <p:nvPr/>
          </p:nvSpPr>
          <p:spPr>
            <a:xfrm>
              <a:off x="7241455" y="4952525"/>
              <a:ext cx="4710547" cy="1466794"/>
            </a:xfrm>
            <a:prstGeom prst="round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</a:rPr>
                <a:t>Trocar experiências / Construir redes de contatos / Networking -&gt; 2,3%</a:t>
              </a:r>
            </a:p>
            <a:p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</a:rPr>
                <a:t>Buscar crescimento pessoal e autoconhecimento  -&gt; 1,7%</a:t>
              </a:r>
            </a:p>
            <a:p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</a:rPr>
                <a:t>Se qualificar / Melhorar profissionalmente / Aprender -&gt; 0,9%</a:t>
              </a:r>
            </a:p>
            <a:p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</a:rPr>
                <a:t>Mais conhecimento/novas ideias para o empreendimento -&gt; 0,5%</a:t>
              </a:r>
            </a:p>
            <a:p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</a:rPr>
                <a:t>Inovar no próprio negócio -&gt; 0,2%</a:t>
              </a:r>
            </a:p>
            <a:p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</a:rPr>
                <a:t>Aprender a trabalhar em grupo / Gerir funcionários -&gt; 0,2%</a:t>
              </a:r>
              <a:endParaRPr lang="pt-B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</a:rPr>
                <a:t>Melhorar o faturamento da empresa -&gt; 0,2%</a:t>
              </a:r>
              <a:endParaRPr lang="pt-B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5189456" y="5676236"/>
              <a:ext cx="2052000" cy="59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 rot="16200000">
              <a:off x="5158420" y="5636002"/>
              <a:ext cx="72000" cy="59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448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saturation sat="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676" r="4672"/>
          <a:stretch/>
        </p:blipFill>
        <p:spPr>
          <a:xfrm flipH="1">
            <a:off x="0" y="-38100"/>
            <a:ext cx="12179300" cy="6896100"/>
          </a:xfrm>
          <a:prstGeom prst="rect">
            <a:avLst/>
          </a:prstGeom>
        </p:spPr>
      </p:pic>
      <p:pic>
        <p:nvPicPr>
          <p:cNvPr id="17" name="Picture 6" descr="Empretec Logo Vector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008" y="1984808"/>
            <a:ext cx="3850291" cy="78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1090008" y="3206750"/>
            <a:ext cx="38502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6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Avaliação dos Seminários</a:t>
            </a: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1090007" y="3019977"/>
            <a:ext cx="381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rot="5400000">
            <a:off x="-148893" y="3019977"/>
            <a:ext cx="2052000" cy="0"/>
          </a:xfrm>
          <a:prstGeom prst="line">
            <a:avLst/>
          </a:prstGeom>
          <a:ln w="57150">
            <a:solidFill>
              <a:srgbClr val="00D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Arredondado 6">
            <a:hlinkClick r:id="rId5" action="ppaction://hlinksldjump"/>
          </p:cNvPr>
          <p:cNvSpPr/>
          <p:nvPr/>
        </p:nvSpPr>
        <p:spPr>
          <a:xfrm>
            <a:off x="11124968" y="103936"/>
            <a:ext cx="958727" cy="3205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>
                    <a:lumMod val="50000"/>
                  </a:schemeClr>
                </a:solidFill>
              </a:rPr>
              <a:t>← </a:t>
            </a:r>
            <a:r>
              <a:rPr lang="pt-BR" sz="1300" b="1" dirty="0">
                <a:solidFill>
                  <a:schemeClr val="bg1">
                    <a:lumMod val="50000"/>
                  </a:schemeClr>
                </a:solidFill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499443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ixaDeTexto 29"/>
          <p:cNvSpPr txBox="1"/>
          <p:nvPr/>
        </p:nvSpPr>
        <p:spPr>
          <a:xfrm>
            <a:off x="6887722" y="1471991"/>
            <a:ext cx="1476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altas: 79,6%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962776" y="1765628"/>
            <a:ext cx="1316472" cy="40124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5467350" y="4316416"/>
            <a:ext cx="1334928" cy="14627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197526" y="5239883"/>
            <a:ext cx="5109325" cy="5396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208789" y="4953359"/>
            <a:ext cx="5098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baixas: 2,5%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5342379" y="4039417"/>
            <a:ext cx="1534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medias: 17,8%</a:t>
            </a:r>
          </a:p>
        </p:txBody>
      </p: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3122664131"/>
              </p:ext>
            </p:extLst>
          </p:nvPr>
        </p:nvGraphicFramePr>
        <p:xfrm>
          <a:off x="104599" y="1585386"/>
          <a:ext cx="8260093" cy="4631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Retângulo 25"/>
          <p:cNvSpPr/>
          <p:nvPr/>
        </p:nvSpPr>
        <p:spPr>
          <a:xfrm>
            <a:off x="8469646" y="1005230"/>
            <a:ext cx="3722354" cy="5631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531129" y="57201"/>
            <a:ext cx="7919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EMPRETEC ATENDEU AS SUAS</a:t>
            </a:r>
          </a:p>
          <a:p>
            <a:r>
              <a:rPr lang="pt-BR" sz="3200" b="1" dirty="0">
                <a:solidFill>
                  <a:schemeClr val="bg1"/>
                </a:solidFill>
              </a:rPr>
              <a:t>EXPECTATIVAS?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3471" y1="30648" x2="73471" y2="30648"/>
                        <a14:foregroundMark x1="41672" y1="33495" x2="41672" y2="33495"/>
                        <a14:foregroundMark x1="40279" y1="58025" x2="40279" y2="58025"/>
                        <a14:foregroundMark x1="56430" y1="60892" x2="56430" y2="60892"/>
                        <a14:backgroundMark x1="35675" y1="48153" x2="35675" y2="48153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41233" y="-166135"/>
            <a:ext cx="1585105" cy="1585444"/>
          </a:xfrm>
          <a:prstGeom prst="rect">
            <a:avLst/>
          </a:prstGeom>
        </p:spPr>
      </p:pic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82783"/>
            <a:chOff x="-67030" y="6389776"/>
            <a:chExt cx="12204000" cy="282783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Q5. De 0 a 10, que nota o(a) senhor(a) daria para o EMPRETEC quando ao atendimento de suas expectativas?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ângulo Arredondado 22"/>
          <p:cNvSpPr/>
          <p:nvPr/>
        </p:nvSpPr>
        <p:spPr>
          <a:xfrm>
            <a:off x="11061770" y="6636692"/>
            <a:ext cx="1067997" cy="180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BASE: 2.078</a:t>
            </a:r>
          </a:p>
        </p:txBody>
      </p:sp>
      <p:sp>
        <p:nvSpPr>
          <p:cNvPr id="4" name="Retângulo Arredondado 3">
            <a:hlinkClick r:id="rId5" action="ppaction://hlinksldjump"/>
          </p:cNvPr>
          <p:cNvSpPr/>
          <p:nvPr/>
        </p:nvSpPr>
        <p:spPr>
          <a:xfrm>
            <a:off x="10642024" y="6163906"/>
            <a:ext cx="1496993" cy="2912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 histórico</a:t>
            </a:r>
          </a:p>
        </p:txBody>
      </p:sp>
      <p:pic>
        <p:nvPicPr>
          <p:cNvPr id="2" name="Imagem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178" y="6094654"/>
            <a:ext cx="465913" cy="4659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6553" y="6367901"/>
            <a:ext cx="191991" cy="191991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9862104" y="2170426"/>
            <a:ext cx="1008000" cy="1008000"/>
            <a:chOff x="9795429" y="1619706"/>
            <a:chExt cx="1008000" cy="1008000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8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5429" y="1799706"/>
              <a:ext cx="648000" cy="648000"/>
            </a:xfrm>
            <a:prstGeom prst="rect">
              <a:avLst/>
            </a:prstGeom>
          </p:spPr>
        </p:pic>
        <p:sp>
          <p:nvSpPr>
            <p:cNvPr id="31" name="Elipse 30"/>
            <p:cNvSpPr/>
            <p:nvPr/>
          </p:nvSpPr>
          <p:spPr>
            <a:xfrm>
              <a:off x="9795429" y="1619706"/>
              <a:ext cx="1008000" cy="1008000"/>
            </a:xfrm>
            <a:prstGeom prst="ellipse">
              <a:avLst/>
            </a:prstGeom>
            <a:noFill/>
            <a:ln>
              <a:solidFill>
                <a:srgbClr val="00C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Retângulo 8"/>
          <p:cNvSpPr/>
          <p:nvPr/>
        </p:nvSpPr>
        <p:spPr>
          <a:xfrm>
            <a:off x="9344189" y="3333050"/>
            <a:ext cx="20438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solidFill>
                  <a:srgbClr val="00968F"/>
                </a:solidFill>
              </a:rPr>
              <a:t>NOTA MÉDIA: </a:t>
            </a:r>
            <a:r>
              <a:rPr lang="pt-BR" sz="3000" b="1" i="1" dirty="0">
                <a:solidFill>
                  <a:srgbClr val="00968F"/>
                </a:solidFill>
              </a:rPr>
              <a:t>9,3</a:t>
            </a:r>
            <a:endParaRPr lang="pt-BR" sz="3000" dirty="0">
              <a:solidFill>
                <a:srgbClr val="00968F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531129" y="1771143"/>
            <a:ext cx="556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grande maioria dos entrevistados – cerca de 4 em cada 5 respondentes - atribuiu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notas altas 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ao atendimento das expectativas acerca do EMPRETEC.</a:t>
            </a:r>
          </a:p>
        </p:txBody>
      </p:sp>
    </p:spTree>
    <p:extLst>
      <p:ext uri="{BB962C8B-B14F-4D97-AF65-F5344CB8AC3E}">
        <p14:creationId xmlns:p14="http://schemas.microsoft.com/office/powerpoint/2010/main" val="369362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8469646" y="1005230"/>
            <a:ext cx="3722354" cy="56314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888" y="0"/>
            <a:ext cx="12186111" cy="1165196"/>
          </a:xfrm>
          <a:prstGeom prst="rect">
            <a:avLst/>
          </a:prstGeom>
          <a:solidFill>
            <a:srgbClr val="00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536734" y="136322"/>
            <a:ext cx="79194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HISTÓRICO</a:t>
            </a:r>
          </a:p>
          <a:p>
            <a:r>
              <a:rPr lang="pt-BR" sz="2000" b="1" dirty="0">
                <a:solidFill>
                  <a:schemeClr val="bg1"/>
                </a:solidFill>
              </a:rPr>
              <a:t>EMPRETEC ATENDEU AS SUAS EXPECTATIVAS?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467629" y="213232"/>
            <a:ext cx="0" cy="79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/>
          <p:cNvGrpSpPr/>
          <p:nvPr/>
        </p:nvGrpSpPr>
        <p:grpSpPr>
          <a:xfrm>
            <a:off x="1446" y="6563459"/>
            <a:ext cx="12204000" cy="282783"/>
            <a:chOff x="-67030" y="6389776"/>
            <a:chExt cx="12204000" cy="282783"/>
          </a:xfrm>
        </p:grpSpPr>
        <p:sp>
          <p:nvSpPr>
            <p:cNvPr id="21" name="CaixaDeTexto 20"/>
            <p:cNvSpPr txBox="1"/>
            <p:nvPr/>
          </p:nvSpPr>
          <p:spPr>
            <a:xfrm>
              <a:off x="-62588" y="6395560"/>
              <a:ext cx="12192355" cy="2769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Q5. De 0 a 10, que nota o(a) senhor(a) daria para o EMPRETEC quando ao atendimento de suas expectativas?</a:t>
              </a:r>
            </a:p>
          </p:txBody>
        </p:sp>
        <p:cxnSp>
          <p:nvCxnSpPr>
            <p:cNvPr id="22" name="Conector reto 21"/>
            <p:cNvCxnSpPr/>
            <p:nvPr/>
          </p:nvCxnSpPr>
          <p:spPr>
            <a:xfrm>
              <a:off x="-67030" y="6389776"/>
              <a:ext cx="12204000" cy="1905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702991330"/>
              </p:ext>
            </p:extLst>
          </p:nvPr>
        </p:nvGraphicFramePr>
        <p:xfrm>
          <a:off x="662100" y="1854391"/>
          <a:ext cx="7146892" cy="444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Imagem 1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9000"/>
                    </a14:imgEffect>
                    <a14:imgEffect>
                      <a14:brightnessContrast bright="100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75" y="186599"/>
            <a:ext cx="791998" cy="791998"/>
          </a:xfrm>
          <a:prstGeom prst="rect">
            <a:avLst/>
          </a:prstGeom>
        </p:spPr>
      </p:pic>
      <p:sp>
        <p:nvSpPr>
          <p:cNvPr id="7" name="Retângulo Arredondado 6">
            <a:hlinkClick r:id="rId5" action="ppaction://hlinksldjump"/>
          </p:cNvPr>
          <p:cNvSpPr/>
          <p:nvPr/>
        </p:nvSpPr>
        <p:spPr>
          <a:xfrm>
            <a:off x="11162675" y="6193652"/>
            <a:ext cx="958727" cy="32051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>
                    <a:lumMod val="50000"/>
                  </a:schemeClr>
                </a:solidFill>
              </a:rPr>
              <a:t>← </a:t>
            </a:r>
            <a:r>
              <a:rPr lang="pt-BR" sz="1300" b="1" dirty="0">
                <a:solidFill>
                  <a:schemeClr val="bg1">
                    <a:lumMod val="50000"/>
                  </a:schemeClr>
                </a:solidFill>
              </a:rPr>
              <a:t>VOLTAR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635750" y="3118254"/>
            <a:ext cx="33901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Observa-se, ao longo da série histórica, um </a:t>
            </a:r>
            <a:r>
              <a:rPr lang="pt-B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aumento da nota média 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acerca do atendimento das expectativas do entrevistados em relação ao EMPRETEC.</a:t>
            </a:r>
          </a:p>
        </p:txBody>
      </p:sp>
      <p:grpSp>
        <p:nvGrpSpPr>
          <p:cNvPr id="13" name="Agrupar 12"/>
          <p:cNvGrpSpPr/>
          <p:nvPr/>
        </p:nvGrpSpPr>
        <p:grpSpPr>
          <a:xfrm>
            <a:off x="9826823" y="1831525"/>
            <a:ext cx="1008000" cy="1008000"/>
            <a:chOff x="9795429" y="1619706"/>
            <a:chExt cx="1008000" cy="1008000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5429" y="1799706"/>
              <a:ext cx="648000" cy="648000"/>
            </a:xfrm>
            <a:prstGeom prst="rect">
              <a:avLst/>
            </a:prstGeom>
          </p:spPr>
        </p:pic>
        <p:sp>
          <p:nvSpPr>
            <p:cNvPr id="17" name="Elipse 16"/>
            <p:cNvSpPr/>
            <p:nvPr/>
          </p:nvSpPr>
          <p:spPr>
            <a:xfrm>
              <a:off x="9795429" y="1619706"/>
              <a:ext cx="1008000" cy="1008000"/>
            </a:xfrm>
            <a:prstGeom prst="ellipse">
              <a:avLst/>
            </a:prstGeom>
            <a:noFill/>
            <a:ln>
              <a:solidFill>
                <a:srgbClr val="00C4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00742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2724</TotalTime>
  <Words>3387</Words>
  <Application>Microsoft Office PowerPoint</Application>
  <PresentationFormat>Widescreen</PresentationFormat>
  <Paragraphs>462</Paragraphs>
  <Slides>49</Slides>
  <Notes>0</Notes>
  <HiddenSlides>10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Calibri Light</vt:lpstr>
      <vt:lpstr>Lucida Sans Typewriter</vt:lpstr>
      <vt:lpstr>Lucida Sans Unicode</vt:lpstr>
      <vt:lpstr>Wingdings</vt:lpstr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Revisor</dc:creator>
  <cp:lastModifiedBy>Denis Pedro Nunes</cp:lastModifiedBy>
  <cp:revision>232</cp:revision>
  <dcterms:created xsi:type="dcterms:W3CDTF">2019-05-16T17:25:54Z</dcterms:created>
  <dcterms:modified xsi:type="dcterms:W3CDTF">2019-05-29T17:06:52Z</dcterms:modified>
</cp:coreProperties>
</file>