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648" r:id="rId2"/>
  </p:sldMasterIdLst>
  <p:notesMasterIdLst>
    <p:notesMasterId r:id="rId91"/>
  </p:notesMasterIdLst>
  <p:sldIdLst>
    <p:sldId id="537" r:id="rId3"/>
    <p:sldId id="257" r:id="rId4"/>
    <p:sldId id="425" r:id="rId5"/>
    <p:sldId id="535" r:id="rId6"/>
    <p:sldId id="538" r:id="rId7"/>
    <p:sldId id="464" r:id="rId8"/>
    <p:sldId id="259" r:id="rId9"/>
    <p:sldId id="260" r:id="rId10"/>
    <p:sldId id="626" r:id="rId11"/>
    <p:sldId id="627" r:id="rId12"/>
    <p:sldId id="628" r:id="rId13"/>
    <p:sldId id="629" r:id="rId14"/>
    <p:sldId id="630" r:id="rId15"/>
    <p:sldId id="631" r:id="rId16"/>
    <p:sldId id="632" r:id="rId17"/>
    <p:sldId id="578" r:id="rId18"/>
    <p:sldId id="633" r:id="rId19"/>
    <p:sldId id="634" r:id="rId20"/>
    <p:sldId id="581" r:id="rId21"/>
    <p:sldId id="582" r:id="rId22"/>
    <p:sldId id="583" r:id="rId23"/>
    <p:sldId id="584" r:id="rId24"/>
    <p:sldId id="585" r:id="rId25"/>
    <p:sldId id="586" r:id="rId26"/>
    <p:sldId id="587" r:id="rId27"/>
    <p:sldId id="588" r:id="rId28"/>
    <p:sldId id="589" r:id="rId29"/>
    <p:sldId id="635" r:id="rId30"/>
    <p:sldId id="636" r:id="rId31"/>
    <p:sldId id="637" r:id="rId32"/>
    <p:sldId id="593" r:id="rId33"/>
    <p:sldId id="594" r:id="rId34"/>
    <p:sldId id="638" r:id="rId35"/>
    <p:sldId id="639" r:id="rId36"/>
    <p:sldId id="640" r:id="rId37"/>
    <p:sldId id="598" r:id="rId38"/>
    <p:sldId id="599" r:id="rId39"/>
    <p:sldId id="600" r:id="rId40"/>
    <p:sldId id="547" r:id="rId41"/>
    <p:sldId id="641" r:id="rId42"/>
    <p:sldId id="642" r:id="rId43"/>
    <p:sldId id="643" r:id="rId44"/>
    <p:sldId id="604" r:id="rId45"/>
    <p:sldId id="605" r:id="rId46"/>
    <p:sldId id="606" r:id="rId47"/>
    <p:sldId id="576" r:id="rId48"/>
    <p:sldId id="577" r:id="rId49"/>
    <p:sldId id="607" r:id="rId50"/>
    <p:sldId id="644" r:id="rId51"/>
    <p:sldId id="645" r:id="rId52"/>
    <p:sldId id="646" r:id="rId53"/>
    <p:sldId id="648" r:id="rId54"/>
    <p:sldId id="649" r:id="rId55"/>
    <p:sldId id="650" r:id="rId56"/>
    <p:sldId id="651" r:id="rId57"/>
    <p:sldId id="652" r:id="rId58"/>
    <p:sldId id="653" r:id="rId59"/>
    <p:sldId id="570" r:id="rId60"/>
    <p:sldId id="571" r:id="rId61"/>
    <p:sldId id="654" r:id="rId62"/>
    <p:sldId id="655" r:id="rId63"/>
    <p:sldId id="656" r:id="rId64"/>
    <p:sldId id="657" r:id="rId65"/>
    <p:sldId id="658" r:id="rId66"/>
    <p:sldId id="659" r:id="rId67"/>
    <p:sldId id="660" r:id="rId68"/>
    <p:sldId id="661" r:id="rId69"/>
    <p:sldId id="662" r:id="rId70"/>
    <p:sldId id="663" r:id="rId71"/>
    <p:sldId id="664" r:id="rId72"/>
    <p:sldId id="665" r:id="rId73"/>
    <p:sldId id="666" r:id="rId74"/>
    <p:sldId id="555" r:id="rId75"/>
    <p:sldId id="667" r:id="rId76"/>
    <p:sldId id="557" r:id="rId77"/>
    <p:sldId id="552" r:id="rId78"/>
    <p:sldId id="625" r:id="rId79"/>
    <p:sldId id="624" r:id="rId80"/>
    <p:sldId id="611" r:id="rId81"/>
    <p:sldId id="623" r:id="rId82"/>
    <p:sldId id="551" r:id="rId83"/>
    <p:sldId id="613" r:id="rId84"/>
    <p:sldId id="614" r:id="rId85"/>
    <p:sldId id="615" r:id="rId86"/>
    <p:sldId id="616" r:id="rId87"/>
    <p:sldId id="617" r:id="rId88"/>
    <p:sldId id="622" r:id="rId89"/>
    <p:sldId id="647" r:id="rId90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381" autoAdjust="0"/>
    <p:restoredTop sz="94249" autoAdjust="0"/>
  </p:normalViewPr>
  <p:slideViewPr>
    <p:cSldViewPr snapToGrid="0">
      <p:cViewPr varScale="1">
        <p:scale>
          <a:sx n="90" d="100"/>
          <a:sy n="90" d="100"/>
        </p:scale>
        <p:origin x="102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tableStyles" Target="tableStyle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strRef>
              <c:f>Plan1!$B$1</c:f>
              <c:strCache>
                <c:ptCount val="1"/>
                <c:pt idx="0">
                  <c:v>Coluna1</c:v>
                </c:pt>
              </c:strCache>
            </c:strRef>
          </c:tx>
          <c:spPr>
            <a:solidFill>
              <a:srgbClr val="F28080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2808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9AE-4DCC-AFF7-A5E831E8F442}"/>
              </c:ext>
            </c:extLst>
          </c:dPt>
          <c:dPt>
            <c:idx val="1"/>
            <c:invertIfNegative val="0"/>
            <c:bubble3D val="0"/>
            <c:spPr>
              <a:solidFill>
                <a:srgbClr val="F2808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9AE-4DCC-AFF7-A5E831E8F442}"/>
              </c:ext>
            </c:extLst>
          </c:dPt>
          <c:dPt>
            <c:idx val="2"/>
            <c:invertIfNegative val="0"/>
            <c:bubble3D val="0"/>
            <c:spPr>
              <a:solidFill>
                <a:srgbClr val="F2808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9AE-4DCC-AFF7-A5E831E8F44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pt-BR" sz="2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.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Plan1!$B$2:$B$4</c:f>
              <c:numCache>
                <c:formatCode>###0</c:formatCode>
                <c:ptCount val="3"/>
                <c:pt idx="0">
                  <c:v>2949</c:v>
                </c:pt>
                <c:pt idx="1">
                  <c:v>2000</c:v>
                </c:pt>
                <c:pt idx="2">
                  <c:v>1052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B9-4824-B2DA-157BDE46A0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6"/>
        <c:axId val="1623201024"/>
        <c:axId val="1623196672"/>
      </c:barChart>
      <c:valAx>
        <c:axId val="1623196672"/>
        <c:scaling>
          <c:orientation val="minMax"/>
          <c:max val="5000"/>
        </c:scaling>
        <c:delete val="1"/>
        <c:axPos val="l"/>
        <c:numFmt formatCode="###0" sourceLinked="1"/>
        <c:majorTickMark val="out"/>
        <c:minorTickMark val="none"/>
        <c:tickLblPos val="nextTo"/>
        <c:crossAx val="1623201024"/>
        <c:crosses val="autoZero"/>
        <c:crossBetween val="between"/>
      </c:valAx>
      <c:catAx>
        <c:axId val="1623201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623196672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NE</c:v>
                </c:pt>
                <c:pt idx="1">
                  <c:v>N</c:v>
                </c:pt>
                <c:pt idx="2">
                  <c:v>CO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0.21632356443619835</c:v>
                </c:pt>
                <c:pt idx="1">
                  <c:v>0.19496412850655903</c:v>
                </c:pt>
                <c:pt idx="2">
                  <c:v>0.19284759697042667</c:v>
                </c:pt>
                <c:pt idx="3">
                  <c:v>0.1766688641800557</c:v>
                </c:pt>
                <c:pt idx="4">
                  <c:v>0.15416738768692323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76-4B78-9457-452D34D9DF1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NE</c:v>
                </c:pt>
                <c:pt idx="1">
                  <c:v>N</c:v>
                </c:pt>
                <c:pt idx="2">
                  <c:v>CO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0.7836764355638034</c:v>
                </c:pt>
                <c:pt idx="1">
                  <c:v>0.8050358714934408</c:v>
                </c:pt>
                <c:pt idx="2">
                  <c:v>0.80715240302957136</c:v>
                </c:pt>
                <c:pt idx="3">
                  <c:v>0.82333113581994444</c:v>
                </c:pt>
                <c:pt idx="4">
                  <c:v>0.84583261231307683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76-4B78-9457-452D34D9DF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02131005740343"/>
          <c:y val="0.80689521800281294"/>
          <c:w val="0.21595718329794764"/>
          <c:h val="0.113717377715268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28422206009560258"/>
          <c:y val="1.968141675206257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0.65</c:v>
                </c:pt>
                <c:pt idx="1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0.35</c:v>
                </c:pt>
                <c:pt idx="1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6067718162134246"/>
          <c:y val="0.88723051859370849"/>
          <c:w val="0.49011288467199154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layout>
        <c:manualLayout>
          <c:xMode val="edge"/>
          <c:yMode val="edge"/>
          <c:x val="0.20840560975899822"/>
          <c:y val="3.21062320218794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68%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69C-4538-8585-3139002840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NE</c:v>
                </c:pt>
                <c:pt idx="1">
                  <c:v>CO</c:v>
                </c:pt>
                <c:pt idx="2">
                  <c:v>N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0.72</c:v>
                </c:pt>
                <c:pt idx="1">
                  <c:v>0.69</c:v>
                </c:pt>
                <c:pt idx="2">
                  <c:v>0.68</c:v>
                </c:pt>
                <c:pt idx="3">
                  <c:v>0.66</c:v>
                </c:pt>
                <c:pt idx="4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32%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9C-4538-8585-3139002840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NE</c:v>
                </c:pt>
                <c:pt idx="1">
                  <c:v>CO</c:v>
                </c:pt>
                <c:pt idx="2">
                  <c:v>N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0.28000000000000003</c:v>
                </c:pt>
                <c:pt idx="1">
                  <c:v>0.31</c:v>
                </c:pt>
                <c:pt idx="2">
                  <c:v>0.32</c:v>
                </c:pt>
                <c:pt idx="3">
                  <c:v>0.34</c:v>
                </c:pt>
                <c:pt idx="4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8-4ABF-AE19-00160CB283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28885737256353533"/>
          <c:y val="1.29267130015250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AP</c:v>
                </c:pt>
                <c:pt idx="1">
                  <c:v>PE</c:v>
                </c:pt>
                <c:pt idx="2">
                  <c:v>CE</c:v>
                </c:pt>
                <c:pt idx="3">
                  <c:v>AC</c:v>
                </c:pt>
                <c:pt idx="4">
                  <c:v>MA</c:v>
                </c:pt>
                <c:pt idx="5">
                  <c:v>PI</c:v>
                </c:pt>
                <c:pt idx="6">
                  <c:v>BA</c:v>
                </c:pt>
                <c:pt idx="7">
                  <c:v>AL</c:v>
                </c:pt>
                <c:pt idx="8">
                  <c:v>RN</c:v>
                </c:pt>
                <c:pt idx="9">
                  <c:v>MG</c:v>
                </c:pt>
                <c:pt idx="10">
                  <c:v>DF</c:v>
                </c:pt>
                <c:pt idx="11">
                  <c:v>SE</c:v>
                </c:pt>
                <c:pt idx="12">
                  <c:v>GO</c:v>
                </c:pt>
                <c:pt idx="13">
                  <c:v>PA</c:v>
                </c:pt>
                <c:pt idx="14">
                  <c:v>RR</c:v>
                </c:pt>
                <c:pt idx="15">
                  <c:v>SP</c:v>
                </c:pt>
                <c:pt idx="16">
                  <c:v>MS</c:v>
                </c:pt>
                <c:pt idx="17">
                  <c:v>AM</c:v>
                </c:pt>
                <c:pt idx="18">
                  <c:v>TO</c:v>
                </c:pt>
                <c:pt idx="19">
                  <c:v>PB</c:v>
                </c:pt>
                <c:pt idx="20">
                  <c:v>SC</c:v>
                </c:pt>
                <c:pt idx="21">
                  <c:v>RO</c:v>
                </c:pt>
                <c:pt idx="22">
                  <c:v>ES</c:v>
                </c:pt>
                <c:pt idx="23">
                  <c:v>MT</c:v>
                </c:pt>
                <c:pt idx="24">
                  <c:v>RS</c:v>
                </c:pt>
                <c:pt idx="25">
                  <c:v>PR</c:v>
                </c:pt>
                <c:pt idx="26">
                  <c:v>RJ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0.75085552434165626</c:v>
                </c:pt>
                <c:pt idx="1">
                  <c:v>0.7422279101611986</c:v>
                </c:pt>
                <c:pt idx="2">
                  <c:v>0.73694771594621489</c:v>
                </c:pt>
                <c:pt idx="3">
                  <c:v>0.73617563836303379</c:v>
                </c:pt>
                <c:pt idx="4">
                  <c:v>0.72784810800389932</c:v>
                </c:pt>
                <c:pt idx="5">
                  <c:v>0.72599511585159493</c:v>
                </c:pt>
                <c:pt idx="6">
                  <c:v>0.72155343003802985</c:v>
                </c:pt>
                <c:pt idx="7">
                  <c:v>0.72106550876801867</c:v>
                </c:pt>
                <c:pt idx="8">
                  <c:v>0.71765770654815442</c:v>
                </c:pt>
                <c:pt idx="9">
                  <c:v>0.71420131595715075</c:v>
                </c:pt>
                <c:pt idx="10">
                  <c:v>0.70289469668838933</c:v>
                </c:pt>
                <c:pt idx="11">
                  <c:v>0.69781799350050155</c:v>
                </c:pt>
                <c:pt idx="12">
                  <c:v>0.69567638620166594</c:v>
                </c:pt>
                <c:pt idx="13">
                  <c:v>0.6930370969593308</c:v>
                </c:pt>
                <c:pt idx="14">
                  <c:v>0.68988640025537995</c:v>
                </c:pt>
                <c:pt idx="15">
                  <c:v>0.68641747856090862</c:v>
                </c:pt>
                <c:pt idx="16">
                  <c:v>0.68533679800474934</c:v>
                </c:pt>
                <c:pt idx="17">
                  <c:v>0.68398711953188196</c:v>
                </c:pt>
                <c:pt idx="18">
                  <c:v>0.66602789450630095</c:v>
                </c:pt>
                <c:pt idx="19">
                  <c:v>0.66220458048193076</c:v>
                </c:pt>
                <c:pt idx="20">
                  <c:v>0.65582922485866024</c:v>
                </c:pt>
                <c:pt idx="21">
                  <c:v>0.64985919146114424</c:v>
                </c:pt>
                <c:pt idx="22">
                  <c:v>0.64673493154311767</c:v>
                </c:pt>
                <c:pt idx="23">
                  <c:v>0.62045419478036168</c:v>
                </c:pt>
                <c:pt idx="24">
                  <c:v>0.60554777621562705</c:v>
                </c:pt>
                <c:pt idx="25">
                  <c:v>0.56262466947416068</c:v>
                </c:pt>
                <c:pt idx="26">
                  <c:v>0.51847333201957035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AP</c:v>
                </c:pt>
                <c:pt idx="1">
                  <c:v>PE</c:v>
                </c:pt>
                <c:pt idx="2">
                  <c:v>CE</c:v>
                </c:pt>
                <c:pt idx="3">
                  <c:v>AC</c:v>
                </c:pt>
                <c:pt idx="4">
                  <c:v>MA</c:v>
                </c:pt>
                <c:pt idx="5">
                  <c:v>PI</c:v>
                </c:pt>
                <c:pt idx="6">
                  <c:v>BA</c:v>
                </c:pt>
                <c:pt idx="7">
                  <c:v>AL</c:v>
                </c:pt>
                <c:pt idx="8">
                  <c:v>RN</c:v>
                </c:pt>
                <c:pt idx="9">
                  <c:v>MG</c:v>
                </c:pt>
                <c:pt idx="10">
                  <c:v>DF</c:v>
                </c:pt>
                <c:pt idx="11">
                  <c:v>SE</c:v>
                </c:pt>
                <c:pt idx="12">
                  <c:v>GO</c:v>
                </c:pt>
                <c:pt idx="13">
                  <c:v>PA</c:v>
                </c:pt>
                <c:pt idx="14">
                  <c:v>RR</c:v>
                </c:pt>
                <c:pt idx="15">
                  <c:v>SP</c:v>
                </c:pt>
                <c:pt idx="16">
                  <c:v>MS</c:v>
                </c:pt>
                <c:pt idx="17">
                  <c:v>AM</c:v>
                </c:pt>
                <c:pt idx="18">
                  <c:v>TO</c:v>
                </c:pt>
                <c:pt idx="19">
                  <c:v>PB</c:v>
                </c:pt>
                <c:pt idx="20">
                  <c:v>SC</c:v>
                </c:pt>
                <c:pt idx="21">
                  <c:v>RO</c:v>
                </c:pt>
                <c:pt idx="22">
                  <c:v>ES</c:v>
                </c:pt>
                <c:pt idx="23">
                  <c:v>MT</c:v>
                </c:pt>
                <c:pt idx="24">
                  <c:v>RS</c:v>
                </c:pt>
                <c:pt idx="25">
                  <c:v>PR</c:v>
                </c:pt>
                <c:pt idx="26">
                  <c:v>RJ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0.24914447565834461</c:v>
                </c:pt>
                <c:pt idx="1">
                  <c:v>0.25777208983880123</c:v>
                </c:pt>
                <c:pt idx="2">
                  <c:v>0.26305228405378561</c:v>
                </c:pt>
                <c:pt idx="3">
                  <c:v>0.26382436163696632</c:v>
                </c:pt>
                <c:pt idx="4">
                  <c:v>0.27215189199610035</c:v>
                </c:pt>
                <c:pt idx="5">
                  <c:v>0.27400488414840457</c:v>
                </c:pt>
                <c:pt idx="6">
                  <c:v>0.27844656996196837</c:v>
                </c:pt>
                <c:pt idx="7">
                  <c:v>0.27893449123198155</c:v>
                </c:pt>
                <c:pt idx="8">
                  <c:v>0.28234229345184458</c:v>
                </c:pt>
                <c:pt idx="9">
                  <c:v>0.28579868404285053</c:v>
                </c:pt>
                <c:pt idx="10">
                  <c:v>0.29710530331161128</c:v>
                </c:pt>
                <c:pt idx="11">
                  <c:v>0.302182006499499</c:v>
                </c:pt>
                <c:pt idx="12">
                  <c:v>0.304323613798333</c:v>
                </c:pt>
                <c:pt idx="13">
                  <c:v>0.30696290304066903</c:v>
                </c:pt>
                <c:pt idx="14">
                  <c:v>0.31011359974461966</c:v>
                </c:pt>
                <c:pt idx="15">
                  <c:v>0.31358252143909132</c:v>
                </c:pt>
                <c:pt idx="16">
                  <c:v>0.3146632019952505</c:v>
                </c:pt>
                <c:pt idx="17">
                  <c:v>0.31601288046811937</c:v>
                </c:pt>
                <c:pt idx="18">
                  <c:v>0.33397210549369966</c:v>
                </c:pt>
                <c:pt idx="19">
                  <c:v>0.33779541951806963</c:v>
                </c:pt>
                <c:pt idx="20">
                  <c:v>0.3441707751413412</c:v>
                </c:pt>
                <c:pt idx="21">
                  <c:v>0.35014080853885554</c:v>
                </c:pt>
                <c:pt idx="22">
                  <c:v>0.35326506845688321</c:v>
                </c:pt>
                <c:pt idx="23">
                  <c:v>0.37954580521963666</c:v>
                </c:pt>
                <c:pt idx="24">
                  <c:v>0.39445222378437156</c:v>
                </c:pt>
                <c:pt idx="25">
                  <c:v>0.43737533052583932</c:v>
                </c:pt>
                <c:pt idx="26">
                  <c:v>0.4815266679804292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66-4E2B-9889-0C61BF1783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651556717102201"/>
          <c:y val="0.87735967111757918"/>
          <c:w val="0.5269686229499364"/>
          <c:h val="0.122640328882420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0.47</c:v>
                </c:pt>
                <c:pt idx="1">
                  <c:v>0.69</c:v>
                </c:pt>
                <c:pt idx="2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o banco ainda está analisando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0.06</c:v>
                </c:pt>
                <c:pt idx="1">
                  <c:v>0.08</c:v>
                </c:pt>
                <c:pt idx="2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0.47</c:v>
                </c:pt>
                <c:pt idx="1">
                  <c:v>0.23</c:v>
                </c:pt>
                <c:pt idx="2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D96-4E56-A1C0-3FC224E860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27377766154915589"/>
          <c:y val="6.625063937495417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2019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4472C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F3-4C40-AEAB-1AC75CAEC275}"/>
              </c:ext>
            </c:extLst>
          </c:dPt>
          <c:dPt>
            <c:idx val="1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FF3-4C40-AEAB-1AC75CAEC275}"/>
              </c:ext>
            </c:extLst>
          </c:dPt>
          <c:dPt>
            <c:idx val="2"/>
            <c:bubble3D val="0"/>
            <c:spPr>
              <a:solidFill>
                <a:srgbClr val="A5A5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FF3-4C40-AEAB-1AC75CAEC27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Plan1!$A$2:$A$4</c:f>
              <c:strCache>
                <c:ptCount val="3"/>
                <c:pt idx="0">
                  <c:v>sim</c:v>
                </c:pt>
                <c:pt idx="1">
                  <c:v>o banco ainda analisando</c:v>
                </c:pt>
                <c:pt idx="2">
                  <c:v>Não... O banco negou o empréstimo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0.62964238262826089</c:v>
                </c:pt>
                <c:pt idx="1">
                  <c:v>0.08</c:v>
                </c:pt>
                <c:pt idx="2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FF3-4C40-AEAB-1AC75CAEC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529913805189822"/>
          <c:y val="0.29698462123057062"/>
          <c:w val="0.3310155237969708"/>
          <c:h val="0.63522310101863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0.66</c:v>
                </c:pt>
                <c:pt idx="1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7F-4D32-90FD-207E31F7A45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analisando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0.08</c:v>
                </c:pt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7F-4D32-90FD-207E31F7A45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0.26</c:v>
                </c:pt>
                <c:pt idx="1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4-47CC-B535-31A2027F75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layout>
        <c:manualLayout>
          <c:xMode val="edge"/>
          <c:yMode val="edge"/>
          <c:x val="0.1171077806122449"/>
          <c:y val="3.319145758661887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0.6</c:v>
                </c:pt>
                <c:pt idx="1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7A-42FB-BB0A-4207E514B77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analisando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77C90FE3-7E1B-4EAF-9B77-07314EB667DD}" type="VALUE">
                      <a:rPr lang="en-US" sz="1400" b="0" i="0" u="none" strike="noStrike" kern="1200" baseline="0">
                        <a:solidFill>
                          <a:prstClr val="black"/>
                        </a:solidFill>
                        <a:latin typeface="+mn-lt"/>
                        <a:ea typeface="+mn-ea"/>
                        <a:cs typeface="+mn-cs"/>
                      </a:rPr>
                      <a:pPr/>
                      <a:t>[VALOR]</a:t>
                    </a:fld>
                    <a:endParaRPr lang="pt-B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127-42BC-913A-57F1115CE2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0.09</c:v>
                </c:pt>
                <c:pt idx="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7A-42FB-BB0A-4207E514B77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0.31</c:v>
                </c:pt>
                <c:pt idx="1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27-42BC-913A-57F1115CE2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90277964456391879"/>
          <c:w val="1"/>
          <c:h val="9.72203554360812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0.10542506641662759"/>
          <c:w val="0.93510776662950579"/>
          <c:h val="0.64853727144866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0.76</c:v>
                </c:pt>
                <c:pt idx="1">
                  <c:v>0.55000000000000004</c:v>
                </c:pt>
                <c:pt idx="2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9-4832-854C-6B578FC4CDE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analisando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0.04</c:v>
                </c:pt>
                <c:pt idx="1">
                  <c:v>0.1</c:v>
                </c:pt>
                <c:pt idx="2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9-4832-854C-6B578FC4CDE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0.2</c:v>
                </c:pt>
                <c:pt idx="1">
                  <c:v>0.34</c:v>
                </c:pt>
                <c:pt idx="2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14-41DF-A4DB-43E9CF9294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7635919674949192"/>
          <c:w val="1"/>
          <c:h val="0.113717377715268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0.62796609701277317</c:v>
                </c:pt>
                <c:pt idx="1">
                  <c:v>0.59770602686117991</c:v>
                </c:pt>
                <c:pt idx="2">
                  <c:v>0.66494882057911842</c:v>
                </c:pt>
                <c:pt idx="3">
                  <c:v>0.6694789133169472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A4-47EB-9E82-F8D528177E0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analisando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5.9620746691026752E-2</c:v>
                </c:pt>
                <c:pt idx="1">
                  <c:v>9.1337490584974951E-2</c:v>
                </c:pt>
                <c:pt idx="2">
                  <c:v>9.6078627216835924E-2</c:v>
                </c:pt>
                <c:pt idx="3">
                  <c:v>8.8524393479672808E-2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A4-47EB-9E82-F8D528177E0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0.3124131562962002</c:v>
                </c:pt>
                <c:pt idx="1">
                  <c:v>0.31095648255384573</c:v>
                </c:pt>
                <c:pt idx="2">
                  <c:v>0.2389725522040454</c:v>
                </c:pt>
                <c:pt idx="3">
                  <c:v>0.24199669320338002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1-47F0-A616-2C85E2426B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3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32246199557766719"/>
          <c:y val="3.44593677927011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4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MA</c:v>
                </c:pt>
                <c:pt idx="1">
                  <c:v>RS</c:v>
                </c:pt>
                <c:pt idx="2">
                  <c:v>PA</c:v>
                </c:pt>
                <c:pt idx="3">
                  <c:v>PB</c:v>
                </c:pt>
                <c:pt idx="4">
                  <c:v>PR</c:v>
                </c:pt>
                <c:pt idx="5">
                  <c:v>GO</c:v>
                </c:pt>
                <c:pt idx="6">
                  <c:v>TO</c:v>
                </c:pt>
                <c:pt idx="7">
                  <c:v>SC</c:v>
                </c:pt>
                <c:pt idx="8">
                  <c:v>SP</c:v>
                </c:pt>
                <c:pt idx="9">
                  <c:v>PI</c:v>
                </c:pt>
                <c:pt idx="10">
                  <c:v>RJ</c:v>
                </c:pt>
                <c:pt idx="11">
                  <c:v>MT</c:v>
                </c:pt>
                <c:pt idx="12">
                  <c:v>ES</c:v>
                </c:pt>
                <c:pt idx="13">
                  <c:v>BA</c:v>
                </c:pt>
                <c:pt idx="14">
                  <c:v>PE</c:v>
                </c:pt>
                <c:pt idx="15">
                  <c:v>CE</c:v>
                </c:pt>
                <c:pt idx="16">
                  <c:v>RO</c:v>
                </c:pt>
                <c:pt idx="17">
                  <c:v>AL</c:v>
                </c:pt>
                <c:pt idx="18">
                  <c:v>SE</c:v>
                </c:pt>
                <c:pt idx="19">
                  <c:v>MS</c:v>
                </c:pt>
                <c:pt idx="20">
                  <c:v>MG</c:v>
                </c:pt>
                <c:pt idx="21">
                  <c:v>RN</c:v>
                </c:pt>
                <c:pt idx="22">
                  <c:v>DF</c:v>
                </c:pt>
                <c:pt idx="23">
                  <c:v>AC</c:v>
                </c:pt>
                <c:pt idx="24">
                  <c:v>RR</c:v>
                </c:pt>
                <c:pt idx="25">
                  <c:v>AM</c:v>
                </c:pt>
                <c:pt idx="26">
                  <c:v>AP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0.7581968647861278</c:v>
                </c:pt>
                <c:pt idx="1">
                  <c:v>0.74216170237501988</c:v>
                </c:pt>
                <c:pt idx="2">
                  <c:v>0.72986882394060804</c:v>
                </c:pt>
                <c:pt idx="3">
                  <c:v>0.71387566786687373</c:v>
                </c:pt>
                <c:pt idx="4">
                  <c:v>0.70913503336807249</c:v>
                </c:pt>
                <c:pt idx="5">
                  <c:v>0.70569203305833317</c:v>
                </c:pt>
                <c:pt idx="6">
                  <c:v>0.70527705231032922</c:v>
                </c:pt>
                <c:pt idx="7">
                  <c:v>0.67951545104521327</c:v>
                </c:pt>
                <c:pt idx="8">
                  <c:v>0.6779816635357091</c:v>
                </c:pt>
                <c:pt idx="9">
                  <c:v>0.65116685637199945</c:v>
                </c:pt>
                <c:pt idx="10">
                  <c:v>0.64413125366429358</c:v>
                </c:pt>
                <c:pt idx="11">
                  <c:v>0.61087486609129071</c:v>
                </c:pt>
                <c:pt idx="12">
                  <c:v>0.60008724703229543</c:v>
                </c:pt>
                <c:pt idx="13">
                  <c:v>0.57873235021239211</c:v>
                </c:pt>
                <c:pt idx="14">
                  <c:v>0.57690372368806064</c:v>
                </c:pt>
                <c:pt idx="15">
                  <c:v>0.55272192270642628</c:v>
                </c:pt>
                <c:pt idx="16">
                  <c:v>0.52128594239642756</c:v>
                </c:pt>
                <c:pt idx="17">
                  <c:v>0.50335465042246896</c:v>
                </c:pt>
                <c:pt idx="18">
                  <c:v>0.48510256829744125</c:v>
                </c:pt>
                <c:pt idx="19">
                  <c:v>0.4804986370181597</c:v>
                </c:pt>
                <c:pt idx="20">
                  <c:v>0.47393128980884652</c:v>
                </c:pt>
                <c:pt idx="21">
                  <c:v>0.43341080661477749</c:v>
                </c:pt>
                <c:pt idx="22">
                  <c:v>0.43019664479218939</c:v>
                </c:pt>
                <c:pt idx="23">
                  <c:v>0.3945750940573709</c:v>
                </c:pt>
                <c:pt idx="24">
                  <c:v>0.38221908735929522</c:v>
                </c:pt>
                <c:pt idx="25">
                  <c:v>0.32798405944016545</c:v>
                </c:pt>
                <c:pt idx="26">
                  <c:v>0.26340453819826121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46-45BE-B5FA-34118C5AD39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esperando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MA</c:v>
                </c:pt>
                <c:pt idx="1">
                  <c:v>RS</c:v>
                </c:pt>
                <c:pt idx="2">
                  <c:v>PA</c:v>
                </c:pt>
                <c:pt idx="3">
                  <c:v>PB</c:v>
                </c:pt>
                <c:pt idx="4">
                  <c:v>PR</c:v>
                </c:pt>
                <c:pt idx="5">
                  <c:v>GO</c:v>
                </c:pt>
                <c:pt idx="6">
                  <c:v>TO</c:v>
                </c:pt>
                <c:pt idx="7">
                  <c:v>SC</c:v>
                </c:pt>
                <c:pt idx="8">
                  <c:v>SP</c:v>
                </c:pt>
                <c:pt idx="9">
                  <c:v>PI</c:v>
                </c:pt>
                <c:pt idx="10">
                  <c:v>RJ</c:v>
                </c:pt>
                <c:pt idx="11">
                  <c:v>MT</c:v>
                </c:pt>
                <c:pt idx="12">
                  <c:v>ES</c:v>
                </c:pt>
                <c:pt idx="13">
                  <c:v>BA</c:v>
                </c:pt>
                <c:pt idx="14">
                  <c:v>PE</c:v>
                </c:pt>
                <c:pt idx="15">
                  <c:v>CE</c:v>
                </c:pt>
                <c:pt idx="16">
                  <c:v>RO</c:v>
                </c:pt>
                <c:pt idx="17">
                  <c:v>AL</c:v>
                </c:pt>
                <c:pt idx="18">
                  <c:v>SE</c:v>
                </c:pt>
                <c:pt idx="19">
                  <c:v>MS</c:v>
                </c:pt>
                <c:pt idx="20">
                  <c:v>MG</c:v>
                </c:pt>
                <c:pt idx="21">
                  <c:v>RN</c:v>
                </c:pt>
                <c:pt idx="22">
                  <c:v>DF</c:v>
                </c:pt>
                <c:pt idx="23">
                  <c:v>AC</c:v>
                </c:pt>
                <c:pt idx="24">
                  <c:v>RR</c:v>
                </c:pt>
                <c:pt idx="25">
                  <c:v>AM</c:v>
                </c:pt>
                <c:pt idx="26">
                  <c:v>AP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0.10116136911498617</c:v>
                </c:pt>
                <c:pt idx="1">
                  <c:v>0.11539606706644195</c:v>
                </c:pt>
                <c:pt idx="2">
                  <c:v>7.9598437921216292E-2</c:v>
                </c:pt>
                <c:pt idx="3">
                  <c:v>7.4986008854174948E-3</c:v>
                </c:pt>
                <c:pt idx="4">
                  <c:v>5.5701319529913917E-2</c:v>
                </c:pt>
                <c:pt idx="5">
                  <c:v>0.10743368019110172</c:v>
                </c:pt>
                <c:pt idx="6">
                  <c:v>7.5053425462177886E-2</c:v>
                </c:pt>
                <c:pt idx="7">
                  <c:v>2.3854922381956724E-2</c:v>
                </c:pt>
                <c:pt idx="8">
                  <c:v>2.9587430796157031E-2</c:v>
                </c:pt>
                <c:pt idx="9">
                  <c:v>3.1701747622539501E-2</c:v>
                </c:pt>
                <c:pt idx="10">
                  <c:v>4.2454226776187133E-2</c:v>
                </c:pt>
                <c:pt idx="11">
                  <c:v>0.10789472859291513</c:v>
                </c:pt>
                <c:pt idx="12">
                  <c:v>0.21319316837943908</c:v>
                </c:pt>
                <c:pt idx="13">
                  <c:v>0.1457714090717675</c:v>
                </c:pt>
                <c:pt idx="14">
                  <c:v>5.8032924845919487E-2</c:v>
                </c:pt>
                <c:pt idx="15">
                  <c:v>0.18859984371928573</c:v>
                </c:pt>
                <c:pt idx="16">
                  <c:v>7.3020804283794594E-2</c:v>
                </c:pt>
                <c:pt idx="17">
                  <c:v>2.8703420264779941E-2</c:v>
                </c:pt>
                <c:pt idx="18">
                  <c:v>3.7057969152443949E-2</c:v>
                </c:pt>
                <c:pt idx="19">
                  <c:v>0.15395509968810317</c:v>
                </c:pt>
                <c:pt idx="20">
                  <c:v>0.12000870719083084</c:v>
                </c:pt>
                <c:pt idx="21">
                  <c:v>0.25024636226294472</c:v>
                </c:pt>
                <c:pt idx="22">
                  <c:v>3.7592259678027769E-2</c:v>
                </c:pt>
                <c:pt idx="23">
                  <c:v>0.13753874415169517</c:v>
                </c:pt>
                <c:pt idx="24">
                  <c:v>4.0650309009251311E-2</c:v>
                </c:pt>
                <c:pt idx="25">
                  <c:v>0.21118997899205719</c:v>
                </c:pt>
                <c:pt idx="26">
                  <c:v>0.19080563305913245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46-45BE-B5FA-34118C5AD39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MA</c:v>
                </c:pt>
                <c:pt idx="1">
                  <c:v>RS</c:v>
                </c:pt>
                <c:pt idx="2">
                  <c:v>PA</c:v>
                </c:pt>
                <c:pt idx="3">
                  <c:v>PB</c:v>
                </c:pt>
                <c:pt idx="4">
                  <c:v>PR</c:v>
                </c:pt>
                <c:pt idx="5">
                  <c:v>GO</c:v>
                </c:pt>
                <c:pt idx="6">
                  <c:v>TO</c:v>
                </c:pt>
                <c:pt idx="7">
                  <c:v>SC</c:v>
                </c:pt>
                <c:pt idx="8">
                  <c:v>SP</c:v>
                </c:pt>
                <c:pt idx="9">
                  <c:v>PI</c:v>
                </c:pt>
                <c:pt idx="10">
                  <c:v>RJ</c:v>
                </c:pt>
                <c:pt idx="11">
                  <c:v>MT</c:v>
                </c:pt>
                <c:pt idx="12">
                  <c:v>ES</c:v>
                </c:pt>
                <c:pt idx="13">
                  <c:v>BA</c:v>
                </c:pt>
                <c:pt idx="14">
                  <c:v>PE</c:v>
                </c:pt>
                <c:pt idx="15">
                  <c:v>CE</c:v>
                </c:pt>
                <c:pt idx="16">
                  <c:v>RO</c:v>
                </c:pt>
                <c:pt idx="17">
                  <c:v>AL</c:v>
                </c:pt>
                <c:pt idx="18">
                  <c:v>SE</c:v>
                </c:pt>
                <c:pt idx="19">
                  <c:v>MS</c:v>
                </c:pt>
                <c:pt idx="20">
                  <c:v>MG</c:v>
                </c:pt>
                <c:pt idx="21">
                  <c:v>RN</c:v>
                </c:pt>
                <c:pt idx="22">
                  <c:v>DF</c:v>
                </c:pt>
                <c:pt idx="23">
                  <c:v>AC</c:v>
                </c:pt>
                <c:pt idx="24">
                  <c:v>RR</c:v>
                </c:pt>
                <c:pt idx="25">
                  <c:v>AM</c:v>
                </c:pt>
                <c:pt idx="26">
                  <c:v>AP</c:v>
                </c:pt>
              </c:strCache>
            </c:strRef>
          </c:cat>
          <c:val>
            <c:numRef>
              <c:f>Planilha1!$D$2:$D$28</c:f>
              <c:numCache>
                <c:formatCode>###0%</c:formatCode>
                <c:ptCount val="27"/>
                <c:pt idx="0">
                  <c:v>0.14064176609888582</c:v>
                </c:pt>
                <c:pt idx="1">
                  <c:v>0.14244223055853839</c:v>
                </c:pt>
                <c:pt idx="2">
                  <c:v>0.19053273813817595</c:v>
                </c:pt>
                <c:pt idx="3">
                  <c:v>0.27862573124770845</c:v>
                </c:pt>
                <c:pt idx="4">
                  <c:v>0.23516364710201393</c:v>
                </c:pt>
                <c:pt idx="5">
                  <c:v>0.18687428675056425</c:v>
                </c:pt>
                <c:pt idx="6">
                  <c:v>0.21966952222749267</c:v>
                </c:pt>
                <c:pt idx="7">
                  <c:v>0.29662962657282965</c:v>
                </c:pt>
                <c:pt idx="8">
                  <c:v>0.29243090566813434</c:v>
                </c:pt>
                <c:pt idx="9">
                  <c:v>0.31713139600546131</c:v>
                </c:pt>
                <c:pt idx="10">
                  <c:v>0.3134145195595196</c:v>
                </c:pt>
                <c:pt idx="11">
                  <c:v>0.28123040531579452</c:v>
                </c:pt>
                <c:pt idx="12">
                  <c:v>0.18671958458826551</c:v>
                </c:pt>
                <c:pt idx="13">
                  <c:v>0.27549624071584072</c:v>
                </c:pt>
                <c:pt idx="14">
                  <c:v>0.36506335146601981</c:v>
                </c:pt>
                <c:pt idx="15">
                  <c:v>0.25867823357428804</c:v>
                </c:pt>
                <c:pt idx="16">
                  <c:v>0.40569325331977779</c:v>
                </c:pt>
                <c:pt idx="17">
                  <c:v>0.46794192931275097</c:v>
                </c:pt>
                <c:pt idx="18">
                  <c:v>0.47783946255011495</c:v>
                </c:pt>
                <c:pt idx="19">
                  <c:v>0.36554626329373752</c:v>
                </c:pt>
                <c:pt idx="20">
                  <c:v>0.40606000300032252</c:v>
                </c:pt>
                <c:pt idx="21">
                  <c:v>0.3163428311222779</c:v>
                </c:pt>
                <c:pt idx="22">
                  <c:v>0.53221109552978241</c:v>
                </c:pt>
                <c:pt idx="23">
                  <c:v>0.46788616179093367</c:v>
                </c:pt>
                <c:pt idx="24">
                  <c:v>0.57713060363145341</c:v>
                </c:pt>
                <c:pt idx="25">
                  <c:v>0.46082596156777711</c:v>
                </c:pt>
                <c:pt idx="26">
                  <c:v>0.54578982874260618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BE-481F-90FB-DD195A30D1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9000535516860138"/>
          <c:y val="0.86147405844663227"/>
          <c:w val="0.50300433595909344"/>
          <c:h val="7.26882376882376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0.71</c:v>
                </c:pt>
                <c:pt idx="1">
                  <c:v>0.63</c:v>
                </c:pt>
                <c:pt idx="2">
                  <c:v>0.6</c:v>
                </c:pt>
                <c:pt idx="3">
                  <c:v>0.57999999999999996</c:v>
                </c:pt>
                <c:pt idx="4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76-4B78-9457-452D34D9DF1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ainda está esperando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7.0000000000000007E-2</c:v>
                </c:pt>
                <c:pt idx="1">
                  <c:v>0.06</c:v>
                </c:pt>
                <c:pt idx="2">
                  <c:v>0.11</c:v>
                </c:pt>
                <c:pt idx="3">
                  <c:v>0.12</c:v>
                </c:pt>
                <c:pt idx="4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76-4B78-9457-452D34D9DF1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0%</c:formatCode>
                <c:ptCount val="5"/>
                <c:pt idx="0">
                  <c:v>0.22</c:v>
                </c:pt>
                <c:pt idx="1">
                  <c:v>0.31</c:v>
                </c:pt>
                <c:pt idx="2">
                  <c:v>0.28999999999999998</c:v>
                </c:pt>
                <c:pt idx="3">
                  <c:v>0.28999999999999998</c:v>
                </c:pt>
                <c:pt idx="4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B5C-4777-B1FB-A8F3D2F2E4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4959109852952737E-2"/>
          <c:y val="0.86147405844663227"/>
          <c:w val="0.86490426201148074"/>
          <c:h val="0.101732692608220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</c:strCache>
            </c:strRef>
          </c:cat>
          <c:val>
            <c:numRef>
              <c:f>Planilha1!$B$2:$B$7</c:f>
              <c:numCache>
                <c:formatCode>0%</c:formatCode>
                <c:ptCount val="6"/>
                <c:pt idx="0">
                  <c:v>0.77</c:v>
                </c:pt>
                <c:pt idx="1">
                  <c:v>0.77</c:v>
                </c:pt>
                <c:pt idx="2">
                  <c:v>0.65</c:v>
                </c:pt>
                <c:pt idx="3">
                  <c:v>0.67</c:v>
                </c:pt>
                <c:pt idx="4">
                  <c:v>0.68</c:v>
                </c:pt>
                <c:pt idx="5">
                  <c:v>0.6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6C-4988-89B4-BB0BF621154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</c:strCache>
            </c:strRef>
          </c:cat>
          <c:val>
            <c:numRef>
              <c:f>Planilha1!$C$2:$C$7</c:f>
              <c:numCache>
                <c:formatCode>0%</c:formatCode>
                <c:ptCount val="6"/>
                <c:pt idx="0">
                  <c:v>0.23</c:v>
                </c:pt>
                <c:pt idx="1">
                  <c:v>0.23</c:v>
                </c:pt>
                <c:pt idx="2">
                  <c:v>0.35</c:v>
                </c:pt>
                <c:pt idx="3">
                  <c:v>0.33</c:v>
                </c:pt>
                <c:pt idx="4">
                  <c:v>0.32</c:v>
                </c:pt>
                <c:pt idx="5">
                  <c:v>0.4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6C-4988-89B4-BB0BF62115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8997892595014894"/>
          <c:y val="0.25200169635284136"/>
          <c:w val="9.6177603371847969E-2"/>
          <c:h val="0.3267248273355143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F29727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29727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351-44C2-BA52-5A0F84A92DA0}"/>
              </c:ext>
            </c:extLst>
          </c:dPt>
          <c:dPt>
            <c:idx val="1"/>
            <c:invertIfNegative val="0"/>
            <c:bubble3D val="0"/>
            <c:spPr>
              <a:solidFill>
                <a:srgbClr val="F29727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351-44C2-BA52-5A0F84A92DA0}"/>
              </c:ext>
            </c:extLst>
          </c:dPt>
          <c:dPt>
            <c:idx val="2"/>
            <c:invertIfNegative val="0"/>
            <c:bubble3D val="0"/>
            <c:spPr>
              <a:solidFill>
                <a:srgbClr val="F29727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D3C-43BE-A354-267966EFA4B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comercio</c:v>
                </c:pt>
                <c:pt idx="1">
                  <c:v>serviço</c:v>
                </c:pt>
                <c:pt idx="2">
                  <c:v>industria e cont</c:v>
                </c:pt>
              </c:strCache>
            </c:strRef>
          </c:cat>
          <c:val>
            <c:numRef>
              <c:f>Plan1!$B$2:$B$4</c:f>
              <c:numCache>
                <c:formatCode>###0</c:formatCode>
                <c:ptCount val="3"/>
                <c:pt idx="0">
                  <c:v>2304</c:v>
                </c:pt>
                <c:pt idx="1">
                  <c:v>2054</c:v>
                </c:pt>
                <c:pt idx="2">
                  <c:v>1643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351-44C2-BA52-5A0F84A92DA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27"/>
        <c:overlap val="70"/>
        <c:axId val="1623202112"/>
        <c:axId val="1623204832"/>
      </c:barChart>
      <c:valAx>
        <c:axId val="1623204832"/>
        <c:scaling>
          <c:orientation val="minMax"/>
          <c:max val="5000"/>
        </c:scaling>
        <c:delete val="1"/>
        <c:axPos val="l"/>
        <c:numFmt formatCode="###0" sourceLinked="1"/>
        <c:majorTickMark val="out"/>
        <c:minorTickMark val="none"/>
        <c:tickLblPos val="nextTo"/>
        <c:crossAx val="1623202112"/>
        <c:crosses val="autoZero"/>
        <c:crossBetween val="between"/>
      </c:valAx>
      <c:catAx>
        <c:axId val="16232021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623204832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0.29634331920974588</c:v>
                </c:pt>
                <c:pt idx="1">
                  <c:v>0.72444167410276972</c:v>
                </c:pt>
                <c:pt idx="2">
                  <c:v>0.81434891299127443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0.70365668079025467</c:v>
                </c:pt>
                <c:pt idx="1">
                  <c:v>0.27555832589722823</c:v>
                </c:pt>
                <c:pt idx="2">
                  <c:v>0.18565108700872471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0.65983477602147933</c:v>
                </c:pt>
                <c:pt idx="1">
                  <c:v>0.50318955385996023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7F-4D32-90FD-207E31F7A45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0.34016522397851934</c:v>
                </c:pt>
                <c:pt idx="1">
                  <c:v>0.49681044614003689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7F-4D32-90FD-207E31F7A4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0.58790933133517997</c:v>
                </c:pt>
                <c:pt idx="1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7A-42FB-BB0A-4207E514B77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77C90FE3-7E1B-4EAF-9B77-07314EB667DD}" type="VALUE">
                      <a:rPr lang="en-US" sz="1400" b="0" i="0" u="none" strike="noStrike" kern="1200" baseline="0">
                        <a:solidFill>
                          <a:prstClr val="black"/>
                        </a:solidFill>
                        <a:latin typeface="+mn-lt"/>
                        <a:ea typeface="+mn-ea"/>
                        <a:cs typeface="+mn-cs"/>
                      </a:rPr>
                      <a:pPr/>
                      <a:t>[VALOR]</a:t>
                    </a:fld>
                    <a:endParaRPr lang="pt-B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127-42BC-913A-57F1115CE2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0.41</c:v>
                </c:pt>
                <c:pt idx="1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7A-42FB-BB0A-4207E514B7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90277964456391879"/>
          <c:w val="1"/>
          <c:h val="9.72203554360812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0.10542506641662759"/>
          <c:w val="0.93510776662950579"/>
          <c:h val="0.64853727144866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0.57101032123721873</c:v>
                </c:pt>
                <c:pt idx="1">
                  <c:v>0.56804856201611609</c:v>
                </c:pt>
                <c:pt idx="2">
                  <c:v>0.62853700628236808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9-4832-854C-6B578FC4CDE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0.42898967876278182</c:v>
                </c:pt>
                <c:pt idx="1">
                  <c:v>0.43195143798388247</c:v>
                </c:pt>
                <c:pt idx="2">
                  <c:v>0.37146299371762853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9-4832-854C-6B578FC4CD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7635919674949192"/>
          <c:w val="1"/>
          <c:h val="0.1236408032505078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###0%</c:formatCode>
                <c:ptCount val="4"/>
                <c:pt idx="0">
                  <c:v>0.65082050814067371</c:v>
                </c:pt>
                <c:pt idx="1">
                  <c:v>0.60853278477454276</c:v>
                </c:pt>
                <c:pt idx="2">
                  <c:v>0.57458362485705272</c:v>
                </c:pt>
                <c:pt idx="3">
                  <c:v>0.51508538252456071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A4-47EB-9E82-F8D528177E0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###0%</c:formatCode>
                <c:ptCount val="4"/>
                <c:pt idx="0">
                  <c:v>0.34917949185932734</c:v>
                </c:pt>
                <c:pt idx="1">
                  <c:v>0.39146721522545624</c:v>
                </c:pt>
                <c:pt idx="2">
                  <c:v>0.42541637514294672</c:v>
                </c:pt>
                <c:pt idx="3">
                  <c:v>0.48491461747543918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A4-47EB-9E82-F8D528177E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N </c:v>
                </c:pt>
                <c:pt idx="3">
                  <c:v>CO</c:v>
                </c:pt>
                <c:pt idx="4">
                  <c:v>NE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0.63972302011653037</c:v>
                </c:pt>
                <c:pt idx="1">
                  <c:v>0.63896466259982632</c:v>
                </c:pt>
                <c:pt idx="2">
                  <c:v>0.60859787947239108</c:v>
                </c:pt>
                <c:pt idx="3">
                  <c:v>0.52782998166039974</c:v>
                </c:pt>
                <c:pt idx="4">
                  <c:v>0.49238356707719966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76-4B78-9457-452D34D9DF1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3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N </c:v>
                </c:pt>
                <c:pt idx="3">
                  <c:v>CO</c:v>
                </c:pt>
                <c:pt idx="4">
                  <c:v>NE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0.36027697988346996</c:v>
                </c:pt>
                <c:pt idx="1">
                  <c:v>0.36103533740017241</c:v>
                </c:pt>
                <c:pt idx="2">
                  <c:v>0.39140212052760853</c:v>
                </c:pt>
                <c:pt idx="3">
                  <c:v>0.47217001833959921</c:v>
                </c:pt>
                <c:pt idx="4">
                  <c:v>0.50761643292279934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76-4B78-9457-452D34D9DF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710820161987891"/>
          <c:y val="0.84162720737615249"/>
          <c:w val="0.38880986081623031"/>
          <c:h val="0.101732692608220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34796054449972363"/>
          <c:y val="3.01519468186134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PJ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4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AP</c:v>
                </c:pt>
                <c:pt idx="1">
                  <c:v>RO</c:v>
                </c:pt>
                <c:pt idx="2">
                  <c:v>SP</c:v>
                </c:pt>
                <c:pt idx="3">
                  <c:v>AC</c:v>
                </c:pt>
                <c:pt idx="4">
                  <c:v>PR</c:v>
                </c:pt>
                <c:pt idx="5">
                  <c:v>SC</c:v>
                </c:pt>
                <c:pt idx="6">
                  <c:v>RS</c:v>
                </c:pt>
                <c:pt idx="7">
                  <c:v>MT</c:v>
                </c:pt>
                <c:pt idx="8">
                  <c:v>MG</c:v>
                </c:pt>
                <c:pt idx="9">
                  <c:v>PA</c:v>
                </c:pt>
                <c:pt idx="10">
                  <c:v>ES</c:v>
                </c:pt>
                <c:pt idx="11">
                  <c:v>PB</c:v>
                </c:pt>
                <c:pt idx="12">
                  <c:v>TO</c:v>
                </c:pt>
                <c:pt idx="13">
                  <c:v>MA</c:v>
                </c:pt>
                <c:pt idx="14">
                  <c:v>AM</c:v>
                </c:pt>
                <c:pt idx="15">
                  <c:v>MS</c:v>
                </c:pt>
                <c:pt idx="16">
                  <c:v>RJ</c:v>
                </c:pt>
                <c:pt idx="17">
                  <c:v>GO</c:v>
                </c:pt>
                <c:pt idx="18">
                  <c:v>BA</c:v>
                </c:pt>
                <c:pt idx="19">
                  <c:v>PE</c:v>
                </c:pt>
                <c:pt idx="20">
                  <c:v>CE</c:v>
                </c:pt>
                <c:pt idx="21">
                  <c:v>DF</c:v>
                </c:pt>
                <c:pt idx="22">
                  <c:v>SE</c:v>
                </c:pt>
                <c:pt idx="23">
                  <c:v>RN</c:v>
                </c:pt>
                <c:pt idx="24">
                  <c:v>PI</c:v>
                </c:pt>
                <c:pt idx="25">
                  <c:v>RR</c:v>
                </c:pt>
                <c:pt idx="26">
                  <c:v>AL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0.74986769747779425</c:v>
                </c:pt>
                <c:pt idx="1">
                  <c:v>0.69494471693824078</c:v>
                </c:pt>
                <c:pt idx="2">
                  <c:v>0.67931413677021213</c:v>
                </c:pt>
                <c:pt idx="3">
                  <c:v>0.67616045871312125</c:v>
                </c:pt>
                <c:pt idx="4">
                  <c:v>0.66251447438525457</c:v>
                </c:pt>
                <c:pt idx="5">
                  <c:v>0.6408313034548897</c:v>
                </c:pt>
                <c:pt idx="6">
                  <c:v>0.61407209426593368</c:v>
                </c:pt>
                <c:pt idx="7">
                  <c:v>0.60736223692750424</c:v>
                </c:pt>
                <c:pt idx="8">
                  <c:v>0.6040055036187717</c:v>
                </c:pt>
                <c:pt idx="9">
                  <c:v>0.58916443380595263</c:v>
                </c:pt>
                <c:pt idx="10">
                  <c:v>0.58393334659313501</c:v>
                </c:pt>
                <c:pt idx="11">
                  <c:v>0.5822247394343768</c:v>
                </c:pt>
                <c:pt idx="12">
                  <c:v>0.58208919362628697</c:v>
                </c:pt>
                <c:pt idx="13">
                  <c:v>0.57428185647219587</c:v>
                </c:pt>
                <c:pt idx="14">
                  <c:v>0.56050989131896889</c:v>
                </c:pt>
                <c:pt idx="15">
                  <c:v>0.54694132218988012</c:v>
                </c:pt>
                <c:pt idx="16">
                  <c:v>0.54666802555166938</c:v>
                </c:pt>
                <c:pt idx="17">
                  <c:v>0.50248045842048361</c:v>
                </c:pt>
                <c:pt idx="18">
                  <c:v>0.49716180322973735</c:v>
                </c:pt>
                <c:pt idx="19">
                  <c:v>0.49049692924810062</c:v>
                </c:pt>
                <c:pt idx="20">
                  <c:v>0.48001092704356596</c:v>
                </c:pt>
                <c:pt idx="21">
                  <c:v>0.46545878956589987</c:v>
                </c:pt>
                <c:pt idx="22">
                  <c:v>0.4602489934826472</c:v>
                </c:pt>
                <c:pt idx="23">
                  <c:v>0.45328546736578784</c:v>
                </c:pt>
                <c:pt idx="24">
                  <c:v>0.43953925451395398</c:v>
                </c:pt>
                <c:pt idx="25">
                  <c:v>0.42898788592889292</c:v>
                </c:pt>
                <c:pt idx="26">
                  <c:v>0.36585648917835684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46-45BE-B5FA-34118C5AD39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PF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4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AP</c:v>
                </c:pt>
                <c:pt idx="1">
                  <c:v>RO</c:v>
                </c:pt>
                <c:pt idx="2">
                  <c:v>SP</c:v>
                </c:pt>
                <c:pt idx="3">
                  <c:v>AC</c:v>
                </c:pt>
                <c:pt idx="4">
                  <c:v>PR</c:v>
                </c:pt>
                <c:pt idx="5">
                  <c:v>SC</c:v>
                </c:pt>
                <c:pt idx="6">
                  <c:v>RS</c:v>
                </c:pt>
                <c:pt idx="7">
                  <c:v>MT</c:v>
                </c:pt>
                <c:pt idx="8">
                  <c:v>MG</c:v>
                </c:pt>
                <c:pt idx="9">
                  <c:v>PA</c:v>
                </c:pt>
                <c:pt idx="10">
                  <c:v>ES</c:v>
                </c:pt>
                <c:pt idx="11">
                  <c:v>PB</c:v>
                </c:pt>
                <c:pt idx="12">
                  <c:v>TO</c:v>
                </c:pt>
                <c:pt idx="13">
                  <c:v>MA</c:v>
                </c:pt>
                <c:pt idx="14">
                  <c:v>AM</c:v>
                </c:pt>
                <c:pt idx="15">
                  <c:v>MS</c:v>
                </c:pt>
                <c:pt idx="16">
                  <c:v>RJ</c:v>
                </c:pt>
                <c:pt idx="17">
                  <c:v>GO</c:v>
                </c:pt>
                <c:pt idx="18">
                  <c:v>BA</c:v>
                </c:pt>
                <c:pt idx="19">
                  <c:v>PE</c:v>
                </c:pt>
                <c:pt idx="20">
                  <c:v>CE</c:v>
                </c:pt>
                <c:pt idx="21">
                  <c:v>DF</c:v>
                </c:pt>
                <c:pt idx="22">
                  <c:v>SE</c:v>
                </c:pt>
                <c:pt idx="23">
                  <c:v>RN</c:v>
                </c:pt>
                <c:pt idx="24">
                  <c:v>PI</c:v>
                </c:pt>
                <c:pt idx="25">
                  <c:v>RR</c:v>
                </c:pt>
                <c:pt idx="26">
                  <c:v>AL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0.25013230252220547</c:v>
                </c:pt>
                <c:pt idx="1">
                  <c:v>0.30505528306176016</c:v>
                </c:pt>
                <c:pt idx="2">
                  <c:v>0.32068586322978782</c:v>
                </c:pt>
                <c:pt idx="3">
                  <c:v>0.32383954128687903</c:v>
                </c:pt>
                <c:pt idx="4">
                  <c:v>0.33748552561474471</c:v>
                </c:pt>
                <c:pt idx="5">
                  <c:v>0.3591686965451108</c:v>
                </c:pt>
                <c:pt idx="6">
                  <c:v>0.38592790573406627</c:v>
                </c:pt>
                <c:pt idx="7">
                  <c:v>0.39263776307249576</c:v>
                </c:pt>
                <c:pt idx="8">
                  <c:v>0.39599449638122791</c:v>
                </c:pt>
                <c:pt idx="9">
                  <c:v>0.41083556619404754</c:v>
                </c:pt>
                <c:pt idx="10">
                  <c:v>0.41606665340686427</c:v>
                </c:pt>
                <c:pt idx="11">
                  <c:v>0.41777526056562292</c:v>
                </c:pt>
                <c:pt idx="12">
                  <c:v>0.41791080637371325</c:v>
                </c:pt>
                <c:pt idx="13">
                  <c:v>0.42571814352780513</c:v>
                </c:pt>
                <c:pt idx="14">
                  <c:v>0.43949010868103128</c:v>
                </c:pt>
                <c:pt idx="15">
                  <c:v>0.45305867781011938</c:v>
                </c:pt>
                <c:pt idx="16">
                  <c:v>0.45333197444833023</c:v>
                </c:pt>
                <c:pt idx="17">
                  <c:v>0.49751954157951628</c:v>
                </c:pt>
                <c:pt idx="18">
                  <c:v>0.50283819677026287</c:v>
                </c:pt>
                <c:pt idx="19">
                  <c:v>0.50950307075189905</c:v>
                </c:pt>
                <c:pt idx="20">
                  <c:v>0.51998907295643415</c:v>
                </c:pt>
                <c:pt idx="21">
                  <c:v>0.53454121043409919</c:v>
                </c:pt>
                <c:pt idx="22">
                  <c:v>0.53975100651735286</c:v>
                </c:pt>
                <c:pt idx="23">
                  <c:v>0.54671453263421255</c:v>
                </c:pt>
                <c:pt idx="24">
                  <c:v>0.56046074548604607</c:v>
                </c:pt>
                <c:pt idx="25">
                  <c:v>0.57101211407110719</c:v>
                </c:pt>
                <c:pt idx="26">
                  <c:v>0.63414351082164255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46-45BE-B5FA-34118C5AD3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02131005740343"/>
          <c:y val="0.86147405844663227"/>
          <c:w val="0.14605168601437257"/>
          <c:h val="7.26882376882376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4"/>
          <c:order val="0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spPr>
              <a:solidFill>
                <a:schemeClr val="accent5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Planilha1!$D$2:$D$6</c:f>
              <c:numCache>
                <c:formatCode>0%</c:formatCode>
                <c:ptCount val="5"/>
                <c:pt idx="0">
                  <c:v>0.11</c:v>
                </c:pt>
                <c:pt idx="1">
                  <c:v>0.08</c:v>
                </c:pt>
                <c:pt idx="2">
                  <c:v>0.09</c:v>
                </c:pt>
                <c:pt idx="3">
                  <c:v>0.09</c:v>
                </c:pt>
                <c:pt idx="4">
                  <c:v>0.08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507-4E49-BE79-B9EB9E962CF2}"/>
            </c:ext>
          </c:extLst>
        </c:ser>
        <c:ser>
          <c:idx val="0"/>
          <c:order val="1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7.8907782864617401E-2"/>
                  <c:y val="-6.924754634678302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64E-45D8-90B7-5E3338799D40}"/>
                </c:ext>
              </c:extLst>
            </c:dLbl>
            <c:dLbl>
              <c:idx val="1"/>
              <c:layout>
                <c:manualLayout>
                  <c:x val="-9.736574376862149E-2"/>
                  <c:y val="-5.001211680600996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64E-45D8-90B7-5E3338799D40}"/>
                </c:ext>
              </c:extLst>
            </c:dLbl>
            <c:dLbl>
              <c:idx val="2"/>
              <c:layout>
                <c:manualLayout>
                  <c:x val="-9.0444008429619985E-2"/>
                  <c:y val="-8.07888040712468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64E-45D8-90B7-5E3338799D40}"/>
                </c:ext>
              </c:extLst>
            </c:dLbl>
            <c:dLbl>
              <c:idx val="3"/>
              <c:layout>
                <c:manualLayout>
                  <c:x val="-7.1986047525615868E-2"/>
                  <c:y val="-7.694171816309221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64E-45D8-90B7-5E3338799D40}"/>
                </c:ext>
              </c:extLst>
            </c:dLbl>
            <c:dLbl>
              <c:idx val="4"/>
              <c:layout>
                <c:manualLayout>
                  <c:x val="-5.3528086621611799E-2"/>
                  <c:y val="-6.15533745304737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64E-45D8-90B7-5E3338799D40}"/>
                </c:ext>
              </c:extLst>
            </c:dLbl>
            <c:spPr>
              <a:solidFill>
                <a:srgbClr val="0070C0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Planilha1!$E$2:$E$6</c:f>
              <c:numCache>
                <c:formatCode>0%</c:formatCode>
                <c:ptCount val="5"/>
                <c:pt idx="0">
                  <c:v>0.25</c:v>
                </c:pt>
                <c:pt idx="1">
                  <c:v>0.3</c:v>
                </c:pt>
                <c:pt idx="2">
                  <c:v>0.28000000000000003</c:v>
                </c:pt>
                <c:pt idx="3">
                  <c:v>0.32</c:v>
                </c:pt>
                <c:pt idx="4">
                  <c:v>0.28999999999999998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F1D-41F2-9748-2FBB851B7A52}"/>
            </c:ext>
          </c:extLst>
        </c:ser>
        <c:ser>
          <c:idx val="1"/>
          <c:order val="2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6758229779812527E-2"/>
                  <c:y val="-3.25269598933721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F1D-41F2-9748-2FBB851B7A52}"/>
                </c:ext>
              </c:extLst>
            </c:dLbl>
            <c:spPr>
              <a:solidFill>
                <a:schemeClr val="accent2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Planilha1!$F$2:$F$6</c:f>
              <c:numCache>
                <c:formatCode>0%</c:formatCode>
                <c:ptCount val="5"/>
                <c:pt idx="0">
                  <c:v>0.16</c:v>
                </c:pt>
                <c:pt idx="1">
                  <c:v>0.21</c:v>
                </c:pt>
                <c:pt idx="2">
                  <c:v>0.26</c:v>
                </c:pt>
                <c:pt idx="3">
                  <c:v>0.28999999999999998</c:v>
                </c:pt>
                <c:pt idx="4">
                  <c:v>0.27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F1D-41F2-9748-2FBB851B7A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144775089019692"/>
          <c:y val="0.38191021446746637"/>
          <c:w val="0.19470877843180001"/>
          <c:h val="0.493934326911426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1.4386639711437985E-2</c:v>
                </c:pt>
                <c:pt idx="1">
                  <c:v>2.1311199575202121E-2</c:v>
                </c:pt>
                <c:pt idx="2">
                  <c:v>1.6714127511396368E-2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0.3394093102672997</c:v>
                </c:pt>
                <c:pt idx="1">
                  <c:v>0.32930099675677194</c:v>
                </c:pt>
                <c:pt idx="2">
                  <c:v>0.33238777438779749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9.6884734512821341E-2</c:v>
                </c:pt>
                <c:pt idx="1">
                  <c:v>6.6725849183583638E-2</c:v>
                </c:pt>
                <c:pt idx="2">
                  <c:v>8.0453945049429432E-2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FA-4C72-8929-6C2200ECC42A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Planilha1!$E$2:$E$4</c:f>
              <c:numCache>
                <c:formatCode>###0%</c:formatCode>
                <c:ptCount val="3"/>
                <c:pt idx="0">
                  <c:v>0.31377267463794145</c:v>
                </c:pt>
                <c:pt idx="1">
                  <c:v>0.27731698605881516</c:v>
                </c:pt>
                <c:pt idx="2">
                  <c:v>0.30834271479218434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FA-4C72-8929-6C2200ECC42A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Planilha1!$F$2:$F$4</c:f>
              <c:numCache>
                <c:formatCode>###0%</c:formatCode>
                <c:ptCount val="3"/>
                <c:pt idx="0">
                  <c:v>0.2355466408704997</c:v>
                </c:pt>
                <c:pt idx="1">
                  <c:v>0.30534496842563091</c:v>
                </c:pt>
                <c:pt idx="2">
                  <c:v>0.26210143825919002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FA-4C72-8929-6C2200ECC4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0.14861774693335247"/>
                  <c:y val="-2.04212895963981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C6F-45E5-A448-FC0B82650A59}"/>
                </c:ext>
              </c:extLst>
            </c:dLbl>
            <c:dLbl>
              <c:idx val="1"/>
              <c:layout>
                <c:manualLayout>
                  <c:x val="0.13337490109403424"/>
                  <c:y val="-2.04212895963981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C6F-45E5-A448-FC0B82650A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1.5349113129531713E-2</c:v>
                </c:pt>
                <c:pt idx="1">
                  <c:v>2.0183811077971466E-2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7F-4D32-90FD-207E31F7A45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0.33630696550899503</c:v>
                </c:pt>
                <c:pt idx="1">
                  <c:v>0.34244683940646126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7F-4D32-90FD-207E31F7A45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7.5433643856345989E-2</c:v>
                </c:pt>
                <c:pt idx="1">
                  <c:v>8.8852405276417259E-2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F0-487D-B26F-BEE02B7D94F6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Planilha1!$E$2:$E$3</c:f>
              <c:numCache>
                <c:formatCode>###0%</c:formatCode>
                <c:ptCount val="2"/>
                <c:pt idx="0">
                  <c:v>0.27864990714884275</c:v>
                </c:pt>
                <c:pt idx="1">
                  <c:v>0.31779584056700672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4F0-487D-B26F-BEE02B7D94F6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prstClr val="black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Planilha1!$F$2:$F$3</c:f>
              <c:numCache>
                <c:formatCode>###0%</c:formatCode>
                <c:ptCount val="2"/>
                <c:pt idx="0">
                  <c:v>0.29426037035628327</c:v>
                </c:pt>
                <c:pt idx="1">
                  <c:v>0.2307211036721456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4F0-487D-B26F-BEE02B7D94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0.76</c:v>
                </c:pt>
                <c:pt idx="1">
                  <c:v>0.83</c:v>
                </c:pt>
                <c:pt idx="2">
                  <c:v>0.84</c:v>
                </c:pt>
                <c:pt idx="3">
                  <c:v>0.86</c:v>
                </c:pt>
                <c:pt idx="4">
                  <c:v>0.82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6C-4988-89B4-BB0BF621154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sim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0.24</c:v>
                </c:pt>
                <c:pt idx="1">
                  <c:v>0.17</c:v>
                </c:pt>
                <c:pt idx="2">
                  <c:v>0.16</c:v>
                </c:pt>
                <c:pt idx="3">
                  <c:v>0.14000000000000001</c:v>
                </c:pt>
                <c:pt idx="4">
                  <c:v>0.18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6C-4988-89B4-BB0BF62115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849665721967877"/>
          <c:y val="0.4097322185871804"/>
          <c:w val="0.11152078337330136"/>
          <c:h val="0.1574530473767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0.12740927499393048"/>
                  <c:y val="-9.483273596176908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5B-4DE0-A8ED-1E99ABA7AA84}"/>
                </c:ext>
              </c:extLst>
            </c:dLbl>
            <c:dLbl>
              <c:idx val="1"/>
              <c:layout>
                <c:manualLayout>
                  <c:x val="0.14925086499289003"/>
                  <c:y val="-9.483273596176821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5B-4DE0-A8ED-1E99ABA7AA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2.0203129170444332E-2</c:v>
                </c:pt>
                <c:pt idx="1">
                  <c:v>1.4133008557720549E-2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7A-42FB-BB0A-4207E514B77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77C90FE3-7E1B-4EAF-9B77-07314EB667DD}" type="VALUE">
                      <a:rPr lang="en-US" sz="1400" b="0" i="0" u="none" strike="noStrike" kern="1200" baseline="0">
                        <a:solidFill>
                          <a:prstClr val="black"/>
                        </a:solidFill>
                        <a:latin typeface="+mn-lt"/>
                        <a:ea typeface="+mn-ea"/>
                        <a:cs typeface="+mn-cs"/>
                      </a:rPr>
                      <a:pPr/>
                      <a:t>[VALOR]</a:t>
                    </a:fld>
                    <a:endParaRPr lang="pt-B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127-42BC-913A-57F1115CE2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0.31138639322775929</c:v>
                </c:pt>
                <c:pt idx="1">
                  <c:v>0.37976010633886309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7A-42FB-BB0A-4207E514B77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8.3738824888815525E-2</c:v>
                </c:pt>
                <c:pt idx="1">
                  <c:v>7.1762693598459951E-2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1E9-45C9-AA71-FBC151CE07F6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Planilha1!$E$2:$E$3</c:f>
              <c:numCache>
                <c:formatCode>###0%</c:formatCode>
                <c:ptCount val="2"/>
                <c:pt idx="0">
                  <c:v>0.28665654712110189</c:v>
                </c:pt>
                <c:pt idx="1">
                  <c:v>0.30885611029224275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1E9-45C9-AA71-FBC151CE07F6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Planilha1!$F$2:$F$3</c:f>
              <c:numCache>
                <c:formatCode>###0%</c:formatCode>
                <c:ptCount val="2"/>
                <c:pt idx="0">
                  <c:v>0.29801510559187971</c:v>
                </c:pt>
                <c:pt idx="1">
                  <c:v>0.22548808121271213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E9-45C9-AA71-FBC151CE07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90277964456391879"/>
          <c:w val="1"/>
          <c:h val="9.72203554360812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0.10542506641662759"/>
          <c:w val="0.93510776662950579"/>
          <c:h val="0.64853727144866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9.9866320673114711E-2"/>
                  <c:y val="-9.92342553523988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C93-481A-83DD-E670F7C575B1}"/>
                </c:ext>
              </c:extLst>
            </c:dLbl>
            <c:dLbl>
              <c:idx val="1"/>
              <c:layout>
                <c:manualLayout>
                  <c:x val="-9.9866320673114781E-2"/>
                  <c:y val="-9.096368325280106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C93-481A-83DD-E670F7C575B1}"/>
                </c:ext>
              </c:extLst>
            </c:dLbl>
            <c:dLbl>
              <c:idx val="2"/>
              <c:layout>
                <c:manualLayout>
                  <c:x val="-9.2376346622631209E-2"/>
                  <c:y val="-9.923425535239789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C93-481A-83DD-E670F7C575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3.0468922299782528E-2</c:v>
                </c:pt>
                <c:pt idx="1">
                  <c:v>1.9482183161652095E-2</c:v>
                </c:pt>
                <c:pt idx="2">
                  <c:v>1.2606106655568685E-2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9-4832-854C-6B578FC4CDE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0.40649050632736594</c:v>
                </c:pt>
                <c:pt idx="1">
                  <c:v>0.34330329826494904</c:v>
                </c:pt>
                <c:pt idx="2">
                  <c:v>0.30166087786092327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9-4832-854C-6B578FC4CDE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9.2972939392069825E-2</c:v>
                </c:pt>
                <c:pt idx="1">
                  <c:v>0.10011193660966758</c:v>
                </c:pt>
                <c:pt idx="2">
                  <c:v>5.7162805525920242E-2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F6C-44A8-B3F1-2108C42FEB0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Planilha1!$E$2:$E$4</c:f>
              <c:numCache>
                <c:formatCode>###0%</c:formatCode>
                <c:ptCount val="3"/>
                <c:pt idx="0">
                  <c:v>0.22579384702553615</c:v>
                </c:pt>
                <c:pt idx="1">
                  <c:v>0.27378359653200218</c:v>
                </c:pt>
                <c:pt idx="2">
                  <c:v>0.33301019433776252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F6C-44A8-B3F1-2108C42FEB0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Planilha1!$F$2:$F$4</c:f>
              <c:numCache>
                <c:formatCode>###0%</c:formatCode>
                <c:ptCount val="3"/>
                <c:pt idx="0">
                  <c:v>0.24427378495524577</c:v>
                </c:pt>
                <c:pt idx="1">
                  <c:v>0.26331898543172899</c:v>
                </c:pt>
                <c:pt idx="2">
                  <c:v>0.29556001561982337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F6C-44A8-B3F1-2108C42FEB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7635919674949192"/>
          <c:w val="1"/>
          <c:h val="0.1236408032505078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layout>
        <c:manualLayout>
          <c:xMode val="edge"/>
          <c:yMode val="edge"/>
          <c:x val="0.2442360619642997"/>
          <c:y val="2.977027660571964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7.4899740504836054E-2"/>
                  <c:y val="-1.4885138302859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499-4D9E-98E0-7A1426C2BCE4}"/>
                </c:ext>
              </c:extLst>
            </c:dLbl>
            <c:dLbl>
              <c:idx val="1"/>
              <c:layout>
                <c:manualLayout>
                  <c:x val="-7.2403082488008225E-2"/>
                  <c:y val="-9.096368325280106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499-4D9E-98E0-7A1426C2BCE4}"/>
                </c:ext>
              </c:extLst>
            </c:dLbl>
            <c:dLbl>
              <c:idx val="2"/>
              <c:layout>
                <c:manualLayout>
                  <c:x val="-7.989305653849188E-2"/>
                  <c:y val="9.096368325280106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499-4D9E-98E0-7A1426C2BCE4}"/>
                </c:ext>
              </c:extLst>
            </c:dLbl>
            <c:dLbl>
              <c:idx val="3"/>
              <c:layout>
                <c:manualLayout>
                  <c:x val="-6.9906424471180395E-2"/>
                  <c:y val="-9.096368325280106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499-4D9E-98E0-7A1426C2BC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###0%</c:formatCode>
                <c:ptCount val="4"/>
                <c:pt idx="0">
                  <c:v>1.3432909291978384E-2</c:v>
                </c:pt>
                <c:pt idx="1">
                  <c:v>1.7335229243821425E-2</c:v>
                </c:pt>
                <c:pt idx="2">
                  <c:v>1.7952929951140294E-2</c:v>
                </c:pt>
                <c:pt idx="3">
                  <c:v>2.8909889731757656E-2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A4-47EB-9E82-F8D528177E0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###0%</c:formatCode>
                <c:ptCount val="4"/>
                <c:pt idx="0">
                  <c:v>0.35471518212139314</c:v>
                </c:pt>
                <c:pt idx="1">
                  <c:v>0.31655115326788902</c:v>
                </c:pt>
                <c:pt idx="2">
                  <c:v>0.33546015898116621</c:v>
                </c:pt>
                <c:pt idx="3">
                  <c:v>0.32229457875279283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A4-47EB-9E82-F8D528177E0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Planilha1!$D$2:$D$5</c:f>
              <c:numCache>
                <c:formatCode>###0%</c:formatCode>
                <c:ptCount val="4"/>
                <c:pt idx="0">
                  <c:v>6.9525324493882379E-2</c:v>
                </c:pt>
                <c:pt idx="1">
                  <c:v>7.4382171180915238E-2</c:v>
                </c:pt>
                <c:pt idx="2">
                  <c:v>9.1110109968070174E-2</c:v>
                </c:pt>
                <c:pt idx="3">
                  <c:v>8.6169575967654982E-2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99-4AE9-A240-015E8107D9DE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Planilha1!$E$2:$E$5</c:f>
              <c:numCache>
                <c:formatCode>###0%</c:formatCode>
                <c:ptCount val="4"/>
                <c:pt idx="0">
                  <c:v>0.33539698151072878</c:v>
                </c:pt>
                <c:pt idx="1">
                  <c:v>0.31886355584714687</c:v>
                </c:pt>
                <c:pt idx="2">
                  <c:v>0.26683051674990016</c:v>
                </c:pt>
                <c:pt idx="3">
                  <c:v>0.22153960460681862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799-4AE9-A240-015E8107D9DE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Planilha1!$F$2:$F$5</c:f>
              <c:numCache>
                <c:formatCode>###0%</c:formatCode>
                <c:ptCount val="4"/>
                <c:pt idx="0">
                  <c:v>0.22692960258201483</c:v>
                </c:pt>
                <c:pt idx="1">
                  <c:v>0.27286789046022786</c:v>
                </c:pt>
                <c:pt idx="2">
                  <c:v>0.28864628434972178</c:v>
                </c:pt>
                <c:pt idx="3">
                  <c:v>0.34108635094097567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799-4AE9-A240-015E8107D9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CO</c:v>
                </c:pt>
                <c:pt idx="1">
                  <c:v>N</c:v>
                </c:pt>
                <c:pt idx="2">
                  <c:v>NE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2.9004804389296961E-2</c:v>
                </c:pt>
                <c:pt idx="1">
                  <c:v>2.5418482415239765E-2</c:v>
                </c:pt>
                <c:pt idx="2">
                  <c:v>2.089670606449949E-2</c:v>
                </c:pt>
                <c:pt idx="3">
                  <c:v>2.0614771334957881E-2</c:v>
                </c:pt>
                <c:pt idx="4">
                  <c:v>1.3658351219377387E-2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76-4B78-9457-452D34D9DF1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CO</c:v>
                </c:pt>
                <c:pt idx="1">
                  <c:v>N</c:v>
                </c:pt>
                <c:pt idx="2">
                  <c:v>NE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0.34344609840911144</c:v>
                </c:pt>
                <c:pt idx="1">
                  <c:v>0.35639933782608652</c:v>
                </c:pt>
                <c:pt idx="2">
                  <c:v>0.33278389075379344</c:v>
                </c:pt>
                <c:pt idx="3">
                  <c:v>0.37569807676750899</c:v>
                </c:pt>
                <c:pt idx="4">
                  <c:v>0.31377168045565978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76-4B78-9457-452D34D9DF1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CO</c:v>
                </c:pt>
                <c:pt idx="1">
                  <c:v>N</c:v>
                </c:pt>
                <c:pt idx="2">
                  <c:v>NE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9.2729639278464185E-2</c:v>
                </c:pt>
                <c:pt idx="1">
                  <c:v>0.103198321111481</c:v>
                </c:pt>
                <c:pt idx="2">
                  <c:v>9.8497491204352527E-2</c:v>
                </c:pt>
                <c:pt idx="3">
                  <c:v>7.4100498875939433E-2</c:v>
                </c:pt>
                <c:pt idx="4">
                  <c:v>7.0425132359346471E-2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86-4A2A-BF5B-469B87AD208D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CO</c:v>
                </c:pt>
                <c:pt idx="1">
                  <c:v>N</c:v>
                </c:pt>
                <c:pt idx="2">
                  <c:v>NE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Planilha1!$E$2:$E$6</c:f>
              <c:numCache>
                <c:formatCode>###0%</c:formatCode>
                <c:ptCount val="5"/>
                <c:pt idx="0">
                  <c:v>0.32716403841741637</c:v>
                </c:pt>
                <c:pt idx="1">
                  <c:v>0.31333792985010894</c:v>
                </c:pt>
                <c:pt idx="2">
                  <c:v>0.29713687054797783</c:v>
                </c:pt>
                <c:pt idx="3">
                  <c:v>0.33560413337345579</c:v>
                </c:pt>
                <c:pt idx="4">
                  <c:v>0.26881572444830804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86-4A2A-BF5B-469B87AD208D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CO</c:v>
                </c:pt>
                <c:pt idx="1">
                  <c:v>N</c:v>
                </c:pt>
                <c:pt idx="2">
                  <c:v>NE</c:v>
                </c:pt>
                <c:pt idx="3">
                  <c:v>S</c:v>
                </c:pt>
                <c:pt idx="4">
                  <c:v>SE</c:v>
                </c:pt>
              </c:strCache>
            </c:strRef>
          </c:cat>
          <c:val>
            <c:numRef>
              <c:f>Planilha1!$F$2:$F$6</c:f>
              <c:numCache>
                <c:formatCode>###0%</c:formatCode>
                <c:ptCount val="5"/>
                <c:pt idx="0">
                  <c:v>0.20765541950571728</c:v>
                </c:pt>
                <c:pt idx="1">
                  <c:v>0.20164592879708451</c:v>
                </c:pt>
                <c:pt idx="2">
                  <c:v>0.25068504142937342</c:v>
                </c:pt>
                <c:pt idx="3">
                  <c:v>0.19398251964814014</c:v>
                </c:pt>
                <c:pt idx="4">
                  <c:v>0.33332911151730704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86-4A2A-BF5B-469B87AD20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7.9939057953919937E-2"/>
          <c:y val="0.86147405844663227"/>
          <c:w val="0.87012778170952265"/>
          <c:h val="0.101732692608220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28653157822001107"/>
          <c:y val="2.584452584452584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muito bom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TO</c:v>
                </c:pt>
                <c:pt idx="1">
                  <c:v>SE</c:v>
                </c:pt>
                <c:pt idx="2">
                  <c:v>MT</c:v>
                </c:pt>
                <c:pt idx="3">
                  <c:v>AL</c:v>
                </c:pt>
                <c:pt idx="4">
                  <c:v>AM</c:v>
                </c:pt>
                <c:pt idx="5">
                  <c:v>AC</c:v>
                </c:pt>
                <c:pt idx="6">
                  <c:v>MG</c:v>
                </c:pt>
                <c:pt idx="7">
                  <c:v>PB</c:v>
                </c:pt>
                <c:pt idx="8">
                  <c:v>RO</c:v>
                </c:pt>
                <c:pt idx="9">
                  <c:v>GO</c:v>
                </c:pt>
                <c:pt idx="10">
                  <c:v>RS</c:v>
                </c:pt>
                <c:pt idx="11">
                  <c:v>BA</c:v>
                </c:pt>
                <c:pt idx="12">
                  <c:v>RR</c:v>
                </c:pt>
                <c:pt idx="13">
                  <c:v>CE</c:v>
                </c:pt>
                <c:pt idx="14">
                  <c:v>PR</c:v>
                </c:pt>
                <c:pt idx="15">
                  <c:v>MA</c:v>
                </c:pt>
                <c:pt idx="16">
                  <c:v>PI</c:v>
                </c:pt>
                <c:pt idx="17">
                  <c:v>MS</c:v>
                </c:pt>
                <c:pt idx="18">
                  <c:v>AP</c:v>
                </c:pt>
                <c:pt idx="19">
                  <c:v>SC</c:v>
                </c:pt>
                <c:pt idx="20">
                  <c:v>DF</c:v>
                </c:pt>
                <c:pt idx="21">
                  <c:v>ES</c:v>
                </c:pt>
                <c:pt idx="22">
                  <c:v>SP</c:v>
                </c:pt>
                <c:pt idx="23">
                  <c:v>RN</c:v>
                </c:pt>
                <c:pt idx="24">
                  <c:v>PE</c:v>
                </c:pt>
                <c:pt idx="25">
                  <c:v>PA</c:v>
                </c:pt>
                <c:pt idx="26">
                  <c:v>RJ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5.6732306147885811E-2</c:v>
                </c:pt>
                <c:pt idx="1">
                  <c:v>5.4224683916874551E-2</c:v>
                </c:pt>
                <c:pt idx="2">
                  <c:v>5.399882507831906E-2</c:v>
                </c:pt>
                <c:pt idx="3">
                  <c:v>4.7129856255767752E-2</c:v>
                </c:pt>
                <c:pt idx="4">
                  <c:v>4.4284878665695374E-2</c:v>
                </c:pt>
                <c:pt idx="5">
                  <c:v>4.2149125386131449E-2</c:v>
                </c:pt>
                <c:pt idx="6">
                  <c:v>4.1648187980508684E-2</c:v>
                </c:pt>
                <c:pt idx="7">
                  <c:v>4.0879811525360202E-2</c:v>
                </c:pt>
                <c:pt idx="8">
                  <c:v>3.0367739439154981E-2</c:v>
                </c:pt>
                <c:pt idx="9">
                  <c:v>2.8902897004361657E-2</c:v>
                </c:pt>
                <c:pt idx="10">
                  <c:v>2.516639741235889E-2</c:v>
                </c:pt>
                <c:pt idx="11">
                  <c:v>2.2272754260783834E-2</c:v>
                </c:pt>
                <c:pt idx="12">
                  <c:v>2.0352737056127817E-2</c:v>
                </c:pt>
                <c:pt idx="13">
                  <c:v>2.00994287688325E-2</c:v>
                </c:pt>
                <c:pt idx="14">
                  <c:v>1.9221833214902759E-2</c:v>
                </c:pt>
                <c:pt idx="15">
                  <c:v>1.7906320281309018E-2</c:v>
                </c:pt>
                <c:pt idx="16">
                  <c:v>1.6676670683662936E-2</c:v>
                </c:pt>
                <c:pt idx="17">
                  <c:v>1.6162459472120864E-2</c:v>
                </c:pt>
                <c:pt idx="18">
                  <c:v>1.5669194596107775E-2</c:v>
                </c:pt>
                <c:pt idx="19">
                  <c:v>1.527510265437086E-2</c:v>
                </c:pt>
                <c:pt idx="20">
                  <c:v>1.32436364416798E-2</c:v>
                </c:pt>
                <c:pt idx="21">
                  <c:v>9.4928662524975862E-3</c:v>
                </c:pt>
                <c:pt idx="22">
                  <c:v>7.1182780985355916E-3</c:v>
                </c:pt>
                <c:pt idx="23">
                  <c:v>6.4404718698347326E-3</c:v>
                </c:pt>
                <c:pt idx="24">
                  <c:v>5.0736657967609174E-3</c:v>
                </c:pt>
                <c:pt idx="25">
                  <c:v>3.7563371689380821E-3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46-45BE-B5FA-34118C5AD39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bom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TO</c:v>
                </c:pt>
                <c:pt idx="1">
                  <c:v>SE</c:v>
                </c:pt>
                <c:pt idx="2">
                  <c:v>MT</c:v>
                </c:pt>
                <c:pt idx="3">
                  <c:v>AL</c:v>
                </c:pt>
                <c:pt idx="4">
                  <c:v>AM</c:v>
                </c:pt>
                <c:pt idx="5">
                  <c:v>AC</c:v>
                </c:pt>
                <c:pt idx="6">
                  <c:v>MG</c:v>
                </c:pt>
                <c:pt idx="7">
                  <c:v>PB</c:v>
                </c:pt>
                <c:pt idx="8">
                  <c:v>RO</c:v>
                </c:pt>
                <c:pt idx="9">
                  <c:v>GO</c:v>
                </c:pt>
                <c:pt idx="10">
                  <c:v>RS</c:v>
                </c:pt>
                <c:pt idx="11">
                  <c:v>BA</c:v>
                </c:pt>
                <c:pt idx="12">
                  <c:v>RR</c:v>
                </c:pt>
                <c:pt idx="13">
                  <c:v>CE</c:v>
                </c:pt>
                <c:pt idx="14">
                  <c:v>PR</c:v>
                </c:pt>
                <c:pt idx="15">
                  <c:v>MA</c:v>
                </c:pt>
                <c:pt idx="16">
                  <c:v>PI</c:v>
                </c:pt>
                <c:pt idx="17">
                  <c:v>MS</c:v>
                </c:pt>
                <c:pt idx="18">
                  <c:v>AP</c:v>
                </c:pt>
                <c:pt idx="19">
                  <c:v>SC</c:v>
                </c:pt>
                <c:pt idx="20">
                  <c:v>DF</c:v>
                </c:pt>
                <c:pt idx="21">
                  <c:v>ES</c:v>
                </c:pt>
                <c:pt idx="22">
                  <c:v>SP</c:v>
                </c:pt>
                <c:pt idx="23">
                  <c:v>RN</c:v>
                </c:pt>
                <c:pt idx="24">
                  <c:v>PE</c:v>
                </c:pt>
                <c:pt idx="25">
                  <c:v>PA</c:v>
                </c:pt>
                <c:pt idx="26">
                  <c:v>RJ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0.47019254349635636</c:v>
                </c:pt>
                <c:pt idx="1">
                  <c:v>0.26864029608064532</c:v>
                </c:pt>
                <c:pt idx="2">
                  <c:v>0.45243412230380076</c:v>
                </c:pt>
                <c:pt idx="3">
                  <c:v>0.33163502556620272</c:v>
                </c:pt>
                <c:pt idx="4">
                  <c:v>0.27116522828567946</c:v>
                </c:pt>
                <c:pt idx="5">
                  <c:v>0.42049859821215224</c:v>
                </c:pt>
                <c:pt idx="6">
                  <c:v>0.35003731796363668</c:v>
                </c:pt>
                <c:pt idx="7">
                  <c:v>0.39496922571416221</c:v>
                </c:pt>
                <c:pt idx="8">
                  <c:v>0.30379569954623581</c:v>
                </c:pt>
                <c:pt idx="9">
                  <c:v>0.34329984049312257</c:v>
                </c:pt>
                <c:pt idx="10">
                  <c:v>0.43539753964433037</c:v>
                </c:pt>
                <c:pt idx="11">
                  <c:v>0.34769685459602173</c:v>
                </c:pt>
                <c:pt idx="12">
                  <c:v>0.32611374743516863</c:v>
                </c:pt>
                <c:pt idx="13">
                  <c:v>0.28437445162038522</c:v>
                </c:pt>
                <c:pt idx="14">
                  <c:v>0.33040223066045482</c:v>
                </c:pt>
                <c:pt idx="15">
                  <c:v>0.33158797120703926</c:v>
                </c:pt>
                <c:pt idx="16">
                  <c:v>0.43598336359789991</c:v>
                </c:pt>
                <c:pt idx="17">
                  <c:v>0.30466435441722878</c:v>
                </c:pt>
                <c:pt idx="18">
                  <c:v>0.26527787170644146</c:v>
                </c:pt>
                <c:pt idx="19">
                  <c:v>0.34943496548451736</c:v>
                </c:pt>
                <c:pt idx="20">
                  <c:v>0.26113578161624473</c:v>
                </c:pt>
                <c:pt idx="21">
                  <c:v>0.36374145327752916</c:v>
                </c:pt>
                <c:pt idx="22">
                  <c:v>0.28053654784452431</c:v>
                </c:pt>
                <c:pt idx="23">
                  <c:v>0.35176968970170136</c:v>
                </c:pt>
                <c:pt idx="24">
                  <c:v>0.30640664121897654</c:v>
                </c:pt>
                <c:pt idx="25">
                  <c:v>0.38610352682246352</c:v>
                </c:pt>
                <c:pt idx="26">
                  <c:v>0.36412710348313487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46-45BE-B5FA-34118C5AD39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regular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TO</c:v>
                </c:pt>
                <c:pt idx="1">
                  <c:v>SE</c:v>
                </c:pt>
                <c:pt idx="2">
                  <c:v>MT</c:v>
                </c:pt>
                <c:pt idx="3">
                  <c:v>AL</c:v>
                </c:pt>
                <c:pt idx="4">
                  <c:v>AM</c:v>
                </c:pt>
                <c:pt idx="5">
                  <c:v>AC</c:v>
                </c:pt>
                <c:pt idx="6">
                  <c:v>MG</c:v>
                </c:pt>
                <c:pt idx="7">
                  <c:v>PB</c:v>
                </c:pt>
                <c:pt idx="8">
                  <c:v>RO</c:v>
                </c:pt>
                <c:pt idx="9">
                  <c:v>GO</c:v>
                </c:pt>
                <c:pt idx="10">
                  <c:v>RS</c:v>
                </c:pt>
                <c:pt idx="11">
                  <c:v>BA</c:v>
                </c:pt>
                <c:pt idx="12">
                  <c:v>RR</c:v>
                </c:pt>
                <c:pt idx="13">
                  <c:v>CE</c:v>
                </c:pt>
                <c:pt idx="14">
                  <c:v>PR</c:v>
                </c:pt>
                <c:pt idx="15">
                  <c:v>MA</c:v>
                </c:pt>
                <c:pt idx="16">
                  <c:v>PI</c:v>
                </c:pt>
                <c:pt idx="17">
                  <c:v>MS</c:v>
                </c:pt>
                <c:pt idx="18">
                  <c:v>AP</c:v>
                </c:pt>
                <c:pt idx="19">
                  <c:v>SC</c:v>
                </c:pt>
                <c:pt idx="20">
                  <c:v>DF</c:v>
                </c:pt>
                <c:pt idx="21">
                  <c:v>ES</c:v>
                </c:pt>
                <c:pt idx="22">
                  <c:v>SP</c:v>
                </c:pt>
                <c:pt idx="23">
                  <c:v>RN</c:v>
                </c:pt>
                <c:pt idx="24">
                  <c:v>PE</c:v>
                </c:pt>
                <c:pt idx="25">
                  <c:v>PA</c:v>
                </c:pt>
                <c:pt idx="26">
                  <c:v>RJ</c:v>
                </c:pt>
              </c:strCache>
            </c:strRef>
          </c:cat>
          <c:val>
            <c:numRef>
              <c:f>Planilha1!$D$2:$D$28</c:f>
              <c:numCache>
                <c:formatCode>###0%</c:formatCode>
                <c:ptCount val="27"/>
                <c:pt idx="0">
                  <c:v>8.7855548418312404E-2</c:v>
                </c:pt>
                <c:pt idx="1">
                  <c:v>8.2831666239675125E-2</c:v>
                </c:pt>
                <c:pt idx="2">
                  <c:v>0.12946994123639385</c:v>
                </c:pt>
                <c:pt idx="3">
                  <c:v>5.7770488953278874E-2</c:v>
                </c:pt>
                <c:pt idx="4">
                  <c:v>6.9820536864022842E-2</c:v>
                </c:pt>
                <c:pt idx="5">
                  <c:v>8.4488829068070231E-2</c:v>
                </c:pt>
                <c:pt idx="6">
                  <c:v>6.2346047172546895E-2</c:v>
                </c:pt>
                <c:pt idx="7">
                  <c:v>7.8625222341061646E-2</c:v>
                </c:pt>
                <c:pt idx="8">
                  <c:v>0.17925947522931782</c:v>
                </c:pt>
                <c:pt idx="9">
                  <c:v>7.9803730963899089E-2</c:v>
                </c:pt>
                <c:pt idx="10">
                  <c:v>6.5188611591102438E-2</c:v>
                </c:pt>
                <c:pt idx="11">
                  <c:v>0.10921425556671549</c:v>
                </c:pt>
                <c:pt idx="12">
                  <c:v>7.382948963637323E-2</c:v>
                </c:pt>
                <c:pt idx="13">
                  <c:v>9.8249686127867802E-2</c:v>
                </c:pt>
                <c:pt idx="14">
                  <c:v>6.5509204405663227E-2</c:v>
                </c:pt>
                <c:pt idx="15">
                  <c:v>0.10724797236199375</c:v>
                </c:pt>
                <c:pt idx="16">
                  <c:v>9.8714884011004755E-2</c:v>
                </c:pt>
                <c:pt idx="17">
                  <c:v>0.10308111472889005</c:v>
                </c:pt>
                <c:pt idx="18">
                  <c:v>8.9420269358624752E-2</c:v>
                </c:pt>
                <c:pt idx="19">
                  <c:v>0.10288742477208622</c:v>
                </c:pt>
                <c:pt idx="20">
                  <c:v>7.2550235609030025E-2</c:v>
                </c:pt>
                <c:pt idx="21">
                  <c:v>7.6399951916157144E-2</c:v>
                </c:pt>
                <c:pt idx="22">
                  <c:v>7.6421940240298594E-2</c:v>
                </c:pt>
                <c:pt idx="23">
                  <c:v>5.6691302698866783E-2</c:v>
                </c:pt>
                <c:pt idx="24">
                  <c:v>0.11614873078662778</c:v>
                </c:pt>
                <c:pt idx="25">
                  <c:v>0.10521186094526006</c:v>
                </c:pt>
                <c:pt idx="26">
                  <c:v>5.9419629779548316E-2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5CD-4E16-BBE9-BFFB288370D7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ruim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TO</c:v>
                </c:pt>
                <c:pt idx="1">
                  <c:v>SE</c:v>
                </c:pt>
                <c:pt idx="2">
                  <c:v>MT</c:v>
                </c:pt>
                <c:pt idx="3">
                  <c:v>AL</c:v>
                </c:pt>
                <c:pt idx="4">
                  <c:v>AM</c:v>
                </c:pt>
                <c:pt idx="5">
                  <c:v>AC</c:v>
                </c:pt>
                <c:pt idx="6">
                  <c:v>MG</c:v>
                </c:pt>
                <c:pt idx="7">
                  <c:v>PB</c:v>
                </c:pt>
                <c:pt idx="8">
                  <c:v>RO</c:v>
                </c:pt>
                <c:pt idx="9">
                  <c:v>GO</c:v>
                </c:pt>
                <c:pt idx="10">
                  <c:v>RS</c:v>
                </c:pt>
                <c:pt idx="11">
                  <c:v>BA</c:v>
                </c:pt>
                <c:pt idx="12">
                  <c:v>RR</c:v>
                </c:pt>
                <c:pt idx="13">
                  <c:v>CE</c:v>
                </c:pt>
                <c:pt idx="14">
                  <c:v>PR</c:v>
                </c:pt>
                <c:pt idx="15">
                  <c:v>MA</c:v>
                </c:pt>
                <c:pt idx="16">
                  <c:v>PI</c:v>
                </c:pt>
                <c:pt idx="17">
                  <c:v>MS</c:v>
                </c:pt>
                <c:pt idx="18">
                  <c:v>AP</c:v>
                </c:pt>
                <c:pt idx="19">
                  <c:v>SC</c:v>
                </c:pt>
                <c:pt idx="20">
                  <c:v>DF</c:v>
                </c:pt>
                <c:pt idx="21">
                  <c:v>ES</c:v>
                </c:pt>
                <c:pt idx="22">
                  <c:v>SP</c:v>
                </c:pt>
                <c:pt idx="23">
                  <c:v>RN</c:v>
                </c:pt>
                <c:pt idx="24">
                  <c:v>PE</c:v>
                </c:pt>
                <c:pt idx="25">
                  <c:v>PA</c:v>
                </c:pt>
                <c:pt idx="26">
                  <c:v>RJ</c:v>
                </c:pt>
              </c:strCache>
            </c:strRef>
          </c:cat>
          <c:val>
            <c:numRef>
              <c:f>Planilha1!$E$2:$E$28</c:f>
              <c:numCache>
                <c:formatCode>###0%</c:formatCode>
                <c:ptCount val="27"/>
                <c:pt idx="0">
                  <c:v>0.18494016330977373</c:v>
                </c:pt>
                <c:pt idx="1">
                  <c:v>0.34015304859201784</c:v>
                </c:pt>
                <c:pt idx="2">
                  <c:v>0.22765108195470668</c:v>
                </c:pt>
                <c:pt idx="3">
                  <c:v>0.30165628899111413</c:v>
                </c:pt>
                <c:pt idx="4">
                  <c:v>0.33365868742650534</c:v>
                </c:pt>
                <c:pt idx="5">
                  <c:v>0.21928198966736731</c:v>
                </c:pt>
                <c:pt idx="6">
                  <c:v>0.25249334070630702</c:v>
                </c:pt>
                <c:pt idx="7">
                  <c:v>0.27958447773155592</c:v>
                </c:pt>
                <c:pt idx="8">
                  <c:v>0.28580876931388061</c:v>
                </c:pt>
                <c:pt idx="9">
                  <c:v>0.35884014568658062</c:v>
                </c:pt>
                <c:pt idx="10">
                  <c:v>0.3153723916259224</c:v>
                </c:pt>
                <c:pt idx="11">
                  <c:v>0.26114932152105841</c:v>
                </c:pt>
                <c:pt idx="12">
                  <c:v>0.26450625011706741</c:v>
                </c:pt>
                <c:pt idx="13">
                  <c:v>0.32665150446700914</c:v>
                </c:pt>
                <c:pt idx="14">
                  <c:v>0.35263664475557344</c:v>
                </c:pt>
                <c:pt idx="15">
                  <c:v>0.35342986770830576</c:v>
                </c:pt>
                <c:pt idx="16">
                  <c:v>0.26465640057289791</c:v>
                </c:pt>
                <c:pt idx="17">
                  <c:v>0.35408314279650777</c:v>
                </c:pt>
                <c:pt idx="18">
                  <c:v>0.49320611805998693</c:v>
                </c:pt>
                <c:pt idx="19">
                  <c:v>0.34178019328775755</c:v>
                </c:pt>
                <c:pt idx="20">
                  <c:v>0.34687252053023848</c:v>
                </c:pt>
                <c:pt idx="21">
                  <c:v>0.27518103288770851</c:v>
                </c:pt>
                <c:pt idx="22">
                  <c:v>0.26976231510287407</c:v>
                </c:pt>
                <c:pt idx="23">
                  <c:v>0.27373959780524981</c:v>
                </c:pt>
                <c:pt idx="24">
                  <c:v>0.31800869661476239</c:v>
                </c:pt>
                <c:pt idx="25">
                  <c:v>0.34809091710233298</c:v>
                </c:pt>
                <c:pt idx="26">
                  <c:v>0.28530884253966426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5CD-4E16-BBE9-BFFB288370D7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muito ruim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TO</c:v>
                </c:pt>
                <c:pt idx="1">
                  <c:v>SE</c:v>
                </c:pt>
                <c:pt idx="2">
                  <c:v>MT</c:v>
                </c:pt>
                <c:pt idx="3">
                  <c:v>AL</c:v>
                </c:pt>
                <c:pt idx="4">
                  <c:v>AM</c:v>
                </c:pt>
                <c:pt idx="5">
                  <c:v>AC</c:v>
                </c:pt>
                <c:pt idx="6">
                  <c:v>MG</c:v>
                </c:pt>
                <c:pt idx="7">
                  <c:v>PB</c:v>
                </c:pt>
                <c:pt idx="8">
                  <c:v>RO</c:v>
                </c:pt>
                <c:pt idx="9">
                  <c:v>GO</c:v>
                </c:pt>
                <c:pt idx="10">
                  <c:v>RS</c:v>
                </c:pt>
                <c:pt idx="11">
                  <c:v>BA</c:v>
                </c:pt>
                <c:pt idx="12">
                  <c:v>RR</c:v>
                </c:pt>
                <c:pt idx="13">
                  <c:v>CE</c:v>
                </c:pt>
                <c:pt idx="14">
                  <c:v>PR</c:v>
                </c:pt>
                <c:pt idx="15">
                  <c:v>MA</c:v>
                </c:pt>
                <c:pt idx="16">
                  <c:v>PI</c:v>
                </c:pt>
                <c:pt idx="17">
                  <c:v>MS</c:v>
                </c:pt>
                <c:pt idx="18">
                  <c:v>AP</c:v>
                </c:pt>
                <c:pt idx="19">
                  <c:v>SC</c:v>
                </c:pt>
                <c:pt idx="20">
                  <c:v>DF</c:v>
                </c:pt>
                <c:pt idx="21">
                  <c:v>ES</c:v>
                </c:pt>
                <c:pt idx="22">
                  <c:v>SP</c:v>
                </c:pt>
                <c:pt idx="23">
                  <c:v>RN</c:v>
                </c:pt>
                <c:pt idx="24">
                  <c:v>PE</c:v>
                </c:pt>
                <c:pt idx="25">
                  <c:v>PA</c:v>
                </c:pt>
                <c:pt idx="26">
                  <c:v>RJ</c:v>
                </c:pt>
              </c:strCache>
            </c:strRef>
          </c:cat>
          <c:val>
            <c:numRef>
              <c:f>Planilha1!$F$2:$F$28</c:f>
              <c:numCache>
                <c:formatCode>###0%</c:formatCode>
                <c:ptCount val="27"/>
                <c:pt idx="0">
                  <c:v>0.20027943862767214</c:v>
                </c:pt>
                <c:pt idx="1">
                  <c:v>0.25415030517078813</c:v>
                </c:pt>
                <c:pt idx="2">
                  <c:v>0.13644602942677986</c:v>
                </c:pt>
                <c:pt idx="3">
                  <c:v>0.26180834023363581</c:v>
                </c:pt>
                <c:pt idx="4">
                  <c:v>0.28107066875809739</c:v>
                </c:pt>
                <c:pt idx="5">
                  <c:v>0.23358145766627986</c:v>
                </c:pt>
                <c:pt idx="6">
                  <c:v>0.2934751061770009</c:v>
                </c:pt>
                <c:pt idx="7">
                  <c:v>0.20594126268786023</c:v>
                </c:pt>
                <c:pt idx="8">
                  <c:v>0.20076831647141147</c:v>
                </c:pt>
                <c:pt idx="9">
                  <c:v>0.18915338585203353</c:v>
                </c:pt>
                <c:pt idx="10">
                  <c:v>0.15887505972628466</c:v>
                </c:pt>
                <c:pt idx="11">
                  <c:v>0.25966681405541825</c:v>
                </c:pt>
                <c:pt idx="12">
                  <c:v>0.31519777575526225</c:v>
                </c:pt>
                <c:pt idx="13">
                  <c:v>0.27062492901590618</c:v>
                </c:pt>
                <c:pt idx="14">
                  <c:v>0.23223008696340347</c:v>
                </c:pt>
                <c:pt idx="15">
                  <c:v>0.18982786844135194</c:v>
                </c:pt>
                <c:pt idx="16">
                  <c:v>0.18396868113453377</c:v>
                </c:pt>
                <c:pt idx="17">
                  <c:v>0.22200892858525167</c:v>
                </c:pt>
                <c:pt idx="18">
                  <c:v>0.13642654627883882</c:v>
                </c:pt>
                <c:pt idx="19">
                  <c:v>0.19062231380126984</c:v>
                </c:pt>
                <c:pt idx="20">
                  <c:v>0.30619782580280736</c:v>
                </c:pt>
                <c:pt idx="21">
                  <c:v>0.27518469566610926</c:v>
                </c:pt>
                <c:pt idx="22">
                  <c:v>0.36616091871376688</c:v>
                </c:pt>
                <c:pt idx="23">
                  <c:v>0.31135893792434693</c:v>
                </c:pt>
                <c:pt idx="24">
                  <c:v>0.25436226558287173</c:v>
                </c:pt>
                <c:pt idx="25">
                  <c:v>0.1568373579610044</c:v>
                </c:pt>
                <c:pt idx="26">
                  <c:v>0.29114442419765224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5CD-4E16-BBE9-BFFB288370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02131005740343"/>
          <c:y val="0.86147405844663227"/>
          <c:w val="0.25098984245439471"/>
          <c:h val="7.26882376882376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Planilha1!$A$5:$A$6</c:f>
              <c:strCache>
                <c:ptCount val="2"/>
                <c:pt idx="0">
                  <c:v>2018</c:v>
                </c:pt>
                <c:pt idx="1">
                  <c:v>2019</c:v>
                </c:pt>
              </c:strCache>
            </c:strRef>
          </c:cat>
          <c:val>
            <c:numRef>
              <c:f>Planilha1!$B$5:$B$6</c:f>
              <c:numCache>
                <c:formatCode>0.0</c:formatCode>
                <c:ptCount val="2"/>
                <c:pt idx="0">
                  <c:v>7.29</c:v>
                </c:pt>
                <c:pt idx="1">
                  <c:v>7.34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0F0-4AB1-A5B6-8DA5BF15A9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  <c:max val="8"/>
          <c:min val="6.5"/>
        </c:scaling>
        <c:delete val="1"/>
        <c:axPos val="l"/>
        <c:numFmt formatCode="0.0" sourceLinked="1"/>
        <c:majorTickMark val="out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0.0</c:formatCode>
                <c:ptCount val="3"/>
                <c:pt idx="0">
                  <c:v>7.45</c:v>
                </c:pt>
                <c:pt idx="1">
                  <c:v>7.25</c:v>
                </c:pt>
                <c:pt idx="2">
                  <c:v>7.42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51-4DDD-9EF3-370D2DE4A3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0.1121100659269979"/>
          <c:w val="0.93510776662950579"/>
          <c:h val="0.6567374175912525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0.0</c:formatCode>
                <c:ptCount val="2"/>
                <c:pt idx="0">
                  <c:v>7.42</c:v>
                </c:pt>
                <c:pt idx="1">
                  <c:v>7.26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76-44DF-BEA7-C6A97EE92A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8.4037485065710876E-2"/>
          <c:w val="0.93510776662950579"/>
          <c:h val="0.6848099611708482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0.0</c:formatCode>
                <c:ptCount val="2"/>
                <c:pt idx="0">
                  <c:v>7.22</c:v>
                </c:pt>
                <c:pt idx="1">
                  <c:v>7.61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DBE-4E0E-BAA7-9DF11372AC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3.5961087669948433E-2"/>
          <c:w val="0.93510776662950579"/>
          <c:h val="0.71800125019534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#,##0.0</c:formatCode>
                <c:ptCount val="3"/>
                <c:pt idx="0">
                  <c:v>7.7568502983687369</c:v>
                </c:pt>
                <c:pt idx="1">
                  <c:v>7.3995694123595204</c:v>
                </c:pt>
                <c:pt idx="2">
                  <c:v>7.1644179255876637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24-4533-965D-8A0FE2A179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#,##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0.10646241274007123</c:v>
                </c:pt>
                <c:pt idx="1">
                  <c:v>0.22376836639804737</c:v>
                </c:pt>
                <c:pt idx="2">
                  <c:v>0.25379457087772378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0.89353758725992849</c:v>
                </c:pt>
                <c:pt idx="1">
                  <c:v>0.77623163360195457</c:v>
                </c:pt>
                <c:pt idx="2">
                  <c:v>0.74620542912227383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9.5501640881387712E-2"/>
          <c:w val="0.93510776662950579"/>
          <c:h val="0.6386138459134239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0.0</c:formatCode>
                <c:ptCount val="4"/>
                <c:pt idx="0">
                  <c:v>7.49</c:v>
                </c:pt>
                <c:pt idx="1">
                  <c:v>7.07</c:v>
                </c:pt>
                <c:pt idx="2">
                  <c:v>7.22</c:v>
                </c:pt>
                <c:pt idx="3">
                  <c:v>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554-4F84-A185-0105F848C6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Sul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Centro-Oeste</c:v>
                </c:pt>
              </c:strCache>
            </c:strRef>
          </c:cat>
          <c:val>
            <c:numRef>
              <c:f>Planilha1!$B$2:$B$6</c:f>
              <c:numCache>
                <c:formatCode>#,##0.0</c:formatCode>
                <c:ptCount val="5"/>
                <c:pt idx="0">
                  <c:v>7.6239037759772499</c:v>
                </c:pt>
                <c:pt idx="1">
                  <c:v>7.5057135836477409</c:v>
                </c:pt>
                <c:pt idx="2">
                  <c:v>7.3756661981388767</c:v>
                </c:pt>
                <c:pt idx="3">
                  <c:v>7.2402161180302764</c:v>
                </c:pt>
                <c:pt idx="4">
                  <c:v>7.1760179234316306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35-48AB-81ED-8B235E1488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#,##0" sourceLinked="0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32904367053620781"/>
          <c:y val="2.584452584452584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RO</c:v>
                </c:pt>
                <c:pt idx="1">
                  <c:v>MA</c:v>
                </c:pt>
                <c:pt idx="2">
                  <c:v>RS</c:v>
                </c:pt>
                <c:pt idx="3">
                  <c:v>SC</c:v>
                </c:pt>
                <c:pt idx="4">
                  <c:v>MS</c:v>
                </c:pt>
                <c:pt idx="5">
                  <c:v>AC</c:v>
                </c:pt>
                <c:pt idx="6">
                  <c:v>MT</c:v>
                </c:pt>
                <c:pt idx="7">
                  <c:v>PA</c:v>
                </c:pt>
                <c:pt idx="8">
                  <c:v>PB</c:v>
                </c:pt>
                <c:pt idx="9">
                  <c:v>ES</c:v>
                </c:pt>
                <c:pt idx="10">
                  <c:v>PI</c:v>
                </c:pt>
                <c:pt idx="11">
                  <c:v>BA</c:v>
                </c:pt>
                <c:pt idx="12">
                  <c:v>RR</c:v>
                </c:pt>
                <c:pt idx="13">
                  <c:v>MG</c:v>
                </c:pt>
                <c:pt idx="14">
                  <c:v>PR</c:v>
                </c:pt>
                <c:pt idx="15">
                  <c:v>TO</c:v>
                </c:pt>
                <c:pt idx="16">
                  <c:v>AL</c:v>
                </c:pt>
                <c:pt idx="17">
                  <c:v>AM</c:v>
                </c:pt>
                <c:pt idx="18">
                  <c:v>RJ</c:v>
                </c:pt>
                <c:pt idx="19">
                  <c:v>PE</c:v>
                </c:pt>
                <c:pt idx="20">
                  <c:v>SP</c:v>
                </c:pt>
                <c:pt idx="21">
                  <c:v>CE</c:v>
                </c:pt>
                <c:pt idx="22">
                  <c:v>GO</c:v>
                </c:pt>
                <c:pt idx="23">
                  <c:v>SE</c:v>
                </c:pt>
                <c:pt idx="24">
                  <c:v>RN</c:v>
                </c:pt>
                <c:pt idx="25">
                  <c:v>AP</c:v>
                </c:pt>
                <c:pt idx="26">
                  <c:v>DF</c:v>
                </c:pt>
              </c:strCache>
            </c:strRef>
          </c:cat>
          <c:val>
            <c:numRef>
              <c:f>Planilha1!$B$2:$B$28</c:f>
              <c:numCache>
                <c:formatCode>#,##0.0</c:formatCode>
                <c:ptCount val="27"/>
                <c:pt idx="0">
                  <c:v>7.7733031008583504</c:v>
                </c:pt>
                <c:pt idx="1">
                  <c:v>7.7664110206571841</c:v>
                </c:pt>
                <c:pt idx="2">
                  <c:v>7.7528757767037915</c:v>
                </c:pt>
                <c:pt idx="3">
                  <c:v>7.7383588664960854</c:v>
                </c:pt>
                <c:pt idx="4">
                  <c:v>7.7359753275227225</c:v>
                </c:pt>
                <c:pt idx="5">
                  <c:v>7.7131127932847612</c:v>
                </c:pt>
                <c:pt idx="6">
                  <c:v>7.6875120569339668</c:v>
                </c:pt>
                <c:pt idx="7">
                  <c:v>7.6305816588230551</c:v>
                </c:pt>
                <c:pt idx="8">
                  <c:v>7.6228295603423213</c:v>
                </c:pt>
                <c:pt idx="9">
                  <c:v>7.5672360237591825</c:v>
                </c:pt>
                <c:pt idx="10">
                  <c:v>7.5624209815123091</c:v>
                </c:pt>
                <c:pt idx="11">
                  <c:v>7.532402982500745</c:v>
                </c:pt>
                <c:pt idx="12">
                  <c:v>7.4543056054336319</c:v>
                </c:pt>
                <c:pt idx="13">
                  <c:v>7.4363995783898273</c:v>
                </c:pt>
                <c:pt idx="14">
                  <c:v>7.4237706756350397</c:v>
                </c:pt>
                <c:pt idx="15">
                  <c:v>7.3993287337513252</c:v>
                </c:pt>
                <c:pt idx="16">
                  <c:v>7.3865726329984946</c:v>
                </c:pt>
                <c:pt idx="17">
                  <c:v>7.3039617631925076</c:v>
                </c:pt>
                <c:pt idx="18">
                  <c:v>7.2091910747263608</c:v>
                </c:pt>
                <c:pt idx="19">
                  <c:v>7.197272254395048</c:v>
                </c:pt>
                <c:pt idx="20">
                  <c:v>7.1488981597126431</c:v>
                </c:pt>
                <c:pt idx="21">
                  <c:v>7.1236563972583333</c:v>
                </c:pt>
                <c:pt idx="22">
                  <c:v>7.0791755119978319</c:v>
                </c:pt>
                <c:pt idx="23">
                  <c:v>7.0402143791568674</c:v>
                </c:pt>
                <c:pt idx="24">
                  <c:v>6.9753023727523447</c:v>
                </c:pt>
                <c:pt idx="25">
                  <c:v>6.6618111440223213</c:v>
                </c:pt>
                <c:pt idx="26">
                  <c:v>6.409252196649752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D9-4049-B986-0552731028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9.2433405275109598E-2</c:v>
                </c:pt>
                <c:pt idx="1">
                  <c:v>8.4260668115083565E-2</c:v>
                </c:pt>
                <c:pt idx="2">
                  <c:v>9.9112375896496699E-2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0.9067155290276232</c:v>
                </c:pt>
                <c:pt idx="1">
                  <c:v>0.91299207833959217</c:v>
                </c:pt>
                <c:pt idx="2">
                  <c:v>0.89825347909369524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6043292456335964E-2"/>
                  <c:y val="-3.01197675797462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29B-436A-ADAF-0D7F44953480}"/>
                </c:ext>
              </c:extLst>
            </c:dLbl>
            <c:dLbl>
              <c:idx val="1"/>
              <c:layout>
                <c:manualLayout>
                  <c:x val="-6.4892233370494296E-2"/>
                  <c:y val="-3.01197675797462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29B-436A-ADAF-0D7F44953480}"/>
                </c:ext>
              </c:extLst>
            </c:dLbl>
            <c:dLbl>
              <c:idx val="2"/>
              <c:layout>
                <c:manualLayout>
                  <c:x val="-0.10323764399851357"/>
                  <c:y val="-3.01197675797462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29B-436A-ADAF-0D7F449534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8.510656972663791E-4</c:v>
                </c:pt>
                <c:pt idx="1">
                  <c:v>2.7472535453239473E-3</c:v>
                </c:pt>
                <c:pt idx="2">
                  <c:v>2.6341450098067527E-3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7E9-4742-B837-449E30B9B4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857418246005204"/>
          <c:y val="0.9008508241432468"/>
          <c:w val="0.56054951690821253"/>
          <c:h val="9.538420490928495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40438794296887259"/>
          <c:y val="5.57900121052245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2019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4472C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2A6-447D-A9CD-50E9D05139C2}"/>
              </c:ext>
            </c:extLst>
          </c:dPt>
          <c:dPt>
            <c:idx val="1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2A6-447D-A9CD-50E9D05139C2}"/>
              </c:ext>
            </c:extLst>
          </c:dPt>
          <c:dPt>
            <c:idx val="2"/>
            <c:bubble3D val="0"/>
            <c:spPr>
              <a:solidFill>
                <a:srgbClr val="A5A5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2A6-447D-A9CD-50E9D05139C2}"/>
              </c:ext>
            </c:extLst>
          </c:dPt>
          <c:dLbls>
            <c:dLbl>
              <c:idx val="0"/>
              <c:layout>
                <c:manualLayout>
                  <c:x val="-7.4634446525552428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2A6-447D-A9CD-50E9D05139C2}"/>
                </c:ext>
              </c:extLst>
            </c:dLbl>
            <c:dLbl>
              <c:idx val="1"/>
              <c:layout>
                <c:manualLayout>
                  <c:x val="7.7299962472893488E-2"/>
                  <c:y val="-8.7171893914413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2A6-447D-A9CD-50E9D05139C2}"/>
                </c:ext>
              </c:extLst>
            </c:dLbl>
            <c:dLbl>
              <c:idx val="2"/>
              <c:layout>
                <c:manualLayout>
                  <c:x val="-6.9303414630870114E-2"/>
                  <c:y val="7.32243908881071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2A6-447D-A9CD-50E9D05139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Plan1!$A$2:$A$4</c:f>
              <c:strCache>
                <c:ptCount val="3"/>
                <c:pt idx="0">
                  <c:v>sim</c:v>
                </c:pt>
                <c:pt idx="1">
                  <c:v>não</c:v>
                </c:pt>
                <c:pt idx="2">
                  <c:v>não sabe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8.8462021047990322E-2</c:v>
                </c:pt>
                <c:pt idx="1">
                  <c:v>0.90960519985222232</c:v>
                </c:pt>
                <c:pt idx="2">
                  <c:v>1.9327790997876102E-3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2A6-447D-A9CD-50E9D05139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94305030731091"/>
          <c:y val="0.15750959096750919"/>
          <c:w val="0.21906385400864214"/>
          <c:h val="0.7746981312816959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0.10357323325472267</c:v>
                </c:pt>
                <c:pt idx="1">
                  <c:v>7.4298631210708233E-2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7F-4D32-90FD-207E31F7A45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0.8936802616650481</c:v>
                </c:pt>
                <c:pt idx="1">
                  <c:v>0.92477387735789984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7F-4D32-90FD-207E31F7A45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2.7465050802302896E-3</c:v>
                </c:pt>
                <c:pt idx="1">
                  <c:v>9.2749143139073727E-4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F5-4BE8-B8CF-BC69F2DD18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0.1</c:v>
                </c:pt>
                <c:pt idx="1">
                  <c:v>6.6359545411719956E-2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7A-42FB-BB0A-4207E514B77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0.9</c:v>
                </c:pt>
                <c:pt idx="1">
                  <c:v>0.92926427932159072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7A-42FB-BB0A-4207E514B77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4.3761752666884018E-3</c:v>
                </c:pt>
                <c:pt idx="1">
                  <c:v>4.3761752666884018E-3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A5-4E69-BF3B-361F23B7F7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4868835034013608"/>
          <c:y val="0.90277964456391879"/>
          <c:w val="0.80491142290249429"/>
          <c:h val="9.72203554360812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0.10542506641662759"/>
          <c:w val="0.93510776662950579"/>
          <c:h val="0.64853727144866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8.7383030588975383E-2"/>
                  <c:y val="-2.97702766057195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F7E-4AFE-9967-1085B18F8E69}"/>
                </c:ext>
              </c:extLst>
            </c:dLbl>
            <c:dLbl>
              <c:idx val="1"/>
              <c:layout>
                <c:manualLayout>
                  <c:x val="9.2376346622631028E-2"/>
                  <c:y val="-2.48085638380996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F7E-4AFE-9967-1085B18F8E69}"/>
                </c:ext>
              </c:extLst>
            </c:dLbl>
            <c:dLbl>
              <c:idx val="2"/>
              <c:layout>
                <c:manualLayout>
                  <c:x val="9.9866320673114725E-2"/>
                  <c:y val="-4.961712767619940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F7E-4AFE-9967-1085B18F8E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2.9002644641343125E-2</c:v>
                </c:pt>
                <c:pt idx="1">
                  <c:v>8.2877394675543656E-2</c:v>
                </c:pt>
                <c:pt idx="2">
                  <c:v>0.11283761815255224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9-4832-854C-6B578FC4CDE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0.97099735535865705</c:v>
                </c:pt>
                <c:pt idx="1">
                  <c:v>0.91273082425270091</c:v>
                </c:pt>
                <c:pt idx="2">
                  <c:v>0.88676285660722476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9-4832-854C-6B578FC4CDE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6EE-45F5-8CD1-CB72AE41089A}"/>
                </c:ext>
              </c:extLst>
            </c:dLbl>
            <c:dLbl>
              <c:idx val="1"/>
              <c:layout>
                <c:manualLayout>
                  <c:x val="4.4939844302901537E-2"/>
                  <c:y val="-2.97702766057196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F7E-4AFE-9967-1085B18F8E69}"/>
                </c:ext>
              </c:extLst>
            </c:dLbl>
            <c:dLbl>
              <c:idx val="2"/>
              <c:layout>
                <c:manualLayout>
                  <c:x val="3.744987025241802E-2"/>
                  <c:y val="-4.961693233317707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2692065738774871E-2"/>
                      <c:h val="7.983395843100483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2F7E-4AFE-9967-1085B18F8E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0</c:v>
                </c:pt>
                <c:pt idx="1">
                  <c:v>4.3917810717549119E-3</c:v>
                </c:pt>
                <c:pt idx="2">
                  <c:v>3.9952524022392552E-4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6EE-45F5-8CD1-CB72AE4108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7717504128332149"/>
          <c:y val="0.87635919674949192"/>
          <c:w val="0.53001061571125263"/>
          <c:h val="0.101732692608220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###0%</c:formatCode>
                <c:ptCount val="4"/>
                <c:pt idx="0">
                  <c:v>9.7883397089423868E-2</c:v>
                </c:pt>
                <c:pt idx="1">
                  <c:v>0.11352674687607064</c:v>
                </c:pt>
                <c:pt idx="2">
                  <c:v>7.2540778359383704E-2</c:v>
                </c:pt>
                <c:pt idx="3">
                  <c:v>5.2574361797139355E-2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A4-47EB-9E82-F8D528177E0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###0%</c:formatCode>
                <c:ptCount val="4"/>
                <c:pt idx="0">
                  <c:v>0.90168776137998885</c:v>
                </c:pt>
                <c:pt idx="1">
                  <c:v>0.88420355047939347</c:v>
                </c:pt>
                <c:pt idx="2">
                  <c:v>0.92306222970249874</c:v>
                </c:pt>
                <c:pt idx="3">
                  <c:v>0.94742563820286074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A4-47EB-9E82-F8D528177E0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4.7436502319729471E-2"/>
                  <c:y val="-2.97702766057196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9B6-4842-A427-413F5D5FAAA9}"/>
                </c:ext>
              </c:extLst>
            </c:dLbl>
            <c:dLbl>
              <c:idx val="1"/>
              <c:layout>
                <c:manualLayout>
                  <c:x val="4.9933160336557321E-2"/>
                  <c:y val="-2.97702766057196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9B6-4842-A427-413F5D5FAAA9}"/>
                </c:ext>
              </c:extLst>
            </c:dLbl>
            <c:dLbl>
              <c:idx val="2"/>
              <c:layout>
                <c:manualLayout>
                  <c:x val="4.9933160336557363E-2"/>
                  <c:y val="-3.225093764650729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7685381772430606E-2"/>
                      <c:h val="9.471909673386465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D9B6-4842-A427-413F5D5FAAA9}"/>
                </c:ext>
              </c:extLst>
            </c:dLbl>
            <c:dLbl>
              <c:idx val="3"/>
              <c:layout>
                <c:manualLayout>
                  <c:x val="3.4953212235590156E-2"/>
                  <c:y val="-2.97702766057196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9B6-4842-A427-413F5D5FAA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Planilha1!$D$2:$D$5</c:f>
              <c:numCache>
                <c:formatCode>###0%</c:formatCode>
                <c:ptCount val="4"/>
                <c:pt idx="0">
                  <c:v>4.2884153058658168E-4</c:v>
                </c:pt>
                <c:pt idx="1">
                  <c:v>2.269702644536133E-3</c:v>
                </c:pt>
                <c:pt idx="2">
                  <c:v>4.3969919381173523E-3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EA-41CA-899D-EDD7A24918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região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CO</c:v>
                </c:pt>
                <c:pt idx="2">
                  <c:v>N</c:v>
                </c:pt>
                <c:pt idx="3">
                  <c:v>NE</c:v>
                </c:pt>
                <c:pt idx="4">
                  <c:v>S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9.8994826227841462E-2</c:v>
                </c:pt>
                <c:pt idx="1">
                  <c:v>8.9065709053621628E-2</c:v>
                </c:pt>
                <c:pt idx="2">
                  <c:v>8.7829447892141713E-2</c:v>
                </c:pt>
                <c:pt idx="3">
                  <c:v>7.5022838957405566E-2</c:v>
                </c:pt>
                <c:pt idx="4">
                  <c:v>7.3356256304852485E-2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76-4B78-9457-452D34D9DF1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CO</c:v>
                </c:pt>
                <c:pt idx="2">
                  <c:v>N</c:v>
                </c:pt>
                <c:pt idx="3">
                  <c:v>NE</c:v>
                </c:pt>
                <c:pt idx="4">
                  <c:v>S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0.90015975371564361</c:v>
                </c:pt>
                <c:pt idx="1">
                  <c:v>0.91031093642764715</c:v>
                </c:pt>
                <c:pt idx="2">
                  <c:v>0.91217055210785847</c:v>
                </c:pt>
                <c:pt idx="3">
                  <c:v>0.92490280406999059</c:v>
                </c:pt>
                <c:pt idx="4">
                  <c:v>0.91888348404205189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76-4B78-9457-452D34D9DF1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CO</c:v>
                </c:pt>
                <c:pt idx="2">
                  <c:v>N</c:v>
                </c:pt>
                <c:pt idx="3">
                  <c:v>NE</c:v>
                </c:pt>
                <c:pt idx="4">
                  <c:v>S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8.4542005651449235E-4</c:v>
                </c:pt>
                <c:pt idx="1">
                  <c:v>6.2335451873031717E-4</c:v>
                </c:pt>
                <c:pt idx="2">
                  <c:v>0</c:v>
                </c:pt>
                <c:pt idx="3">
                  <c:v>7.4356972604626615E-5</c:v>
                </c:pt>
                <c:pt idx="4">
                  <c:v>7.7602596530957193E-3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15-436C-A32A-B8C00CF8F0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8965833136746089"/>
          <c:y val="0.83170378184091243"/>
          <c:w val="0.35590980577180154"/>
          <c:h val="0.101732692608220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raça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/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cor</a:t>
            </a:r>
            <a:endParaRPr lang="en-US" sz="1400" b="1" i="0" u="none" strike="noStrike" kern="1200" baseline="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0.19</c:v>
                </c:pt>
                <c:pt idx="1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7F-4D32-90FD-207E31F7A45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0.81</c:v>
                </c:pt>
                <c:pt idx="1">
                  <c:v>0.84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7F-4D32-90FD-207E31F7A4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165926822706483"/>
          <c:y val="0.89021747869432399"/>
          <c:w val="0.31668112725316117"/>
          <c:h val="0.1046771989065766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31834300718629083"/>
          <c:y val="2.15371048704382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RR</c:v>
                </c:pt>
                <c:pt idx="1">
                  <c:v>AM</c:v>
                </c:pt>
                <c:pt idx="2">
                  <c:v>DF</c:v>
                </c:pt>
                <c:pt idx="3">
                  <c:v>MS</c:v>
                </c:pt>
                <c:pt idx="4">
                  <c:v>AC</c:v>
                </c:pt>
                <c:pt idx="5">
                  <c:v>SP</c:v>
                </c:pt>
                <c:pt idx="6">
                  <c:v>AP</c:v>
                </c:pt>
                <c:pt idx="7">
                  <c:v>ES</c:v>
                </c:pt>
                <c:pt idx="8">
                  <c:v>RO</c:v>
                </c:pt>
                <c:pt idx="9">
                  <c:v>RN</c:v>
                </c:pt>
                <c:pt idx="10">
                  <c:v>CE</c:v>
                </c:pt>
                <c:pt idx="11">
                  <c:v>RJ</c:v>
                </c:pt>
                <c:pt idx="12">
                  <c:v>PE</c:v>
                </c:pt>
                <c:pt idx="13">
                  <c:v>SC</c:v>
                </c:pt>
                <c:pt idx="14">
                  <c:v>PR</c:v>
                </c:pt>
                <c:pt idx="15">
                  <c:v>SE</c:v>
                </c:pt>
                <c:pt idx="16">
                  <c:v>MT</c:v>
                </c:pt>
                <c:pt idx="17">
                  <c:v>PB</c:v>
                </c:pt>
                <c:pt idx="18">
                  <c:v>PI</c:v>
                </c:pt>
                <c:pt idx="19">
                  <c:v>GO</c:v>
                </c:pt>
                <c:pt idx="20">
                  <c:v>PA</c:v>
                </c:pt>
                <c:pt idx="21">
                  <c:v>MG</c:v>
                </c:pt>
                <c:pt idx="22">
                  <c:v>BA</c:v>
                </c:pt>
                <c:pt idx="23">
                  <c:v>AL</c:v>
                </c:pt>
                <c:pt idx="24">
                  <c:v>RS</c:v>
                </c:pt>
                <c:pt idx="25">
                  <c:v>TO</c:v>
                </c:pt>
                <c:pt idx="26">
                  <c:v>MA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0.13825115795504236</c:v>
                </c:pt>
                <c:pt idx="1">
                  <c:v>0.12830936175857871</c:v>
                </c:pt>
                <c:pt idx="2">
                  <c:v>0.12120242198216481</c:v>
                </c:pt>
                <c:pt idx="3">
                  <c:v>0.11635947707655912</c:v>
                </c:pt>
                <c:pt idx="4">
                  <c:v>0.11400056835091049</c:v>
                </c:pt>
                <c:pt idx="5">
                  <c:v>0.11395088939428916</c:v>
                </c:pt>
                <c:pt idx="6">
                  <c:v>0.10913729626906152</c:v>
                </c:pt>
                <c:pt idx="7">
                  <c:v>0.10384813067561866</c:v>
                </c:pt>
                <c:pt idx="8">
                  <c:v>0.10045224764721496</c:v>
                </c:pt>
                <c:pt idx="9">
                  <c:v>9.9527899121162472E-2</c:v>
                </c:pt>
                <c:pt idx="10">
                  <c:v>9.7435976944002189E-2</c:v>
                </c:pt>
                <c:pt idx="11">
                  <c:v>9.2682573535476862E-2</c:v>
                </c:pt>
                <c:pt idx="12">
                  <c:v>8.9161993531575987E-2</c:v>
                </c:pt>
                <c:pt idx="13">
                  <c:v>8.4898572988004073E-2</c:v>
                </c:pt>
                <c:pt idx="14">
                  <c:v>8.3271871177225287E-2</c:v>
                </c:pt>
                <c:pt idx="15">
                  <c:v>7.9069134262061164E-2</c:v>
                </c:pt>
                <c:pt idx="16">
                  <c:v>7.4097261576299436E-2</c:v>
                </c:pt>
                <c:pt idx="17">
                  <c:v>7.2808279935301284E-2</c:v>
                </c:pt>
                <c:pt idx="18">
                  <c:v>7.1962972402877731E-2</c:v>
                </c:pt>
                <c:pt idx="19">
                  <c:v>7.0532488407037436E-2</c:v>
                </c:pt>
                <c:pt idx="20">
                  <c:v>6.6625797120981017E-2</c:v>
                </c:pt>
                <c:pt idx="21">
                  <c:v>6.3989804699139341E-2</c:v>
                </c:pt>
                <c:pt idx="22">
                  <c:v>6.1194077608653162E-2</c:v>
                </c:pt>
                <c:pt idx="23">
                  <c:v>5.7719470308259829E-2</c:v>
                </c:pt>
                <c:pt idx="24">
                  <c:v>5.6643245581803739E-2</c:v>
                </c:pt>
                <c:pt idx="25">
                  <c:v>4.8841364684501745E-2</c:v>
                </c:pt>
                <c:pt idx="26">
                  <c:v>4.4999734339017522E-2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46-45BE-B5FA-34118C5AD39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RR</c:v>
                </c:pt>
                <c:pt idx="1">
                  <c:v>AM</c:v>
                </c:pt>
                <c:pt idx="2">
                  <c:v>DF</c:v>
                </c:pt>
                <c:pt idx="3">
                  <c:v>MS</c:v>
                </c:pt>
                <c:pt idx="4">
                  <c:v>AC</c:v>
                </c:pt>
                <c:pt idx="5">
                  <c:v>SP</c:v>
                </c:pt>
                <c:pt idx="6">
                  <c:v>AP</c:v>
                </c:pt>
                <c:pt idx="7">
                  <c:v>ES</c:v>
                </c:pt>
                <c:pt idx="8">
                  <c:v>RO</c:v>
                </c:pt>
                <c:pt idx="9">
                  <c:v>RN</c:v>
                </c:pt>
                <c:pt idx="10">
                  <c:v>CE</c:v>
                </c:pt>
                <c:pt idx="11">
                  <c:v>RJ</c:v>
                </c:pt>
                <c:pt idx="12">
                  <c:v>PE</c:v>
                </c:pt>
                <c:pt idx="13">
                  <c:v>SC</c:v>
                </c:pt>
                <c:pt idx="14">
                  <c:v>PR</c:v>
                </c:pt>
                <c:pt idx="15">
                  <c:v>SE</c:v>
                </c:pt>
                <c:pt idx="16">
                  <c:v>MT</c:v>
                </c:pt>
                <c:pt idx="17">
                  <c:v>PB</c:v>
                </c:pt>
                <c:pt idx="18">
                  <c:v>PI</c:v>
                </c:pt>
                <c:pt idx="19">
                  <c:v>GO</c:v>
                </c:pt>
                <c:pt idx="20">
                  <c:v>PA</c:v>
                </c:pt>
                <c:pt idx="21">
                  <c:v>MG</c:v>
                </c:pt>
                <c:pt idx="22">
                  <c:v>BA</c:v>
                </c:pt>
                <c:pt idx="23">
                  <c:v>AL</c:v>
                </c:pt>
                <c:pt idx="24">
                  <c:v>RS</c:v>
                </c:pt>
                <c:pt idx="25">
                  <c:v>TO</c:v>
                </c:pt>
                <c:pt idx="26">
                  <c:v>MA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0.8617488420449575</c:v>
                </c:pt>
                <c:pt idx="1">
                  <c:v>0.87169063824142223</c:v>
                </c:pt>
                <c:pt idx="2">
                  <c:v>0.87652277810518797</c:v>
                </c:pt>
                <c:pt idx="3">
                  <c:v>0.88270334853741805</c:v>
                </c:pt>
                <c:pt idx="4">
                  <c:v>0.88599943164908923</c:v>
                </c:pt>
                <c:pt idx="5">
                  <c:v>0.88604911060571079</c:v>
                </c:pt>
                <c:pt idx="6">
                  <c:v>0.89086270373093901</c:v>
                </c:pt>
                <c:pt idx="7">
                  <c:v>0.89291241080998196</c:v>
                </c:pt>
                <c:pt idx="8">
                  <c:v>0.89954775235278495</c:v>
                </c:pt>
                <c:pt idx="9">
                  <c:v>0.90047210087883722</c:v>
                </c:pt>
                <c:pt idx="10">
                  <c:v>0.90256402305599792</c:v>
                </c:pt>
                <c:pt idx="11">
                  <c:v>0.90406587070474731</c:v>
                </c:pt>
                <c:pt idx="12">
                  <c:v>0.91083800646842417</c:v>
                </c:pt>
                <c:pt idx="13">
                  <c:v>0.91510142701199593</c:v>
                </c:pt>
                <c:pt idx="14">
                  <c:v>0.91179253742673372</c:v>
                </c:pt>
                <c:pt idx="15">
                  <c:v>0.92093086573793892</c:v>
                </c:pt>
                <c:pt idx="16">
                  <c:v>0.92590273842369986</c:v>
                </c:pt>
                <c:pt idx="17">
                  <c:v>0.92611672432643699</c:v>
                </c:pt>
                <c:pt idx="18">
                  <c:v>0.92803702759712192</c:v>
                </c:pt>
                <c:pt idx="19">
                  <c:v>0.92946751159296259</c:v>
                </c:pt>
                <c:pt idx="20">
                  <c:v>0.93337420287901873</c:v>
                </c:pt>
                <c:pt idx="21">
                  <c:v>0.93548527205592946</c:v>
                </c:pt>
                <c:pt idx="22">
                  <c:v>0.93880592239134653</c:v>
                </c:pt>
                <c:pt idx="23">
                  <c:v>0.94228052969174025</c:v>
                </c:pt>
                <c:pt idx="24">
                  <c:v>0.92814661465715975</c:v>
                </c:pt>
                <c:pt idx="25">
                  <c:v>0.9511586353154986</c:v>
                </c:pt>
                <c:pt idx="26">
                  <c:v>0.95500026566098217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46-45BE-B5FA-34118C5AD39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Planilha1!$A$2:$A$28</c:f>
              <c:strCache>
                <c:ptCount val="27"/>
                <c:pt idx="0">
                  <c:v>RR</c:v>
                </c:pt>
                <c:pt idx="1">
                  <c:v>AM</c:v>
                </c:pt>
                <c:pt idx="2">
                  <c:v>DF</c:v>
                </c:pt>
                <c:pt idx="3">
                  <c:v>MS</c:v>
                </c:pt>
                <c:pt idx="4">
                  <c:v>AC</c:v>
                </c:pt>
                <c:pt idx="5">
                  <c:v>SP</c:v>
                </c:pt>
                <c:pt idx="6">
                  <c:v>AP</c:v>
                </c:pt>
                <c:pt idx="7">
                  <c:v>ES</c:v>
                </c:pt>
                <c:pt idx="8">
                  <c:v>RO</c:v>
                </c:pt>
                <c:pt idx="9">
                  <c:v>RN</c:v>
                </c:pt>
                <c:pt idx="10">
                  <c:v>CE</c:v>
                </c:pt>
                <c:pt idx="11">
                  <c:v>RJ</c:v>
                </c:pt>
                <c:pt idx="12">
                  <c:v>PE</c:v>
                </c:pt>
                <c:pt idx="13">
                  <c:v>SC</c:v>
                </c:pt>
                <c:pt idx="14">
                  <c:v>PR</c:v>
                </c:pt>
                <c:pt idx="15">
                  <c:v>SE</c:v>
                </c:pt>
                <c:pt idx="16">
                  <c:v>MT</c:v>
                </c:pt>
                <c:pt idx="17">
                  <c:v>PB</c:v>
                </c:pt>
                <c:pt idx="18">
                  <c:v>PI</c:v>
                </c:pt>
                <c:pt idx="19">
                  <c:v>GO</c:v>
                </c:pt>
                <c:pt idx="20">
                  <c:v>PA</c:v>
                </c:pt>
                <c:pt idx="21">
                  <c:v>MG</c:v>
                </c:pt>
                <c:pt idx="22">
                  <c:v>BA</c:v>
                </c:pt>
                <c:pt idx="23">
                  <c:v>AL</c:v>
                </c:pt>
                <c:pt idx="24">
                  <c:v>RS</c:v>
                </c:pt>
                <c:pt idx="25">
                  <c:v>TO</c:v>
                </c:pt>
                <c:pt idx="26">
                  <c:v>MA</c:v>
                </c:pt>
              </c:strCache>
            </c:strRef>
          </c:cat>
          <c:val>
            <c:numRef>
              <c:f>Planilha1!$D$2:$D$28</c:f>
              <c:numCache>
                <c:formatCode>###0%</c:formatCode>
                <c:ptCount val="27"/>
                <c:pt idx="0">
                  <c:v>0</c:v>
                </c:pt>
                <c:pt idx="1">
                  <c:v>0</c:v>
                </c:pt>
                <c:pt idx="2">
                  <c:v>2.2747999126472799E-3</c:v>
                </c:pt>
                <c:pt idx="3">
                  <c:v>9.3717438602267025E-4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3.2394585143991298E-3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3.2515557597754519E-3</c:v>
                </c:pt>
                <c:pt idx="12">
                  <c:v>0</c:v>
                </c:pt>
                <c:pt idx="13">
                  <c:v>0</c:v>
                </c:pt>
                <c:pt idx="14">
                  <c:v>4.9355913960419367E-3</c:v>
                </c:pt>
                <c:pt idx="15">
                  <c:v>0</c:v>
                </c:pt>
                <c:pt idx="16">
                  <c:v>0</c:v>
                </c:pt>
                <c:pt idx="17">
                  <c:v>1.074995738261913E-3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5.2492324493134902E-4</c:v>
                </c:pt>
                <c:pt idx="22">
                  <c:v>0</c:v>
                </c:pt>
                <c:pt idx="23">
                  <c:v>0</c:v>
                </c:pt>
                <c:pt idx="24">
                  <c:v>1.5210139761036388E-2</c:v>
                </c:pt>
                <c:pt idx="25">
                  <c:v>0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AC-4626-AF51-E6D93061B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02131005740343"/>
          <c:y val="0.86147405844663227"/>
          <c:w val="0.26754033651188502"/>
          <c:h val="7.26882376882376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598327965047398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0.51</c:v>
                </c:pt>
                <c:pt idx="1">
                  <c:v>0.42</c:v>
                </c:pt>
                <c:pt idx="2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B2-40A8-8681-86789CD7258F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0.21</c:v>
                </c:pt>
                <c:pt idx="1">
                  <c:v>0.08</c:v>
                </c:pt>
                <c:pt idx="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B2-40A8-8681-86789CD7258F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0.28999999999999998</c:v>
                </c:pt>
                <c:pt idx="1">
                  <c:v>0.54</c:v>
                </c:pt>
                <c:pt idx="2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B2-40A8-8681-86789CD7258F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Planilha1!$E$2:$E$4</c:f>
              <c:numCache>
                <c:formatCode>0%</c:formatCode>
                <c:ptCount val="3"/>
                <c:pt idx="0">
                  <c:v>0.01</c:v>
                </c:pt>
                <c:pt idx="1">
                  <c:v>0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CB2-40A8-8681-86789CD7258F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6661508387353243E-3"/>
                  <c:y val="-4.70888244849673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E33-4444-A2B8-98901BB47795}"/>
                </c:ext>
              </c:extLst>
            </c:dLbl>
            <c:dLbl>
              <c:idx val="1"/>
              <c:layout>
                <c:manualLayout>
                  <c:x val="-2.8330754193676672E-2"/>
                  <c:y val="-2.49293776685121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E33-4444-A2B8-98901BB47795}"/>
                </c:ext>
              </c:extLst>
            </c:dLbl>
            <c:dLbl>
              <c:idx val="2"/>
              <c:layout>
                <c:manualLayout>
                  <c:x val="1.4165377096838206E-2"/>
                  <c:y val="-3.60091010767397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E33-4444-A2B8-98901BB477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Planilha1!$F$2:$F$4</c:f>
              <c:numCache>
                <c:formatCode>0%</c:formatCode>
                <c:ptCount val="3"/>
                <c:pt idx="0">
                  <c:v>0</c:v>
                </c:pt>
                <c:pt idx="1">
                  <c:v>0.01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CB2-40A8-8681-86789CD725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700573528359731"/>
          <c:w val="1"/>
          <c:h val="0.229942647164027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27377766154915589"/>
          <c:y val="6.625063937495417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2019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4472C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4D3-435D-BD1D-F2F360DF2210}"/>
              </c:ext>
            </c:extLst>
          </c:dPt>
          <c:dPt>
            <c:idx val="1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4D3-435D-BD1D-F2F360DF2210}"/>
              </c:ext>
            </c:extLst>
          </c:dPt>
          <c:dPt>
            <c:idx val="2"/>
            <c:bubble3D val="0"/>
            <c:spPr>
              <a:solidFill>
                <a:srgbClr val="A5A5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4D3-435D-BD1D-F2F360DF221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86F-4758-AC8F-869C7A266FD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86F-4758-AC8F-869C7A266FD7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86F-4758-AC8F-869C7A266FD7}"/>
              </c:ext>
            </c:extLst>
          </c:dPt>
          <c:dLbls>
            <c:dLbl>
              <c:idx val="3"/>
              <c:tx>
                <c:rich>
                  <a:bodyPr/>
                  <a:lstStyle/>
                  <a:p>
                    <a:fld id="{5AAE4E9D-AA29-484F-9503-C02E85603280}" type="VALUE">
                      <a:rPr lang="en-US" sz="1200" smtClean="0"/>
                      <a:pPr/>
                      <a:t>[VALOR]</a:t>
                    </a:fld>
                    <a:r>
                      <a:rPr lang="en-US" sz="1200" dirty="0"/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86F-4758-AC8F-869C7A266FD7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86F-4758-AC8F-869C7A266FD7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B86F-4758-AC8F-869C7A266FD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Plan1!$A$2:$A$7</c:f>
              <c:strCache>
                <c:ptCount val="6"/>
                <c:pt idx="0">
                  <c:v>Aplicativo no celular</c:v>
                </c:pt>
                <c:pt idx="1">
                  <c:v>Sites</c:v>
                </c:pt>
                <c:pt idx="2">
                  <c:v>Não conseguiu/obteve</c:v>
                </c:pt>
                <c:pt idx="3">
                  <c:v>outros</c:v>
                </c:pt>
                <c:pt idx="4">
                  <c:v>não sabe/ não lembra</c:v>
                </c:pt>
                <c:pt idx="5">
                  <c:v>não quis responder</c:v>
                </c:pt>
              </c:strCache>
            </c:strRef>
          </c:cat>
          <c:val>
            <c:numRef>
              <c:f>Plan1!$B$2:$B$7</c:f>
              <c:numCache>
                <c:formatCode>###0%</c:formatCode>
                <c:ptCount val="6"/>
                <c:pt idx="0">
                  <c:v>0.45990153677396306</c:v>
                </c:pt>
                <c:pt idx="1">
                  <c:v>0.43132385164674197</c:v>
                </c:pt>
                <c:pt idx="2">
                  <c:v>0.13672497185818883</c:v>
                </c:pt>
                <c:pt idx="3" formatCode="0">
                  <c:v>4.0199095310071023E-3</c:v>
                </c:pt>
                <c:pt idx="4" formatCode="0">
                  <c:v>3.9737007883111292E-3</c:v>
                </c:pt>
                <c:pt idx="5" formatCode="0">
                  <c:v>6.817258969739851E-4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4D3-435D-BD1D-F2F360DF22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529913805189822"/>
          <c:y val="0.29698462123057062"/>
          <c:w val="0.3310155237969708"/>
          <c:h val="0.63522310101863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layout>
        <c:manualLayout>
          <c:xMode val="edge"/>
          <c:yMode val="edge"/>
          <c:x val="0.14794104209292624"/>
          <c:y val="9.6388802267661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5.5380712630767256E-2"/>
          <c:y val="8.8806624553936203E-2"/>
          <c:w val="0.89210561245036113"/>
          <c:h val="0.5250866624758492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0.38</c:v>
                </c:pt>
                <c:pt idx="1">
                  <c:v>0.47</c:v>
                </c:pt>
                <c:pt idx="2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BD-4E92-BE3A-E7235A16805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0.34</c:v>
                </c:pt>
                <c:pt idx="1">
                  <c:v>0.13</c:v>
                </c:pt>
                <c:pt idx="2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BD-4E92-BE3A-E7235A16805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0.28000000000000003</c:v>
                </c:pt>
                <c:pt idx="1">
                  <c:v>0.4</c:v>
                </c:pt>
                <c:pt idx="2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D3-43B1-B715-2BD998D0EBA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0D3-43B1-B715-2BD998D0EBA8}"/>
                </c:ext>
              </c:extLst>
            </c:dLbl>
            <c:dLbl>
              <c:idx val="1"/>
              <c:layout>
                <c:manualLayout>
                  <c:x val="0.10607204321075718"/>
                  <c:y val="9.4901226131313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0D3-43B1-B715-2BD998D0EBA8}"/>
                </c:ext>
              </c:extLst>
            </c:dLbl>
            <c:dLbl>
              <c:idx val="2"/>
              <c:layout>
                <c:manualLayout>
                  <c:x val="0.12040610310410264"/>
                  <c:y val="4.74506130656570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0D3-43B1-B715-2BD998D0E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Planilha1!$E$2:$E$4</c:f>
              <c:numCache>
                <c:formatCode>0%</c:formatCode>
                <c:ptCount val="3"/>
                <c:pt idx="0">
                  <c:v>0</c:v>
                </c:pt>
                <c:pt idx="1">
                  <c:v>0.01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D3-43B1-B715-2BD998D0EBA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0D3-43B1-B715-2BD998D0EBA8}"/>
                </c:ext>
              </c:extLst>
            </c:dLbl>
            <c:dLbl>
              <c:idx val="1"/>
              <c:layout>
                <c:manualLayout>
                  <c:x val="-5.2557612458909698E-17"/>
                  <c:y val="-2.3725306532828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0D3-43B1-B715-2BD998D0EBA8}"/>
                </c:ext>
              </c:extLst>
            </c:dLbl>
            <c:dLbl>
              <c:idx val="2"/>
              <c:layout>
                <c:manualLayout>
                  <c:x val="8.6004359360072336E-3"/>
                  <c:y val="-3.32154291459599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0D3-43B1-B715-2BD998D0E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Planilha1!$F$2:$F$4</c:f>
              <c:numCache>
                <c:formatCode>0%</c:formatCode>
                <c:ptCount val="3"/>
                <c:pt idx="0">
                  <c:v>0</c:v>
                </c:pt>
                <c:pt idx="1">
                  <c:v>0.01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0D3-43B1-B715-2BD998D0EB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1821197614090095E-2"/>
          <c:y val="0.74891514526062553"/>
          <c:w val="0.98817880238590994"/>
          <c:h val="0.2463400459138972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layout>
        <c:manualLayout>
          <c:xMode val="edge"/>
          <c:yMode val="edge"/>
          <c:x val="0.16091347916301732"/>
          <c:y val="1.4761062564046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4.3913464716090811E-2"/>
          <c:y val="9.5129430498059955E-2"/>
          <c:w val="0.91217329630104493"/>
          <c:h val="0.5370672345272796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0.53</c:v>
                </c:pt>
                <c:pt idx="1">
                  <c:v>0.54</c:v>
                </c:pt>
                <c:pt idx="2">
                  <c:v>0.3</c:v>
                </c:pt>
                <c:pt idx="3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0.16</c:v>
                </c:pt>
                <c:pt idx="1">
                  <c:v>0.11</c:v>
                </c:pt>
                <c:pt idx="2">
                  <c:v>0.17</c:v>
                </c:pt>
                <c:pt idx="3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BD-4C38-8908-CC3CBF9AD78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Planilha1!$D$2:$D$5</c:f>
              <c:numCache>
                <c:formatCode>0%</c:formatCode>
                <c:ptCount val="4"/>
                <c:pt idx="0">
                  <c:v>0.33</c:v>
                </c:pt>
                <c:pt idx="1">
                  <c:v>0.39</c:v>
                </c:pt>
                <c:pt idx="2">
                  <c:v>0.53</c:v>
                </c:pt>
                <c:pt idx="3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3-4859-9DB7-B26EF42C41E4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Planilha1!$E$2:$E$5</c:f>
              <c:numCache>
                <c:formatCode>0%</c:formatCode>
                <c:ptCount val="4"/>
                <c:pt idx="0">
                  <c:v>0.01</c:v>
                </c:pt>
                <c:pt idx="1">
                  <c:v>0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3-4859-9DB7-B26EF42C41E4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Planilha1!$F$2:$F$5</c:f>
              <c:numCache>
                <c:formatCode>0%</c:formatCode>
                <c:ptCount val="4"/>
                <c:pt idx="0">
                  <c:v>0</c:v>
                </c:pt>
                <c:pt idx="1">
                  <c:v>0</c:v>
                </c:pt>
                <c:pt idx="2">
                  <c:v>0.02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3-4859-9DB7-B26EF42C41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047902356029032"/>
          <c:w val="1"/>
          <c:h val="0.209520976439709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087478848796662"/>
          <c:y val="9.331328281517112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7.5448013745997383E-2"/>
          <c:w val="0.89210561245036113"/>
          <c:h val="0.5600948737524115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0.47</c:v>
                </c:pt>
                <c:pt idx="1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0.12</c:v>
                </c:pt>
                <c:pt idx="1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0.45</c:v>
                </c:pt>
                <c:pt idx="1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4F-4A9F-B9FB-F9EA3A274795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Planilha1!$E$2:$E$3</c:f>
              <c:numCache>
                <c:formatCode>0%</c:formatCode>
                <c:ptCount val="2"/>
                <c:pt idx="0">
                  <c:v>0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4F-4A9F-B9FB-F9EA3A274795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5F0-4124-BE80-37504CE86C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Planilha1!$F$2:$F$3</c:f>
              <c:numCache>
                <c:formatCode>0%</c:formatCode>
                <c:ptCount val="2"/>
                <c:pt idx="0">
                  <c:v>0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94F-4A9F-B9FB-F9EA3A2747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5394969941362331E-4"/>
          <c:y val="0.78058677855396952"/>
          <c:w val="0.99964605030058618"/>
          <c:h val="0.2194132214460304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28800779542126209"/>
          <c:y val="4.9203541880156448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4.1005534429887858E-2"/>
          <c:w val="0.89210561245036113"/>
          <c:h val="0.575311057430606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0.43</c:v>
                </c:pt>
                <c:pt idx="1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F4-4AA2-BDEB-A22B3BDF0BD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0.1</c:v>
                </c:pt>
                <c:pt idx="1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F4-4AA2-BDEB-A22B3BDF0BD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0.48</c:v>
                </c:pt>
                <c:pt idx="1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7F4-4AA2-BDEB-A22B3BDF0BDE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2130152659033548"/>
                  <c:y val="4.920354188015644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367-40D7-A6E4-8ED437962942}"/>
                </c:ext>
              </c:extLst>
            </c:dLbl>
            <c:dLbl>
              <c:idx val="1"/>
              <c:layout>
                <c:manualLayout>
                  <c:x val="0.11583116496052487"/>
                  <c:y val="-4.920354188015644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7F4-4AA2-BDEB-A22B3BDF0B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Planilha1!$E$2:$E$3</c:f>
              <c:numCache>
                <c:formatCode>0%</c:formatCode>
                <c:ptCount val="2"/>
                <c:pt idx="0">
                  <c:v>0.01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7F4-4AA2-BDEB-A22B3BDF0BDE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1.96814167520625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367-40D7-A6E4-8ED437962942}"/>
                </c:ext>
              </c:extLst>
            </c:dLbl>
            <c:dLbl>
              <c:idx val="1"/>
              <c:layout>
                <c:manualLayout>
                  <c:x val="7.4266240769592269E-3"/>
                  <c:y val="-9.840708376031289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367-40D7-A6E4-8ED4379629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Planilha1!$F$2:$F$3</c:f>
              <c:numCache>
                <c:formatCode>0%</c:formatCode>
                <c:ptCount val="2"/>
                <c:pt idx="0">
                  <c:v>0.01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67-40D7-A6E4-8ED4379629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2839341366050475E-2"/>
          <c:y val="0.77406237226934871"/>
          <c:w val="0.97872422600013664"/>
          <c:h val="0.225937627730651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layout>
        <c:manualLayout>
          <c:xMode val="edge"/>
          <c:yMode val="edge"/>
          <c:x val="0.27768025725886109"/>
          <c:y val="5.886142537344561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0.112371812076578"/>
          <c:w val="0.93510776662950579"/>
          <c:h val="0.5788740993296033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0.53025315533015316</c:v>
                </c:pt>
                <c:pt idx="1">
                  <c:v>0.51602630227780366</c:v>
                </c:pt>
                <c:pt idx="2">
                  <c:v>0.49260967252785226</c:v>
                </c:pt>
                <c:pt idx="3">
                  <c:v>0.47179827966513138</c:v>
                </c:pt>
                <c:pt idx="4">
                  <c:v>0.32008781500456435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0.25878091552704846</c:v>
                </c:pt>
                <c:pt idx="1">
                  <c:v>0.25893206572138538</c:v>
                </c:pt>
                <c:pt idx="2">
                  <c:v>0.33320824276339756</c:v>
                </c:pt>
                <c:pt idx="3">
                  <c:v>0.48103948529991081</c:v>
                </c:pt>
                <c:pt idx="4">
                  <c:v>0.53596394049746665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8-4ABF-AE19-00160CB2838B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-3.0823918486997605E-3"/>
                  <c:y val="5.35103867031323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289-4844-A9A5-54A826B74D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0.24670014255936501</c:v>
                </c:pt>
                <c:pt idx="1">
                  <c:v>0.25037278678021924</c:v>
                </c:pt>
                <c:pt idx="2">
                  <c:v>0.14185652351657715</c:v>
                </c:pt>
                <c:pt idx="3">
                  <c:v>7.8223160541163947E-2</c:v>
                </c:pt>
                <c:pt idx="4">
                  <c:v>0.19513498094649007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89-4844-A9A5-54A826B74DE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4730228822693789E-2"/>
                  <c:y val="1.07020773406264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289-4844-A9A5-54A826B74DE8}"/>
                </c:ext>
              </c:extLst>
            </c:dLbl>
            <c:dLbl>
              <c:idx val="1"/>
              <c:layout>
                <c:manualLayout>
                  <c:x val="6.4730228822693789E-2"/>
                  <c:y val="-5.351038670313287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289-4844-A9A5-54A826B74DE8}"/>
                </c:ext>
              </c:extLst>
            </c:dLbl>
            <c:dLbl>
              <c:idx val="2"/>
              <c:layout>
                <c:manualLayout>
                  <c:x val="6.781262067139348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289-4844-A9A5-54A826B74DE8}"/>
                </c:ext>
              </c:extLst>
            </c:dLbl>
            <c:dLbl>
              <c:idx val="3"/>
              <c:layout>
                <c:manualLayout>
                  <c:x val="6.4730228822693789E-2"/>
                  <c:y val="5.35103867031323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289-4844-A9A5-54A826B74DE8}"/>
                </c:ext>
              </c:extLst>
            </c:dLbl>
            <c:dLbl>
              <c:idx val="4"/>
              <c:layout>
                <c:manualLayout>
                  <c:x val="6.4730228822693553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289-4844-A9A5-54A826B74D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4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Planilha1!$E$2:$E$6</c:f>
              <c:numCache>
                <c:formatCode>###0%</c:formatCode>
                <c:ptCount val="5"/>
                <c:pt idx="0">
                  <c:v>1.3362120929453096E-2</c:v>
                </c:pt>
                <c:pt idx="1">
                  <c:v>8.4930298189364976E-3</c:v>
                </c:pt>
                <c:pt idx="2">
                  <c:v>9.5051851252273972E-3</c:v>
                </c:pt>
                <c:pt idx="3">
                  <c:v>2.1809867886672415E-3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289-4844-A9A5-54A826B74DE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8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Planilha1!$F$2:$F$6</c:f>
              <c:numCache>
                <c:formatCode>###0%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4.5111611208075567E-2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289-4844-A9A5-54A826B74D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5.3361785185442349E-3"/>
          <c:y val="0.82384928441444683"/>
          <c:w val="0.95911419023367905"/>
          <c:h val="0.1578935615207230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Aplicativo no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7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RR</c:v>
                </c:pt>
                <c:pt idx="1">
                  <c:v>MS</c:v>
                </c:pt>
                <c:pt idx="2">
                  <c:v>TO</c:v>
                </c:pt>
                <c:pt idx="3">
                  <c:v>PE</c:v>
                </c:pt>
                <c:pt idx="4">
                  <c:v>PI</c:v>
                </c:pt>
                <c:pt idx="5">
                  <c:v>PA</c:v>
                </c:pt>
                <c:pt idx="6">
                  <c:v>AL</c:v>
                </c:pt>
                <c:pt idx="7">
                  <c:v>AM</c:v>
                </c:pt>
                <c:pt idx="8">
                  <c:v>MA</c:v>
                </c:pt>
                <c:pt idx="9">
                  <c:v>CE</c:v>
                </c:pt>
                <c:pt idx="10">
                  <c:v>SC</c:v>
                </c:pt>
                <c:pt idx="11">
                  <c:v>ES</c:v>
                </c:pt>
                <c:pt idx="12">
                  <c:v>DF</c:v>
                </c:pt>
                <c:pt idx="13">
                  <c:v>SP</c:v>
                </c:pt>
                <c:pt idx="14">
                  <c:v>RN</c:v>
                </c:pt>
                <c:pt idx="15">
                  <c:v>BA</c:v>
                </c:pt>
                <c:pt idx="16">
                  <c:v>MG</c:v>
                </c:pt>
                <c:pt idx="17">
                  <c:v>GO</c:v>
                </c:pt>
                <c:pt idx="18">
                  <c:v>AP</c:v>
                </c:pt>
                <c:pt idx="19">
                  <c:v>RJ</c:v>
                </c:pt>
                <c:pt idx="20">
                  <c:v>AC</c:v>
                </c:pt>
                <c:pt idx="21">
                  <c:v>RS</c:v>
                </c:pt>
                <c:pt idx="22">
                  <c:v>MT</c:v>
                </c:pt>
                <c:pt idx="23">
                  <c:v>SE</c:v>
                </c:pt>
                <c:pt idx="24">
                  <c:v>RO</c:v>
                </c:pt>
                <c:pt idx="25">
                  <c:v>PR</c:v>
                </c:pt>
                <c:pt idx="26">
                  <c:v>PB</c:v>
                </c:pt>
              </c:strCache>
            </c:strRef>
          </c:cat>
          <c:val>
            <c:numRef>
              <c:f>Planilha1!$B$2:$B$29</c:f>
              <c:numCache>
                <c:formatCode>###0%</c:formatCode>
                <c:ptCount val="28"/>
                <c:pt idx="0">
                  <c:v>0.81429643027064591</c:v>
                </c:pt>
                <c:pt idx="1">
                  <c:v>0.72371570919463113</c:v>
                </c:pt>
                <c:pt idx="2">
                  <c:v>0.71643870549602129</c:v>
                </c:pt>
                <c:pt idx="3">
                  <c:v>0.67081839980208013</c:v>
                </c:pt>
                <c:pt idx="4">
                  <c:v>0.65655810111675672</c:v>
                </c:pt>
                <c:pt idx="5">
                  <c:v>0.62457992786147443</c:v>
                </c:pt>
                <c:pt idx="6">
                  <c:v>0.59759750205751594</c:v>
                </c:pt>
                <c:pt idx="7">
                  <c:v>0.54146824562795026</c:v>
                </c:pt>
                <c:pt idx="8">
                  <c:v>0.54145992361758033</c:v>
                </c:pt>
                <c:pt idx="9">
                  <c:v>0.53292328405208067</c:v>
                </c:pt>
                <c:pt idx="10">
                  <c:v>0.52058996484604181</c:v>
                </c:pt>
                <c:pt idx="11">
                  <c:v>0.50131102653535142</c:v>
                </c:pt>
                <c:pt idx="12">
                  <c:v>0.49359533906011022</c:v>
                </c:pt>
                <c:pt idx="13">
                  <c:v>0.49279646224270635</c:v>
                </c:pt>
                <c:pt idx="14">
                  <c:v>0.49186126147736781</c:v>
                </c:pt>
                <c:pt idx="15">
                  <c:v>0.46707505492444723</c:v>
                </c:pt>
                <c:pt idx="16">
                  <c:v>0.4464675593268454</c:v>
                </c:pt>
                <c:pt idx="17">
                  <c:v>0.43998908906500311</c:v>
                </c:pt>
                <c:pt idx="18">
                  <c:v>0.4161207859487327</c:v>
                </c:pt>
                <c:pt idx="19">
                  <c:v>0.40443413236757342</c:v>
                </c:pt>
                <c:pt idx="20">
                  <c:v>0.3948876483684422</c:v>
                </c:pt>
                <c:pt idx="21">
                  <c:v>0.35025781545248402</c:v>
                </c:pt>
                <c:pt idx="22">
                  <c:v>0.32923479583692389</c:v>
                </c:pt>
                <c:pt idx="23">
                  <c:v>0.31803649554543595</c:v>
                </c:pt>
                <c:pt idx="24">
                  <c:v>0.2359063656453638</c:v>
                </c:pt>
                <c:pt idx="25">
                  <c:v>0.17457466492233156</c:v>
                </c:pt>
                <c:pt idx="26">
                  <c:v>0.15091351958005728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conseguiu/obteve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RR</c:v>
                </c:pt>
                <c:pt idx="1">
                  <c:v>MS</c:v>
                </c:pt>
                <c:pt idx="2">
                  <c:v>TO</c:v>
                </c:pt>
                <c:pt idx="3">
                  <c:v>PE</c:v>
                </c:pt>
                <c:pt idx="4">
                  <c:v>PI</c:v>
                </c:pt>
                <c:pt idx="5">
                  <c:v>PA</c:v>
                </c:pt>
                <c:pt idx="6">
                  <c:v>AL</c:v>
                </c:pt>
                <c:pt idx="7">
                  <c:v>AM</c:v>
                </c:pt>
                <c:pt idx="8">
                  <c:v>MA</c:v>
                </c:pt>
                <c:pt idx="9">
                  <c:v>CE</c:v>
                </c:pt>
                <c:pt idx="10">
                  <c:v>SC</c:v>
                </c:pt>
                <c:pt idx="11">
                  <c:v>ES</c:v>
                </c:pt>
                <c:pt idx="12">
                  <c:v>DF</c:v>
                </c:pt>
                <c:pt idx="13">
                  <c:v>SP</c:v>
                </c:pt>
                <c:pt idx="14">
                  <c:v>RN</c:v>
                </c:pt>
                <c:pt idx="15">
                  <c:v>BA</c:v>
                </c:pt>
                <c:pt idx="16">
                  <c:v>MG</c:v>
                </c:pt>
                <c:pt idx="17">
                  <c:v>GO</c:v>
                </c:pt>
                <c:pt idx="18">
                  <c:v>AP</c:v>
                </c:pt>
                <c:pt idx="19">
                  <c:v>RJ</c:v>
                </c:pt>
                <c:pt idx="20">
                  <c:v>AC</c:v>
                </c:pt>
                <c:pt idx="21">
                  <c:v>RS</c:v>
                </c:pt>
                <c:pt idx="22">
                  <c:v>MT</c:v>
                </c:pt>
                <c:pt idx="23">
                  <c:v>SE</c:v>
                </c:pt>
                <c:pt idx="24">
                  <c:v>RO</c:v>
                </c:pt>
                <c:pt idx="25">
                  <c:v>PR</c:v>
                </c:pt>
                <c:pt idx="26">
                  <c:v>PB</c:v>
                </c:pt>
              </c:strCache>
            </c:strRef>
          </c:cat>
          <c:val>
            <c:numRef>
              <c:f>Planilha1!$C$2:$C$29</c:f>
              <c:numCache>
                <c:formatCode>###0%</c:formatCode>
                <c:ptCount val="28"/>
                <c:pt idx="0">
                  <c:v>0.13651748202953529</c:v>
                </c:pt>
                <c:pt idx="1">
                  <c:v>0.29627990582091651</c:v>
                </c:pt>
                <c:pt idx="2">
                  <c:v>0.28356129450397877</c:v>
                </c:pt>
                <c:pt idx="3">
                  <c:v>2.9143157935081446E-2</c:v>
                </c:pt>
                <c:pt idx="4">
                  <c:v>8.0604589163300003E-2</c:v>
                </c:pt>
                <c:pt idx="5">
                  <c:v>0.31691909779321942</c:v>
                </c:pt>
                <c:pt idx="6">
                  <c:v>0</c:v>
                </c:pt>
                <c:pt idx="7">
                  <c:v>8.1159694640388136E-2</c:v>
                </c:pt>
                <c:pt idx="8">
                  <c:v>0.2547951854640062</c:v>
                </c:pt>
                <c:pt idx="9">
                  <c:v>0.36488702601074757</c:v>
                </c:pt>
                <c:pt idx="10">
                  <c:v>0.34895189821019623</c:v>
                </c:pt>
                <c:pt idx="11">
                  <c:v>0.30925005792306659</c:v>
                </c:pt>
                <c:pt idx="12">
                  <c:v>0.39428326094562266</c:v>
                </c:pt>
                <c:pt idx="13">
                  <c:v>0.4545739677461868</c:v>
                </c:pt>
                <c:pt idx="14">
                  <c:v>0.43394035753655985</c:v>
                </c:pt>
                <c:pt idx="15">
                  <c:v>0.33208946149816504</c:v>
                </c:pt>
                <c:pt idx="16">
                  <c:v>0.55545182464621068</c:v>
                </c:pt>
                <c:pt idx="17">
                  <c:v>0.19479595660744542</c:v>
                </c:pt>
                <c:pt idx="18">
                  <c:v>0.28958265137006894</c:v>
                </c:pt>
                <c:pt idx="19">
                  <c:v>0.56831366880454581</c:v>
                </c:pt>
                <c:pt idx="20">
                  <c:v>0.4240194038079535</c:v>
                </c:pt>
                <c:pt idx="21">
                  <c:v>0.55466298463511043</c:v>
                </c:pt>
                <c:pt idx="22">
                  <c:v>0.52867908532163987</c:v>
                </c:pt>
                <c:pt idx="23">
                  <c:v>0.546519865191467</c:v>
                </c:pt>
                <c:pt idx="24">
                  <c:v>0.42687604175864818</c:v>
                </c:pt>
                <c:pt idx="25">
                  <c:v>0.6393620860850977</c:v>
                </c:pt>
                <c:pt idx="26">
                  <c:v>0.2257242780921207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66-4E2B-9889-0C61BF1783EC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Sites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RR</c:v>
                </c:pt>
                <c:pt idx="1">
                  <c:v>MS</c:v>
                </c:pt>
                <c:pt idx="2">
                  <c:v>TO</c:v>
                </c:pt>
                <c:pt idx="3">
                  <c:v>PE</c:v>
                </c:pt>
                <c:pt idx="4">
                  <c:v>PI</c:v>
                </c:pt>
                <c:pt idx="5">
                  <c:v>PA</c:v>
                </c:pt>
                <c:pt idx="6">
                  <c:v>AL</c:v>
                </c:pt>
                <c:pt idx="7">
                  <c:v>AM</c:v>
                </c:pt>
                <c:pt idx="8">
                  <c:v>MA</c:v>
                </c:pt>
                <c:pt idx="9">
                  <c:v>CE</c:v>
                </c:pt>
                <c:pt idx="10">
                  <c:v>SC</c:v>
                </c:pt>
                <c:pt idx="11">
                  <c:v>ES</c:v>
                </c:pt>
                <c:pt idx="12">
                  <c:v>DF</c:v>
                </c:pt>
                <c:pt idx="13">
                  <c:v>SP</c:v>
                </c:pt>
                <c:pt idx="14">
                  <c:v>RN</c:v>
                </c:pt>
                <c:pt idx="15">
                  <c:v>BA</c:v>
                </c:pt>
                <c:pt idx="16">
                  <c:v>MG</c:v>
                </c:pt>
                <c:pt idx="17">
                  <c:v>GO</c:v>
                </c:pt>
                <c:pt idx="18">
                  <c:v>AP</c:v>
                </c:pt>
                <c:pt idx="19">
                  <c:v>RJ</c:v>
                </c:pt>
                <c:pt idx="20">
                  <c:v>AC</c:v>
                </c:pt>
                <c:pt idx="21">
                  <c:v>RS</c:v>
                </c:pt>
                <c:pt idx="22">
                  <c:v>MT</c:v>
                </c:pt>
                <c:pt idx="23">
                  <c:v>SE</c:v>
                </c:pt>
                <c:pt idx="24">
                  <c:v>RO</c:v>
                </c:pt>
                <c:pt idx="25">
                  <c:v>PR</c:v>
                </c:pt>
                <c:pt idx="26">
                  <c:v>PB</c:v>
                </c:pt>
              </c:strCache>
            </c:strRef>
          </c:cat>
          <c:val>
            <c:numRef>
              <c:f>Planilha1!$D$2:$D$29</c:f>
              <c:numCache>
                <c:formatCode>###0%</c:formatCode>
                <c:ptCount val="28"/>
                <c:pt idx="0">
                  <c:v>7.4944409419099842E-2</c:v>
                </c:pt>
                <c:pt idx="1">
                  <c:v>3.2148931323222371E-2</c:v>
                </c:pt>
                <c:pt idx="2">
                  <c:v>0</c:v>
                </c:pt>
                <c:pt idx="3">
                  <c:v>0.27886550261499365</c:v>
                </c:pt>
                <c:pt idx="4">
                  <c:v>0.26283730971994335</c:v>
                </c:pt>
                <c:pt idx="5">
                  <c:v>0.1919586100075808</c:v>
                </c:pt>
                <c:pt idx="6">
                  <c:v>0.40240249794248384</c:v>
                </c:pt>
                <c:pt idx="7">
                  <c:v>0.37737205973166149</c:v>
                </c:pt>
                <c:pt idx="8">
                  <c:v>0.25516740651533826</c:v>
                </c:pt>
                <c:pt idx="9">
                  <c:v>0.17414687713382734</c:v>
                </c:pt>
                <c:pt idx="10">
                  <c:v>0.13045813694376213</c:v>
                </c:pt>
                <c:pt idx="11">
                  <c:v>0.18943891554158207</c:v>
                </c:pt>
                <c:pt idx="12">
                  <c:v>0.14638509657086099</c:v>
                </c:pt>
                <c:pt idx="13">
                  <c:v>5.2629570011106672E-2</c:v>
                </c:pt>
                <c:pt idx="14">
                  <c:v>0.1990479498173961</c:v>
                </c:pt>
                <c:pt idx="15">
                  <c:v>0.20083548357738795</c:v>
                </c:pt>
                <c:pt idx="16">
                  <c:v>0.14940759100712692</c:v>
                </c:pt>
                <c:pt idx="17">
                  <c:v>0.23784393885074878</c:v>
                </c:pt>
                <c:pt idx="18">
                  <c:v>0.38363898683586839</c:v>
                </c:pt>
                <c:pt idx="19">
                  <c:v>8.7360267675751363E-2</c:v>
                </c:pt>
                <c:pt idx="20">
                  <c:v>0.13507739841839611</c:v>
                </c:pt>
                <c:pt idx="21">
                  <c:v>0.18067870016575721</c:v>
                </c:pt>
                <c:pt idx="22">
                  <c:v>8.3149550046085763E-2</c:v>
                </c:pt>
                <c:pt idx="23">
                  <c:v>0.1354436392630971</c:v>
                </c:pt>
                <c:pt idx="24">
                  <c:v>0.28240788164070812</c:v>
                </c:pt>
                <c:pt idx="25">
                  <c:v>0.24533406068764627</c:v>
                </c:pt>
                <c:pt idx="26">
                  <c:v>0.62336220232782202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29-49E1-894F-54E0293815A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Outros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Planilha1!$A$2:$A$29</c:f>
              <c:strCache>
                <c:ptCount val="27"/>
                <c:pt idx="0">
                  <c:v>RR</c:v>
                </c:pt>
                <c:pt idx="1">
                  <c:v>MS</c:v>
                </c:pt>
                <c:pt idx="2">
                  <c:v>TO</c:v>
                </c:pt>
                <c:pt idx="3">
                  <c:v>PE</c:v>
                </c:pt>
                <c:pt idx="4">
                  <c:v>PI</c:v>
                </c:pt>
                <c:pt idx="5">
                  <c:v>PA</c:v>
                </c:pt>
                <c:pt idx="6">
                  <c:v>AL</c:v>
                </c:pt>
                <c:pt idx="7">
                  <c:v>AM</c:v>
                </c:pt>
                <c:pt idx="8">
                  <c:v>MA</c:v>
                </c:pt>
                <c:pt idx="9">
                  <c:v>CE</c:v>
                </c:pt>
                <c:pt idx="10">
                  <c:v>SC</c:v>
                </c:pt>
                <c:pt idx="11">
                  <c:v>ES</c:v>
                </c:pt>
                <c:pt idx="12">
                  <c:v>DF</c:v>
                </c:pt>
                <c:pt idx="13">
                  <c:v>SP</c:v>
                </c:pt>
                <c:pt idx="14">
                  <c:v>RN</c:v>
                </c:pt>
                <c:pt idx="15">
                  <c:v>BA</c:v>
                </c:pt>
                <c:pt idx="16">
                  <c:v>MG</c:v>
                </c:pt>
                <c:pt idx="17">
                  <c:v>GO</c:v>
                </c:pt>
                <c:pt idx="18">
                  <c:v>AP</c:v>
                </c:pt>
                <c:pt idx="19">
                  <c:v>RJ</c:v>
                </c:pt>
                <c:pt idx="20">
                  <c:v>AC</c:v>
                </c:pt>
                <c:pt idx="21">
                  <c:v>RS</c:v>
                </c:pt>
                <c:pt idx="22">
                  <c:v>MT</c:v>
                </c:pt>
                <c:pt idx="23">
                  <c:v>SE</c:v>
                </c:pt>
                <c:pt idx="24">
                  <c:v>RO</c:v>
                </c:pt>
                <c:pt idx="25">
                  <c:v>PR</c:v>
                </c:pt>
                <c:pt idx="26">
                  <c:v>PB</c:v>
                </c:pt>
              </c:strCache>
            </c:strRef>
          </c:cat>
          <c:val>
            <c:numRef>
              <c:f>Planilha1!$E$2:$E$29</c:f>
              <c:numCache>
                <c:formatCode>###0%</c:formatCode>
                <c:ptCount val="28"/>
                <c:pt idx="0">
                  <c:v>0</c:v>
                </c:pt>
                <c:pt idx="1">
                  <c:v>3.2148931323222371E-2</c:v>
                </c:pt>
                <c:pt idx="2">
                  <c:v>0</c:v>
                </c:pt>
                <c:pt idx="3">
                  <c:v>3.3450073747255137E-2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8.0865577837737797E-3</c:v>
                </c:pt>
                <c:pt idx="10">
                  <c:v>0</c:v>
                </c:pt>
                <c:pt idx="11">
                  <c:v>4.6918725328825621E-2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3.2624048866547121E-2</c:v>
                </c:pt>
                <c:pt idx="19">
                  <c:v>0</c:v>
                </c:pt>
                <c:pt idx="20">
                  <c:v>4.6015549405208092E-2</c:v>
                </c:pt>
                <c:pt idx="21">
                  <c:v>0</c:v>
                </c:pt>
                <c:pt idx="22">
                  <c:v>1.6441483548416042E-2</c:v>
                </c:pt>
                <c:pt idx="23">
                  <c:v>0</c:v>
                </c:pt>
                <c:pt idx="24">
                  <c:v>5.4809710955279763E-2</c:v>
                </c:pt>
                <c:pt idx="25">
                  <c:v>0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29-49E1-894F-54E0293815A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22"/>
              <c:layout>
                <c:manualLayout>
                  <c:x val="-1.613527897850859E-16"/>
                  <c:y val="-2.15445216692084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CA-41CB-A34B-7BC2611E9790}"/>
                </c:ext>
              </c:extLst>
            </c:dLbl>
            <c:dLbl>
              <c:idx val="26"/>
              <c:layout>
                <c:manualLayout>
                  <c:x val="-1.613527897850859E-16"/>
                  <c:y val="-2.15445216692085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8CA-41CB-A34B-7BC2611E979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RR</c:v>
                </c:pt>
                <c:pt idx="1">
                  <c:v>MS</c:v>
                </c:pt>
                <c:pt idx="2">
                  <c:v>TO</c:v>
                </c:pt>
                <c:pt idx="3">
                  <c:v>PE</c:v>
                </c:pt>
                <c:pt idx="4">
                  <c:v>PI</c:v>
                </c:pt>
                <c:pt idx="5">
                  <c:v>PA</c:v>
                </c:pt>
                <c:pt idx="6">
                  <c:v>AL</c:v>
                </c:pt>
                <c:pt idx="7">
                  <c:v>AM</c:v>
                </c:pt>
                <c:pt idx="8">
                  <c:v>MA</c:v>
                </c:pt>
                <c:pt idx="9">
                  <c:v>CE</c:v>
                </c:pt>
                <c:pt idx="10">
                  <c:v>SC</c:v>
                </c:pt>
                <c:pt idx="11">
                  <c:v>ES</c:v>
                </c:pt>
                <c:pt idx="12">
                  <c:v>DF</c:v>
                </c:pt>
                <c:pt idx="13">
                  <c:v>SP</c:v>
                </c:pt>
                <c:pt idx="14">
                  <c:v>RN</c:v>
                </c:pt>
                <c:pt idx="15">
                  <c:v>BA</c:v>
                </c:pt>
                <c:pt idx="16">
                  <c:v>MG</c:v>
                </c:pt>
                <c:pt idx="17">
                  <c:v>GO</c:v>
                </c:pt>
                <c:pt idx="18">
                  <c:v>AP</c:v>
                </c:pt>
                <c:pt idx="19">
                  <c:v>RJ</c:v>
                </c:pt>
                <c:pt idx="20">
                  <c:v>AC</c:v>
                </c:pt>
                <c:pt idx="21">
                  <c:v>RS</c:v>
                </c:pt>
                <c:pt idx="22">
                  <c:v>MT</c:v>
                </c:pt>
                <c:pt idx="23">
                  <c:v>SE</c:v>
                </c:pt>
                <c:pt idx="24">
                  <c:v>RO</c:v>
                </c:pt>
                <c:pt idx="25">
                  <c:v>PR</c:v>
                </c:pt>
                <c:pt idx="26">
                  <c:v>PB</c:v>
                </c:pt>
              </c:strCache>
            </c:strRef>
          </c:cat>
          <c:val>
            <c:numRef>
              <c:f>Planilha1!$F$2:$F$29</c:f>
              <c:numCache>
                <c:formatCode>###0%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1.1050001902708701E-2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0.1273710154768028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E29-49E1-894F-54E0293815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5851929615991182E-3"/>
          <c:y val="0.87735967111757918"/>
          <c:w val="0.98544273791011705"/>
          <c:h val="9.8755676642176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27377766154915589"/>
          <c:y val="6.625063937495417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2019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4472C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1D1-400D-9090-EAFD189E48BB}"/>
              </c:ext>
            </c:extLst>
          </c:dPt>
          <c:dPt>
            <c:idx val="1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D1-400D-9090-EAFD189E48BB}"/>
              </c:ext>
            </c:extLst>
          </c:dPt>
          <c:dPt>
            <c:idx val="2"/>
            <c:bubble3D val="0"/>
            <c:spPr>
              <a:solidFill>
                <a:srgbClr val="A5A5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D1-400D-9090-EAFD189E48BB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383-4484-9575-21DD65505C5F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383-4484-9575-21DD65505C5F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1383-4484-9575-21DD65505C5F}"/>
              </c:ext>
            </c:extLst>
          </c:dPt>
          <c:dLbls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1383-4484-9575-21DD65505C5F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1383-4484-9575-21DD65505C5F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1383-4484-9575-21DD65505C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Plan1!$A$2:$A$7</c:f>
              <c:strCache>
                <c:ptCount val="6"/>
                <c:pt idx="0">
                  <c:v>não precisou</c:v>
                </c:pt>
                <c:pt idx="1">
                  <c:v>não confio em plataforma on line</c:v>
                </c:pt>
                <c:pt idx="2">
                  <c:v>outro</c:v>
                </c:pt>
                <c:pt idx="3">
                  <c:v>taxa de juros mais alta</c:v>
                </c:pt>
                <c:pt idx="4">
                  <c:v>não sabia que existia</c:v>
                </c:pt>
                <c:pt idx="5">
                  <c:v>não sabia como acessar</c:v>
                </c:pt>
              </c:strCache>
            </c:strRef>
          </c:cat>
          <c:val>
            <c:numRef>
              <c:f>Plan1!$B$2:$B$7</c:f>
              <c:numCache>
                <c:formatCode>###0%</c:formatCode>
                <c:ptCount val="6"/>
                <c:pt idx="0">
                  <c:v>0.43630641233323358</c:v>
                </c:pt>
                <c:pt idx="1">
                  <c:v>0.2597899259941025</c:v>
                </c:pt>
                <c:pt idx="2">
                  <c:v>0.2075608635882652</c:v>
                </c:pt>
                <c:pt idx="3" formatCode="0">
                  <c:v>4.3197026105019229E-2</c:v>
                </c:pt>
                <c:pt idx="4" formatCode="0">
                  <c:v>2.7933179155984648E-2</c:v>
                </c:pt>
                <c:pt idx="5" formatCode="0">
                  <c:v>2.521259282339677E-2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1D1-400D-9090-EAFD189E48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49775718870762"/>
          <c:y val="0.13310146067147341"/>
          <c:w val="0.29902933242887692"/>
          <c:h val="0.7991062615777316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en-US" sz="140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sexo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en-US" sz="140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0.18</c:v>
                </c:pt>
                <c:pt idx="1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7A-42FB-BB0A-4207E514B77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Homem</c:v>
                </c:pt>
                <c:pt idx="1">
                  <c:v>Mulher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0.82</c:v>
                </c:pt>
                <c:pt idx="1">
                  <c:v>0.84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7A-42FB-BB0A-4207E514B7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317672902494333"/>
          <c:y val="0.90277964456391879"/>
          <c:w val="0.33364618764172338"/>
          <c:h val="9.72203554360812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layout>
        <c:manualLayout>
          <c:xMode val="edge"/>
          <c:yMode val="edge"/>
          <c:x val="0.25011749619464296"/>
          <c:y val="3.3138807145128737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5.5380712630767256E-2"/>
          <c:y val="5.2010438345088165E-2"/>
          <c:w val="0.89210561245036113"/>
          <c:h val="0.5507599128494871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0.42149868579718769</c:v>
                </c:pt>
                <c:pt idx="1">
                  <c:v>0.440710374530976</c:v>
                </c:pt>
                <c:pt idx="2">
                  <c:v>0.52170558563183367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D1-4644-AE6B-3AFA4774C8D0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0.27868415880801556</c:v>
                </c:pt>
                <c:pt idx="1">
                  <c:v>0.25393593020728411</c:v>
                </c:pt>
                <c:pt idx="2">
                  <c:v>0.15345178922147362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D1-4644-AE6B-3AFA4774C8D0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2.9664985862904305E-2</c:v>
                </c:pt>
                <c:pt idx="1">
                  <c:v>2.2627584523512809E-2</c:v>
                </c:pt>
                <c:pt idx="2">
                  <c:v>1.3658545691315664E-2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D1-4644-AE6B-3AFA4774C8D0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089388551894263"/>
                  <c:y val="9.4901226131313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1D1-4644-AE6B-3AFA4774C8D0}"/>
                </c:ext>
              </c:extLst>
            </c:dLbl>
            <c:dLbl>
              <c:idx val="1"/>
              <c:layout>
                <c:manualLayout>
                  <c:x val="0.10607204321075718"/>
                  <c:y val="9.4901226131313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1D1-4644-AE6B-3AFA4774C8D0}"/>
                </c:ext>
              </c:extLst>
            </c:dLbl>
            <c:dLbl>
              <c:idx val="2"/>
              <c:layout>
                <c:manualLayout>
                  <c:x val="0.12040610310410264"/>
                  <c:y val="4.74506130656570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F1D1-4644-AE6B-3AFA4774C8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Planilha1!$E$2:$E$4</c:f>
              <c:numCache>
                <c:formatCode>###0%</c:formatCode>
                <c:ptCount val="3"/>
                <c:pt idx="0">
                  <c:v>4.6185174633975229E-2</c:v>
                </c:pt>
                <c:pt idx="1">
                  <c:v>3.9993589302913461E-2</c:v>
                </c:pt>
                <c:pt idx="2">
                  <c:v>5.1893521821250357E-2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1D1-4644-AE6B-3AFA4774C8D0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9.3661731193289799E-2"/>
                  <c:y val="4.173868780371485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1D1-4644-AE6B-3AFA4774C8D0}"/>
                </c:ext>
              </c:extLst>
            </c:dLbl>
            <c:dLbl>
              <c:idx val="1"/>
              <c:layout>
                <c:manualLayout>
                  <c:x val="-7.6632325521782604E-2"/>
                  <c:y val="3.5143629144895633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1D1-4644-AE6B-3AFA4774C8D0}"/>
                </c:ext>
              </c:extLst>
            </c:dLbl>
            <c:dLbl>
              <c:idx val="2"/>
              <c:layout>
                <c:manualLayout>
                  <c:x val="-8.2222976601551909E-2"/>
                  <c:y val="-6.128925695040506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1D1-4644-AE6B-3AFA4774C8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Planilha1!$F$2:$F$4</c:f>
              <c:numCache>
                <c:formatCode>###0%</c:formatCode>
                <c:ptCount val="3"/>
                <c:pt idx="0">
                  <c:v>2.081601378944091E-2</c:v>
                </c:pt>
                <c:pt idx="1">
                  <c:v>3.3176919411184093E-2</c:v>
                </c:pt>
                <c:pt idx="2">
                  <c:v>3.3950207183392339E-2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1D1-4644-AE6B-3AFA4774C8D0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4.6132233888316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1D1-4644-AE6B-3AFA4774C8D0}"/>
                </c:ext>
              </c:extLst>
            </c:dLbl>
            <c:dLbl>
              <c:idx val="1"/>
              <c:layout>
                <c:manualLayout>
                  <c:x val="0"/>
                  <c:y val="-7.161432722581452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1D1-4644-AE6B-3AFA4774C8D0}"/>
                </c:ext>
              </c:extLst>
            </c:dLbl>
            <c:dLbl>
              <c:idx val="2"/>
              <c:layout>
                <c:manualLayout>
                  <c:x val="3.8644682791561047E-3"/>
                  <c:y val="-1.017103548819311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F1D1-4644-AE6B-3AFA4774C8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Planilha1!$G$2:$G$4</c:f>
              <c:numCache>
                <c:formatCode>###0%</c:formatCode>
                <c:ptCount val="3"/>
                <c:pt idx="0">
                  <c:v>0.20315098110847629</c:v>
                </c:pt>
                <c:pt idx="1">
                  <c:v>0.20955560202413451</c:v>
                </c:pt>
                <c:pt idx="2">
                  <c:v>0.22534035045073275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F1D1-4644-AE6B-3AFA4774C8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5827008950271237E-2"/>
          <c:y val="0.70002758049159031"/>
          <c:w val="0.96417299104972876"/>
          <c:h val="0.2800894161102948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layout>
        <c:manualLayout>
          <c:xMode val="edge"/>
          <c:yMode val="edge"/>
          <c:x val="0.14794104209292624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5.5380712630767256E-2"/>
          <c:y val="1.2885643648884887E-2"/>
          <c:w val="0.89210561245036113"/>
          <c:h val="0.5898847249004004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0.32</c:v>
                </c:pt>
                <c:pt idx="1">
                  <c:v>0.38</c:v>
                </c:pt>
                <c:pt idx="2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BD-4E92-BE3A-E7235A16805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0.33</c:v>
                </c:pt>
                <c:pt idx="1">
                  <c:v>0.28999999999999998</c:v>
                </c:pt>
                <c:pt idx="2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BD-4E92-BE3A-E7235A16805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8.713496948164993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948-460C-9108-957C17966106}"/>
                </c:ext>
              </c:extLst>
            </c:dLbl>
            <c:dLbl>
              <c:idx val="2"/>
              <c:layout>
                <c:manualLayout>
                  <c:x val="-8.490073949494095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48-460C-9108-957C179661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7.0000000000000007E-2</c:v>
                </c:pt>
                <c:pt idx="1">
                  <c:v>0.03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D3-43B1-B715-2BD998D0EBA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089388551894263"/>
                  <c:y val="9.4901226131313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0D3-43B1-B715-2BD998D0EBA8}"/>
                </c:ext>
              </c:extLst>
            </c:dLbl>
            <c:dLbl>
              <c:idx val="1"/>
              <c:layout>
                <c:manualLayout>
                  <c:x val="0.10607204321075718"/>
                  <c:y val="9.49012261313137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0D3-43B1-B715-2BD998D0EBA8}"/>
                </c:ext>
              </c:extLst>
            </c:dLbl>
            <c:dLbl>
              <c:idx val="2"/>
              <c:layout>
                <c:manualLayout>
                  <c:x val="9.1361182628949822E-2"/>
                  <c:y val="-3.32154291459599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0D3-43B1-B715-2BD998D0E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Planilha1!$E$2:$E$4</c:f>
              <c:numCache>
                <c:formatCode>0%</c:formatCode>
                <c:ptCount val="3"/>
                <c:pt idx="0">
                  <c:v>0.03</c:v>
                </c:pt>
                <c:pt idx="1">
                  <c:v>0.04</c:v>
                </c:pt>
                <c:pt idx="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D3-43B1-B715-2BD998D0EBA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9.3837659441776758E-2"/>
                  <c:y val="9.490122613131415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0D3-43B1-B715-2BD998D0EBA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0D3-43B1-B715-2BD998D0EBA8}"/>
                </c:ext>
              </c:extLst>
            </c:dLbl>
            <c:dLbl>
              <c:idx val="2"/>
              <c:layout>
                <c:manualLayout>
                  <c:x val="9.1266887568093438E-2"/>
                  <c:y val="5.21956743722227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0D3-43B1-B715-2BD998D0E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Planilha1!$F$2:$F$4</c:f>
              <c:numCache>
                <c:formatCode>0%</c:formatCode>
                <c:ptCount val="3"/>
                <c:pt idx="0">
                  <c:v>0.03</c:v>
                </c:pt>
                <c:pt idx="1">
                  <c:v>0.05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0D3-43B1-B715-2BD998D0EBA8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0480204955756935E-17"/>
                  <c:y val="-4.74506130656570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0EE-48D6-9801-E858D532FF99}"/>
                </c:ext>
              </c:extLst>
            </c:dLbl>
            <c:dLbl>
              <c:idx val="1"/>
              <c:layout>
                <c:manualLayout>
                  <c:x val="0"/>
                  <c:y val="-9.490122613131415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0EE-48D6-9801-E858D532FF99}"/>
                </c:ext>
              </c:extLst>
            </c:dLbl>
            <c:dLbl>
              <c:idx val="2"/>
              <c:layout>
                <c:manualLayout>
                  <c:x val="-8.936919946835882E-3"/>
                  <c:y val="-4.74506130656570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0EE-48D6-9801-E858D532FF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Planilha1!$G$2:$G$4</c:f>
              <c:numCache>
                <c:formatCode>0%</c:formatCode>
                <c:ptCount val="3"/>
                <c:pt idx="0">
                  <c:v>0.22</c:v>
                </c:pt>
                <c:pt idx="1">
                  <c:v>0.21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5C-4338-AE1C-9BB47A1B6E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6340797479367034E-4"/>
          <c:y val="0.7963468258715688"/>
          <c:w val="0.99699610417141293"/>
          <c:h val="0.203653174128431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layout>
        <c:manualLayout>
          <c:xMode val="edge"/>
          <c:yMode val="edge"/>
          <c:x val="0.16091347916301732"/>
          <c:y val="1.4761062564046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4.3913464716090811E-2"/>
          <c:y val="9.4128496160688462E-3"/>
          <c:w val="0.91217329630104493"/>
          <c:h val="0.6712514848558908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0.47</c:v>
                </c:pt>
                <c:pt idx="1">
                  <c:v>0.44</c:v>
                </c:pt>
                <c:pt idx="2">
                  <c:v>0.42</c:v>
                </c:pt>
                <c:pt idx="3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0.2</c:v>
                </c:pt>
                <c:pt idx="1">
                  <c:v>0.25</c:v>
                </c:pt>
                <c:pt idx="2">
                  <c:v>0.31</c:v>
                </c:pt>
                <c:pt idx="3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BD-4C38-8908-CC3CBF9AD78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6.9261129587978087E-2"/>
                  <c:y val="-4.135406133908951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7EF-4DDC-AF78-57A0CDA13094}"/>
                </c:ext>
              </c:extLst>
            </c:dLbl>
            <c:dLbl>
              <c:idx val="1"/>
              <c:layout>
                <c:manualLayout>
                  <c:x val="-6.4792669614560178E-2"/>
                  <c:y val="4.135406133908951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7EF-4DDC-AF78-57A0CDA13094}"/>
                </c:ext>
              </c:extLst>
            </c:dLbl>
            <c:dLbl>
              <c:idx val="2"/>
              <c:layout>
                <c:manualLayout>
                  <c:x val="-6.7026899601269119E-2"/>
                  <c:y val="-4.511404261607452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7EF-4DDC-AF78-57A0CDA13094}"/>
                </c:ext>
              </c:extLst>
            </c:dLbl>
            <c:dLbl>
              <c:idx val="3"/>
              <c:layout>
                <c:manualLayout>
                  <c:x val="-6.0324209641142199E-2"/>
                  <c:y val="-4.135406133908951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37EF-4DDC-AF78-57A0CDA130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Planilha1!$D$2:$D$5</c:f>
              <c:numCache>
                <c:formatCode>0%</c:formatCode>
                <c:ptCount val="4"/>
                <c:pt idx="0">
                  <c:v>0.03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3-4859-9DB7-B26EF42C41E4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Planilha1!$E$2:$E$5</c:f>
              <c:numCache>
                <c:formatCode>0%</c:formatCode>
                <c:ptCount val="4"/>
                <c:pt idx="0">
                  <c:v>0.06</c:v>
                </c:pt>
                <c:pt idx="1">
                  <c:v>0.04</c:v>
                </c:pt>
                <c:pt idx="2">
                  <c:v>0.02</c:v>
                </c:pt>
                <c:pt idx="3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3-4859-9DB7-B26EF42C41E4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7.1495359574687056E-2"/>
                  <c:y val="9.829888088755976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7EF-4DDC-AF78-57A0CDA13094}"/>
                </c:ext>
              </c:extLst>
            </c:dLbl>
            <c:dLbl>
              <c:idx val="1"/>
              <c:layout>
                <c:manualLayout>
                  <c:x val="6.7026899601269119E-2"/>
                  <c:y val="-1.4305059024797805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7EF-4DDC-AF78-57A0CDA13094}"/>
                </c:ext>
              </c:extLst>
            </c:dLbl>
            <c:dLbl>
              <c:idx val="2"/>
              <c:layout>
                <c:manualLayout>
                  <c:x val="6.4792669614560136E-2"/>
                  <c:y val="-2.398752721051704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7EF-4DDC-AF78-57A0CDA13094}"/>
                </c:ext>
              </c:extLst>
            </c:dLbl>
            <c:dLbl>
              <c:idx val="3"/>
              <c:layout>
                <c:manualLayout>
                  <c:x val="7.1495359574687056E-2"/>
                  <c:y val="8.4331289110677889E-4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37EF-4DDC-AF78-57A0CDA130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Planilha1!$F$2:$F$5</c:f>
              <c:numCache>
                <c:formatCode>0%</c:formatCode>
                <c:ptCount val="4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3-4859-9DB7-B26EF42C41E4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4.468459973417941E-3"/>
                  <c:y val="9.022808523214905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D58-46A5-8635-568FA3877BCC}"/>
                </c:ext>
              </c:extLst>
            </c:dLbl>
            <c:dLbl>
              <c:idx val="1"/>
              <c:layout>
                <c:manualLayout>
                  <c:x val="-8.1920819823027741E-17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D58-46A5-8635-568FA3877BCC}"/>
                </c:ext>
              </c:extLst>
            </c:dLbl>
            <c:dLbl>
              <c:idx val="2"/>
              <c:layout>
                <c:manualLayout>
                  <c:x val="0"/>
                  <c:y val="9.022808523214905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D58-46A5-8635-568FA3877BCC}"/>
                </c:ext>
              </c:extLst>
            </c:dLbl>
            <c:dLbl>
              <c:idx val="3"/>
              <c:layout>
                <c:manualLayout>
                  <c:x val="-4.468459973417941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D58-46A5-8635-568FA3877B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Planilha1!$G$2:$G$5</c:f>
              <c:numCache>
                <c:formatCode>0%</c:formatCode>
                <c:ptCount val="4"/>
                <c:pt idx="0">
                  <c:v>0.2</c:v>
                </c:pt>
                <c:pt idx="1">
                  <c:v>0.22</c:v>
                </c:pt>
                <c:pt idx="2">
                  <c:v>0.21</c:v>
                </c:pt>
                <c:pt idx="3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C9-4CBD-B499-2DD992A3CF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7.5448013745997383E-2"/>
          <c:w val="0.89210561245036113"/>
          <c:h val="0.5556296406785439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0.41</c:v>
                </c:pt>
                <c:pt idx="1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0.27</c:v>
                </c:pt>
                <c:pt idx="1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0.11783761026254246"/>
                  <c:y val="4.92035418801559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CCE-4163-ABC4-1148B4C21542}"/>
                </c:ext>
              </c:extLst>
            </c:dLbl>
            <c:dLbl>
              <c:idx val="1"/>
              <c:layout>
                <c:manualLayout>
                  <c:x val="-0.1202925604763454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CCE-4163-ABC4-1148B4C215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0.03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4F-4A9F-B9FB-F9EA3A274795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3502226175916315"/>
                  <c:y val="1.96814167520625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F8B-4061-99C8-C0632E196E8D}"/>
                </c:ext>
              </c:extLst>
            </c:dLbl>
            <c:dLbl>
              <c:idx val="1"/>
              <c:layout>
                <c:manualLayout>
                  <c:x val="0.14975196304198099"/>
                  <c:y val="6.888495863221898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F8B-4061-99C8-C0632E196E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Planilha1!$E$2:$E$3</c:f>
              <c:numCache>
                <c:formatCode>0%</c:formatCode>
                <c:ptCount val="2"/>
                <c:pt idx="0">
                  <c:v>0.05</c:v>
                </c:pt>
                <c:pt idx="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4F-4A9F-B9FB-F9EA3A274795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399321621867691"/>
                  <c:y val="-4.92035418801564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F8B-4061-99C8-C0632E196E8D}"/>
                </c:ext>
              </c:extLst>
            </c:dLbl>
            <c:dLbl>
              <c:idx val="1"/>
              <c:layout>
                <c:manualLayout>
                  <c:x val="0.14484206261437507"/>
                  <c:y val="-2.46017709400782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F8B-4061-99C8-C0632E196E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Planilha1!$F$2:$F$3</c:f>
              <c:numCache>
                <c:formatCode>0%</c:formatCode>
                <c:ptCount val="2"/>
                <c:pt idx="0">
                  <c:v>0.03</c:v>
                </c:pt>
                <c:pt idx="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94F-4A9F-B9FB-F9EA3A274795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2.4549502138029671E-3"/>
                  <c:y val="-4.920354188015644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F8B-4061-99C8-C0632E196E8D}"/>
                </c:ext>
              </c:extLst>
            </c:dLbl>
            <c:dLbl>
              <c:idx val="1"/>
              <c:layout>
                <c:manualLayout>
                  <c:x val="-2.4549502138029671E-3"/>
                  <c:y val="4.92035418801559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F8B-4061-99C8-C0632E196E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Planilha1!$G$2:$G$3</c:f>
              <c:numCache>
                <c:formatCode>0%</c:formatCode>
                <c:ptCount val="2"/>
                <c:pt idx="0">
                  <c:v>0.21</c:v>
                </c:pt>
                <c:pt idx="1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B-4061-99C8-C0632E196E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8882343483339579"/>
          <c:w val="1"/>
          <c:h val="0.211176565166604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1.3543102046690901E-3"/>
          <c:w val="0.89210561245036113"/>
          <c:h val="0.630715424782831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0.46</c:v>
                </c:pt>
                <c:pt idx="1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F4-4AA2-BDEB-A22B3BDF0BD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0.22</c:v>
                </c:pt>
                <c:pt idx="1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F4-4AA2-BDEB-A22B3BDF0BD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0.1203544218210709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52-4089-8C0C-B8B3B8861D5B}"/>
                </c:ext>
              </c:extLst>
            </c:dLbl>
            <c:dLbl>
              <c:idx val="1"/>
              <c:layout>
                <c:manualLayout>
                  <c:x val="-0.11789820913084506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452-4089-8C0C-B8B3B8861D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0%</c:formatCode>
                <c:ptCount val="2"/>
                <c:pt idx="0">
                  <c:v>0.02</c:v>
                </c:pt>
                <c:pt idx="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7F4-4AA2-BDEB-A22B3BDF0BDE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2035442182107085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452-4089-8C0C-B8B3B8861D5B}"/>
                </c:ext>
              </c:extLst>
            </c:dLbl>
            <c:dLbl>
              <c:idx val="1"/>
              <c:layout>
                <c:manualLayout>
                  <c:x val="0.11995117745421098"/>
                  <c:y val="9.0575488692243278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7F4-4AA2-BDEB-A22B3BDF0B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Planilha1!$E$2:$E$3</c:f>
              <c:numCache>
                <c:formatCode>0%</c:formatCode>
                <c:ptCount val="2"/>
                <c:pt idx="0">
                  <c:v>0.04</c:v>
                </c:pt>
                <c:pt idx="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7F4-4AA2-BDEB-A22B3BDF0BDE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Planilha1!$F$2:$F$3</c:f>
              <c:numCache>
                <c:formatCode>0%</c:formatCode>
                <c:ptCount val="2"/>
                <c:pt idx="0">
                  <c:v>0.03</c:v>
                </c:pt>
                <c:pt idx="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E0-4A33-BF23-FF967FB15E9D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Planilha1!$G$2:$G$3</c:f>
              <c:numCache>
                <c:formatCode>0%</c:formatCode>
                <c:ptCount val="2"/>
                <c:pt idx="0">
                  <c:v>0.22</c:v>
                </c:pt>
                <c:pt idx="1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E0-4A33-BF23-FF967FB15E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6.6857236004549481E-3"/>
          <c:y val="0"/>
          <c:w val="0.98897040926062241"/>
          <c:h val="0.6323844860327356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0.47403258684927091</c:v>
                </c:pt>
                <c:pt idx="1">
                  <c:v>0.43452018472304149</c:v>
                </c:pt>
                <c:pt idx="2">
                  <c:v>0.40183315058334029</c:v>
                </c:pt>
                <c:pt idx="3">
                  <c:v>0.37276636757230586</c:v>
                </c:pt>
                <c:pt idx="4">
                  <c:v>0.3696054208965654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0.23490319171605903</c:v>
                </c:pt>
                <c:pt idx="1">
                  <c:v>0.28410019368504974</c:v>
                </c:pt>
                <c:pt idx="2">
                  <c:v>0.26740849315553444</c:v>
                </c:pt>
                <c:pt idx="3">
                  <c:v>0.2879856065989464</c:v>
                </c:pt>
                <c:pt idx="4">
                  <c:v>0.29349328264468821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8-4ABF-AE19-00160CB2838B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6.1628810956495327E-2"/>
                  <c:y val="1.60531160109397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9C5-4264-87F7-F63B95CBDAC6}"/>
                </c:ext>
              </c:extLst>
            </c:dLbl>
            <c:dLbl>
              <c:idx val="1"/>
              <c:layout>
                <c:manualLayout>
                  <c:x val="-6.0888267999840678E-2"/>
                  <c:y val="1.6053116010939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2AB-4502-99BD-85B5053A9417}"/>
                </c:ext>
              </c:extLst>
            </c:dLbl>
            <c:dLbl>
              <c:idx val="2"/>
              <c:layout>
                <c:manualLayout>
                  <c:x val="-5.8546411538308349E-2"/>
                  <c:y val="1.07020773406264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2AB-4502-99BD-85B5053A9417}"/>
                </c:ext>
              </c:extLst>
            </c:dLbl>
            <c:dLbl>
              <c:idx val="3"/>
              <c:layout>
                <c:manualLayout>
                  <c:x val="-6.0888267999840678E-2"/>
                  <c:y val="5.351038670313189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42AB-4502-99BD-85B5053A9417}"/>
                </c:ext>
              </c:extLst>
            </c:dLbl>
            <c:dLbl>
              <c:idx val="4"/>
              <c:layout>
                <c:manualLayout>
                  <c:x val="-6.0888267999840678E-2"/>
                  <c:y val="1.60531160109397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2AB-4502-99BD-85B5053A941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1.4875599590380489E-2</c:v>
                </c:pt>
                <c:pt idx="1">
                  <c:v>2.6469377298522688E-2</c:v>
                </c:pt>
                <c:pt idx="2">
                  <c:v>4.3979652099651961E-2</c:v>
                </c:pt>
                <c:pt idx="3">
                  <c:v>3.5549793136923358E-2</c:v>
                </c:pt>
                <c:pt idx="4">
                  <c:v>5.0161787058789258E-2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89-4844-A9A5-54A826B74DE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078703341736971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289-4844-A9A5-54A826B74DE8}"/>
                </c:ext>
              </c:extLst>
            </c:dLbl>
            <c:dLbl>
              <c:idx val="1"/>
              <c:layout>
                <c:manualLayout>
                  <c:x val="5.7704633999182707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289-4844-A9A5-54A826B74DE8}"/>
                </c:ext>
              </c:extLst>
            </c:dLbl>
            <c:dLbl>
              <c:idx val="2"/>
              <c:layout>
                <c:manualLayout>
                  <c:x val="6.0046490460715078E-2"/>
                  <c:y val="5.35103867031323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289-4844-A9A5-54A826B74DE8}"/>
                </c:ext>
              </c:extLst>
            </c:dLbl>
            <c:dLbl>
              <c:idx val="3"/>
              <c:layout>
                <c:manualLayout>
                  <c:x val="5.5362777537650502E-2"/>
                  <c:y val="-1.07020773406264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289-4844-A9A5-54A826B74DE8}"/>
                </c:ext>
              </c:extLst>
            </c:dLbl>
            <c:dLbl>
              <c:idx val="4"/>
              <c:layout>
                <c:manualLayout>
                  <c:x val="6.0046490460715078E-2"/>
                  <c:y val="1.07020773406264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289-4844-A9A5-54A826B74D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Planilha1!$E$2:$E$6</c:f>
              <c:numCache>
                <c:formatCode>###0%</c:formatCode>
                <c:ptCount val="5"/>
                <c:pt idx="0">
                  <c:v>4.854728303362546E-2</c:v>
                </c:pt>
                <c:pt idx="1">
                  <c:v>3.3037492187418083E-2</c:v>
                </c:pt>
                <c:pt idx="2">
                  <c:v>3.6253482231423037E-2</c:v>
                </c:pt>
                <c:pt idx="3">
                  <c:v>4.2818663072450046E-2</c:v>
                </c:pt>
                <c:pt idx="4">
                  <c:v>4.2826002099483909E-2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289-4844-A9A5-54A826B74DE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8546411538308349E-2"/>
                  <c:y val="-1.508824368377299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2AB-4502-99BD-85B5053A9417}"/>
                </c:ext>
              </c:extLst>
            </c:dLbl>
            <c:dLbl>
              <c:idx val="1"/>
              <c:layout>
                <c:manualLayout>
                  <c:x val="-6.0888267999840678E-2"/>
                  <c:y val="-2.904392107260100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2AB-4502-99BD-85B5053A9417}"/>
                </c:ext>
              </c:extLst>
            </c:dLbl>
            <c:dLbl>
              <c:idx val="2"/>
              <c:layout>
                <c:manualLayout>
                  <c:x val="-6.0888267999840678E-2"/>
                  <c:y val="-1.707318409131989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2AB-4502-99BD-85B5053A9417}"/>
                </c:ext>
              </c:extLst>
            </c:dLbl>
            <c:dLbl>
              <c:idx val="3"/>
              <c:layout>
                <c:manualLayout>
                  <c:x val="-6.3230124461373008E-2"/>
                  <c:y val="-2.043591162106561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42AB-4502-99BD-85B5053A9417}"/>
                </c:ext>
              </c:extLst>
            </c:dLbl>
            <c:dLbl>
              <c:idx val="4"/>
              <c:layout>
                <c:manualLayout>
                  <c:x val="-6.0888267999840678E-2"/>
                  <c:y val="-1.643190213413747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42AB-4502-99BD-85B5053A941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Planilha1!$F$2:$F$6</c:f>
              <c:numCache>
                <c:formatCode>###0%</c:formatCode>
                <c:ptCount val="5"/>
                <c:pt idx="0">
                  <c:v>3.3348030178393946E-2</c:v>
                </c:pt>
                <c:pt idx="1">
                  <c:v>1.2768996403257793E-2</c:v>
                </c:pt>
                <c:pt idx="2">
                  <c:v>2.0793211254325275E-2</c:v>
                </c:pt>
                <c:pt idx="3">
                  <c:v>3.3371160424494027E-2</c:v>
                </c:pt>
                <c:pt idx="4">
                  <c:v>2.4851737512600294E-2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289-4844-A9A5-54A826B74DE8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3418564615323339E-3"/>
                  <c:y val="5.35103867031323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2AB-4502-99BD-85B5053A9417}"/>
                </c:ext>
              </c:extLst>
            </c:dLbl>
            <c:dLbl>
              <c:idx val="1"/>
              <c:layout>
                <c:manualLayout>
                  <c:x val="0"/>
                  <c:y val="1.07020773406264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2AB-4502-99BD-85B5053A9417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2AB-4502-99BD-85B5053A9417}"/>
                </c:ext>
              </c:extLst>
            </c:dLbl>
            <c:dLbl>
              <c:idx val="3"/>
              <c:layout>
                <c:manualLayout>
                  <c:x val="-4.6837129230646677E-3"/>
                  <c:y val="-5.351038670313287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2AB-4502-99BD-85B5053A941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Planilha1!$G$2:$G$6</c:f>
              <c:numCache>
                <c:formatCode>###0%</c:formatCode>
                <c:ptCount val="5"/>
                <c:pt idx="0">
                  <c:v>0.19429330863227018</c:v>
                </c:pt>
                <c:pt idx="1">
                  <c:v>0.2091037557027122</c:v>
                </c:pt>
                <c:pt idx="2">
                  <c:v>0.22973201067573062</c:v>
                </c:pt>
                <c:pt idx="3">
                  <c:v>0.22750840919487753</c:v>
                </c:pt>
                <c:pt idx="4">
                  <c:v>0.21906176978787378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8B-4C23-926E-3584D76BBD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7033889771131436"/>
          <c:w val="1"/>
          <c:h val="0.2296611022886855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25475286620352572"/>
          <c:y val="3.447123467073354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não precisou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Planilha1!$B$2:$B$29</c:f>
              <c:numCache>
                <c:formatCode>###0%</c:formatCode>
                <c:ptCount val="28"/>
                <c:pt idx="0">
                  <c:v>0.52790378503140922</c:v>
                </c:pt>
                <c:pt idx="1">
                  <c:v>0.49247515799401642</c:v>
                </c:pt>
                <c:pt idx="2">
                  <c:v>0.45873215591130523</c:v>
                </c:pt>
                <c:pt idx="3">
                  <c:v>0.42910772951490211</c:v>
                </c:pt>
                <c:pt idx="4">
                  <c:v>0.42790258404882808</c:v>
                </c:pt>
                <c:pt idx="5">
                  <c:v>0.42669184483785855</c:v>
                </c:pt>
                <c:pt idx="6">
                  <c:v>0.42386567946326098</c:v>
                </c:pt>
                <c:pt idx="7">
                  <c:v>0.41088991487494408</c:v>
                </c:pt>
                <c:pt idx="8">
                  <c:v>0.41072186328503507</c:v>
                </c:pt>
                <c:pt idx="9">
                  <c:v>0.40445825648258649</c:v>
                </c:pt>
                <c:pt idx="10">
                  <c:v>0.39389536506551254</c:v>
                </c:pt>
                <c:pt idx="11">
                  <c:v>0.39013249043644904</c:v>
                </c:pt>
                <c:pt idx="12">
                  <c:v>0.38867617149078598</c:v>
                </c:pt>
                <c:pt idx="13">
                  <c:v>0.38809720958136418</c:v>
                </c:pt>
                <c:pt idx="14">
                  <c:v>0.38732977327266499</c:v>
                </c:pt>
                <c:pt idx="15">
                  <c:v>0.37581139927993418</c:v>
                </c:pt>
                <c:pt idx="16">
                  <c:v>0.37516516205626643</c:v>
                </c:pt>
                <c:pt idx="17">
                  <c:v>0.36974721728459181</c:v>
                </c:pt>
                <c:pt idx="18">
                  <c:v>0.36628668572022099</c:v>
                </c:pt>
                <c:pt idx="19">
                  <c:v>0.36559571181672212</c:v>
                </c:pt>
                <c:pt idx="20">
                  <c:v>0.3520654910138431</c:v>
                </c:pt>
                <c:pt idx="21">
                  <c:v>0.33785462309752406</c:v>
                </c:pt>
                <c:pt idx="22">
                  <c:v>0.33618793576577566</c:v>
                </c:pt>
                <c:pt idx="23">
                  <c:v>0.33196274420086364</c:v>
                </c:pt>
                <c:pt idx="24">
                  <c:v>0.32268590673397829</c:v>
                </c:pt>
                <c:pt idx="25">
                  <c:v>0.31906185943733972</c:v>
                </c:pt>
                <c:pt idx="26">
                  <c:v>0.25613764462100447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 confia em plataforma on line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Planilha1!$C$2:$C$29</c:f>
              <c:numCache>
                <c:formatCode>###0%</c:formatCode>
                <c:ptCount val="28"/>
                <c:pt idx="0">
                  <c:v>0.21159289028735259</c:v>
                </c:pt>
                <c:pt idx="1">
                  <c:v>0.23916148069037488</c:v>
                </c:pt>
                <c:pt idx="2">
                  <c:v>0.22911835255632801</c:v>
                </c:pt>
                <c:pt idx="3">
                  <c:v>0.21429772489458762</c:v>
                </c:pt>
                <c:pt idx="4">
                  <c:v>0.31008224398839662</c:v>
                </c:pt>
                <c:pt idx="5">
                  <c:v>0.29072935569763242</c:v>
                </c:pt>
                <c:pt idx="6">
                  <c:v>0.23160119986937444</c:v>
                </c:pt>
                <c:pt idx="7">
                  <c:v>0.3002396126119517</c:v>
                </c:pt>
                <c:pt idx="8">
                  <c:v>0.32097709667672575</c:v>
                </c:pt>
                <c:pt idx="9">
                  <c:v>0.22770326992884699</c:v>
                </c:pt>
                <c:pt idx="10">
                  <c:v>0.3207842149036384</c:v>
                </c:pt>
                <c:pt idx="11">
                  <c:v>0.28775863140682928</c:v>
                </c:pt>
                <c:pt idx="12">
                  <c:v>0.25128684519836153</c:v>
                </c:pt>
                <c:pt idx="13">
                  <c:v>0.34870832689723552</c:v>
                </c:pt>
                <c:pt idx="14">
                  <c:v>0.29515205549764406</c:v>
                </c:pt>
                <c:pt idx="15">
                  <c:v>0.31641379635146361</c:v>
                </c:pt>
                <c:pt idx="16">
                  <c:v>0.35220153021383693</c:v>
                </c:pt>
                <c:pt idx="17">
                  <c:v>0.27519271327012357</c:v>
                </c:pt>
                <c:pt idx="18">
                  <c:v>0.2311465925418501</c:v>
                </c:pt>
                <c:pt idx="19">
                  <c:v>0.32778424139528345</c:v>
                </c:pt>
                <c:pt idx="20">
                  <c:v>0.3144513297839221</c:v>
                </c:pt>
                <c:pt idx="21">
                  <c:v>0.29109004411107631</c:v>
                </c:pt>
                <c:pt idx="22">
                  <c:v>0.29134271378211629</c:v>
                </c:pt>
                <c:pt idx="23">
                  <c:v>0.27667358290210126</c:v>
                </c:pt>
                <c:pt idx="24">
                  <c:v>0.30191783295275537</c:v>
                </c:pt>
                <c:pt idx="25">
                  <c:v>0.31274556111231738</c:v>
                </c:pt>
                <c:pt idx="26">
                  <c:v>0.43702423966643716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66-4E2B-9889-0C61BF1783EC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não sabia como acessar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Planilha1!$D$2:$D$29</c:f>
              <c:numCache>
                <c:formatCode>###0%</c:formatCode>
                <c:ptCount val="28"/>
                <c:pt idx="0">
                  <c:v>3.0622515586576377E-3</c:v>
                </c:pt>
                <c:pt idx="1">
                  <c:v>1.5393797549636547E-2</c:v>
                </c:pt>
                <c:pt idx="2">
                  <c:v>2.5004723762274913E-2</c:v>
                </c:pt>
                <c:pt idx="3">
                  <c:v>4.0652494007391932E-2</c:v>
                </c:pt>
                <c:pt idx="4">
                  <c:v>3.6138186372179928E-2</c:v>
                </c:pt>
                <c:pt idx="5">
                  <c:v>1.7510808409992563E-2</c:v>
                </c:pt>
                <c:pt idx="6">
                  <c:v>3.6737945348154416E-2</c:v>
                </c:pt>
                <c:pt idx="7">
                  <c:v>4.7262917062684276E-2</c:v>
                </c:pt>
                <c:pt idx="8">
                  <c:v>1.3303534531238439E-2</c:v>
                </c:pt>
                <c:pt idx="9">
                  <c:v>2.1911407203420951E-2</c:v>
                </c:pt>
                <c:pt idx="10">
                  <c:v>1.8313051745794309E-2</c:v>
                </c:pt>
                <c:pt idx="11">
                  <c:v>4.0650219601218174E-2</c:v>
                </c:pt>
                <c:pt idx="12">
                  <c:v>6.1700694649153093E-2</c:v>
                </c:pt>
                <c:pt idx="13">
                  <c:v>4.3035042378309546E-2</c:v>
                </c:pt>
                <c:pt idx="14">
                  <c:v>2.8081886492936012E-2</c:v>
                </c:pt>
                <c:pt idx="15">
                  <c:v>2.180354018689723E-2</c:v>
                </c:pt>
                <c:pt idx="16">
                  <c:v>2.8998756628172469E-2</c:v>
                </c:pt>
                <c:pt idx="17">
                  <c:v>5.8078833668950433E-2</c:v>
                </c:pt>
                <c:pt idx="18">
                  <c:v>4.3070355101863439E-2</c:v>
                </c:pt>
                <c:pt idx="19">
                  <c:v>3.9768563848687877E-2</c:v>
                </c:pt>
                <c:pt idx="20">
                  <c:v>7.7332860648720594E-2</c:v>
                </c:pt>
                <c:pt idx="21">
                  <c:v>4.1265039360462288E-2</c:v>
                </c:pt>
                <c:pt idx="22">
                  <c:v>4.953259264992995E-2</c:v>
                </c:pt>
                <c:pt idx="23">
                  <c:v>7.9982975410120685E-2</c:v>
                </c:pt>
                <c:pt idx="24">
                  <c:v>3.8758965002855937E-2</c:v>
                </c:pt>
                <c:pt idx="25">
                  <c:v>7.9192172165984842E-2</c:v>
                </c:pt>
                <c:pt idx="26">
                  <c:v>1.1893715438575434E-2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29-49E1-894F-54E0293815A8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taxa de juros mais alta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Planilha1!$E$2:$E$29</c:f>
              <c:numCache>
                <c:formatCode>###0%</c:formatCode>
                <c:ptCount val="28"/>
                <c:pt idx="0">
                  <c:v>3.1545187007236533E-2</c:v>
                </c:pt>
                <c:pt idx="1">
                  <c:v>5.1048150644545015E-2</c:v>
                </c:pt>
                <c:pt idx="2">
                  <c:v>4.2349533332146604E-2</c:v>
                </c:pt>
                <c:pt idx="3">
                  <c:v>6.4940809515111705E-2</c:v>
                </c:pt>
                <c:pt idx="4">
                  <c:v>3.2352282643970269E-2</c:v>
                </c:pt>
                <c:pt idx="5">
                  <c:v>2.8133885290444714E-2</c:v>
                </c:pt>
                <c:pt idx="6">
                  <c:v>2.9627350379419094E-2</c:v>
                </c:pt>
                <c:pt idx="7">
                  <c:v>5.073701060177032E-2</c:v>
                </c:pt>
                <c:pt idx="8">
                  <c:v>1.9762556005355331E-2</c:v>
                </c:pt>
                <c:pt idx="9">
                  <c:v>5.9781122413956854E-2</c:v>
                </c:pt>
                <c:pt idx="10">
                  <c:v>1.0970523298392106E-2</c:v>
                </c:pt>
                <c:pt idx="11">
                  <c:v>4.9554577142382483E-2</c:v>
                </c:pt>
                <c:pt idx="12">
                  <c:v>6.4655233732379663E-2</c:v>
                </c:pt>
                <c:pt idx="13">
                  <c:v>1.2984272552321183E-2</c:v>
                </c:pt>
                <c:pt idx="14">
                  <c:v>3.6271331681558522E-2</c:v>
                </c:pt>
                <c:pt idx="15">
                  <c:v>3.1003898358776073E-2</c:v>
                </c:pt>
                <c:pt idx="16">
                  <c:v>4.1953865117898718E-2</c:v>
                </c:pt>
                <c:pt idx="17">
                  <c:v>5.4409436166814276E-2</c:v>
                </c:pt>
                <c:pt idx="18">
                  <c:v>5.6574582186216513E-2</c:v>
                </c:pt>
                <c:pt idx="19">
                  <c:v>1.3854124969082914E-2</c:v>
                </c:pt>
                <c:pt idx="20">
                  <c:v>2.6060262325972486E-2</c:v>
                </c:pt>
                <c:pt idx="21">
                  <c:v>4.2750322133112945E-2</c:v>
                </c:pt>
                <c:pt idx="22">
                  <c:v>5.7457670764148455E-2</c:v>
                </c:pt>
                <c:pt idx="23">
                  <c:v>5.9027196051489934E-2</c:v>
                </c:pt>
                <c:pt idx="24">
                  <c:v>3.5885208958645561E-2</c:v>
                </c:pt>
                <c:pt idx="25">
                  <c:v>2.7312757652071685E-2</c:v>
                </c:pt>
                <c:pt idx="26">
                  <c:v>2.7147479113762342E-2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29-49E1-894F-54E0293815A8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não sabia que existia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Planilha1!$F$2:$F$29</c:f>
              <c:numCache>
                <c:formatCode>###0%</c:formatCode>
                <c:ptCount val="28"/>
                <c:pt idx="0">
                  <c:v>1.0906241469888162E-2</c:v>
                </c:pt>
                <c:pt idx="1">
                  <c:v>2.8780622332642291E-2</c:v>
                </c:pt>
                <c:pt idx="2">
                  <c:v>2.7536486405964383E-2</c:v>
                </c:pt>
                <c:pt idx="3">
                  <c:v>2.6726127561879514E-2</c:v>
                </c:pt>
                <c:pt idx="4">
                  <c:v>5.632815490455155E-3</c:v>
                </c:pt>
                <c:pt idx="5">
                  <c:v>1.1148965104950982E-2</c:v>
                </c:pt>
                <c:pt idx="6">
                  <c:v>2.9155050032400279E-2</c:v>
                </c:pt>
                <c:pt idx="7">
                  <c:v>2.9037940230398781E-3</c:v>
                </c:pt>
                <c:pt idx="8">
                  <c:v>1.9004666395070553E-2</c:v>
                </c:pt>
                <c:pt idx="9">
                  <c:v>6.4872367130143535E-2</c:v>
                </c:pt>
                <c:pt idx="10">
                  <c:v>5.9628912814219184E-2</c:v>
                </c:pt>
                <c:pt idx="11">
                  <c:v>4.7002879434833854E-2</c:v>
                </c:pt>
                <c:pt idx="12">
                  <c:v>1.5334947221679419E-2</c:v>
                </c:pt>
                <c:pt idx="13">
                  <c:v>1.659182412004568E-2</c:v>
                </c:pt>
                <c:pt idx="14">
                  <c:v>2.5804016964857679E-2</c:v>
                </c:pt>
                <c:pt idx="15">
                  <c:v>2.2478211789079341E-2</c:v>
                </c:pt>
                <c:pt idx="16">
                  <c:v>2.2914480639673371E-2</c:v>
                </c:pt>
                <c:pt idx="17">
                  <c:v>2.8595104045457606E-2</c:v>
                </c:pt>
                <c:pt idx="18">
                  <c:v>3.0264172014027858E-2</c:v>
                </c:pt>
                <c:pt idx="19">
                  <c:v>2.1759377252305964E-2</c:v>
                </c:pt>
                <c:pt idx="20">
                  <c:v>5.310372265837816E-3</c:v>
                </c:pt>
                <c:pt idx="21">
                  <c:v>3.118663115608164E-2</c:v>
                </c:pt>
                <c:pt idx="22">
                  <c:v>4.1886552428570048E-2</c:v>
                </c:pt>
                <c:pt idx="23">
                  <c:v>3.1579235459399904E-2</c:v>
                </c:pt>
                <c:pt idx="24">
                  <c:v>7.0660397848437445E-2</c:v>
                </c:pt>
                <c:pt idx="25">
                  <c:v>2.7178425684278803E-2</c:v>
                </c:pt>
                <c:pt idx="26">
                  <c:v>2.086725696615822E-2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E29-49E1-894F-54E0293815A8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outro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RJ</c:v>
                </c:pt>
                <c:pt idx="1">
                  <c:v>SP</c:v>
                </c:pt>
                <c:pt idx="2">
                  <c:v>SC</c:v>
                </c:pt>
                <c:pt idx="3">
                  <c:v>TO</c:v>
                </c:pt>
                <c:pt idx="4">
                  <c:v>RS</c:v>
                </c:pt>
                <c:pt idx="5">
                  <c:v>PR</c:v>
                </c:pt>
                <c:pt idx="6">
                  <c:v>GO</c:v>
                </c:pt>
                <c:pt idx="7">
                  <c:v>MS</c:v>
                </c:pt>
                <c:pt idx="8">
                  <c:v>MA</c:v>
                </c:pt>
                <c:pt idx="9">
                  <c:v>MG</c:v>
                </c:pt>
                <c:pt idx="10">
                  <c:v>PB</c:v>
                </c:pt>
                <c:pt idx="11">
                  <c:v>AL</c:v>
                </c:pt>
                <c:pt idx="12">
                  <c:v>DF</c:v>
                </c:pt>
                <c:pt idx="13">
                  <c:v>AM</c:v>
                </c:pt>
                <c:pt idx="14">
                  <c:v>PE</c:v>
                </c:pt>
                <c:pt idx="15">
                  <c:v>ES</c:v>
                </c:pt>
                <c:pt idx="16">
                  <c:v>CE</c:v>
                </c:pt>
                <c:pt idx="17">
                  <c:v>PA</c:v>
                </c:pt>
                <c:pt idx="18">
                  <c:v>BA</c:v>
                </c:pt>
                <c:pt idx="19">
                  <c:v>MT</c:v>
                </c:pt>
                <c:pt idx="20">
                  <c:v>AC</c:v>
                </c:pt>
                <c:pt idx="21">
                  <c:v>RO</c:v>
                </c:pt>
                <c:pt idx="22">
                  <c:v>SE</c:v>
                </c:pt>
                <c:pt idx="23">
                  <c:v>PI</c:v>
                </c:pt>
                <c:pt idx="24">
                  <c:v>RN</c:v>
                </c:pt>
                <c:pt idx="25">
                  <c:v>RR</c:v>
                </c:pt>
                <c:pt idx="26">
                  <c:v>AP</c:v>
                </c:pt>
              </c:strCache>
            </c:strRef>
          </c:cat>
          <c:val>
            <c:numRef>
              <c:f>Planilha1!$G$2:$G$29</c:f>
              <c:numCache>
                <c:formatCode>###0%</c:formatCode>
                <c:ptCount val="28"/>
                <c:pt idx="0">
                  <c:v>0.21498964464545572</c:v>
                </c:pt>
                <c:pt idx="1">
                  <c:v>0.17314079078878419</c:v>
                </c:pt>
                <c:pt idx="2">
                  <c:v>0.21725874803198256</c:v>
                </c:pt>
                <c:pt idx="3">
                  <c:v>0.22427511450612753</c:v>
                </c:pt>
                <c:pt idx="4">
                  <c:v>0.1878918874561685</c:v>
                </c:pt>
                <c:pt idx="5">
                  <c:v>0.22578514065911842</c:v>
                </c:pt>
                <c:pt idx="6">
                  <c:v>0.24901277490738827</c:v>
                </c:pt>
                <c:pt idx="7">
                  <c:v>0.18796675082560907</c:v>
                </c:pt>
                <c:pt idx="8">
                  <c:v>0.21623028310657458</c:v>
                </c:pt>
                <c:pt idx="9">
                  <c:v>0.22127357684104562</c:v>
                </c:pt>
                <c:pt idx="10">
                  <c:v>0.1964079321724434</c:v>
                </c:pt>
                <c:pt idx="11">
                  <c:v>0.18490120197828663</c:v>
                </c:pt>
                <c:pt idx="12">
                  <c:v>0.21834610770764085</c:v>
                </c:pt>
                <c:pt idx="13">
                  <c:v>0.19058332447072387</c:v>
                </c:pt>
                <c:pt idx="14">
                  <c:v>0.22736093609033831</c:v>
                </c:pt>
                <c:pt idx="15">
                  <c:v>0.23248915403385129</c:v>
                </c:pt>
                <c:pt idx="16">
                  <c:v>0.17876620534415313</c:v>
                </c:pt>
                <c:pt idx="17">
                  <c:v>0.21397669556406132</c:v>
                </c:pt>
                <c:pt idx="18">
                  <c:v>0.27265761243581849</c:v>
                </c:pt>
                <c:pt idx="19">
                  <c:v>0.23123798071791735</c:v>
                </c:pt>
                <c:pt idx="20">
                  <c:v>0.22477968396170489</c:v>
                </c:pt>
                <c:pt idx="21">
                  <c:v>0.25585334014174305</c:v>
                </c:pt>
                <c:pt idx="22">
                  <c:v>0.22359253460946035</c:v>
                </c:pt>
                <c:pt idx="23">
                  <c:v>0.22077426597602415</c:v>
                </c:pt>
                <c:pt idx="24">
                  <c:v>0.23009168850332692</c:v>
                </c:pt>
                <c:pt idx="25">
                  <c:v>0.23450922394800705</c:v>
                </c:pt>
                <c:pt idx="26">
                  <c:v>0.24692966419406248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BF-49F4-8081-701618C45F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4300321840163777"/>
          <c:y val="0.87735967111757918"/>
          <c:w val="0.85699678159836223"/>
          <c:h val="9.8755676642176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0.0</c:formatCode>
                <c:ptCount val="3"/>
                <c:pt idx="0">
                  <c:v>1.26</c:v>
                </c:pt>
                <c:pt idx="1">
                  <c:v>1.26</c:v>
                </c:pt>
                <c:pt idx="2">
                  <c:v>1.36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A80-450A-827A-6CB4EF5663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Planilha1!$A$2:$A$2</c:f>
              <c:numCache>
                <c:formatCode>General</c:formatCode>
                <c:ptCount val="1"/>
              </c:numCache>
            </c:numRef>
          </c:cat>
          <c:val>
            <c:numRef>
              <c:f>Planilha1!$B$2:$B$2</c:f>
              <c:numCache>
                <c:formatCode>0.0</c:formatCode>
                <c:ptCount val="1"/>
                <c:pt idx="0">
                  <c:v>1.27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72-4D11-A044-1764E6E5F1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layout>
        <c:manualLayout>
          <c:xMode val="edge"/>
          <c:yMode val="edge"/>
          <c:x val="0.16091347916301732"/>
          <c:y val="1.4761062564046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4.3913464716090811E-2"/>
          <c:y val="9.5129430498059955E-2"/>
          <c:w val="0.91217329630104493"/>
          <c:h val="0.6146738909347316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0.0</c:formatCode>
                <c:ptCount val="4"/>
                <c:pt idx="0">
                  <c:v>1.04556599108711</c:v>
                </c:pt>
                <c:pt idx="1">
                  <c:v>1.18403829012691</c:v>
                </c:pt>
                <c:pt idx="2">
                  <c:v>1.4324489029990299</c:v>
                </c:pt>
                <c:pt idx="3">
                  <c:v>1.5412911447178801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880383060256326"/>
          <c:y val="0.88723051859370849"/>
          <c:w val="0.74505644233599577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pt-BR" sz="1680" b="1" i="0" u="none" strike="noStrike" kern="1200" spc="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pt-BR" sz="1400" b="1" i="0" u="none" strike="noStrike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pt-BR" sz="1680" b="1" i="0" u="none" strike="noStrike" kern="1200" spc="0" baseline="0" dirty="0" smtClean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7439451128410788E-2"/>
          <c:y val="0.10542506641662759"/>
          <c:w val="0.93510776662950579"/>
          <c:h val="0.64853727144866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0.15</c:v>
                </c:pt>
                <c:pt idx="1">
                  <c:v>0.17</c:v>
                </c:pt>
                <c:pt idx="2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9-4832-854C-6B578FC4CDE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0.85</c:v>
                </c:pt>
                <c:pt idx="1">
                  <c:v>0.83</c:v>
                </c:pt>
                <c:pt idx="2">
                  <c:v>0.82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9-4832-854C-6B578FC4CD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02131005740343"/>
          <c:y val="0.87635919674949192"/>
          <c:w val="0.21595718329794764"/>
          <c:h val="0.113717377715268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660841244530482"/>
          <c:y val="4.9203541880156448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7.5448013745997383E-2"/>
          <c:w val="0.89210561245036113"/>
          <c:h val="0.6933995579429821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0.0</c:formatCode>
                <c:ptCount val="2"/>
                <c:pt idx="0">
                  <c:v>1.42994578940284</c:v>
                </c:pt>
                <c:pt idx="1">
                  <c:v>0.94779587985672598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4958744995494351E-2"/>
          <c:y val="0.88723051859370849"/>
          <c:w val="0.81043645970842493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9.0209076310044309E-2"/>
          <c:w val="0.89210561245036113"/>
          <c:h val="0.6786384953789351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0.0</c:formatCode>
                <c:ptCount val="2"/>
                <c:pt idx="0">
                  <c:v>1.25628860297753</c:v>
                </c:pt>
                <c:pt idx="1">
                  <c:v>1.2343332460905601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F4-4AA2-BDEB-A22B3BDF0B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6376223248355307"/>
          <c:y val="0.88723051859370849"/>
          <c:w val="0.68675948214991933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layout>
        <c:manualLayout>
          <c:xMode val="edge"/>
          <c:yMode val="edge"/>
          <c:x val="0.14794104209292624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5.5380712630767256E-2"/>
          <c:y val="1.2885643648884887E-2"/>
          <c:w val="0.89210561245036113"/>
          <c:h val="0.7180013801776745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0.0</c:formatCode>
                <c:ptCount val="3"/>
                <c:pt idx="0">
                  <c:v>1.4645892739966999</c:v>
                </c:pt>
                <c:pt idx="1">
                  <c:v>1.1014835208351199</c:v>
                </c:pt>
                <c:pt idx="2">
                  <c:v>1.34899055304635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CC-42A4-B218-9925D5EAE5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</c:scaling>
        <c:delete val="1"/>
        <c:axPos val="l"/>
        <c:numFmt formatCode="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6340797479367034E-4"/>
          <c:y val="0.8817579293897515"/>
          <c:w val="0.99699610417141293"/>
          <c:h val="0.118242070610248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layout>
        <c:manualLayout>
          <c:xMode val="edge"/>
          <c:yMode val="edge"/>
          <c:x val="0.20899126421025116"/>
          <c:y val="8.026558005469856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N</c:v>
                </c:pt>
                <c:pt idx="1">
                  <c:v>NE</c:v>
                </c:pt>
                <c:pt idx="2">
                  <c:v>CO</c:v>
                </c:pt>
                <c:pt idx="3">
                  <c:v>SE</c:v>
                </c:pt>
                <c:pt idx="4">
                  <c:v>S</c:v>
                </c:pt>
              </c:strCache>
            </c:strRef>
          </c:cat>
          <c:val>
            <c:numRef>
              <c:f>Planilha1!$B$2:$B$6</c:f>
              <c:numCache>
                <c:formatCode>#,##0.0</c:formatCode>
                <c:ptCount val="5"/>
                <c:pt idx="0">
                  <c:v>1.4736040926367571</c:v>
                </c:pt>
                <c:pt idx="1">
                  <c:v>1.4343770488588294</c:v>
                </c:pt>
                <c:pt idx="2">
                  <c:v>1.4191363938935277</c:v>
                </c:pt>
                <c:pt idx="3">
                  <c:v>1.1946557006154541</c:v>
                </c:pt>
                <c:pt idx="4">
                  <c:v>1.1762761297842479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</c:scaling>
        <c:delete val="1"/>
        <c:axPos val="l"/>
        <c:numFmt formatCode="#,##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4021723453080836"/>
          <c:y val="0.1249582256814091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6404409332340361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Média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AP</c:v>
                </c:pt>
                <c:pt idx="1">
                  <c:v>PI</c:v>
                </c:pt>
                <c:pt idx="2">
                  <c:v>ES</c:v>
                </c:pt>
                <c:pt idx="3">
                  <c:v>TO</c:v>
                </c:pt>
                <c:pt idx="4">
                  <c:v>MA</c:v>
                </c:pt>
                <c:pt idx="5">
                  <c:v>AM</c:v>
                </c:pt>
                <c:pt idx="6">
                  <c:v>BA</c:v>
                </c:pt>
                <c:pt idx="7">
                  <c:v>AC</c:v>
                </c:pt>
                <c:pt idx="8">
                  <c:v>GO</c:v>
                </c:pt>
                <c:pt idx="9">
                  <c:v>RO</c:v>
                </c:pt>
                <c:pt idx="10">
                  <c:v>PB</c:v>
                </c:pt>
                <c:pt idx="11">
                  <c:v>MT</c:v>
                </c:pt>
                <c:pt idx="12">
                  <c:v>RR</c:v>
                </c:pt>
                <c:pt idx="13">
                  <c:v>RN</c:v>
                </c:pt>
                <c:pt idx="14">
                  <c:v>SE</c:v>
                </c:pt>
                <c:pt idx="15">
                  <c:v>MS</c:v>
                </c:pt>
                <c:pt idx="16">
                  <c:v>MG</c:v>
                </c:pt>
                <c:pt idx="17">
                  <c:v>DF</c:v>
                </c:pt>
                <c:pt idx="18">
                  <c:v>SC</c:v>
                </c:pt>
                <c:pt idx="19">
                  <c:v>PR</c:v>
                </c:pt>
                <c:pt idx="20">
                  <c:v>SP</c:v>
                </c:pt>
                <c:pt idx="21">
                  <c:v>PE</c:v>
                </c:pt>
                <c:pt idx="22">
                  <c:v>CE</c:v>
                </c:pt>
                <c:pt idx="23">
                  <c:v>PA</c:v>
                </c:pt>
                <c:pt idx="24">
                  <c:v>RS</c:v>
                </c:pt>
                <c:pt idx="25">
                  <c:v>RJ</c:v>
                </c:pt>
                <c:pt idx="26">
                  <c:v>AL</c:v>
                </c:pt>
              </c:strCache>
            </c:strRef>
          </c:cat>
          <c:val>
            <c:numRef>
              <c:f>Planilha1!$B$2:$B$28</c:f>
              <c:numCache>
                <c:formatCode>#,##0.0</c:formatCode>
                <c:ptCount val="27"/>
                <c:pt idx="0">
                  <c:v>2.1042690182745458</c:v>
                </c:pt>
                <c:pt idx="1">
                  <c:v>1.85943772407774</c:v>
                </c:pt>
                <c:pt idx="2">
                  <c:v>1.7951981492501103</c:v>
                </c:pt>
                <c:pt idx="3">
                  <c:v>1.781332314209862</c:v>
                </c:pt>
                <c:pt idx="4">
                  <c:v>1.7540898065482231</c:v>
                </c:pt>
                <c:pt idx="5">
                  <c:v>1.7274321574655362</c:v>
                </c:pt>
                <c:pt idx="6">
                  <c:v>1.6734939859783988</c:v>
                </c:pt>
                <c:pt idx="7">
                  <c:v>1.6082937016677203</c:v>
                </c:pt>
                <c:pt idx="8">
                  <c:v>1.5773153971044882</c:v>
                </c:pt>
                <c:pt idx="9">
                  <c:v>1.4863614098497659</c:v>
                </c:pt>
                <c:pt idx="10">
                  <c:v>1.4757381385788062</c:v>
                </c:pt>
                <c:pt idx="11">
                  <c:v>1.4157069068851671</c:v>
                </c:pt>
                <c:pt idx="12">
                  <c:v>1.3908400442175437</c:v>
                </c:pt>
                <c:pt idx="13">
                  <c:v>1.3796203115396184</c:v>
                </c:pt>
                <c:pt idx="14">
                  <c:v>1.3245393652172492</c:v>
                </c:pt>
                <c:pt idx="15">
                  <c:v>1.2544272524181819</c:v>
                </c:pt>
                <c:pt idx="16">
                  <c:v>1.252533915310245</c:v>
                </c:pt>
                <c:pt idx="17">
                  <c:v>1.2270197306091324</c:v>
                </c:pt>
                <c:pt idx="18">
                  <c:v>1.2177239244737288</c:v>
                </c:pt>
                <c:pt idx="19">
                  <c:v>1.2109168336821026</c:v>
                </c:pt>
                <c:pt idx="20">
                  <c:v>1.1959685171302445</c:v>
                </c:pt>
                <c:pt idx="21">
                  <c:v>1.1900611573093889</c:v>
                </c:pt>
                <c:pt idx="22">
                  <c:v>1.1742645034562114</c:v>
                </c:pt>
                <c:pt idx="23">
                  <c:v>1.1590048137067934</c:v>
                </c:pt>
                <c:pt idx="24">
                  <c:v>1.1161725856129037</c:v>
                </c:pt>
                <c:pt idx="25">
                  <c:v>0.97604524114511526</c:v>
                </c:pt>
                <c:pt idx="26">
                  <c:v>0.86240148783442305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  <c:max val="10"/>
        </c:scaling>
        <c:delete val="1"/>
        <c:axPos val="l"/>
        <c:numFmt formatCode="#,##0.0" sourceLinked="1"/>
        <c:majorTickMark val="out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651556717102201"/>
          <c:y val="0.87735967111757918"/>
          <c:w val="0.36056016976542393"/>
          <c:h val="9.8755676642176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-6.4102928673023543E-2"/>
                  <c:y val="3.981501587090283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74D-4B9A-8C04-67DED6683D5C}"/>
                </c:ext>
              </c:extLst>
            </c:dLbl>
            <c:dLbl>
              <c:idx val="2"/>
              <c:layout>
                <c:manualLayout>
                  <c:x val="-5.7692097363196519E-2"/>
                  <c:y val="2.249287200599700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74D-4B9A-8C04-67DED6683D5C}"/>
                </c:ext>
              </c:extLst>
            </c:dLbl>
            <c:dLbl>
              <c:idx val="3"/>
              <c:layout>
                <c:manualLayout>
                  <c:x val="1.2827047044901226E-2"/>
                  <c:y val="1.55640144600345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74D-4B9A-8C04-67DED6683D5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 formatCode="###0%">
                  <c:v>3.2558259335009158E-2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6C-4988-89B4-BB0BF621154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6.7608189508884892E-2"/>
                  <c:y val="-6.824924682772896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086-47F2-8111-C0C39C11A0B0}"/>
                </c:ext>
              </c:extLst>
            </c:dLbl>
            <c:dLbl>
              <c:idx val="1"/>
              <c:layout>
                <c:manualLayout>
                  <c:x val="-4.8573323159654097E-2"/>
                  <c:y val="4.46210895833301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086-47F2-8111-C0C39C11A0B0}"/>
                </c:ext>
              </c:extLst>
            </c:dLbl>
            <c:dLbl>
              <c:idx val="2"/>
              <c:layout>
                <c:manualLayout>
                  <c:x val="-5.5495058498655665E-2"/>
                  <c:y val="3.689117404939537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086-47F2-8111-C0C39C11A0B0}"/>
                </c:ext>
              </c:extLst>
            </c:dLbl>
            <c:dLbl>
              <c:idx val="3"/>
              <c:layout>
                <c:manualLayout>
                  <c:x val="-3.164813723284627E-2"/>
                  <c:y val="5.84787393189204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086-47F2-8111-C0C39C11A0B0}"/>
                </c:ext>
              </c:extLst>
            </c:dLbl>
            <c:dLbl>
              <c:idx val="4"/>
              <c:layout>
                <c:manualLayout>
                  <c:x val="-2.3127789069178478E-3"/>
                  <c:y val="-7.17518661541130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086-47F2-8111-C0C39C11A0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0.23</c:v>
                </c:pt>
                <c:pt idx="1">
                  <c:v>0.22</c:v>
                </c:pt>
                <c:pt idx="2">
                  <c:v>0.18</c:v>
                </c:pt>
                <c:pt idx="3">
                  <c:v>0.09</c:v>
                </c:pt>
                <c:pt idx="4" formatCode="###0%">
                  <c:v>0.22367147604698753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6C-4988-89B4-BB0BF621154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6.4701272928607403E-2"/>
                  <c:y val="3.28861583249405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74D-4B9A-8C04-67DED6683D5C}"/>
                </c:ext>
              </c:extLst>
            </c:dLbl>
            <c:dLbl>
              <c:idx val="2"/>
              <c:layout>
                <c:manualLayout>
                  <c:x val="-3.4784060149414438E-2"/>
                  <c:y val="-4.333127468064513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B74D-4B9A-8C04-67DED6683D5C}"/>
                </c:ext>
              </c:extLst>
            </c:dLbl>
            <c:dLbl>
              <c:idx val="3"/>
              <c:layout>
                <c:manualLayout>
                  <c:x val="5.8178714794902249E-3"/>
                  <c:y val="1.209958568705354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74D-4B9A-8C04-67DED6683D5C}"/>
                </c:ext>
              </c:extLst>
            </c:dLbl>
            <c:dLbl>
              <c:idx val="4"/>
              <c:layout>
                <c:manualLayout>
                  <c:x val="-2.3127789069178478E-3"/>
                  <c:y val="-6.4040102263390585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2D5-4E9E-BC6C-8F94E16059D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Planilha1!$D$2:$D$6</c:f>
              <c:numCache>
                <c:formatCode>0%</c:formatCode>
                <c:ptCount val="5"/>
                <c:pt idx="0">
                  <c:v>0.31</c:v>
                </c:pt>
                <c:pt idx="1">
                  <c:v>0.31</c:v>
                </c:pt>
                <c:pt idx="2">
                  <c:v>0.3</c:v>
                </c:pt>
                <c:pt idx="3">
                  <c:v>0.25</c:v>
                </c:pt>
                <c:pt idx="4" formatCode="###0%">
                  <c:v>0.32053760144025362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F7F-4B96-BFF3-5A2B1B5A78CC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6.4108313098270656E-2"/>
                  <c:y val="3.11798589568304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B74D-4B9A-8C04-67DED6683D5C}"/>
                </c:ext>
              </c:extLst>
            </c:dLbl>
            <c:dLbl>
              <c:idx val="1"/>
              <c:layout>
                <c:manualLayout>
                  <c:x val="-2.7780269009250649E-2"/>
                  <c:y val="3.117985895683049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74D-4B9A-8C04-67DED6683D5C}"/>
                </c:ext>
              </c:extLst>
            </c:dLbl>
            <c:dLbl>
              <c:idx val="2"/>
              <c:layout>
                <c:manualLayout>
                  <c:x val="-2.1369437699423548E-2"/>
                  <c:y val="5.54308603676986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74D-4B9A-8C04-67DED6683D5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Planilha1!$E$2:$E$6</c:f>
              <c:numCache>
                <c:formatCode>0%</c:formatCode>
                <c:ptCount val="5"/>
                <c:pt idx="0">
                  <c:v>0.27</c:v>
                </c:pt>
                <c:pt idx="1">
                  <c:v>0.28000000000000003</c:v>
                </c:pt>
                <c:pt idx="2">
                  <c:v>0.28999999999999998</c:v>
                </c:pt>
                <c:pt idx="3">
                  <c:v>0.32</c:v>
                </c:pt>
                <c:pt idx="4" formatCode="###0%">
                  <c:v>0.24916981086800516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0F0-4C19-A3D5-DB8FDE2C77F5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1369437699423548E-3"/>
                  <c:y val="1.73221438649058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74D-4B9A-8C04-67DED6683D5C}"/>
                </c:ext>
              </c:extLst>
            </c:dLbl>
            <c:dLbl>
              <c:idx val="1"/>
              <c:layout>
                <c:manualLayout>
                  <c:x val="-2.1369437699423548E-3"/>
                  <c:y val="1.73221438649058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74D-4B9A-8C04-67DED6683D5C}"/>
                </c:ext>
              </c:extLst>
            </c:dLbl>
            <c:dLbl>
              <c:idx val="2"/>
              <c:layout>
                <c:manualLayout>
                  <c:x val="-2.1369437699423548E-2"/>
                  <c:y val="3.11798589568304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74D-4B9A-8C04-67DED6683D5C}"/>
                </c:ext>
              </c:extLst>
            </c:dLbl>
            <c:dLbl>
              <c:idx val="3"/>
              <c:layout>
                <c:manualLayout>
                  <c:x val="-3.4191100319077676E-2"/>
                  <c:y val="6.92885754596233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74D-4B9A-8C04-67DED6683D5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Planilha1!$F$2:$F$6</c:f>
              <c:numCache>
                <c:formatCode>0%</c:formatCode>
                <c:ptCount val="5"/>
                <c:pt idx="0">
                  <c:v>0.13</c:v>
                </c:pt>
                <c:pt idx="1">
                  <c:v>0.14000000000000001</c:v>
                </c:pt>
                <c:pt idx="2">
                  <c:v>0.15</c:v>
                </c:pt>
                <c:pt idx="3">
                  <c:v>0.23</c:v>
                </c:pt>
                <c:pt idx="4" formatCode="###0%">
                  <c:v>0.13058955002391309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72-4F05-BC32-8A651D009435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1.9232493929481193E-2"/>
                  <c:y val="-4.15731452757739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74D-4B9A-8C04-67DED6683D5C}"/>
                </c:ext>
              </c:extLst>
            </c:dLbl>
            <c:dLbl>
              <c:idx val="1"/>
              <c:layout>
                <c:manualLayout>
                  <c:x val="-1.7095550159538838E-2"/>
                  <c:y val="-4.8502002821736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74D-4B9A-8C04-67DED6683D5C}"/>
                </c:ext>
              </c:extLst>
            </c:dLbl>
            <c:dLbl>
              <c:idx val="3"/>
              <c:layout>
                <c:manualLayout>
                  <c:x val="-3.4191100319077676E-2"/>
                  <c:y val="-7.62174330055856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74D-4B9A-8C04-67DED6683D5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Planilha1!$G$2:$G$6</c:f>
              <c:numCache>
                <c:formatCode>0%</c:formatCode>
                <c:ptCount val="5"/>
                <c:pt idx="0">
                  <c:v>0.03</c:v>
                </c:pt>
                <c:pt idx="1">
                  <c:v>0.03</c:v>
                </c:pt>
                <c:pt idx="2">
                  <c:v>0.04</c:v>
                </c:pt>
                <c:pt idx="3">
                  <c:v>0.09</c:v>
                </c:pt>
                <c:pt idx="4" formatCode="###0%">
                  <c:v>3.4016493540829376E-2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72-4F05-BC32-8A651D0094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8975147155003267"/>
          <c:y val="0.14856745492531048"/>
          <c:w val="0.2102485284499673"/>
          <c:h val="0.671945123686256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3.2045960701306019E-2</c:v>
                </c:pt>
                <c:pt idx="1">
                  <c:v>3.4935165039804546E-2</c:v>
                </c:pt>
                <c:pt idx="2">
                  <c:v>1.1174311593023503E-2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0.2516825723199545</c:v>
                </c:pt>
                <c:pt idx="1">
                  <c:v>0.20531827320651022</c:v>
                </c:pt>
                <c:pt idx="2">
                  <c:v>0.17582572647279771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0.31767298267216831</c:v>
                </c:pt>
                <c:pt idx="1">
                  <c:v>0.32183634330832228</c:v>
                </c:pt>
                <c:pt idx="2">
                  <c:v>0.33173561424606696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34D-4082-A340-9F2C1755ABC5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Planilha1!$E$2:$E$4</c:f>
              <c:numCache>
                <c:formatCode>###0%</c:formatCode>
                <c:ptCount val="3"/>
                <c:pt idx="0">
                  <c:v>0.23337871797097529</c:v>
                </c:pt>
                <c:pt idx="1">
                  <c:v>0.26433286257158956</c:v>
                </c:pt>
                <c:pt idx="2">
                  <c:v>0.22361993647012476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34D-4082-A340-9F2C1755ABC5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Planilha1!$F$2:$F$4</c:f>
              <c:numCache>
                <c:formatCode>###0%</c:formatCode>
                <c:ptCount val="3"/>
                <c:pt idx="0">
                  <c:v>0.14133838698995363</c:v>
                </c:pt>
                <c:pt idx="1">
                  <c:v>0.11733444368116813</c:v>
                </c:pt>
                <c:pt idx="2">
                  <c:v>0.17997280443055177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42-4EE8-9938-FDA624626F75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Planilha1!$G$2:$G$4</c:f>
              <c:numCache>
                <c:formatCode>###0%</c:formatCode>
                <c:ptCount val="3"/>
                <c:pt idx="0">
                  <c:v>1.6025863501716486E-2</c:v>
                </c:pt>
                <c:pt idx="1">
                  <c:v>4.6623262261693429E-2</c:v>
                </c:pt>
                <c:pt idx="2">
                  <c:v>5.5814357169369756E-2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42-4EE8-9938-FDA624626F75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Planilha1!$H$2:$H$4</c:f>
              <c:numCache>
                <c:formatCode>###0%</c:formatCode>
                <c:ptCount val="3"/>
                <c:pt idx="0">
                  <c:v>7.8555158439252773E-3</c:v>
                </c:pt>
                <c:pt idx="1">
                  <c:v>9.6196499309156372E-3</c:v>
                </c:pt>
                <c:pt idx="2">
                  <c:v>2.1857249618061732E-2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42-4EE8-9938-FDA624626F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7824854737341396"/>
          <c:w val="1"/>
          <c:h val="0.121751452626586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7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####%</c:formatCode>
                <c:ptCount val="3"/>
                <c:pt idx="0">
                  <c:v>5.9088076902804841E-3</c:v>
                </c:pt>
                <c:pt idx="1">
                  <c:v>3.0742372115169107E-2</c:v>
                </c:pt>
                <c:pt idx="2">
                  <c:v>4.2973727436185084E-2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BD-4E92-BE3A-E7235A16805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####%</c:formatCode>
                <c:ptCount val="3"/>
                <c:pt idx="0">
                  <c:v>0.10712257488139333</c:v>
                </c:pt>
                <c:pt idx="1">
                  <c:v>0.23434102130619747</c:v>
                </c:pt>
                <c:pt idx="2">
                  <c:v>0.25374136285748583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BD-4E92-BE3A-E7235A168054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Planilha1!$D$2:$D$4</c:f>
              <c:numCache>
                <c:formatCode>####%</c:formatCode>
                <c:ptCount val="3"/>
                <c:pt idx="0">
                  <c:v>0.26094056672096833</c:v>
                </c:pt>
                <c:pt idx="1">
                  <c:v>0.33310398012022163</c:v>
                </c:pt>
                <c:pt idx="2">
                  <c:v>0.33313919666137837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66-463B-8035-FDF47DDD0A80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Planilha1!$E$2:$E$4</c:f>
              <c:numCache>
                <c:formatCode>####%</c:formatCode>
                <c:ptCount val="3"/>
                <c:pt idx="0">
                  <c:v>0.35624735112481326</c:v>
                </c:pt>
                <c:pt idx="1">
                  <c:v>0.25236853287058875</c:v>
                </c:pt>
                <c:pt idx="2">
                  <c:v>0.21676808014242488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66-463B-8035-FDF47DDD0A80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Planilha1!$F$2:$F$4</c:f>
              <c:numCache>
                <c:formatCode>####%</c:formatCode>
                <c:ptCount val="3"/>
                <c:pt idx="0">
                  <c:v>0.21236142819785817</c:v>
                </c:pt>
                <c:pt idx="1">
                  <c:v>0.12014818465417808</c:v>
                </c:pt>
                <c:pt idx="2">
                  <c:v>0.11694472309752169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E3-4AAB-AE06-EEF7B9507486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Planilha1!$G$2:$G$4</c:f>
              <c:numCache>
                <c:formatCode>####%</c:formatCode>
                <c:ptCount val="3"/>
                <c:pt idx="0">
                  <c:v>4.808698304295924E-2</c:v>
                </c:pt>
                <c:pt idx="1">
                  <c:v>2.8450524287389287E-2</c:v>
                </c:pt>
                <c:pt idx="2">
                  <c:v>3.5173524656347516E-2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E3-4AAB-AE06-EEF7B9507486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Planilha1!$H$2:$H$4</c:f>
              <c:numCache>
                <c:formatCode>####%</c:formatCode>
                <c:ptCount val="3"/>
                <c:pt idx="0">
                  <c:v>9.3322883417263462E-3</c:v>
                </c:pt>
                <c:pt idx="1">
                  <c:v>8.4538464625626749E-4</c:v>
                </c:pt>
                <c:pt idx="2">
                  <c:v>1.259385148656069E-3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E3-4AAB-AE06-EEF7B95074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#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9543856354209628E-3"/>
          <c:y val="0.88650299069631722"/>
          <c:w val="0.99104563600920481"/>
          <c:h val="0.1134969511750020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5814002222410142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2.4606563337781148E-2</c:v>
                </c:pt>
                <c:pt idx="1">
                  <c:v>4.8231950217985702E-2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0.22159117009037529</c:v>
                </c:pt>
                <c:pt idx="1">
                  <c:v>0.22777199403928708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0.31741563685761959</c:v>
                </c:pt>
                <c:pt idx="1">
                  <c:v>0.32669134623040236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B5-408C-A93B-78329FB0B92D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Planilha1!$E$2:$E$3</c:f>
              <c:numCache>
                <c:formatCode>###0%</c:formatCode>
                <c:ptCount val="2"/>
                <c:pt idx="0">
                  <c:v>0.25883334806033204</c:v>
                </c:pt>
                <c:pt idx="1">
                  <c:v>0.23012188765244226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8B5-408C-A93B-78329FB0B92D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Planilha1!$F$2:$F$3</c:f>
              <c:numCache>
                <c:formatCode>###0%</c:formatCode>
                <c:ptCount val="2"/>
                <c:pt idx="0">
                  <c:v>0.12878078119555142</c:v>
                </c:pt>
                <c:pt idx="1">
                  <c:v>0.1341548376687598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9F-49DD-A121-06F86270CD8A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Planilha1!$G$2:$G$3</c:f>
              <c:numCache>
                <c:formatCode>###0%</c:formatCode>
                <c:ptCount val="2"/>
                <c:pt idx="0">
                  <c:v>4.2103958931294046E-2</c:v>
                </c:pt>
                <c:pt idx="1">
                  <c:v>1.8075185849852741E-2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9F-49DD-A121-06F86270CD8A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Planilha1!$H$2:$H$3</c:f>
              <c:numCache>
                <c:formatCode>###0%</c:formatCode>
                <c:ptCount val="2"/>
                <c:pt idx="0">
                  <c:v>6.6685415270444004E-3</c:v>
                </c:pt>
                <c:pt idx="1">
                  <c:v>1.4952798341268926E-2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29F-49DD-A121-06F86270CD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2.9022069486104751E-2"/>
          <c:y val="0.7930228486906622"/>
          <c:w val="0.97097793051389525"/>
          <c:h val="0.206977151309337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30002471526036961"/>
          <c:y val="1.672463956426387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4778007017224291E-2"/>
          <c:y val="0.13382387268562035"/>
          <c:w val="0.89210561245036113"/>
          <c:h val="0.505817189593323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3.9599862577267955E-2</c:v>
                </c:pt>
                <c:pt idx="1">
                  <c:v>2.6475187320107976E-2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3B-4E95-B17C-C5262AE3401F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6.9959243690998285E-3"/>
                  <c:y val="-5.574879854754677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58D-4799-8CF0-10790EF94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0.21694033424038137</c:v>
                </c:pt>
                <c:pt idx="1">
                  <c:v>0.23987409222838521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3B-4E95-B17C-C5262AE3401F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0.29870491470041222</c:v>
                </c:pt>
                <c:pt idx="1">
                  <c:v>0.36685521694218998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3B-4E95-B17C-C5262AE3401F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8.9856313628942051E-3"/>
                  <c:y val="2.617998697146188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3B-4E95-B17C-C5262AE340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Planilha1!$E$2:$E$3</c:f>
              <c:numCache>
                <c:formatCode>###0%</c:formatCode>
                <c:ptCount val="2"/>
                <c:pt idx="0">
                  <c:v>0.25117102499359106</c:v>
                </c:pt>
                <c:pt idx="1">
                  <c:v>0.23723171341772914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3B-4E95-B17C-C5262AE3401F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Planilha1!$F$2:$F$3</c:f>
              <c:numCache>
                <c:formatCode>###0%</c:formatCode>
                <c:ptCount val="2"/>
                <c:pt idx="0">
                  <c:v>0.14458397573578458</c:v>
                </c:pt>
                <c:pt idx="1">
                  <c:v>0.10837055700813904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21-4B43-9EBA-823471D3E063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Planilha1!$G$2:$G$3</c:f>
              <c:numCache>
                <c:formatCode>###0%</c:formatCode>
                <c:ptCount val="2"/>
                <c:pt idx="0">
                  <c:v>4.7313589083970167E-2</c:v>
                </c:pt>
                <c:pt idx="1">
                  <c:v>1.8711822996019842E-2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21-4B43-9EBA-823471D3E063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Planilha1!$H$2:$H$3</c:f>
              <c:numCache>
                <c:formatCode>###0%</c:formatCode>
                <c:ptCount val="2"/>
                <c:pt idx="0">
                  <c:v>1.6862986685924136E-3</c:v>
                </c:pt>
                <c:pt idx="1">
                  <c:v>2.4814100874305692E-3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621-4B43-9EBA-823471D3E0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680" b="1" i="0" u="none" strike="noStrike" kern="1200" spc="0" baseline="0" dirty="0" err="1" smtClean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por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faixa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400" b="1" i="0" u="none" strike="noStrike" kern="1200" baseline="0" dirty="0" err="1">
                <a:solidFill>
                  <a:prstClr val="black"/>
                </a:solidFill>
                <a:latin typeface="+mn-lt"/>
                <a:ea typeface="+mn-ea"/>
                <a:cs typeface="+mn-cs"/>
              </a:rPr>
              <a:t>etária</a:t>
            </a:r>
            <a:r>
              <a:rPr lang="en-US" sz="1400" b="1" i="0" u="none" strike="noStrike" kern="1200" baseline="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680" b="1" i="0" u="none" strike="noStrike" kern="1200" spc="0" baseline="0" dirty="0" err="1" smtClean="0">
              <a:solidFill>
                <a:prstClr val="black"/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0.21</c:v>
                </c:pt>
                <c:pt idx="1">
                  <c:v>0.2</c:v>
                </c:pt>
                <c:pt idx="2">
                  <c:v>0.13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A4-47EB-9E82-F8D528177E0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0.79</c:v>
                </c:pt>
                <c:pt idx="1">
                  <c:v>0.8</c:v>
                </c:pt>
                <c:pt idx="2">
                  <c:v>0.87</c:v>
                </c:pt>
                <c:pt idx="3">
                  <c:v>0.87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A4-47EB-9E82-F8D528177E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451796807423128"/>
          <c:y val="0.88628262228473198"/>
          <c:w val="0.21595718329794764"/>
          <c:h val="0.113717377715268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2.6281395192488094E-2"/>
          <c:y val="0.24348363572319709"/>
          <c:w val="0.93510776662950579"/>
          <c:h val="0.4450981325717723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7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2.8860329728903143E-2</c:v>
                </c:pt>
                <c:pt idx="1">
                  <c:v>3.7345475715567969E-2</c:v>
                </c:pt>
                <c:pt idx="2">
                  <c:v>2.5758327695942097E-2</c:v>
                </c:pt>
                <c:pt idx="3">
                  <c:v>2.7281347696786848E-2</c:v>
                </c:pt>
                <c:pt idx="4">
                  <c:v>2.991492693937375E-2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0.21569002899028647</c:v>
                </c:pt>
                <c:pt idx="1">
                  <c:v>0.20919099606351757</c:v>
                </c:pt>
                <c:pt idx="2">
                  <c:v>0.21755656445283272</c:v>
                </c:pt>
                <c:pt idx="3">
                  <c:v>0.26249319054730691</c:v>
                </c:pt>
                <c:pt idx="4">
                  <c:v>0.26684791763475435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8-4ABF-AE19-00160CB2838B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0.31429216248396108</c:v>
                </c:pt>
                <c:pt idx="1">
                  <c:v>0.30591276625851638</c:v>
                </c:pt>
                <c:pt idx="2">
                  <c:v>0.36716842171309044</c:v>
                </c:pt>
                <c:pt idx="3">
                  <c:v>0.33398454583009252</c:v>
                </c:pt>
                <c:pt idx="4">
                  <c:v>0.35784982006179811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D0-4750-A64B-EC952F979DDF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Planilha1!$E$2:$E$6</c:f>
              <c:numCache>
                <c:formatCode>###0%</c:formatCode>
                <c:ptCount val="5"/>
                <c:pt idx="0">
                  <c:v>0.28625874714458932</c:v>
                </c:pt>
                <c:pt idx="1">
                  <c:v>0.24643184753018249</c:v>
                </c:pt>
                <c:pt idx="2">
                  <c:v>0.21478330887872077</c:v>
                </c:pt>
                <c:pt idx="3">
                  <c:v>0.2429503389883477</c:v>
                </c:pt>
                <c:pt idx="4">
                  <c:v>0.22097944598707719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BD0-4750-A64B-EC952F979DDF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Planilha1!$F$2:$F$6</c:f>
              <c:numCache>
                <c:formatCode>###0%</c:formatCode>
                <c:ptCount val="5"/>
                <c:pt idx="0">
                  <c:v>0.11418812640948799</c:v>
                </c:pt>
                <c:pt idx="1">
                  <c:v>0.14860483319997997</c:v>
                </c:pt>
                <c:pt idx="2">
                  <c:v>0.1346326053012786</c:v>
                </c:pt>
                <c:pt idx="3">
                  <c:v>0.10566604028234496</c:v>
                </c:pt>
                <c:pt idx="4">
                  <c:v>9.6834781318360139E-2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6-4B34-938E-8C4D1569FC1C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Planilha1!$G$2:$G$6</c:f>
              <c:numCache>
                <c:formatCode>###0%</c:formatCode>
                <c:ptCount val="5"/>
                <c:pt idx="0">
                  <c:v>3.6904357634372019E-2</c:v>
                </c:pt>
                <c:pt idx="1">
                  <c:v>4.3648996298153941E-2</c:v>
                </c:pt>
                <c:pt idx="2">
                  <c:v>2.7897365981122947E-2</c:v>
                </c:pt>
                <c:pt idx="3">
                  <c:v>1.3727266765813803E-2</c:v>
                </c:pt>
                <c:pt idx="4">
                  <c:v>1.2083709633474321E-2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6-4B34-938E-8C4D1569FC1C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SE</c:v>
                </c:pt>
                <c:pt idx="1">
                  <c:v>S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Planilha1!$H$2:$H$6</c:f>
              <c:numCache>
                <c:formatCode>###0%</c:formatCode>
                <c:ptCount val="5"/>
                <c:pt idx="0">
                  <c:v>3.8062476084014785E-3</c:v>
                </c:pt>
                <c:pt idx="1">
                  <c:v>8.8650849340806952E-3</c:v>
                </c:pt>
                <c:pt idx="2">
                  <c:v>1.2203405977016402E-2</c:v>
                </c:pt>
                <c:pt idx="3">
                  <c:v>1.3897269889305737E-2</c:v>
                </c:pt>
                <c:pt idx="4">
                  <c:v>1.5489398425162953E-2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6C6-4B34-938E-8C4D1569FC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28621147964440874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até 24 anos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Planilha1!$B$2:$B$29</c:f>
              <c:numCache>
                <c:formatCode>###0%</c:formatCode>
                <c:ptCount val="28"/>
                <c:pt idx="0">
                  <c:v>1.4660545325185088E-2</c:v>
                </c:pt>
                <c:pt idx="1">
                  <c:v>3.0475839245516789E-2</c:v>
                </c:pt>
                <c:pt idx="2">
                  <c:v>4.9303072670796332E-2</c:v>
                </c:pt>
                <c:pt idx="3">
                  <c:v>1.7000059668428186E-2</c:v>
                </c:pt>
                <c:pt idx="4">
                  <c:v>2.8863919566935268E-2</c:v>
                </c:pt>
                <c:pt idx="5">
                  <c:v>2.012690427302204E-2</c:v>
                </c:pt>
                <c:pt idx="6">
                  <c:v>4.7746948891824396E-2</c:v>
                </c:pt>
                <c:pt idx="7">
                  <c:v>2.0267187297094379E-2</c:v>
                </c:pt>
                <c:pt idx="8">
                  <c:v>1.7092191518953623E-2</c:v>
                </c:pt>
                <c:pt idx="9">
                  <c:v>2.1248941114604958E-2</c:v>
                </c:pt>
                <c:pt idx="10">
                  <c:v>5.0687679791352448E-2</c:v>
                </c:pt>
                <c:pt idx="11">
                  <c:v>3.1645522664784785E-2</c:v>
                </c:pt>
                <c:pt idx="12">
                  <c:v>1.4635536676324154E-2</c:v>
                </c:pt>
                <c:pt idx="13">
                  <c:v>3.9560293119997481E-2</c:v>
                </c:pt>
                <c:pt idx="14">
                  <c:v>1.6860833306882757E-2</c:v>
                </c:pt>
                <c:pt idx="15">
                  <c:v>5.3951599792574696E-2</c:v>
                </c:pt>
                <c:pt idx="16">
                  <c:v>2.6864172610989411E-2</c:v>
                </c:pt>
                <c:pt idx="17">
                  <c:v>5.3576909586344632E-2</c:v>
                </c:pt>
                <c:pt idx="18">
                  <c:v>2.1547032105674869E-2</c:v>
                </c:pt>
                <c:pt idx="19">
                  <c:v>2.0050866968405225E-2</c:v>
                </c:pt>
                <c:pt idx="20">
                  <c:v>1.6323424827585767E-2</c:v>
                </c:pt>
                <c:pt idx="21">
                  <c:v>1.582034167034671E-2</c:v>
                </c:pt>
                <c:pt idx="22">
                  <c:v>2.9829729810540214E-2</c:v>
                </c:pt>
                <c:pt idx="23">
                  <c:v>3.1737825320604179E-2</c:v>
                </c:pt>
                <c:pt idx="24">
                  <c:v>4.0821121352712576E-2</c:v>
                </c:pt>
                <c:pt idx="25">
                  <c:v>4.4234302867617432E-2</c:v>
                </c:pt>
                <c:pt idx="26">
                  <c:v>3.5533403808492153E-2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C5-4BB5-8F76-94B8B7F98862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25 a 34 anos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Planilha1!$C$2:$C$29</c:f>
              <c:numCache>
                <c:formatCode>###0%</c:formatCode>
                <c:ptCount val="28"/>
                <c:pt idx="0">
                  <c:v>0.24401358509355833</c:v>
                </c:pt>
                <c:pt idx="1">
                  <c:v>0.18728109112591629</c:v>
                </c:pt>
                <c:pt idx="2">
                  <c:v>0.21650187290862616</c:v>
                </c:pt>
                <c:pt idx="3">
                  <c:v>0.25517735558759291</c:v>
                </c:pt>
                <c:pt idx="4">
                  <c:v>0.24138454563549733</c:v>
                </c:pt>
                <c:pt idx="5">
                  <c:v>0.18750513538572861</c:v>
                </c:pt>
                <c:pt idx="6">
                  <c:v>0.20033987328007974</c:v>
                </c:pt>
                <c:pt idx="7">
                  <c:v>0.18917227271341147</c:v>
                </c:pt>
                <c:pt idx="8">
                  <c:v>0.2394754433282604</c:v>
                </c:pt>
                <c:pt idx="9">
                  <c:v>0.22430197602652643</c:v>
                </c:pt>
                <c:pt idx="10">
                  <c:v>0.19838655597537339</c:v>
                </c:pt>
                <c:pt idx="11">
                  <c:v>0.24870326765612996</c:v>
                </c:pt>
                <c:pt idx="12">
                  <c:v>0.26123334249100871</c:v>
                </c:pt>
                <c:pt idx="13">
                  <c:v>0.28793131961693025</c:v>
                </c:pt>
                <c:pt idx="14">
                  <c:v>0.28698570536416157</c:v>
                </c:pt>
                <c:pt idx="15">
                  <c:v>0.22290512222579853</c:v>
                </c:pt>
                <c:pt idx="16">
                  <c:v>0.258293607455445</c:v>
                </c:pt>
                <c:pt idx="17">
                  <c:v>0.24256630298488815</c:v>
                </c:pt>
                <c:pt idx="18">
                  <c:v>0.27175243473358468</c:v>
                </c:pt>
                <c:pt idx="19">
                  <c:v>0.22029457949780545</c:v>
                </c:pt>
                <c:pt idx="20">
                  <c:v>0.23453259009372329</c:v>
                </c:pt>
                <c:pt idx="21">
                  <c:v>0.21818139215027077</c:v>
                </c:pt>
                <c:pt idx="22">
                  <c:v>0.13927673438309526</c:v>
                </c:pt>
                <c:pt idx="23">
                  <c:v>0.31641169475473274</c:v>
                </c:pt>
                <c:pt idx="24">
                  <c:v>0.22863333628479376</c:v>
                </c:pt>
                <c:pt idx="25">
                  <c:v>0.20726358853641252</c:v>
                </c:pt>
                <c:pt idx="26">
                  <c:v>0.30086206151829442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C5-4BB5-8F76-94B8B7F98862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35 a 44 anos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Planilha1!$D$2:$D$29</c:f>
              <c:numCache>
                <c:formatCode>###0%</c:formatCode>
                <c:ptCount val="28"/>
                <c:pt idx="0">
                  <c:v>0.34141949246473868</c:v>
                </c:pt>
                <c:pt idx="1">
                  <c:v>0.27740369766832634</c:v>
                </c:pt>
                <c:pt idx="2">
                  <c:v>0.33105221458187806</c:v>
                </c:pt>
                <c:pt idx="3">
                  <c:v>0.29224460201219715</c:v>
                </c:pt>
                <c:pt idx="4">
                  <c:v>0.34387384951720251</c:v>
                </c:pt>
                <c:pt idx="5">
                  <c:v>0.42551521574924611</c:v>
                </c:pt>
                <c:pt idx="6">
                  <c:v>0.25386670433774333</c:v>
                </c:pt>
                <c:pt idx="7">
                  <c:v>0.32759142680331832</c:v>
                </c:pt>
                <c:pt idx="8">
                  <c:v>0.41293613225470938</c:v>
                </c:pt>
                <c:pt idx="9">
                  <c:v>0.33629273435364676</c:v>
                </c:pt>
                <c:pt idx="10">
                  <c:v>0.34007408483784052</c:v>
                </c:pt>
                <c:pt idx="11">
                  <c:v>0.43900655274553457</c:v>
                </c:pt>
                <c:pt idx="12">
                  <c:v>0.33640298358212301</c:v>
                </c:pt>
                <c:pt idx="13">
                  <c:v>0.26494802891851194</c:v>
                </c:pt>
                <c:pt idx="14">
                  <c:v>0.26114699385385781</c:v>
                </c:pt>
                <c:pt idx="15">
                  <c:v>0.37937085549820471</c:v>
                </c:pt>
                <c:pt idx="16">
                  <c:v>0.37506520524821996</c:v>
                </c:pt>
                <c:pt idx="17">
                  <c:v>0.23931753622897881</c:v>
                </c:pt>
                <c:pt idx="18">
                  <c:v>0.36295630338639451</c:v>
                </c:pt>
                <c:pt idx="19">
                  <c:v>0.45348587003670349</c:v>
                </c:pt>
                <c:pt idx="20">
                  <c:v>0.27755724228691825</c:v>
                </c:pt>
                <c:pt idx="21">
                  <c:v>0.39885447553641035</c:v>
                </c:pt>
                <c:pt idx="22">
                  <c:v>0.44978951002404849</c:v>
                </c:pt>
                <c:pt idx="23">
                  <c:v>0.33466551554404844</c:v>
                </c:pt>
                <c:pt idx="24">
                  <c:v>0.4493169055887517</c:v>
                </c:pt>
                <c:pt idx="25">
                  <c:v>0.3748314086245132</c:v>
                </c:pt>
                <c:pt idx="26">
                  <c:v>0.26659164581818612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1C5-4BB5-8F76-94B8B7F98862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45 a 54 anos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Planilha1!$E$2:$E$29</c:f>
              <c:numCache>
                <c:formatCode>###0%</c:formatCode>
                <c:ptCount val="28"/>
                <c:pt idx="0">
                  <c:v>0.25564086545899462</c:v>
                </c:pt>
                <c:pt idx="1">
                  <c:v>0.33802174087586578</c:v>
                </c:pt>
                <c:pt idx="2">
                  <c:v>0.25061886867578115</c:v>
                </c:pt>
                <c:pt idx="3">
                  <c:v>0.26488518990525967</c:v>
                </c:pt>
                <c:pt idx="4">
                  <c:v>0.20389896321623854</c:v>
                </c:pt>
                <c:pt idx="5">
                  <c:v>0.18464078791421104</c:v>
                </c:pt>
                <c:pt idx="6">
                  <c:v>0.28113263863587101</c:v>
                </c:pt>
                <c:pt idx="7">
                  <c:v>0.27167400803811925</c:v>
                </c:pt>
                <c:pt idx="8">
                  <c:v>0.15145024585366859</c:v>
                </c:pt>
                <c:pt idx="9">
                  <c:v>0.24459053682968984</c:v>
                </c:pt>
                <c:pt idx="10">
                  <c:v>0.25938459375976669</c:v>
                </c:pt>
                <c:pt idx="11">
                  <c:v>0.17645465707819918</c:v>
                </c:pt>
                <c:pt idx="12">
                  <c:v>0.23267598548964538</c:v>
                </c:pt>
                <c:pt idx="13">
                  <c:v>0.29012583988717311</c:v>
                </c:pt>
                <c:pt idx="14">
                  <c:v>0.27210967889549642</c:v>
                </c:pt>
                <c:pt idx="15">
                  <c:v>0.20464966774958429</c:v>
                </c:pt>
                <c:pt idx="16">
                  <c:v>0.20577449210713725</c:v>
                </c:pt>
                <c:pt idx="17">
                  <c:v>0.34095705547420091</c:v>
                </c:pt>
                <c:pt idx="18">
                  <c:v>0.25516541908147333</c:v>
                </c:pt>
                <c:pt idx="19">
                  <c:v>0.22895562016233298</c:v>
                </c:pt>
                <c:pt idx="20">
                  <c:v>0.252091669912343</c:v>
                </c:pt>
                <c:pt idx="21">
                  <c:v>0.23808256136154532</c:v>
                </c:pt>
                <c:pt idx="22">
                  <c:v>0.20175505898851548</c:v>
                </c:pt>
                <c:pt idx="23">
                  <c:v>0.21880113008691002</c:v>
                </c:pt>
                <c:pt idx="24">
                  <c:v>0.14911034384519831</c:v>
                </c:pt>
                <c:pt idx="25">
                  <c:v>0.2244659682393863</c:v>
                </c:pt>
                <c:pt idx="26">
                  <c:v>0.26964568653344406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1C5-4BB5-8F76-94B8B7F98862}"/>
            </c:ext>
          </c:extLst>
        </c:ser>
        <c:ser>
          <c:idx val="4"/>
          <c:order val="4"/>
          <c:tx>
            <c:strRef>
              <c:f>Planilha1!$F$1</c:f>
              <c:strCache>
                <c:ptCount val="1"/>
                <c:pt idx="0">
                  <c:v>55 a 64 anos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Planilha1!$F$2:$F$29</c:f>
              <c:numCache>
                <c:formatCode>###0%</c:formatCode>
                <c:ptCount val="28"/>
                <c:pt idx="0">
                  <c:v>0.10933415669071048</c:v>
                </c:pt>
                <c:pt idx="1">
                  <c:v>0.11244718310325885</c:v>
                </c:pt>
                <c:pt idx="2">
                  <c:v>0.12496263513860467</c:v>
                </c:pt>
                <c:pt idx="3">
                  <c:v>0.12537415043495137</c:v>
                </c:pt>
                <c:pt idx="4">
                  <c:v>0.12221847984062645</c:v>
                </c:pt>
                <c:pt idx="5">
                  <c:v>0.11658167709968251</c:v>
                </c:pt>
                <c:pt idx="6">
                  <c:v>0.17082932258177583</c:v>
                </c:pt>
                <c:pt idx="7">
                  <c:v>0.14144941406467809</c:v>
                </c:pt>
                <c:pt idx="8">
                  <c:v>0.13440763306256881</c:v>
                </c:pt>
                <c:pt idx="9">
                  <c:v>0.1328182075460663</c:v>
                </c:pt>
                <c:pt idx="10">
                  <c:v>0.12980052947726203</c:v>
                </c:pt>
                <c:pt idx="11">
                  <c:v>8.9119541568898231E-2</c:v>
                </c:pt>
                <c:pt idx="12">
                  <c:v>0.128716023422322</c:v>
                </c:pt>
                <c:pt idx="13">
                  <c:v>9.3486224604200419E-2</c:v>
                </c:pt>
                <c:pt idx="14">
                  <c:v>0.13557834266056018</c:v>
                </c:pt>
                <c:pt idx="15">
                  <c:v>0.11203787363210789</c:v>
                </c:pt>
                <c:pt idx="16">
                  <c:v>8.903324804847039E-2</c:v>
                </c:pt>
                <c:pt idx="17">
                  <c:v>9.4623256314106327E-2</c:v>
                </c:pt>
                <c:pt idx="18">
                  <c:v>7.1685501474493263E-2</c:v>
                </c:pt>
                <c:pt idx="19">
                  <c:v>6.4986669891326065E-2</c:v>
                </c:pt>
                <c:pt idx="20">
                  <c:v>0.15769432424741112</c:v>
                </c:pt>
                <c:pt idx="21">
                  <c:v>9.867624994585994E-2</c:v>
                </c:pt>
                <c:pt idx="22">
                  <c:v>0.15767674248886923</c:v>
                </c:pt>
                <c:pt idx="23">
                  <c:v>7.8220464493478109E-2</c:v>
                </c:pt>
                <c:pt idx="24">
                  <c:v>0.10239768094186638</c:v>
                </c:pt>
                <c:pt idx="25">
                  <c:v>9.0251534163193911E-2</c:v>
                </c:pt>
                <c:pt idx="26">
                  <c:v>0.10239644732181023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9B-4725-A85D-6D32C535AB81}"/>
            </c:ext>
          </c:extLst>
        </c:ser>
        <c:ser>
          <c:idx val="5"/>
          <c:order val="5"/>
          <c:tx>
            <c:strRef>
              <c:f>Planilha1!$G$1</c:f>
              <c:strCache>
                <c:ptCount val="1"/>
                <c:pt idx="0">
                  <c:v>65 anos ou mais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Planilha1!$G$2:$G$29</c:f>
              <c:numCache>
                <c:formatCode>###0%</c:formatCode>
                <c:ptCount val="28"/>
                <c:pt idx="0">
                  <c:v>3.2259698872585542E-2</c:v>
                </c:pt>
                <c:pt idx="1">
                  <c:v>5.1400858064194449E-2</c:v>
                </c:pt>
                <c:pt idx="2">
                  <c:v>2.0527047884792319E-2</c:v>
                </c:pt>
                <c:pt idx="3">
                  <c:v>3.7573934171019105E-2</c:v>
                </c:pt>
                <c:pt idx="4">
                  <c:v>4.677146460224433E-2</c:v>
                </c:pt>
                <c:pt idx="5">
                  <c:v>5.7868501391128285E-2</c:v>
                </c:pt>
                <c:pt idx="6">
                  <c:v>3.8341267223258313E-2</c:v>
                </c:pt>
                <c:pt idx="7">
                  <c:v>3.1874048349662128E-2</c:v>
                </c:pt>
                <c:pt idx="8">
                  <c:v>2.5335259557418534E-2</c:v>
                </c:pt>
                <c:pt idx="9">
                  <c:v>3.817924543039581E-2</c:v>
                </c:pt>
                <c:pt idx="10">
                  <c:v>2.166655615840379E-2</c:v>
                </c:pt>
                <c:pt idx="11">
                  <c:v>1.5070458286452862E-2</c:v>
                </c:pt>
                <c:pt idx="12">
                  <c:v>8.9208783777981922E-3</c:v>
                </c:pt>
                <c:pt idx="13">
                  <c:v>1.4759621789276088E-2</c:v>
                </c:pt>
                <c:pt idx="14">
                  <c:v>1.0968846300176026E-2</c:v>
                </c:pt>
                <c:pt idx="15">
                  <c:v>2.7084881101729911E-2</c:v>
                </c:pt>
                <c:pt idx="16">
                  <c:v>1.5865357533669983E-2</c:v>
                </c:pt>
                <c:pt idx="17">
                  <c:v>2.8958939411480381E-2</c:v>
                </c:pt>
                <c:pt idx="18">
                  <c:v>5.8906199124048432E-3</c:v>
                </c:pt>
                <c:pt idx="19">
                  <c:v>1.2226393443427543E-2</c:v>
                </c:pt>
                <c:pt idx="20">
                  <c:v>3.7516654869078923E-2</c:v>
                </c:pt>
                <c:pt idx="21">
                  <c:v>1.0693794225267714E-2</c:v>
                </c:pt>
                <c:pt idx="22">
                  <c:v>1.7337628612028748E-2</c:v>
                </c:pt>
                <c:pt idx="23">
                  <c:v>1.132619054292317E-2</c:v>
                </c:pt>
                <c:pt idx="24">
                  <c:v>2.8520354999000542E-3</c:v>
                </c:pt>
                <c:pt idx="25">
                  <c:v>3.7095391210086572E-2</c:v>
                </c:pt>
                <c:pt idx="26">
                  <c:v>8.3005493529295701E-3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9B-4725-A85D-6D32C535AB81}"/>
            </c:ext>
          </c:extLst>
        </c:ser>
        <c:ser>
          <c:idx val="6"/>
          <c:order val="6"/>
          <c:tx>
            <c:strRef>
              <c:f>Planilha1!$H$1</c:f>
              <c:strCache>
                <c:ptCount val="1"/>
                <c:pt idx="0">
                  <c:v>não quis responder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Planilha1!$A$2:$A$29</c:f>
              <c:strCache>
                <c:ptCount val="27"/>
                <c:pt idx="0">
                  <c:v>PR</c:v>
                </c:pt>
                <c:pt idx="1">
                  <c:v>RS</c:v>
                </c:pt>
                <c:pt idx="2">
                  <c:v>SC</c:v>
                </c:pt>
                <c:pt idx="3">
                  <c:v>ES</c:v>
                </c:pt>
                <c:pt idx="4">
                  <c:v>MG</c:v>
                </c:pt>
                <c:pt idx="5">
                  <c:v>RJ</c:v>
                </c:pt>
                <c:pt idx="6">
                  <c:v>SP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AL</c:v>
                </c:pt>
                <c:pt idx="12">
                  <c:v>BA</c:v>
                </c:pt>
                <c:pt idx="13">
                  <c:v>CE</c:v>
                </c:pt>
                <c:pt idx="14">
                  <c:v>MA</c:v>
                </c:pt>
                <c:pt idx="15">
                  <c:v>PB</c:v>
                </c:pt>
                <c:pt idx="16">
                  <c:v>PE</c:v>
                </c:pt>
                <c:pt idx="17">
                  <c:v>PI</c:v>
                </c:pt>
                <c:pt idx="18">
                  <c:v>RN</c:v>
                </c:pt>
                <c:pt idx="19">
                  <c:v>SE</c:v>
                </c:pt>
                <c:pt idx="20">
                  <c:v>AC</c:v>
                </c:pt>
                <c:pt idx="21">
                  <c:v>AM</c:v>
                </c:pt>
                <c:pt idx="22">
                  <c:v>AP</c:v>
                </c:pt>
                <c:pt idx="23">
                  <c:v>PA</c:v>
                </c:pt>
                <c:pt idx="24">
                  <c:v>RO</c:v>
                </c:pt>
                <c:pt idx="25">
                  <c:v>RR</c:v>
                </c:pt>
                <c:pt idx="26">
                  <c:v>TO</c:v>
                </c:pt>
              </c:strCache>
            </c:strRef>
          </c:cat>
          <c:val>
            <c:numRef>
              <c:f>Planilha1!$H$2:$H$29</c:f>
              <c:numCache>
                <c:formatCode>###0%</c:formatCode>
                <c:ptCount val="28"/>
                <c:pt idx="0">
                  <c:v>2.6716560942261704E-3</c:v>
                </c:pt>
                <c:pt idx="1">
                  <c:v>2.9695899169200914E-3</c:v>
                </c:pt>
                <c:pt idx="2">
                  <c:v>7.0342881395229675E-3</c:v>
                </c:pt>
                <c:pt idx="3">
                  <c:v>7.7447082205529868E-3</c:v>
                </c:pt>
                <c:pt idx="4">
                  <c:v>1.2988777621256203E-2</c:v>
                </c:pt>
                <c:pt idx="5">
                  <c:v>7.7617781869809728E-3</c:v>
                </c:pt>
                <c:pt idx="6">
                  <c:v>7.7432450494466431E-3</c:v>
                </c:pt>
                <c:pt idx="7">
                  <c:v>1.7971642733716996E-2</c:v>
                </c:pt>
                <c:pt idx="8">
                  <c:v>1.9303094424418167E-2</c:v>
                </c:pt>
                <c:pt idx="9">
                  <c:v>2.5683586990691244E-3</c:v>
                </c:pt>
                <c:pt idx="10">
                  <c:v>0</c:v>
                </c:pt>
                <c:pt idx="11">
                  <c:v>0</c:v>
                </c:pt>
                <c:pt idx="12">
                  <c:v>1.7415249960775786E-2</c:v>
                </c:pt>
                <c:pt idx="13">
                  <c:v>9.1886720639118777E-3</c:v>
                </c:pt>
                <c:pt idx="14">
                  <c:v>1.6349599618865018E-2</c:v>
                </c:pt>
                <c:pt idx="15">
                  <c:v>0</c:v>
                </c:pt>
                <c:pt idx="16">
                  <c:v>2.9103916996067833E-2</c:v>
                </c:pt>
                <c:pt idx="17">
                  <c:v>0</c:v>
                </c:pt>
                <c:pt idx="18">
                  <c:v>1.1002689305973715E-2</c:v>
                </c:pt>
                <c:pt idx="19">
                  <c:v>0</c:v>
                </c:pt>
                <c:pt idx="20">
                  <c:v>2.4284093762940336E-2</c:v>
                </c:pt>
                <c:pt idx="21">
                  <c:v>1.9691185110300085E-2</c:v>
                </c:pt>
                <c:pt idx="22">
                  <c:v>4.33459569290311E-3</c:v>
                </c:pt>
                <c:pt idx="23">
                  <c:v>8.8371792573022877E-3</c:v>
                </c:pt>
                <c:pt idx="24">
                  <c:v>2.686857648677753E-2</c:v>
                </c:pt>
                <c:pt idx="25">
                  <c:v>2.1857806358789332E-2</c:v>
                </c:pt>
                <c:pt idx="26">
                  <c:v>1.6670205646844197E-2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9B-4725-A85D-6D32C535AB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8810917842616673"/>
          <c:y val="0.90124432335782401"/>
          <c:w val="0.8118908215738333"/>
          <c:h val="9.8755676642176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1.1536225565002544E-2"/>
                  <c:y val="7.7299155339347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E1-4C7B-B1A1-B31D8CC7445B}"/>
                </c:ext>
              </c:extLst>
            </c:dLbl>
            <c:dLbl>
              <c:idx val="1"/>
              <c:layout>
                <c:manualLayout>
                  <c:x val="0"/>
                  <c:y val="8.11641131063151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E1-4C7B-B1A1-B31D8CC7445B}"/>
                </c:ext>
              </c:extLst>
            </c:dLbl>
            <c:dLbl>
              <c:idx val="2"/>
              <c:layout>
                <c:manualLayout>
                  <c:x val="-2.3072451130005086E-3"/>
                  <c:y val="5.79743665045108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E1-4C7B-B1A1-B31D8CC7445B}"/>
                </c:ext>
              </c:extLst>
            </c:dLbl>
            <c:dLbl>
              <c:idx val="3"/>
              <c:layout>
                <c:manualLayout>
                  <c:x val="-1.6150715791003644E-2"/>
                  <c:y val="8.88940286402499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E1-4C7B-B1A1-B31D8CC744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0.18</c:v>
                </c:pt>
                <c:pt idx="1">
                  <c:v>0.16</c:v>
                </c:pt>
                <c:pt idx="2">
                  <c:v>0.17</c:v>
                </c:pt>
                <c:pt idx="3">
                  <c:v>0.19</c:v>
                </c:pt>
                <c:pt idx="4">
                  <c:v>0.14000000000000001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6C-4988-89B4-BB0BF621154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9.2289804520020342E-3"/>
                  <c:y val="-5.360879019213709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BE1-4C7B-B1A1-B31D8CC7445B}"/>
                </c:ext>
              </c:extLst>
            </c:dLbl>
            <c:dLbl>
              <c:idx val="1"/>
              <c:layout>
                <c:manualLayout>
                  <c:x val="0"/>
                  <c:y val="-5.797436650451089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BE1-4C7B-B1A1-B31D8CC7445B}"/>
                </c:ext>
              </c:extLst>
            </c:dLbl>
            <c:dLbl>
              <c:idx val="2"/>
              <c:layout>
                <c:manualLayout>
                  <c:x val="0"/>
                  <c:y val="-7.72991553393478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BE1-4C7B-B1A1-B31D8CC7445B}"/>
                </c:ext>
              </c:extLst>
            </c:dLbl>
            <c:dLbl>
              <c:idx val="3"/>
              <c:layout>
                <c:manualLayout>
                  <c:x val="-1.3843470678003136E-2"/>
                  <c:y val="-6.183932427147829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BE1-4C7B-B1A1-B31D8CC744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0.47</c:v>
                </c:pt>
                <c:pt idx="1">
                  <c:v>0.44</c:v>
                </c:pt>
                <c:pt idx="2">
                  <c:v>0.42</c:v>
                </c:pt>
                <c:pt idx="3">
                  <c:v>0.42</c:v>
                </c:pt>
                <c:pt idx="4">
                  <c:v>0.4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6C-4988-89B4-BB0BF621154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9.2289804520020342E-3"/>
                  <c:y val="3.86495776696738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E1-4C7B-B1A1-B31D8CC7445B}"/>
                </c:ext>
              </c:extLst>
            </c:dLbl>
            <c:dLbl>
              <c:idx val="1"/>
              <c:layout>
                <c:manualLayout>
                  <c:x val="0"/>
                  <c:y val="6.183932427147825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BE1-4C7B-B1A1-B31D8CC7445B}"/>
                </c:ext>
              </c:extLst>
            </c:dLbl>
            <c:dLbl>
              <c:idx val="2"/>
              <c:layout>
                <c:manualLayout>
                  <c:x val="0"/>
                  <c:y val="6.183932427147825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BE1-4C7B-B1A1-B31D8CC744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Planilha1!$D$2:$D$6</c:f>
              <c:numCache>
                <c:formatCode>0%</c:formatCode>
                <c:ptCount val="5"/>
                <c:pt idx="0">
                  <c:v>0.35</c:v>
                </c:pt>
                <c:pt idx="1">
                  <c:v>0.39</c:v>
                </c:pt>
                <c:pt idx="2">
                  <c:v>0.39</c:v>
                </c:pt>
                <c:pt idx="3">
                  <c:v>0.37</c:v>
                </c:pt>
                <c:pt idx="4">
                  <c:v>0.45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F7F-4B96-BFF3-5A2B1B5A78CC}"/>
            </c:ext>
          </c:extLst>
        </c:ser>
        <c:dLbls>
          <c:dLblPos val="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t-BR" sz="14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F5D-4FB5-A414-2DA8065EED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###0%</c:formatCode>
                <c:ptCount val="3"/>
                <c:pt idx="0">
                  <c:v>0.19394975584649207</c:v>
                </c:pt>
                <c:pt idx="1">
                  <c:v>0.10481823308318564</c:v>
                </c:pt>
                <c:pt idx="2">
                  <c:v>5.8352125745520983E-2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###0%</c:formatCode>
                <c:ptCount val="3"/>
                <c:pt idx="0">
                  <c:v>0.46739106542930392</c:v>
                </c:pt>
                <c:pt idx="1">
                  <c:v>0.35559958304111339</c:v>
                </c:pt>
                <c:pt idx="2">
                  <c:v>0.19873884860742447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Planilha1!$D$2:$D$4</c:f>
              <c:numCache>
                <c:formatCode>###0%</c:formatCode>
                <c:ptCount val="3"/>
                <c:pt idx="0">
                  <c:v>0.33253522730051266</c:v>
                </c:pt>
                <c:pt idx="1">
                  <c:v>0.52917322703594849</c:v>
                </c:pt>
                <c:pt idx="2">
                  <c:v>0.72641606402834402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B8-41CB-A010-66AB8F32C8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0.06</c:v>
                </c:pt>
                <c:pt idx="1">
                  <c:v>0.11</c:v>
                </c:pt>
                <c:pt idx="2">
                  <c:v>0.2</c:v>
                </c:pt>
                <c:pt idx="3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0.41</c:v>
                </c:pt>
                <c:pt idx="1">
                  <c:v>0.41</c:v>
                </c:pt>
                <c:pt idx="2">
                  <c:v>0.4</c:v>
                </c:pt>
                <c:pt idx="3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BD-4C38-8908-CC3CBF9AD78D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Planilha1!$D$2:$D$5</c:f>
              <c:numCache>
                <c:formatCode>0%</c:formatCode>
                <c:ptCount val="4"/>
                <c:pt idx="0">
                  <c:v>0.53</c:v>
                </c:pt>
                <c:pt idx="1">
                  <c:v>0.47</c:v>
                </c:pt>
                <c:pt idx="2">
                  <c:v>0.4</c:v>
                </c:pt>
                <c:pt idx="3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F7-4D5D-8A41-66DFF7BFC4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0.1695041539900223</c:v>
                </c:pt>
                <c:pt idx="1">
                  <c:v>8.36076871546933E-2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0.40798515062027918</c:v>
                </c:pt>
                <c:pt idx="1">
                  <c:v>0.37154693234097602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0.41575012248486276</c:v>
                </c:pt>
                <c:pt idx="1">
                  <c:v>0.53180399219334817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5F-4830-A43D-62A07F3024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raça/cor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2.9482894391460325E-2"/>
          <c:y val="0"/>
          <c:w val="0.89210561245036113"/>
          <c:h val="0.739962143493017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Planilha1!$B$2:$B$3</c:f>
              <c:numCache>
                <c:formatCode>###0%</c:formatCode>
                <c:ptCount val="2"/>
                <c:pt idx="0">
                  <c:v>0.10761636275613019</c:v>
                </c:pt>
                <c:pt idx="1">
                  <c:v>0.18628142133990461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CB9-4C95-834B-FA95A3F3DED3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Planilha1!$C$2:$C$3</c:f>
              <c:numCache>
                <c:formatCode>###0%</c:formatCode>
                <c:ptCount val="2"/>
                <c:pt idx="0">
                  <c:v>0.36517118934995113</c:v>
                </c:pt>
                <c:pt idx="1">
                  <c:v>0.44885917025373351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CB9-4C95-834B-FA95A3F3DED3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Branco</c:v>
                </c:pt>
                <c:pt idx="1">
                  <c:v>Negro</c:v>
                </c:pt>
              </c:strCache>
            </c:strRef>
          </c:cat>
          <c:val>
            <c:numRef>
              <c:f>Planilha1!$D$2:$D$3</c:f>
              <c:numCache>
                <c:formatCode>###0%</c:formatCode>
                <c:ptCount val="2"/>
                <c:pt idx="0">
                  <c:v>0.5254843246058617</c:v>
                </c:pt>
                <c:pt idx="1">
                  <c:v>0.36428206680562669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CB9-4C95-834B-FA95A3F3D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0896001399947509"/>
          <c:y val="0.87608095603482949"/>
          <c:w val="0.68675948214991933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29831307867537993"/>
          <c:y val="8.6178086676833871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SP</c:v>
                </c:pt>
                <c:pt idx="2">
                  <c:v>RN</c:v>
                </c:pt>
                <c:pt idx="3">
                  <c:v>MS</c:v>
                </c:pt>
                <c:pt idx="4">
                  <c:v>PR</c:v>
                </c:pt>
                <c:pt idx="5">
                  <c:v>PB</c:v>
                </c:pt>
                <c:pt idx="6">
                  <c:v>RS</c:v>
                </c:pt>
                <c:pt idx="7">
                  <c:v>GO</c:v>
                </c:pt>
                <c:pt idx="8">
                  <c:v>DF</c:v>
                </c:pt>
                <c:pt idx="9">
                  <c:v>ES</c:v>
                </c:pt>
                <c:pt idx="10">
                  <c:v>MA</c:v>
                </c:pt>
                <c:pt idx="11">
                  <c:v>AP</c:v>
                </c:pt>
                <c:pt idx="12">
                  <c:v>RR</c:v>
                </c:pt>
                <c:pt idx="13">
                  <c:v>PI</c:v>
                </c:pt>
                <c:pt idx="14">
                  <c:v>RJ</c:v>
                </c:pt>
                <c:pt idx="15">
                  <c:v>MT</c:v>
                </c:pt>
                <c:pt idx="16">
                  <c:v>AM</c:v>
                </c:pt>
                <c:pt idx="17">
                  <c:v>TO</c:v>
                </c:pt>
                <c:pt idx="18">
                  <c:v>PE</c:v>
                </c:pt>
                <c:pt idx="19">
                  <c:v>RO</c:v>
                </c:pt>
                <c:pt idx="20">
                  <c:v>BA</c:v>
                </c:pt>
                <c:pt idx="21">
                  <c:v>CE</c:v>
                </c:pt>
                <c:pt idx="22">
                  <c:v>MG</c:v>
                </c:pt>
                <c:pt idx="23">
                  <c:v>SE</c:v>
                </c:pt>
                <c:pt idx="24">
                  <c:v>AL</c:v>
                </c:pt>
                <c:pt idx="25">
                  <c:v>PA</c:v>
                </c:pt>
                <c:pt idx="26">
                  <c:v>AC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0.1051553849488972</c:v>
                </c:pt>
                <c:pt idx="1">
                  <c:v>0.10359110122402231</c:v>
                </c:pt>
                <c:pt idx="2">
                  <c:v>0.12225822927307509</c:v>
                </c:pt>
                <c:pt idx="3">
                  <c:v>0.1864068010266812</c:v>
                </c:pt>
                <c:pt idx="4">
                  <c:v>0.14489108130849454</c:v>
                </c:pt>
                <c:pt idx="5">
                  <c:v>0.20491294029972021</c:v>
                </c:pt>
                <c:pt idx="6">
                  <c:v>0.16454676882518199</c:v>
                </c:pt>
                <c:pt idx="7">
                  <c:v>0.10391844219847805</c:v>
                </c:pt>
                <c:pt idx="8">
                  <c:v>0.13550533526501116</c:v>
                </c:pt>
                <c:pt idx="9">
                  <c:v>0.16490654591961831</c:v>
                </c:pt>
                <c:pt idx="10">
                  <c:v>0.16949459543861109</c:v>
                </c:pt>
                <c:pt idx="11">
                  <c:v>0.15994097584935726</c:v>
                </c:pt>
                <c:pt idx="12">
                  <c:v>0.16243165451125591</c:v>
                </c:pt>
                <c:pt idx="13">
                  <c:v>0.1353027667795943</c:v>
                </c:pt>
                <c:pt idx="14">
                  <c:v>0.12666787969012774</c:v>
                </c:pt>
                <c:pt idx="15">
                  <c:v>0.18950720086141401</c:v>
                </c:pt>
                <c:pt idx="16">
                  <c:v>7.6853340773185397E-2</c:v>
                </c:pt>
                <c:pt idx="17">
                  <c:v>0.20470928711115755</c:v>
                </c:pt>
                <c:pt idx="18">
                  <c:v>0.12964606705879328</c:v>
                </c:pt>
                <c:pt idx="19">
                  <c:v>0.18469167104226397</c:v>
                </c:pt>
                <c:pt idx="20">
                  <c:v>0.17918695121853273</c:v>
                </c:pt>
                <c:pt idx="21">
                  <c:v>0.16414110263833068</c:v>
                </c:pt>
                <c:pt idx="22">
                  <c:v>0.18098629200586663</c:v>
                </c:pt>
                <c:pt idx="23">
                  <c:v>0.18485537588923184</c:v>
                </c:pt>
                <c:pt idx="24">
                  <c:v>0.25231253069526688</c:v>
                </c:pt>
                <c:pt idx="25">
                  <c:v>0.18498596216196217</c:v>
                </c:pt>
                <c:pt idx="26">
                  <c:v>0.22620312946153956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SP</c:v>
                </c:pt>
                <c:pt idx="2">
                  <c:v>RN</c:v>
                </c:pt>
                <c:pt idx="3">
                  <c:v>MS</c:v>
                </c:pt>
                <c:pt idx="4">
                  <c:v>PR</c:v>
                </c:pt>
                <c:pt idx="5">
                  <c:v>PB</c:v>
                </c:pt>
                <c:pt idx="6">
                  <c:v>RS</c:v>
                </c:pt>
                <c:pt idx="7">
                  <c:v>GO</c:v>
                </c:pt>
                <c:pt idx="8">
                  <c:v>DF</c:v>
                </c:pt>
                <c:pt idx="9">
                  <c:v>ES</c:v>
                </c:pt>
                <c:pt idx="10">
                  <c:v>MA</c:v>
                </c:pt>
                <c:pt idx="11">
                  <c:v>AP</c:v>
                </c:pt>
                <c:pt idx="12">
                  <c:v>RR</c:v>
                </c:pt>
                <c:pt idx="13">
                  <c:v>PI</c:v>
                </c:pt>
                <c:pt idx="14">
                  <c:v>RJ</c:v>
                </c:pt>
                <c:pt idx="15">
                  <c:v>MT</c:v>
                </c:pt>
                <c:pt idx="16">
                  <c:v>AM</c:v>
                </c:pt>
                <c:pt idx="17">
                  <c:v>TO</c:v>
                </c:pt>
                <c:pt idx="18">
                  <c:v>PE</c:v>
                </c:pt>
                <c:pt idx="19">
                  <c:v>RO</c:v>
                </c:pt>
                <c:pt idx="20">
                  <c:v>BA</c:v>
                </c:pt>
                <c:pt idx="21">
                  <c:v>CE</c:v>
                </c:pt>
                <c:pt idx="22">
                  <c:v>MG</c:v>
                </c:pt>
                <c:pt idx="23">
                  <c:v>SE</c:v>
                </c:pt>
                <c:pt idx="24">
                  <c:v>AL</c:v>
                </c:pt>
                <c:pt idx="25">
                  <c:v>PA</c:v>
                </c:pt>
                <c:pt idx="26">
                  <c:v>AC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0.35106516017669503</c:v>
                </c:pt>
                <c:pt idx="1">
                  <c:v>0.37134216613423443</c:v>
                </c:pt>
                <c:pt idx="2">
                  <c:v>0.36549312520410948</c:v>
                </c:pt>
                <c:pt idx="3">
                  <c:v>0.33119171795983848</c:v>
                </c:pt>
                <c:pt idx="4">
                  <c:v>0.37494916305853093</c:v>
                </c:pt>
                <c:pt idx="5">
                  <c:v>0.31355678597611969</c:v>
                </c:pt>
                <c:pt idx="6">
                  <c:v>0.36939090758363419</c:v>
                </c:pt>
                <c:pt idx="7">
                  <c:v>0.42823683144874081</c:v>
                </c:pt>
                <c:pt idx="8">
                  <c:v>0.40597662631150588</c:v>
                </c:pt>
                <c:pt idx="9">
                  <c:v>0.38300129465179178</c:v>
                </c:pt>
                <c:pt idx="10">
                  <c:v>0.37069442810533976</c:v>
                </c:pt>
                <c:pt idx="11">
                  <c:v>0.39532780454715899</c:v>
                </c:pt>
                <c:pt idx="12">
                  <c:v>0.37113450882469046</c:v>
                </c:pt>
                <c:pt idx="13">
                  <c:v>0.42626708315155815</c:v>
                </c:pt>
                <c:pt idx="14">
                  <c:v>0.44540072325799657</c:v>
                </c:pt>
                <c:pt idx="15">
                  <c:v>0.38855569546487695</c:v>
                </c:pt>
                <c:pt idx="16">
                  <c:v>0.48626178687211918</c:v>
                </c:pt>
                <c:pt idx="17">
                  <c:v>0.36158842685377529</c:v>
                </c:pt>
                <c:pt idx="18">
                  <c:v>0.43698658695599663</c:v>
                </c:pt>
                <c:pt idx="19">
                  <c:v>0.38989802342399055</c:v>
                </c:pt>
                <c:pt idx="20">
                  <c:v>0.40314421020732477</c:v>
                </c:pt>
                <c:pt idx="21">
                  <c:v>0.4397072599141314</c:v>
                </c:pt>
                <c:pt idx="22">
                  <c:v>0.43106255564087048</c:v>
                </c:pt>
                <c:pt idx="23">
                  <c:v>0.42736906943961694</c:v>
                </c:pt>
                <c:pt idx="24">
                  <c:v>0.37669324982227814</c:v>
                </c:pt>
                <c:pt idx="25">
                  <c:v>0.47515526952096365</c:v>
                </c:pt>
                <c:pt idx="26">
                  <c:v>0.42700417021971582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66-4E2B-9889-0C61BF1783EC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SP</c:v>
                </c:pt>
                <c:pt idx="2">
                  <c:v>RN</c:v>
                </c:pt>
                <c:pt idx="3">
                  <c:v>MS</c:v>
                </c:pt>
                <c:pt idx="4">
                  <c:v>PR</c:v>
                </c:pt>
                <c:pt idx="5">
                  <c:v>PB</c:v>
                </c:pt>
                <c:pt idx="6">
                  <c:v>RS</c:v>
                </c:pt>
                <c:pt idx="7">
                  <c:v>GO</c:v>
                </c:pt>
                <c:pt idx="8">
                  <c:v>DF</c:v>
                </c:pt>
                <c:pt idx="9">
                  <c:v>ES</c:v>
                </c:pt>
                <c:pt idx="10">
                  <c:v>MA</c:v>
                </c:pt>
                <c:pt idx="11">
                  <c:v>AP</c:v>
                </c:pt>
                <c:pt idx="12">
                  <c:v>RR</c:v>
                </c:pt>
                <c:pt idx="13">
                  <c:v>PI</c:v>
                </c:pt>
                <c:pt idx="14">
                  <c:v>RJ</c:v>
                </c:pt>
                <c:pt idx="15">
                  <c:v>MT</c:v>
                </c:pt>
                <c:pt idx="16">
                  <c:v>AM</c:v>
                </c:pt>
                <c:pt idx="17">
                  <c:v>TO</c:v>
                </c:pt>
                <c:pt idx="18">
                  <c:v>PE</c:v>
                </c:pt>
                <c:pt idx="19">
                  <c:v>RO</c:v>
                </c:pt>
                <c:pt idx="20">
                  <c:v>BA</c:v>
                </c:pt>
                <c:pt idx="21">
                  <c:v>CE</c:v>
                </c:pt>
                <c:pt idx="22">
                  <c:v>MG</c:v>
                </c:pt>
                <c:pt idx="23">
                  <c:v>SE</c:v>
                </c:pt>
                <c:pt idx="24">
                  <c:v>AL</c:v>
                </c:pt>
                <c:pt idx="25">
                  <c:v>PA</c:v>
                </c:pt>
                <c:pt idx="26">
                  <c:v>AC</c:v>
                </c:pt>
              </c:strCache>
            </c:strRef>
          </c:cat>
          <c:val>
            <c:numRef>
              <c:f>Planilha1!$D$2:$D$28</c:f>
              <c:numCache>
                <c:formatCode>###0%</c:formatCode>
                <c:ptCount val="27"/>
                <c:pt idx="0">
                  <c:v>0.53674516673488626</c:v>
                </c:pt>
                <c:pt idx="1">
                  <c:v>0.51732348759229618</c:v>
                </c:pt>
                <c:pt idx="2">
                  <c:v>0.50124595621684076</c:v>
                </c:pt>
                <c:pt idx="3">
                  <c:v>0.47889594792838791</c:v>
                </c:pt>
                <c:pt idx="4">
                  <c:v>0.47522416423693165</c:v>
                </c:pt>
                <c:pt idx="5">
                  <c:v>0.47495416585873168</c:v>
                </c:pt>
                <c:pt idx="6">
                  <c:v>0.46606232359118271</c:v>
                </c:pt>
                <c:pt idx="7">
                  <c:v>0.45084958348179227</c:v>
                </c:pt>
                <c:pt idx="8">
                  <c:v>0.44666661894754695</c:v>
                </c:pt>
                <c:pt idx="9">
                  <c:v>0.44522387606408365</c:v>
                </c:pt>
                <c:pt idx="10">
                  <c:v>0.4442090507352241</c:v>
                </c:pt>
                <c:pt idx="11">
                  <c:v>0.44039662391058071</c:v>
                </c:pt>
                <c:pt idx="12">
                  <c:v>0.43475109282787394</c:v>
                </c:pt>
                <c:pt idx="13">
                  <c:v>0.4327169180080021</c:v>
                </c:pt>
                <c:pt idx="14">
                  <c:v>0.42236332094889323</c:v>
                </c:pt>
                <c:pt idx="15">
                  <c:v>0.41878833422645845</c:v>
                </c:pt>
                <c:pt idx="16">
                  <c:v>0.41719368724439632</c:v>
                </c:pt>
                <c:pt idx="17">
                  <c:v>0.4170320803882237</c:v>
                </c:pt>
                <c:pt idx="18">
                  <c:v>0.40866818673312738</c:v>
                </c:pt>
                <c:pt idx="19">
                  <c:v>0.39854172904696805</c:v>
                </c:pt>
                <c:pt idx="20">
                  <c:v>0.39437936253011718</c:v>
                </c:pt>
                <c:pt idx="21">
                  <c:v>0.38416806748758298</c:v>
                </c:pt>
                <c:pt idx="22">
                  <c:v>0.38100122239767065</c:v>
                </c:pt>
                <c:pt idx="23">
                  <c:v>0.37549678123376545</c:v>
                </c:pt>
                <c:pt idx="24">
                  <c:v>0.37099421948245476</c:v>
                </c:pt>
                <c:pt idx="25">
                  <c:v>0.3329180158426589</c:v>
                </c:pt>
                <c:pt idx="26">
                  <c:v>0.32250860655580466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B7-462E-9C54-4FDB8C84A8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303229169202272"/>
          <c:y val="0.90124432335782401"/>
          <c:w val="0.27304325936169566"/>
          <c:h val="9.8755676642176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layout>
        <c:manualLayout>
          <c:xMode val="edge"/>
          <c:yMode val="edge"/>
          <c:x val="0.18374647496940058"/>
          <c:y val="6.95635027140720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78889887496E-2"/>
          <c:y val="0.14093389498341494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Fundamental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###0%</c:formatCode>
                <c:ptCount val="5"/>
                <c:pt idx="0">
                  <c:v>0.14318954854683885</c:v>
                </c:pt>
                <c:pt idx="1">
                  <c:v>0.12699773481261595</c:v>
                </c:pt>
                <c:pt idx="2">
                  <c:v>0.1420804033609579</c:v>
                </c:pt>
                <c:pt idx="3">
                  <c:v>0.16729915349460969</c:v>
                </c:pt>
                <c:pt idx="4">
                  <c:v>0.166222144917794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F39-4233-82F8-24DEF467AD6F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Médio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###0%</c:formatCode>
                <c:ptCount val="5"/>
                <c:pt idx="0">
                  <c:v>0.3672221088574768</c:v>
                </c:pt>
                <c:pt idx="1">
                  <c:v>0.39803386433534516</c:v>
                </c:pt>
                <c:pt idx="2">
                  <c:v>0.39982825273243189</c:v>
                </c:pt>
                <c:pt idx="3">
                  <c:v>0.40411413831976956</c:v>
                </c:pt>
                <c:pt idx="4">
                  <c:v>0.44082822376966796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F39-4233-82F8-24DEF467AD6F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Superior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###0%</c:formatCode>
                <c:ptCount val="5"/>
                <c:pt idx="0">
                  <c:v>0.48606694663524991</c:v>
                </c:pt>
                <c:pt idx="1">
                  <c:v>0.46782786938395415</c:v>
                </c:pt>
                <c:pt idx="2">
                  <c:v>0.44729948722450952</c:v>
                </c:pt>
                <c:pt idx="3">
                  <c:v>0.41208009009630248</c:v>
                </c:pt>
                <c:pt idx="4">
                  <c:v>0.37788429929178891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F39-4233-82F8-24DEF467AD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0.46</c:v>
                </c:pt>
                <c:pt idx="1">
                  <c:v>0.61</c:v>
                </c:pt>
                <c:pt idx="2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0.49</c:v>
                </c:pt>
                <c:pt idx="1">
                  <c:v>0.35</c:v>
                </c:pt>
                <c:pt idx="2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b="0" i="0" u="none" strike="noStrike" kern="1200" spc="0" baseline="0" dirty="0" err="1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n-US" sz="1400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</a:t>
            </a:r>
            <a:r>
              <a:rPr lang="en-US" sz="14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 por UF (2019)</a:t>
            </a:r>
          </a:p>
        </c:rich>
      </c:tx>
      <c:layout>
        <c:manualLayout>
          <c:xMode val="edge"/>
          <c:yMode val="edge"/>
          <c:x val="0.36304899115533446"/>
          <c:y val="3.01519468186134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lang="en-US" sz="1400" b="0" i="0" u="none" strike="noStrike" kern="1200" spc="0" baseline="0" dirty="0" err="1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35094755052E-2"/>
          <c:y val="7.5654789810907952E-2"/>
          <c:w val="0.93510776662950579"/>
          <c:h val="0.6584606969839037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CE</c:v>
                </c:pt>
                <c:pt idx="1">
                  <c:v>MT</c:v>
                </c:pt>
                <c:pt idx="2">
                  <c:v>AP</c:v>
                </c:pt>
                <c:pt idx="3">
                  <c:v>PI</c:v>
                </c:pt>
                <c:pt idx="4">
                  <c:v>PA</c:v>
                </c:pt>
                <c:pt idx="5">
                  <c:v>PB</c:v>
                </c:pt>
                <c:pt idx="6">
                  <c:v>RN</c:v>
                </c:pt>
                <c:pt idx="7">
                  <c:v>MS</c:v>
                </c:pt>
                <c:pt idx="8">
                  <c:v>BA</c:v>
                </c:pt>
                <c:pt idx="9">
                  <c:v>AC</c:v>
                </c:pt>
                <c:pt idx="10">
                  <c:v>SC</c:v>
                </c:pt>
                <c:pt idx="11">
                  <c:v>RO</c:v>
                </c:pt>
                <c:pt idx="12">
                  <c:v>PR</c:v>
                </c:pt>
                <c:pt idx="13">
                  <c:v>PE</c:v>
                </c:pt>
                <c:pt idx="14">
                  <c:v>SP</c:v>
                </c:pt>
                <c:pt idx="15">
                  <c:v>GO</c:v>
                </c:pt>
                <c:pt idx="16">
                  <c:v>RS</c:v>
                </c:pt>
                <c:pt idx="17">
                  <c:v>SE</c:v>
                </c:pt>
                <c:pt idx="18">
                  <c:v>AL</c:v>
                </c:pt>
                <c:pt idx="19">
                  <c:v>ES</c:v>
                </c:pt>
                <c:pt idx="20">
                  <c:v>AM</c:v>
                </c:pt>
                <c:pt idx="21">
                  <c:v>MA</c:v>
                </c:pt>
                <c:pt idx="22">
                  <c:v>MG</c:v>
                </c:pt>
                <c:pt idx="23">
                  <c:v>RR</c:v>
                </c:pt>
                <c:pt idx="24">
                  <c:v>TO</c:v>
                </c:pt>
                <c:pt idx="25">
                  <c:v>DF</c:v>
                </c:pt>
                <c:pt idx="26">
                  <c:v>RJ</c:v>
                </c:pt>
              </c:strCache>
            </c:strRef>
          </c:cat>
          <c:val>
            <c:numRef>
              <c:f>Planilha1!$B$2:$B$28</c:f>
              <c:numCache>
                <c:formatCode>###0%</c:formatCode>
                <c:ptCount val="27"/>
                <c:pt idx="0">
                  <c:v>0.30234100621501719</c:v>
                </c:pt>
                <c:pt idx="1">
                  <c:v>0.28304636008911532</c:v>
                </c:pt>
                <c:pt idx="2">
                  <c:v>0.2779935492353372</c:v>
                </c:pt>
                <c:pt idx="3">
                  <c:v>0.2425915449561509</c:v>
                </c:pt>
                <c:pt idx="4">
                  <c:v>0.24002391201067166</c:v>
                </c:pt>
                <c:pt idx="5">
                  <c:v>0.23052992542697232</c:v>
                </c:pt>
                <c:pt idx="6">
                  <c:v>0.218364390284119</c:v>
                </c:pt>
                <c:pt idx="7">
                  <c:v>0.2174160092172582</c:v>
                </c:pt>
                <c:pt idx="8">
                  <c:v>0.2167351315134419</c:v>
                </c:pt>
                <c:pt idx="9">
                  <c:v>0.20223581392263332</c:v>
                </c:pt>
                <c:pt idx="10">
                  <c:v>0.19779012280493077</c:v>
                </c:pt>
                <c:pt idx="11">
                  <c:v>0.18479259284618479</c:v>
                </c:pt>
                <c:pt idx="12">
                  <c:v>0.18053400450741117</c:v>
                </c:pt>
                <c:pt idx="13">
                  <c:v>0.17977827351029341</c:v>
                </c:pt>
                <c:pt idx="14">
                  <c:v>0.17477686266314918</c:v>
                </c:pt>
                <c:pt idx="15">
                  <c:v>0.17441003106083564</c:v>
                </c:pt>
                <c:pt idx="16">
                  <c:v>0.16006765814612151</c:v>
                </c:pt>
                <c:pt idx="17">
                  <c:v>0.15765858081369086</c:v>
                </c:pt>
                <c:pt idx="18">
                  <c:v>0.15749272570966269</c:v>
                </c:pt>
                <c:pt idx="19">
                  <c:v>0.15066258595089288</c:v>
                </c:pt>
                <c:pt idx="20">
                  <c:v>0.14884584398512271</c:v>
                </c:pt>
                <c:pt idx="21">
                  <c:v>0.14864997859004889</c:v>
                </c:pt>
                <c:pt idx="22">
                  <c:v>0.14039307349777094</c:v>
                </c:pt>
                <c:pt idx="23">
                  <c:v>0.12538288359412977</c:v>
                </c:pt>
                <c:pt idx="24">
                  <c:v>0.12497378414718767</c:v>
                </c:pt>
                <c:pt idx="25">
                  <c:v>0.11712189512183926</c:v>
                </c:pt>
                <c:pt idx="26">
                  <c:v>0.10829835188228568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46-45BE-B5FA-34118C5AD39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CE</c:v>
                </c:pt>
                <c:pt idx="1">
                  <c:v>MT</c:v>
                </c:pt>
                <c:pt idx="2">
                  <c:v>AP</c:v>
                </c:pt>
                <c:pt idx="3">
                  <c:v>PI</c:v>
                </c:pt>
                <c:pt idx="4">
                  <c:v>PA</c:v>
                </c:pt>
                <c:pt idx="5">
                  <c:v>PB</c:v>
                </c:pt>
                <c:pt idx="6">
                  <c:v>RN</c:v>
                </c:pt>
                <c:pt idx="7">
                  <c:v>MS</c:v>
                </c:pt>
                <c:pt idx="8">
                  <c:v>BA</c:v>
                </c:pt>
                <c:pt idx="9">
                  <c:v>AC</c:v>
                </c:pt>
                <c:pt idx="10">
                  <c:v>SC</c:v>
                </c:pt>
                <c:pt idx="11">
                  <c:v>RO</c:v>
                </c:pt>
                <c:pt idx="12">
                  <c:v>PR</c:v>
                </c:pt>
                <c:pt idx="13">
                  <c:v>PE</c:v>
                </c:pt>
                <c:pt idx="14">
                  <c:v>SP</c:v>
                </c:pt>
                <c:pt idx="15">
                  <c:v>GO</c:v>
                </c:pt>
                <c:pt idx="16">
                  <c:v>RS</c:v>
                </c:pt>
                <c:pt idx="17">
                  <c:v>SE</c:v>
                </c:pt>
                <c:pt idx="18">
                  <c:v>AL</c:v>
                </c:pt>
                <c:pt idx="19">
                  <c:v>ES</c:v>
                </c:pt>
                <c:pt idx="20">
                  <c:v>AM</c:v>
                </c:pt>
                <c:pt idx="21">
                  <c:v>MA</c:v>
                </c:pt>
                <c:pt idx="22">
                  <c:v>MG</c:v>
                </c:pt>
                <c:pt idx="23">
                  <c:v>RR</c:v>
                </c:pt>
                <c:pt idx="24">
                  <c:v>TO</c:v>
                </c:pt>
                <c:pt idx="25">
                  <c:v>DF</c:v>
                </c:pt>
                <c:pt idx="26">
                  <c:v>RJ</c:v>
                </c:pt>
              </c:strCache>
            </c:strRef>
          </c:cat>
          <c:val>
            <c:numRef>
              <c:f>Planilha1!$C$2:$C$28</c:f>
              <c:numCache>
                <c:formatCode>###0%</c:formatCode>
                <c:ptCount val="27"/>
                <c:pt idx="0">
                  <c:v>0.69765899378498308</c:v>
                </c:pt>
                <c:pt idx="1">
                  <c:v>0.71695363991088301</c:v>
                </c:pt>
                <c:pt idx="2">
                  <c:v>0.72200645076466297</c:v>
                </c:pt>
                <c:pt idx="3">
                  <c:v>0.7574084550438489</c:v>
                </c:pt>
                <c:pt idx="4">
                  <c:v>0.75997608798932925</c:v>
                </c:pt>
                <c:pt idx="5">
                  <c:v>0.76947007457302785</c:v>
                </c:pt>
                <c:pt idx="6">
                  <c:v>0.78163560971588031</c:v>
                </c:pt>
                <c:pt idx="7">
                  <c:v>0.7825839907827411</c:v>
                </c:pt>
                <c:pt idx="8">
                  <c:v>0.78326486848655663</c:v>
                </c:pt>
                <c:pt idx="9">
                  <c:v>0.79776418607736643</c:v>
                </c:pt>
                <c:pt idx="10">
                  <c:v>0.80220987719507009</c:v>
                </c:pt>
                <c:pt idx="11">
                  <c:v>0.81520740715381546</c:v>
                </c:pt>
                <c:pt idx="12">
                  <c:v>0.81946599549258903</c:v>
                </c:pt>
                <c:pt idx="13">
                  <c:v>0.8202217264897067</c:v>
                </c:pt>
                <c:pt idx="14">
                  <c:v>0.82522313733685082</c:v>
                </c:pt>
                <c:pt idx="15">
                  <c:v>0.82558996893916414</c:v>
                </c:pt>
                <c:pt idx="16">
                  <c:v>0.83993234185387744</c:v>
                </c:pt>
                <c:pt idx="17">
                  <c:v>0.84234141918630945</c:v>
                </c:pt>
                <c:pt idx="18">
                  <c:v>0.84250727429033734</c:v>
                </c:pt>
                <c:pt idx="19">
                  <c:v>0.84933741404910679</c:v>
                </c:pt>
                <c:pt idx="20">
                  <c:v>0.8511541560148782</c:v>
                </c:pt>
                <c:pt idx="21">
                  <c:v>0.85135002140995086</c:v>
                </c:pt>
                <c:pt idx="22">
                  <c:v>0.85960692650223014</c:v>
                </c:pt>
                <c:pt idx="23">
                  <c:v>0.87461711640587014</c:v>
                </c:pt>
                <c:pt idx="24">
                  <c:v>0.87502621585281259</c:v>
                </c:pt>
                <c:pt idx="25">
                  <c:v>0.88287810487816087</c:v>
                </c:pt>
                <c:pt idx="26">
                  <c:v>0.89170164811771391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46-45BE-B5FA-34118C5AD3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640910033167498"/>
          <c:y val="0.82270723104056442"/>
          <c:w val="0.21595718329794764"/>
          <c:h val="0.113717377715268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lang="pt-BR"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61944697222492"/>
          <c:y val="0.15655026651470585"/>
          <c:w val="0.48435317099205966"/>
          <c:h val="0.7179289912916719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Planilha1!$A$6</c:f>
              <c:strCache>
                <c:ptCount val="1"/>
                <c:pt idx="0">
                  <c:v>2019</c:v>
                </c:pt>
              </c:strCache>
            </c:strRef>
          </c:cat>
          <c:val>
            <c:numRef>
              <c:f>Planilha1!$B$6</c:f>
              <c:numCache>
                <c:formatCode>0%</c:formatCode>
                <c:ptCount val="1"/>
                <c:pt idx="0">
                  <c:v>0.54665687348364322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85-42C0-964D-21B5B019E802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3.2793562530341862E-3"/>
                  <c:y val="-9.48831915421340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F85-42C0-964D-21B5B019E802}"/>
                </c:ext>
              </c:extLst>
            </c:dLbl>
            <c:dLbl>
              <c:idx val="1"/>
              <c:layout>
                <c:manualLayout>
                  <c:x val="-0.12009792166266989"/>
                  <c:y val="3.68911740493953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F85-42C0-964D-21B5B019E802}"/>
                </c:ext>
              </c:extLst>
            </c:dLbl>
            <c:dLbl>
              <c:idx val="2"/>
              <c:layout>
                <c:manualLayout>
                  <c:x val="-0.12471241188867088"/>
                  <c:y val="3.68911740493953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F85-42C0-964D-21B5B019E802}"/>
                </c:ext>
              </c:extLst>
            </c:dLbl>
            <c:dLbl>
              <c:idx val="3"/>
              <c:layout>
                <c:manualLayout>
                  <c:x val="-0.11548343143666893"/>
                  <c:y val="3.68911740493953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F85-42C0-964D-21B5B019E802}"/>
                </c:ext>
              </c:extLst>
            </c:dLbl>
            <c:dLbl>
              <c:idx val="4"/>
              <c:layout>
                <c:manualLayout>
                  <c:x val="-8.3060824068018312E-3"/>
                  <c:y val="6.78108361851345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F85-42C0-964D-21B5B019E8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Planilha1!$A$6</c:f>
              <c:strCache>
                <c:ptCount val="1"/>
                <c:pt idx="0">
                  <c:v>2019</c:v>
                </c:pt>
              </c:strCache>
            </c:strRef>
          </c:cat>
          <c:val>
            <c:numRef>
              <c:f>Planilha1!$C$6</c:f>
              <c:numCache>
                <c:formatCode>0%</c:formatCode>
                <c:ptCount val="1"/>
                <c:pt idx="0">
                  <c:v>0.40576609756009568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F85-42C0-964D-21B5B019E8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67295968"/>
        <c:axId val="823746048"/>
      </c:bar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3177738345157461"/>
          <c:y val="0.47888196205950512"/>
          <c:w val="0.15314158749748827"/>
          <c:h val="0.1581845045626282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0.42</c:v>
                </c:pt>
                <c:pt idx="1">
                  <c:v>0.5</c:v>
                </c:pt>
                <c:pt idx="2">
                  <c:v>0.63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BD-4E92-BE3A-E7235A16805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0.54</c:v>
                </c:pt>
                <c:pt idx="1">
                  <c:v>0.46</c:v>
                </c:pt>
                <c:pt idx="2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BD-4E92-BE3A-E7235A1680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57007933168519"/>
          <c:y val="0.88650299069631722"/>
          <c:w val="0.36285984133662963"/>
          <c:h val="0.10875194799711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0.55000000000000004</c:v>
                </c:pt>
                <c:pt idx="1">
                  <c:v>0.51</c:v>
                </c:pt>
                <c:pt idx="2">
                  <c:v>0.55000000000000004</c:v>
                </c:pt>
                <c:pt idx="3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0.42</c:v>
                </c:pt>
                <c:pt idx="1">
                  <c:v>0.46</c:v>
                </c:pt>
                <c:pt idx="2">
                  <c:v>0.39</c:v>
                </c:pt>
                <c:pt idx="3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BD-4C38-8908-CC3CBF9AD7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sexo (2019)</a:t>
            </a:r>
          </a:p>
        </c:rich>
      </c:tx>
      <c:layout>
        <c:manualLayout>
          <c:xMode val="edge"/>
          <c:yMode val="edge"/>
          <c:x val="0.213741600466635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0.54</c:v>
                </c:pt>
                <c:pt idx="1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57-400A-8823-F7EE266D2BB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Masculino</c:v>
                </c:pt>
                <c:pt idx="1">
                  <c:v>Feminino</c:v>
                </c:pt>
              </c:strCache>
            </c:strRef>
          </c:cat>
          <c:val>
            <c:numRef>
              <c:f>Planilha1!$C$2:$C$3</c:f>
              <c:numCache>
                <c:formatCode>0%</c:formatCode>
                <c:ptCount val="2"/>
                <c:pt idx="0">
                  <c:v>0.42</c:v>
                </c:pt>
                <c:pt idx="1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57-400A-8823-F7EE266D2B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57007933168519"/>
          <c:y val="0.88723051859370849"/>
          <c:w val="0.36285984133662963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região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0.78</c:v>
                </c:pt>
                <c:pt idx="1">
                  <c:v>0.56999999999999995</c:v>
                </c:pt>
                <c:pt idx="2">
                  <c:v>0.43</c:v>
                </c:pt>
                <c:pt idx="3">
                  <c:v>0.37</c:v>
                </c:pt>
                <c:pt idx="4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C8-4ABF-AE19-00160CB2838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0.19</c:v>
                </c:pt>
                <c:pt idx="1">
                  <c:v>0.38</c:v>
                </c:pt>
                <c:pt idx="2">
                  <c:v>0.53</c:v>
                </c:pt>
                <c:pt idx="3">
                  <c:v>0.57999999999999996</c:v>
                </c:pt>
                <c:pt idx="4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C8-4ABF-AE19-00160CB283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651556717102201"/>
          <c:y val="0.87735967111757918"/>
          <c:w val="0.5269686229499364"/>
          <c:h val="0.122640328882420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UF (2019)</a:t>
            </a:r>
          </a:p>
        </c:rich>
      </c:tx>
      <c:layout>
        <c:manualLayout>
          <c:xMode val="edge"/>
          <c:yMode val="edge"/>
          <c:x val="0.30821438697344727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Branco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RS</c:v>
                </c:pt>
                <c:pt idx="1">
                  <c:v>SC</c:v>
                </c:pt>
                <c:pt idx="2">
                  <c:v>PR</c:v>
                </c:pt>
                <c:pt idx="3">
                  <c:v>SP</c:v>
                </c:pt>
                <c:pt idx="4">
                  <c:v>MS</c:v>
                </c:pt>
                <c:pt idx="5">
                  <c:v>RJ</c:v>
                </c:pt>
                <c:pt idx="6">
                  <c:v>MG</c:v>
                </c:pt>
                <c:pt idx="7">
                  <c:v>RN</c:v>
                </c:pt>
                <c:pt idx="8">
                  <c:v>PE</c:v>
                </c:pt>
                <c:pt idx="9">
                  <c:v>CE</c:v>
                </c:pt>
                <c:pt idx="10">
                  <c:v>ES</c:v>
                </c:pt>
                <c:pt idx="11">
                  <c:v>GO</c:v>
                </c:pt>
                <c:pt idx="12">
                  <c:v>PB</c:v>
                </c:pt>
                <c:pt idx="13">
                  <c:v>DF</c:v>
                </c:pt>
                <c:pt idx="14">
                  <c:v>MT</c:v>
                </c:pt>
                <c:pt idx="15">
                  <c:v>RO</c:v>
                </c:pt>
                <c:pt idx="16">
                  <c:v>TO</c:v>
                </c:pt>
                <c:pt idx="17">
                  <c:v>AL</c:v>
                </c:pt>
                <c:pt idx="18">
                  <c:v>SE</c:v>
                </c:pt>
                <c:pt idx="19">
                  <c:v>RR</c:v>
                </c:pt>
                <c:pt idx="20">
                  <c:v>BA</c:v>
                </c:pt>
                <c:pt idx="21">
                  <c:v>AC</c:v>
                </c:pt>
                <c:pt idx="22">
                  <c:v>PA</c:v>
                </c:pt>
                <c:pt idx="23">
                  <c:v>MA</c:v>
                </c:pt>
                <c:pt idx="24">
                  <c:v>PI</c:v>
                </c:pt>
                <c:pt idx="25">
                  <c:v>AM</c:v>
                </c:pt>
                <c:pt idx="26">
                  <c:v>AP</c:v>
                </c:pt>
              </c:strCache>
            </c:strRef>
          </c:cat>
          <c:val>
            <c:numRef>
              <c:f>Planilha1!$B$2:$B$28</c:f>
              <c:numCache>
                <c:formatCode>0%</c:formatCode>
                <c:ptCount val="27"/>
                <c:pt idx="0">
                  <c:v>0.83</c:v>
                </c:pt>
                <c:pt idx="1">
                  <c:v>0.79</c:v>
                </c:pt>
                <c:pt idx="2">
                  <c:v>0.72</c:v>
                </c:pt>
                <c:pt idx="3">
                  <c:v>0.64</c:v>
                </c:pt>
                <c:pt idx="4">
                  <c:v>0.51</c:v>
                </c:pt>
                <c:pt idx="5">
                  <c:v>0.49</c:v>
                </c:pt>
                <c:pt idx="6">
                  <c:v>0.49</c:v>
                </c:pt>
                <c:pt idx="7">
                  <c:v>0.49</c:v>
                </c:pt>
                <c:pt idx="8">
                  <c:v>0.47</c:v>
                </c:pt>
                <c:pt idx="9">
                  <c:v>0.46</c:v>
                </c:pt>
                <c:pt idx="10">
                  <c:v>0.44</c:v>
                </c:pt>
                <c:pt idx="11">
                  <c:v>0.44</c:v>
                </c:pt>
                <c:pt idx="12">
                  <c:v>0.43</c:v>
                </c:pt>
                <c:pt idx="13">
                  <c:v>0.42</c:v>
                </c:pt>
                <c:pt idx="14">
                  <c:v>0.39</c:v>
                </c:pt>
                <c:pt idx="15">
                  <c:v>0.39</c:v>
                </c:pt>
                <c:pt idx="16">
                  <c:v>0.38</c:v>
                </c:pt>
                <c:pt idx="17">
                  <c:v>0.34</c:v>
                </c:pt>
                <c:pt idx="18">
                  <c:v>0.34</c:v>
                </c:pt>
                <c:pt idx="19">
                  <c:v>0.28999999999999998</c:v>
                </c:pt>
                <c:pt idx="20">
                  <c:v>0.28000000000000003</c:v>
                </c:pt>
                <c:pt idx="21">
                  <c:v>0.28000000000000003</c:v>
                </c:pt>
                <c:pt idx="22">
                  <c:v>0.28000000000000003</c:v>
                </c:pt>
                <c:pt idx="23">
                  <c:v>0.27</c:v>
                </c:pt>
                <c:pt idx="24">
                  <c:v>0.22</c:v>
                </c:pt>
                <c:pt idx="25">
                  <c:v>0.22</c:v>
                </c:pt>
                <c:pt idx="26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66-4E2B-9889-0C61BF1783EC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Negro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RS</c:v>
                </c:pt>
                <c:pt idx="1">
                  <c:v>SC</c:v>
                </c:pt>
                <c:pt idx="2">
                  <c:v>PR</c:v>
                </c:pt>
                <c:pt idx="3">
                  <c:v>SP</c:v>
                </c:pt>
                <c:pt idx="4">
                  <c:v>MS</c:v>
                </c:pt>
                <c:pt idx="5">
                  <c:v>RJ</c:v>
                </c:pt>
                <c:pt idx="6">
                  <c:v>MG</c:v>
                </c:pt>
                <c:pt idx="7">
                  <c:v>RN</c:v>
                </c:pt>
                <c:pt idx="8">
                  <c:v>PE</c:v>
                </c:pt>
                <c:pt idx="9">
                  <c:v>CE</c:v>
                </c:pt>
                <c:pt idx="10">
                  <c:v>ES</c:v>
                </c:pt>
                <c:pt idx="11">
                  <c:v>GO</c:v>
                </c:pt>
                <c:pt idx="12">
                  <c:v>PB</c:v>
                </c:pt>
                <c:pt idx="13">
                  <c:v>DF</c:v>
                </c:pt>
                <c:pt idx="14">
                  <c:v>MT</c:v>
                </c:pt>
                <c:pt idx="15">
                  <c:v>RO</c:v>
                </c:pt>
                <c:pt idx="16">
                  <c:v>TO</c:v>
                </c:pt>
                <c:pt idx="17">
                  <c:v>AL</c:v>
                </c:pt>
                <c:pt idx="18">
                  <c:v>SE</c:v>
                </c:pt>
                <c:pt idx="19">
                  <c:v>RR</c:v>
                </c:pt>
                <c:pt idx="20">
                  <c:v>BA</c:v>
                </c:pt>
                <c:pt idx="21">
                  <c:v>AC</c:v>
                </c:pt>
                <c:pt idx="22">
                  <c:v>PA</c:v>
                </c:pt>
                <c:pt idx="23">
                  <c:v>MA</c:v>
                </c:pt>
                <c:pt idx="24">
                  <c:v>PI</c:v>
                </c:pt>
                <c:pt idx="25">
                  <c:v>AM</c:v>
                </c:pt>
                <c:pt idx="26">
                  <c:v>AP</c:v>
                </c:pt>
              </c:strCache>
            </c:strRef>
          </c:cat>
          <c:val>
            <c:numRef>
              <c:f>Planilha1!$C$2:$C$28</c:f>
              <c:numCache>
                <c:formatCode>0%</c:formatCode>
                <c:ptCount val="27"/>
                <c:pt idx="0">
                  <c:v>0.15</c:v>
                </c:pt>
                <c:pt idx="1">
                  <c:v>0.18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0.44</c:v>
                </c:pt>
                <c:pt idx="5">
                  <c:v>0.49</c:v>
                </c:pt>
                <c:pt idx="6">
                  <c:v>0.49</c:v>
                </c:pt>
                <c:pt idx="7">
                  <c:v>0.48</c:v>
                </c:pt>
                <c:pt idx="8">
                  <c:v>0.46</c:v>
                </c:pt>
                <c:pt idx="9">
                  <c:v>0.5</c:v>
                </c:pt>
                <c:pt idx="10">
                  <c:v>0.52</c:v>
                </c:pt>
                <c:pt idx="11">
                  <c:v>0.53</c:v>
                </c:pt>
                <c:pt idx="12">
                  <c:v>0.52</c:v>
                </c:pt>
                <c:pt idx="13">
                  <c:v>0.52</c:v>
                </c:pt>
                <c:pt idx="14">
                  <c:v>0.57999999999999996</c:v>
                </c:pt>
                <c:pt idx="15">
                  <c:v>0.56000000000000005</c:v>
                </c:pt>
                <c:pt idx="16">
                  <c:v>0.57999999999999996</c:v>
                </c:pt>
                <c:pt idx="17">
                  <c:v>0.6</c:v>
                </c:pt>
                <c:pt idx="18">
                  <c:v>0.61</c:v>
                </c:pt>
                <c:pt idx="19">
                  <c:v>0.59</c:v>
                </c:pt>
                <c:pt idx="20">
                  <c:v>0.66</c:v>
                </c:pt>
                <c:pt idx="21">
                  <c:v>0.66</c:v>
                </c:pt>
                <c:pt idx="22">
                  <c:v>0.66</c:v>
                </c:pt>
                <c:pt idx="23">
                  <c:v>0.68</c:v>
                </c:pt>
                <c:pt idx="24">
                  <c:v>0.72</c:v>
                </c:pt>
                <c:pt idx="25">
                  <c:v>0.71</c:v>
                </c:pt>
                <c:pt idx="26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66-4E2B-9889-0C61BF1783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651556717102201"/>
          <c:y val="0.87735967111757918"/>
          <c:w val="0.5269686229499364"/>
          <c:h val="0.122640328882420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square"/>
            <c:size val="7"/>
            <c:spPr>
              <a:solidFill>
                <a:schemeClr val="bg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0.64</c:v>
                </c:pt>
                <c:pt idx="1">
                  <c:v>0.57999999999999996</c:v>
                </c:pt>
                <c:pt idx="2">
                  <c:v>0.64</c:v>
                </c:pt>
                <c:pt idx="3">
                  <c:v>0.63</c:v>
                </c:pt>
                <c:pt idx="4">
                  <c:v>0.66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B6C-4988-89B4-BB0BF621154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0.36</c:v>
                </c:pt>
                <c:pt idx="1">
                  <c:v>0.42</c:v>
                </c:pt>
                <c:pt idx="2">
                  <c:v>0.36</c:v>
                </c:pt>
                <c:pt idx="3">
                  <c:v>0.37</c:v>
                </c:pt>
                <c:pt idx="4">
                  <c:v>0.34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B6C-4988-89B4-BB0BF62115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7295968"/>
        <c:axId val="823746048"/>
      </c:lineChart>
      <c:catAx>
        <c:axId val="667295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746048"/>
        <c:crosses val="autoZero"/>
        <c:auto val="1"/>
        <c:lblAlgn val="ctr"/>
        <c:lblOffset val="100"/>
        <c:noMultiLvlLbl val="0"/>
      </c:catAx>
      <c:valAx>
        <c:axId val="8237460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667295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0136890487609913"/>
          <c:y val="6.3494486853265475E-2"/>
          <c:w val="0.18478762444589783"/>
          <c:h val="0.66526838725312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porte (2019)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0.62</c:v>
                </c:pt>
                <c:pt idx="1">
                  <c:v>0.7</c:v>
                </c:pt>
                <c:pt idx="2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B9-4E7B-84F0-257FF8BFD4A1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0.38</c:v>
                </c:pt>
                <c:pt idx="1">
                  <c:v>0.3</c:v>
                </c:pt>
                <c:pt idx="2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B9-4E7B-84F0-257FF8BFD4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escolaridade (2019)</a:t>
            </a:r>
          </a:p>
        </c:rich>
      </c:tx>
      <c:layout>
        <c:manualLayout>
          <c:xMode val="edge"/>
          <c:yMode val="edge"/>
          <c:x val="0.14794104209292624"/>
          <c:y val="4.7450613065657078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0.8</c:v>
                </c:pt>
                <c:pt idx="1">
                  <c:v>0.68</c:v>
                </c:pt>
                <c:pt idx="2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BD-4E92-BE3A-E7235A168054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0.2</c:v>
                </c:pt>
                <c:pt idx="1">
                  <c:v>0.32</c:v>
                </c:pt>
                <c:pt idx="2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BD-4E92-BE3A-E7235A1680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lang="pt-BR" sz="1680" b="0" i="0" u="none" strike="noStrike" kern="1200" spc="0" baseline="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pt-BR" sz="168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cs"/>
              </a:rPr>
              <a:t>resultados por faixa etária (2019)</a:t>
            </a:r>
          </a:p>
        </c:rich>
      </c:tx>
      <c:layout>
        <c:manualLayout>
          <c:xMode val="edge"/>
          <c:yMode val="edge"/>
          <c:x val="0.16866086923545059"/>
          <c:y val="1.47610625640469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 rtl="0">
            <a:defRPr lang="pt-BR" sz="1680" b="0" i="0" u="none" strike="noStrike" kern="1200" spc="0" baseline="0" dirty="0" smtClean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cs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3.244611668524712E-2"/>
          <c:y val="5.0846080872761774E-2"/>
          <c:w val="0.93510776662950579"/>
          <c:h val="0.7180013043993833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Masculino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0.64</c:v>
                </c:pt>
                <c:pt idx="1">
                  <c:v>0.66</c:v>
                </c:pt>
                <c:pt idx="2">
                  <c:v>0.69</c:v>
                </c:pt>
                <c:pt idx="3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BD-4C38-8908-CC3CBF9AD78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Feminino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18 a 34 anos</c:v>
                </c:pt>
                <c:pt idx="1">
                  <c:v>35 a 44 anos</c:v>
                </c:pt>
                <c:pt idx="2">
                  <c:v>45 a 54 anos</c:v>
                </c:pt>
                <c:pt idx="3">
                  <c:v>55 ou +</c:v>
                </c:pt>
              </c:strCache>
            </c:strRef>
          </c:cat>
          <c:val>
            <c:numRef>
              <c:f>Planilha1!$C$2:$C$5</c:f>
              <c:numCache>
                <c:formatCode>0%</c:formatCode>
                <c:ptCount val="4"/>
                <c:pt idx="0">
                  <c:v>0.36</c:v>
                </c:pt>
                <c:pt idx="1">
                  <c:v>0.34</c:v>
                </c:pt>
                <c:pt idx="2">
                  <c:v>0.31</c:v>
                </c:pt>
                <c:pt idx="3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BD-4C38-8908-CC3CBF9AD7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90091424"/>
        <c:axId val="823862944"/>
      </c:barChart>
      <c:catAx>
        <c:axId val="790091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862944"/>
        <c:crosses val="autoZero"/>
        <c:auto val="1"/>
        <c:lblAlgn val="ctr"/>
        <c:lblOffset val="100"/>
        <c:noMultiLvlLbl val="0"/>
      </c:catAx>
      <c:valAx>
        <c:axId val="823862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790091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494355766400423"/>
          <c:y val="0.88723051859370849"/>
          <c:w val="0.49011288467199154"/>
          <c:h val="0.112769481406291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pt-BR"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A46575-9405-4A48-AC92-1D877D87930B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CA91E4-E487-4567-AE28-113E6F60207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873342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1B9FF6-AAEC-40AC-B162-FA42720E8875}" type="slidenum">
              <a:rPr lang="pt-BR" smtClean="0">
                <a:solidFill>
                  <a:prstClr val="black"/>
                </a:solidFill>
              </a:rPr>
              <a:pPr/>
              <a:t>1</a:t>
            </a:fld>
            <a:endParaRPr lang="pt-B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0121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B90D92-773F-4180-BE15-94329D14B71D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3332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1B9FF6-AAEC-40AC-B162-FA42720E8875}" type="slidenum">
              <a:rPr lang="pt-BR" smtClean="0">
                <a:solidFill>
                  <a:prstClr val="black"/>
                </a:solidFill>
              </a:rPr>
              <a:pPr/>
              <a:t>88</a:t>
            </a:fld>
            <a:endParaRPr lang="pt-BR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3123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61414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73674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5679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4119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526B474-24AA-4920-9CDC-97950E66C86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1F84471-95B0-4CE3-B3BF-40CB31FF514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4758006C-C9F5-4372-83D3-8D7870CC48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FBCA5F58-F966-4D61-86DF-C52F96ED57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0A1B2DC-842E-4EF5-A24E-C37886218C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275632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2664B7B-5E00-424E-99B9-62B6527D70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E6FBAFD3-871B-4794-96B5-A775E0AB2A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642272D-6C2C-455C-817A-8EF39E9A66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3AF536E-AEE6-4088-B699-42415A6019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AE1CD713-4AF0-4B4D-A836-CD8541A173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93095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C71B25D-9FD7-432D-AD59-44435E5E1B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798546F-80D5-4E15-B817-025A7C212C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61E2DF7-00EC-4029-9E96-4EC8B04935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265A23ED-B0B7-4CE3-B4E0-DDB605B815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EC2A58C-E9FF-415E-9C3B-D740EEFAC7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322653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07A9E04-8BA3-4271-ABCF-F7C50E917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99EBF625-A19D-49E2-B573-595AF0931C4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EFBDD3A-7F8B-462B-8C04-26E094601E1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7338724B-6628-421B-B920-AF8DB17AA8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37CC4E5-AEE2-4168-ACA2-77369B0DC6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AB05F92A-0EF9-49E0-A726-0833C88C1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592509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919B5-6FFE-4463-8F53-3324BDB175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C03BA13-DDD6-4AB4-9704-2FB9FD37B7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6710487A-D0CC-4787-87F6-9B855A23DF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84B3283B-F076-464A-8240-B8C7CD5DC79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978AAF9B-B89E-4090-B607-ADB3BB8FEF1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FED3277C-791D-4B32-A70C-2CE42472CC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695DF52E-4191-4D01-A77D-696B14E51A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824E7AC5-9B95-4063-A6FB-32ACBE99F0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563263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1570C5B-35A0-46D9-9F8C-7E3ECE89A8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C6D48177-E6C0-4EAB-B4D8-0754C6C519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3DE77128-D87D-4CCB-BFC0-885A00FE33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579296C0-E437-4F93-BEC3-1F4B0E67C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279006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5B836C84-358E-49CC-8BF8-4F79FE5F16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17C60720-0A7F-4A97-8410-1515F3CEC5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C40ABCD5-4F13-4912-9379-110BA9042E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73490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2543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79601B-6904-4207-8BCF-03514D14A8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1020BF50-C1FE-45DC-836F-B0690C7E88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44E6215D-28BF-4254-BE38-5DF7574A817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A0AAC541-391E-45A7-8E2E-5B809C0ACE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140EE597-C573-46F9-B4EE-C59EB86D5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B59F6A95-7980-465F-88ED-93083014AB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919892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5D76379-333F-48D7-AED7-7B8CD929C5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85831A3-8D94-4A41-A1BB-B9BB4A8EE5F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73D256C0-1CE4-45A8-9686-2921B92D41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0591B019-7926-4088-AAE5-D022B3C028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DAC929EA-0801-45DB-A35F-CE06E7085A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8A3B8BE-6F30-4B9A-8B22-5320BCCC1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159198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1AB40AD-E8A6-481E-9305-A65F8A7BA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C46FDE34-6506-48E2-8177-644C2D2A10B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71F2AD7-5C4A-440F-9C67-9864E0CD4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47AAC567-9231-4416-BF24-1891215F4E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6EAB3F7-23BF-485B-835B-7C584F050A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340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0678A679-50CF-4A1C-93F3-A2377742B58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2D239F58-B6E4-4E82-992A-5E43BA89B28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4A87FE7-F08E-4C55-95A2-334E98E7DA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5A2F14F-5C2F-4B91-AA15-F849A1A595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744BB30-8497-4C82-B875-E556F3FB1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335585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1932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04806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535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47707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7073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75901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96905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695AA-8552-48DA-ACE9-E35441A79ECE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9FF0EB6-DE96-476C-9FD5-E0C5A07D3650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11489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microsoft.com/office/2007/relationships/hdphoto" Target="../media/hdphoto1.wdp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Imagem 37"/>
          <p:cNvPicPr>
            <a:picLocks noChangeAspect="1"/>
          </p:cNvPicPr>
          <p:nvPr userDrawn="1"/>
        </p:nvPicPr>
        <p:blipFill rotWithShape="1">
          <a:blip r:embed="rId14" cstate="email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11" name="Retângulo 10"/>
          <p:cNvSpPr/>
          <p:nvPr userDrawn="1"/>
        </p:nvSpPr>
        <p:spPr>
          <a:xfrm>
            <a:off x="-5990" y="-68978"/>
            <a:ext cx="12197990" cy="6921443"/>
          </a:xfrm>
          <a:prstGeom prst="rect">
            <a:avLst/>
          </a:prstGeom>
          <a:solidFill>
            <a:srgbClr val="2341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" name="Espaço Reservado para Número de Slide 1">
            <a:extLst>
              <a:ext uri="{FF2B5EF4-FFF2-40B4-BE49-F238E27FC236}">
                <a16:creationId xmlns:a16="http://schemas.microsoft.com/office/drawing/2014/main" id="{B57ED80E-A615-48AA-BD55-59737248F95F}"/>
              </a:ext>
            </a:extLst>
          </p:cNvPr>
          <p:cNvSpPr txBox="1">
            <a:spLocks/>
          </p:cNvSpPr>
          <p:nvPr userDrawn="1"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bg1"/>
                </a:solidFill>
              </a:rPr>
              <a:pPr algn="r"/>
              <a:t>‹nº›</a:t>
            </a:fld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66B2681E-1732-429E-848E-633991A6807D}"/>
              </a:ext>
            </a:extLst>
          </p:cNvPr>
          <p:cNvSpPr/>
          <p:nvPr userDrawn="1"/>
        </p:nvSpPr>
        <p:spPr>
          <a:xfrm>
            <a:off x="11501098" y="6402326"/>
            <a:ext cx="824252" cy="257911"/>
          </a:xfrm>
          <a:prstGeom prst="rect">
            <a:avLst/>
          </a:prstGeom>
          <a:noFill/>
          <a:ln w="6350">
            <a:solidFill>
              <a:srgbClr val="F2972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" name="Agrupar 13">
            <a:extLst>
              <a:ext uri="{FF2B5EF4-FFF2-40B4-BE49-F238E27FC236}">
                <a16:creationId xmlns:a16="http://schemas.microsoft.com/office/drawing/2014/main" id="{7402711D-4D98-4CC8-87C2-4E813ED0C480}"/>
              </a:ext>
            </a:extLst>
          </p:cNvPr>
          <p:cNvGrpSpPr/>
          <p:nvPr userDrawn="1"/>
        </p:nvGrpSpPr>
        <p:grpSpPr>
          <a:xfrm>
            <a:off x="11815572" y="6032823"/>
            <a:ext cx="509778" cy="459146"/>
            <a:chOff x="5554871" y="916175"/>
            <a:chExt cx="569532" cy="501960"/>
          </a:xfrm>
          <a:solidFill>
            <a:srgbClr val="ADD94E"/>
          </a:solidFill>
        </p:grpSpPr>
        <p:sp>
          <p:nvSpPr>
            <p:cNvPr id="15" name="Freeform 63">
              <a:extLst>
                <a:ext uri="{FF2B5EF4-FFF2-40B4-BE49-F238E27FC236}">
                  <a16:creationId xmlns:a16="http://schemas.microsoft.com/office/drawing/2014/main" id="{07DFCD61-BE81-4304-8439-FEF8EB6CD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871" y="916175"/>
              <a:ext cx="569532" cy="501960"/>
            </a:xfrm>
            <a:custGeom>
              <a:avLst/>
              <a:gdLst>
                <a:gd name="T0" fmla="*/ 46 w 93"/>
                <a:gd name="T1" fmla="*/ 82 h 82"/>
                <a:gd name="T2" fmla="*/ 21 w 93"/>
                <a:gd name="T3" fmla="*/ 73 h 82"/>
                <a:gd name="T4" fmla="*/ 15 w 93"/>
                <a:gd name="T5" fmla="*/ 15 h 82"/>
                <a:gd name="T6" fmla="*/ 47 w 93"/>
                <a:gd name="T7" fmla="*/ 0 h 82"/>
                <a:gd name="T8" fmla="*/ 72 w 93"/>
                <a:gd name="T9" fmla="*/ 9 h 82"/>
                <a:gd name="T10" fmla="*/ 78 w 93"/>
                <a:gd name="T11" fmla="*/ 67 h 82"/>
                <a:gd name="T12" fmla="*/ 46 w 93"/>
                <a:gd name="T13" fmla="*/ 82 h 82"/>
                <a:gd name="T14" fmla="*/ 47 w 93"/>
                <a:gd name="T15" fmla="*/ 6 h 82"/>
                <a:gd name="T16" fmla="*/ 19 w 93"/>
                <a:gd name="T17" fmla="*/ 19 h 82"/>
                <a:gd name="T18" fmla="*/ 24 w 93"/>
                <a:gd name="T19" fmla="*/ 69 h 82"/>
                <a:gd name="T20" fmla="*/ 46 w 93"/>
                <a:gd name="T21" fmla="*/ 77 h 82"/>
                <a:gd name="T22" fmla="*/ 74 w 93"/>
                <a:gd name="T23" fmla="*/ 64 h 82"/>
                <a:gd name="T24" fmla="*/ 69 w 93"/>
                <a:gd name="T25" fmla="*/ 14 h 82"/>
                <a:gd name="T26" fmla="*/ 47 w 93"/>
                <a:gd name="T27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82">
                  <a:moveTo>
                    <a:pt x="46" y="82"/>
                  </a:moveTo>
                  <a:cubicBezTo>
                    <a:pt x="37" y="82"/>
                    <a:pt x="28" y="79"/>
                    <a:pt x="21" y="73"/>
                  </a:cubicBezTo>
                  <a:cubicBezTo>
                    <a:pt x="3" y="59"/>
                    <a:pt x="0" y="33"/>
                    <a:pt x="15" y="15"/>
                  </a:cubicBezTo>
                  <a:cubicBezTo>
                    <a:pt x="22" y="6"/>
                    <a:pt x="34" y="0"/>
                    <a:pt x="47" y="0"/>
                  </a:cubicBezTo>
                  <a:cubicBezTo>
                    <a:pt x="56" y="0"/>
                    <a:pt x="65" y="4"/>
                    <a:pt x="72" y="9"/>
                  </a:cubicBezTo>
                  <a:cubicBezTo>
                    <a:pt x="90" y="24"/>
                    <a:pt x="93" y="50"/>
                    <a:pt x="78" y="67"/>
                  </a:cubicBezTo>
                  <a:cubicBezTo>
                    <a:pt x="71" y="77"/>
                    <a:pt x="59" y="82"/>
                    <a:pt x="46" y="82"/>
                  </a:cubicBezTo>
                  <a:close/>
                  <a:moveTo>
                    <a:pt x="47" y="6"/>
                  </a:moveTo>
                  <a:cubicBezTo>
                    <a:pt x="36" y="6"/>
                    <a:pt x="26" y="10"/>
                    <a:pt x="19" y="19"/>
                  </a:cubicBezTo>
                  <a:cubicBezTo>
                    <a:pt x="6" y="34"/>
                    <a:pt x="9" y="57"/>
                    <a:pt x="24" y="69"/>
                  </a:cubicBezTo>
                  <a:cubicBezTo>
                    <a:pt x="30" y="74"/>
                    <a:pt x="38" y="77"/>
                    <a:pt x="46" y="77"/>
                  </a:cubicBezTo>
                  <a:cubicBezTo>
                    <a:pt x="57" y="77"/>
                    <a:pt x="67" y="72"/>
                    <a:pt x="74" y="64"/>
                  </a:cubicBezTo>
                  <a:cubicBezTo>
                    <a:pt x="87" y="49"/>
                    <a:pt x="84" y="26"/>
                    <a:pt x="69" y="14"/>
                  </a:cubicBezTo>
                  <a:cubicBezTo>
                    <a:pt x="63" y="8"/>
                    <a:pt x="55" y="6"/>
                    <a:pt x="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68">
              <a:extLst>
                <a:ext uri="{FF2B5EF4-FFF2-40B4-BE49-F238E27FC236}">
                  <a16:creationId xmlns:a16="http://schemas.microsoft.com/office/drawing/2014/main" id="{815EA8A2-48E4-4757-BF7D-86939D82B84D}"/>
                </a:ext>
              </a:extLst>
            </p:cNvPr>
            <p:cNvSpPr>
              <a:spLocks/>
            </p:cNvSpPr>
            <p:nvPr/>
          </p:nvSpPr>
          <p:spPr bwMode="auto">
            <a:xfrm rot="3209445">
              <a:off x="5720904" y="956718"/>
              <a:ext cx="237466" cy="397707"/>
            </a:xfrm>
            <a:custGeom>
              <a:avLst/>
              <a:gdLst>
                <a:gd name="T0" fmla="*/ 27 w 39"/>
                <a:gd name="T1" fmla="*/ 64 h 64"/>
                <a:gd name="T2" fmla="*/ 25 w 39"/>
                <a:gd name="T3" fmla="*/ 56 h 64"/>
                <a:gd name="T4" fmla="*/ 12 w 39"/>
                <a:gd name="T5" fmla="*/ 57 h 64"/>
                <a:gd name="T6" fmla="*/ 12 w 39"/>
                <a:gd name="T7" fmla="*/ 51 h 64"/>
                <a:gd name="T8" fmla="*/ 24 w 39"/>
                <a:gd name="T9" fmla="*/ 51 h 64"/>
                <a:gd name="T10" fmla="*/ 30 w 39"/>
                <a:gd name="T11" fmla="*/ 40 h 64"/>
                <a:gd name="T12" fmla="*/ 19 w 39"/>
                <a:gd name="T13" fmla="*/ 34 h 64"/>
                <a:gd name="T14" fmla="*/ 2 w 39"/>
                <a:gd name="T15" fmla="*/ 26 h 64"/>
                <a:gd name="T16" fmla="*/ 9 w 39"/>
                <a:gd name="T17" fmla="*/ 10 h 64"/>
                <a:gd name="T18" fmla="*/ 7 w 39"/>
                <a:gd name="T19" fmla="*/ 2 h 64"/>
                <a:gd name="T20" fmla="*/ 11 w 39"/>
                <a:gd name="T21" fmla="*/ 0 h 64"/>
                <a:gd name="T22" fmla="*/ 14 w 39"/>
                <a:gd name="T23" fmla="*/ 8 h 64"/>
                <a:gd name="T24" fmla="*/ 24 w 39"/>
                <a:gd name="T25" fmla="*/ 7 h 64"/>
                <a:gd name="T26" fmla="*/ 24 w 39"/>
                <a:gd name="T27" fmla="*/ 12 h 64"/>
                <a:gd name="T28" fmla="*/ 14 w 39"/>
                <a:gd name="T29" fmla="*/ 13 h 64"/>
                <a:gd name="T30" fmla="*/ 8 w 39"/>
                <a:gd name="T31" fmla="*/ 22 h 64"/>
                <a:gd name="T32" fmla="*/ 20 w 39"/>
                <a:gd name="T33" fmla="*/ 28 h 64"/>
                <a:gd name="T34" fmla="*/ 37 w 39"/>
                <a:gd name="T35" fmla="*/ 37 h 64"/>
                <a:gd name="T36" fmla="*/ 29 w 39"/>
                <a:gd name="T37" fmla="*/ 54 h 64"/>
                <a:gd name="T38" fmla="*/ 32 w 39"/>
                <a:gd name="T39" fmla="*/ 62 h 64"/>
                <a:gd name="T40" fmla="*/ 27 w 39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64">
                  <a:moveTo>
                    <a:pt x="27" y="64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0" y="58"/>
                    <a:pt x="15" y="58"/>
                    <a:pt x="12" y="57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5" y="52"/>
                    <a:pt x="20" y="52"/>
                    <a:pt x="24" y="51"/>
                  </a:cubicBezTo>
                  <a:cubicBezTo>
                    <a:pt x="29" y="49"/>
                    <a:pt x="32" y="44"/>
                    <a:pt x="30" y="40"/>
                  </a:cubicBezTo>
                  <a:cubicBezTo>
                    <a:pt x="29" y="36"/>
                    <a:pt x="25" y="35"/>
                    <a:pt x="19" y="34"/>
                  </a:cubicBezTo>
                  <a:cubicBezTo>
                    <a:pt x="10" y="34"/>
                    <a:pt x="4" y="32"/>
                    <a:pt x="2" y="26"/>
                  </a:cubicBezTo>
                  <a:cubicBezTo>
                    <a:pt x="0" y="19"/>
                    <a:pt x="3" y="13"/>
                    <a:pt x="9" y="1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6"/>
                    <a:pt x="22" y="6"/>
                    <a:pt x="24" y="7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9" y="12"/>
                    <a:pt x="14" y="13"/>
                  </a:cubicBezTo>
                  <a:cubicBezTo>
                    <a:pt x="8" y="15"/>
                    <a:pt x="7" y="19"/>
                    <a:pt x="8" y="22"/>
                  </a:cubicBezTo>
                  <a:cubicBezTo>
                    <a:pt x="9" y="26"/>
                    <a:pt x="13" y="27"/>
                    <a:pt x="20" y="28"/>
                  </a:cubicBezTo>
                  <a:cubicBezTo>
                    <a:pt x="29" y="28"/>
                    <a:pt x="34" y="31"/>
                    <a:pt x="37" y="37"/>
                  </a:cubicBezTo>
                  <a:cubicBezTo>
                    <a:pt x="39" y="43"/>
                    <a:pt x="37" y="50"/>
                    <a:pt x="29" y="54"/>
                  </a:cubicBezTo>
                  <a:cubicBezTo>
                    <a:pt x="32" y="62"/>
                    <a:pt x="32" y="62"/>
                    <a:pt x="32" y="62"/>
                  </a:cubicBezTo>
                  <a:lnTo>
                    <a:pt x="2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Freeform 37">
            <a:extLst>
              <a:ext uri="{FF2B5EF4-FFF2-40B4-BE49-F238E27FC236}">
                <a16:creationId xmlns:a16="http://schemas.microsoft.com/office/drawing/2014/main" id="{3DD01F6F-D543-4C83-BBAD-E24240CB3C5B}"/>
              </a:ext>
            </a:extLst>
          </p:cNvPr>
          <p:cNvSpPr>
            <a:spLocks/>
          </p:cNvSpPr>
          <p:nvPr userDrawn="1"/>
        </p:nvSpPr>
        <p:spPr bwMode="auto">
          <a:xfrm>
            <a:off x="-428295" y="5360569"/>
            <a:ext cx="863553" cy="402638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4AB692"/>
          </a:solidFill>
          <a:ln>
            <a:solidFill>
              <a:srgbClr val="ADD94E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9" name="Freeform 37">
            <a:extLst>
              <a:ext uri="{FF2B5EF4-FFF2-40B4-BE49-F238E27FC236}">
                <a16:creationId xmlns:a16="http://schemas.microsoft.com/office/drawing/2014/main" id="{30183C5D-2F72-4309-9512-4769D1C42FF7}"/>
              </a:ext>
            </a:extLst>
          </p:cNvPr>
          <p:cNvSpPr>
            <a:spLocks/>
          </p:cNvSpPr>
          <p:nvPr userDrawn="1"/>
        </p:nvSpPr>
        <p:spPr bwMode="auto">
          <a:xfrm>
            <a:off x="-428295" y="1094793"/>
            <a:ext cx="863553" cy="402638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4AB692"/>
          </a:solidFill>
          <a:ln>
            <a:solidFill>
              <a:srgbClr val="ADD94E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cxnSp>
        <p:nvCxnSpPr>
          <p:cNvPr id="3" name="Conector reto 2">
            <a:extLst>
              <a:ext uri="{FF2B5EF4-FFF2-40B4-BE49-F238E27FC236}">
                <a16:creationId xmlns:a16="http://schemas.microsoft.com/office/drawing/2014/main" id="{EBA77DF6-8236-487A-824F-D32100C2A9B9}"/>
              </a:ext>
            </a:extLst>
          </p:cNvPr>
          <p:cNvCxnSpPr>
            <a:cxnSpLocks/>
          </p:cNvCxnSpPr>
          <p:nvPr userDrawn="1"/>
        </p:nvCxnSpPr>
        <p:spPr>
          <a:xfrm>
            <a:off x="-428295" y="25401"/>
            <a:ext cx="13041209" cy="0"/>
          </a:xfrm>
          <a:prstGeom prst="line">
            <a:avLst/>
          </a:prstGeom>
          <a:ln w="28575">
            <a:solidFill>
              <a:srgbClr val="F2972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ector reto 24">
            <a:extLst>
              <a:ext uri="{FF2B5EF4-FFF2-40B4-BE49-F238E27FC236}">
                <a16:creationId xmlns:a16="http://schemas.microsoft.com/office/drawing/2014/main" id="{FD909792-B8C7-4306-BA32-5867BEACC9E0}"/>
              </a:ext>
            </a:extLst>
          </p:cNvPr>
          <p:cNvCxnSpPr>
            <a:cxnSpLocks/>
          </p:cNvCxnSpPr>
          <p:nvPr userDrawn="1"/>
        </p:nvCxnSpPr>
        <p:spPr>
          <a:xfrm>
            <a:off x="2394733" y="134259"/>
            <a:ext cx="13041209" cy="0"/>
          </a:xfrm>
          <a:prstGeom prst="line">
            <a:avLst/>
          </a:prstGeom>
          <a:ln w="28575">
            <a:solidFill>
              <a:srgbClr val="F2B7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74511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AB3F1A97-AF70-4E7B-899D-41F0ECB23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8A2F0C9-1955-4681-BBF7-24D8095FC6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1FC56BF-7796-4317-8491-FC64144D613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80B876-6C80-4242-9ED6-5EFB461E631C}" type="datetimeFigureOut">
              <a:rPr lang="pt-BR" smtClean="0"/>
              <a:t>04/12/2019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852CAAB7-2B7C-4896-B2FC-09A8C49A79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485F52E-9C08-47B4-A601-042616FFC5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78FC81-AA74-4422-8887-20F39E8EC08C}" type="slidenum">
              <a:rPr lang="pt-BR" smtClean="0"/>
              <a:t>‹nº›</a:t>
            </a:fld>
            <a:endParaRPr lang="pt-BR"/>
          </a:p>
        </p:txBody>
      </p:sp>
      <p:sp>
        <p:nvSpPr>
          <p:cNvPr id="7" name="Espaço Reservado para Número de Slide 5">
            <a:extLst>
              <a:ext uri="{FF2B5EF4-FFF2-40B4-BE49-F238E27FC236}">
                <a16:creationId xmlns:a16="http://schemas.microsoft.com/office/drawing/2014/main" id="{F573EE56-2A08-4AE5-9A0D-FBCFC921D02B}"/>
              </a:ext>
            </a:extLst>
          </p:cNvPr>
          <p:cNvSpPr txBox="1">
            <a:spLocks/>
          </p:cNvSpPr>
          <p:nvPr userDrawn="1"/>
        </p:nvSpPr>
        <p:spPr>
          <a:xfrm>
            <a:off x="11580473" y="6351226"/>
            <a:ext cx="541719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400" kern="120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580AD0F-3A57-43BB-BEFF-713438E6BDF4}" type="slidenum">
              <a:rPr lang="pt-BR" smtClean="0"/>
              <a:pPr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92720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5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5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5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.v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image" Target="../media/image5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.xml"/><Relationship Id="rId3" Type="http://schemas.openxmlformats.org/officeDocument/2006/relationships/chart" Target="../charts/chart13.xml"/><Relationship Id="rId7" Type="http://schemas.openxmlformats.org/officeDocument/2006/relationships/chart" Target="../charts/chart15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3.bin"/><Relationship Id="rId4" Type="http://schemas.openxmlformats.org/officeDocument/2006/relationships/chart" Target="../charts/chart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3.bin"/><Relationship Id="rId4" Type="http://schemas.openxmlformats.org/officeDocument/2006/relationships/chart" Target="../charts/char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0.vml"/><Relationship Id="rId4" Type="http://schemas.openxmlformats.org/officeDocument/2006/relationships/image" Target="../media/image5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1.vml"/><Relationship Id="rId4" Type="http://schemas.openxmlformats.org/officeDocument/2006/relationships/image" Target="../media/image5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2.vml"/><Relationship Id="rId4" Type="http://schemas.openxmlformats.org/officeDocument/2006/relationships/image" Target="../media/image5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3.vml"/><Relationship Id="rId4" Type="http://schemas.openxmlformats.org/officeDocument/2006/relationships/image" Target="../media/image5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4.vml"/><Relationship Id="rId4" Type="http://schemas.openxmlformats.org/officeDocument/2006/relationships/image" Target="../media/image5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5.vml"/><Relationship Id="rId4" Type="http://schemas.openxmlformats.org/officeDocument/2006/relationships/image" Target="../media/image5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6.vml"/><Relationship Id="rId4" Type="http://schemas.openxmlformats.org/officeDocument/2006/relationships/image" Target="../media/image5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7.vml"/><Relationship Id="rId4" Type="http://schemas.openxmlformats.org/officeDocument/2006/relationships/image" Target="../media/image5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8.vml"/><Relationship Id="rId4" Type="http://schemas.openxmlformats.org/officeDocument/2006/relationships/image" Target="../media/image5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9.vml"/><Relationship Id="rId4" Type="http://schemas.openxmlformats.org/officeDocument/2006/relationships/image" Target="../media/image5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0.vml"/><Relationship Id="rId4" Type="http://schemas.openxmlformats.org/officeDocument/2006/relationships/image" Target="../media/image5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1.vml"/><Relationship Id="rId4" Type="http://schemas.openxmlformats.org/officeDocument/2006/relationships/image" Target="../media/image5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2.vml"/><Relationship Id="rId4" Type="http://schemas.openxmlformats.org/officeDocument/2006/relationships/image" Target="../media/image5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3.vml"/><Relationship Id="rId4" Type="http://schemas.openxmlformats.org/officeDocument/2006/relationships/image" Target="../media/image5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4.vml"/><Relationship Id="rId4" Type="http://schemas.openxmlformats.org/officeDocument/2006/relationships/image" Target="../media/image5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5.vml"/><Relationship Id="rId4" Type="http://schemas.openxmlformats.org/officeDocument/2006/relationships/image" Target="../media/image5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6.vml"/><Relationship Id="rId4" Type="http://schemas.openxmlformats.org/officeDocument/2006/relationships/image" Target="../media/image5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7.vml"/><Relationship Id="rId4" Type="http://schemas.openxmlformats.org/officeDocument/2006/relationships/image" Target="../media/image5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8.vml"/><Relationship Id="rId4" Type="http://schemas.openxmlformats.org/officeDocument/2006/relationships/image" Target="../media/image5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9.vml"/><Relationship Id="rId4" Type="http://schemas.openxmlformats.org/officeDocument/2006/relationships/image" Target="../media/image5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0.vml"/><Relationship Id="rId4" Type="http://schemas.openxmlformats.org/officeDocument/2006/relationships/image" Target="../media/image5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1.vml"/><Relationship Id="rId6" Type="http://schemas.openxmlformats.org/officeDocument/2006/relationships/chart" Target="../charts/chart20.xml"/><Relationship Id="rId5" Type="http://schemas.openxmlformats.org/officeDocument/2006/relationships/chart" Target="../charts/chart19.xml"/><Relationship Id="rId4" Type="http://schemas.openxmlformats.org/officeDocument/2006/relationships/image" Target="../media/image5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.xml"/><Relationship Id="rId3" Type="http://schemas.openxmlformats.org/officeDocument/2006/relationships/chart" Target="../charts/chart21.xml"/><Relationship Id="rId7" Type="http://schemas.openxmlformats.org/officeDocument/2006/relationships/chart" Target="../charts/chart23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2.bin"/><Relationship Id="rId4" Type="http://schemas.openxmlformats.org/officeDocument/2006/relationships/chart" Target="../charts/chart2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3.vml"/><Relationship Id="rId6" Type="http://schemas.openxmlformats.org/officeDocument/2006/relationships/chart" Target="../charts/chart26.xml"/><Relationship Id="rId5" Type="http://schemas.openxmlformats.org/officeDocument/2006/relationships/chart" Target="../charts/chart25.xml"/><Relationship Id="rId4" Type="http://schemas.openxmlformats.org/officeDocument/2006/relationships/image" Target="../media/image5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4.v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image" Target="../media/image5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.xml"/><Relationship Id="rId3" Type="http://schemas.openxmlformats.org/officeDocument/2006/relationships/chart" Target="../charts/chart29.xml"/><Relationship Id="rId7" Type="http://schemas.openxmlformats.org/officeDocument/2006/relationships/chart" Target="../charts/chart31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5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8.bin"/><Relationship Id="rId4" Type="http://schemas.openxmlformats.org/officeDocument/2006/relationships/chart" Target="../charts/chart3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6.vml"/><Relationship Id="rId6" Type="http://schemas.openxmlformats.org/officeDocument/2006/relationships/chart" Target="../charts/chart34.xml"/><Relationship Id="rId5" Type="http://schemas.openxmlformats.org/officeDocument/2006/relationships/chart" Target="../charts/chart33.xml"/><Relationship Id="rId4" Type="http://schemas.openxmlformats.org/officeDocument/2006/relationships/image" Target="../media/image5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7.vml"/><Relationship Id="rId4" Type="http://schemas.openxmlformats.org/officeDocument/2006/relationships/image" Target="../media/image5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8.vml"/><Relationship Id="rId4" Type="http://schemas.openxmlformats.org/officeDocument/2006/relationships/image" Target="../media/image5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9.vml"/><Relationship Id="rId4" Type="http://schemas.openxmlformats.org/officeDocument/2006/relationships/image" Target="../media/image5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0.vml"/><Relationship Id="rId4" Type="http://schemas.openxmlformats.org/officeDocument/2006/relationships/image" Target="../media/image5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1.vml"/><Relationship Id="rId4" Type="http://schemas.openxmlformats.org/officeDocument/2006/relationships/image" Target="../media/image5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2.vml"/><Relationship Id="rId4" Type="http://schemas.openxmlformats.org/officeDocument/2006/relationships/image" Target="../media/image5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3.v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image" Target="../media/image5.e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.xml"/><Relationship Id="rId3" Type="http://schemas.openxmlformats.org/officeDocument/2006/relationships/chart" Target="../charts/chart37.xml"/><Relationship Id="rId7" Type="http://schemas.openxmlformats.org/officeDocument/2006/relationships/chart" Target="../charts/chart39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12.bin"/><Relationship Id="rId4" Type="http://schemas.openxmlformats.org/officeDocument/2006/relationships/chart" Target="../charts/chart3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5.v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image" Target="../media/image5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6.vml"/><Relationship Id="rId6" Type="http://schemas.openxmlformats.org/officeDocument/2006/relationships/chart" Target="../charts/chart44.xml"/><Relationship Id="rId5" Type="http://schemas.openxmlformats.org/officeDocument/2006/relationships/chart" Target="../charts/chart43.xml"/><Relationship Id="rId4" Type="http://schemas.openxmlformats.org/officeDocument/2006/relationships/image" Target="../media/image5.emf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8.xml"/><Relationship Id="rId3" Type="http://schemas.openxmlformats.org/officeDocument/2006/relationships/chart" Target="../charts/chart45.xml"/><Relationship Id="rId7" Type="http://schemas.openxmlformats.org/officeDocument/2006/relationships/chart" Target="../charts/chart47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7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14.bin"/><Relationship Id="rId4" Type="http://schemas.openxmlformats.org/officeDocument/2006/relationships/chart" Target="../charts/chart4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8.vml"/><Relationship Id="rId6" Type="http://schemas.openxmlformats.org/officeDocument/2006/relationships/chart" Target="../charts/chart50.xml"/><Relationship Id="rId5" Type="http://schemas.openxmlformats.org/officeDocument/2006/relationships/chart" Target="../charts/chart49.xml"/><Relationship Id="rId4" Type="http://schemas.openxmlformats.org/officeDocument/2006/relationships/image" Target="../media/image5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49.vml"/><Relationship Id="rId4" Type="http://schemas.openxmlformats.org/officeDocument/2006/relationships/image" Target="../media/image5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0.vml"/><Relationship Id="rId4" Type="http://schemas.openxmlformats.org/officeDocument/2006/relationships/image" Target="../media/image5.e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1.vml"/><Relationship Id="rId4" Type="http://schemas.openxmlformats.org/officeDocument/2006/relationships/image" Target="../media/image5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2.v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image" Target="../media/image5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.xml"/><Relationship Id="rId3" Type="http://schemas.openxmlformats.org/officeDocument/2006/relationships/oleObject" Target="../embeddings/oleObject10.bin"/><Relationship Id="rId7" Type="http://schemas.openxmlformats.org/officeDocument/2006/relationships/chart" Target="../charts/chart55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3.vml"/><Relationship Id="rId6" Type="http://schemas.openxmlformats.org/officeDocument/2006/relationships/chart" Target="../charts/chart54.xml"/><Relationship Id="rId5" Type="http://schemas.openxmlformats.org/officeDocument/2006/relationships/chart" Target="../charts/chart53.xml"/><Relationship Id="rId4" Type="http://schemas.openxmlformats.org/officeDocument/2006/relationships/image" Target="../media/image5.e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4.v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image" Target="../media/image5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5.vml"/><Relationship Id="rId4" Type="http://schemas.openxmlformats.org/officeDocument/2006/relationships/image" Target="../media/image5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6.vml"/><Relationship Id="rId4" Type="http://schemas.openxmlformats.org/officeDocument/2006/relationships/image" Target="../media/image5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7.vml"/><Relationship Id="rId4" Type="http://schemas.openxmlformats.org/officeDocument/2006/relationships/image" Target="../media/image5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8.vml"/><Relationship Id="rId6" Type="http://schemas.openxmlformats.org/officeDocument/2006/relationships/chart" Target="../charts/chart60.xml"/><Relationship Id="rId5" Type="http://schemas.openxmlformats.org/officeDocument/2006/relationships/chart" Target="../charts/chart59.xml"/><Relationship Id="rId4" Type="http://schemas.openxmlformats.org/officeDocument/2006/relationships/image" Target="../media/image5.emf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4.xml"/><Relationship Id="rId3" Type="http://schemas.openxmlformats.org/officeDocument/2006/relationships/oleObject" Target="../embeddings/oleObject18.bin"/><Relationship Id="rId7" Type="http://schemas.openxmlformats.org/officeDocument/2006/relationships/chart" Target="../charts/chart63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59.vml"/><Relationship Id="rId6" Type="http://schemas.openxmlformats.org/officeDocument/2006/relationships/chart" Target="../charts/chart62.xml"/><Relationship Id="rId5" Type="http://schemas.openxmlformats.org/officeDocument/2006/relationships/chart" Target="../charts/chart61.xml"/><Relationship Id="rId4" Type="http://schemas.openxmlformats.org/officeDocument/2006/relationships/image" Target="../media/image5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0.vml"/><Relationship Id="rId6" Type="http://schemas.openxmlformats.org/officeDocument/2006/relationships/chart" Target="../charts/chart66.xml"/><Relationship Id="rId5" Type="http://schemas.openxmlformats.org/officeDocument/2006/relationships/chart" Target="../charts/chart65.xml"/><Relationship Id="rId4" Type="http://schemas.openxmlformats.org/officeDocument/2006/relationships/image" Target="../media/image5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1.v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4" Type="http://schemas.openxmlformats.org/officeDocument/2006/relationships/image" Target="../media/image5.emf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2.xml"/><Relationship Id="rId3" Type="http://schemas.openxmlformats.org/officeDocument/2006/relationships/oleObject" Target="../embeddings/oleObject18.bin"/><Relationship Id="rId7" Type="http://schemas.openxmlformats.org/officeDocument/2006/relationships/chart" Target="../charts/chart71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2.vml"/><Relationship Id="rId6" Type="http://schemas.openxmlformats.org/officeDocument/2006/relationships/chart" Target="../charts/chart70.xml"/><Relationship Id="rId5" Type="http://schemas.openxmlformats.org/officeDocument/2006/relationships/chart" Target="../charts/chart69.xml"/><Relationship Id="rId4" Type="http://schemas.openxmlformats.org/officeDocument/2006/relationships/image" Target="../media/image5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3.vml"/><Relationship Id="rId6" Type="http://schemas.openxmlformats.org/officeDocument/2006/relationships/chart" Target="../charts/chart74.xml"/><Relationship Id="rId5" Type="http://schemas.openxmlformats.org/officeDocument/2006/relationships/chart" Target="../charts/chart73.xml"/><Relationship Id="rId4" Type="http://schemas.openxmlformats.org/officeDocument/2006/relationships/image" Target="../media/image5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.v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image" Target="../media/image5.e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4.vml"/><Relationship Id="rId4" Type="http://schemas.openxmlformats.org/officeDocument/2006/relationships/image" Target="../media/image5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5.vml"/><Relationship Id="rId4" Type="http://schemas.openxmlformats.org/officeDocument/2006/relationships/image" Target="../media/image5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6.vml"/><Relationship Id="rId4" Type="http://schemas.openxmlformats.org/officeDocument/2006/relationships/image" Target="../media/image5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7.vml"/><Relationship Id="rId4" Type="http://schemas.openxmlformats.org/officeDocument/2006/relationships/image" Target="../media/image5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8.vml"/><Relationship Id="rId4" Type="http://schemas.openxmlformats.org/officeDocument/2006/relationships/image" Target="../media/image5.e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69.vml"/><Relationship Id="rId4" Type="http://schemas.openxmlformats.org/officeDocument/2006/relationships/image" Target="../media/image5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0.vml"/><Relationship Id="rId6" Type="http://schemas.openxmlformats.org/officeDocument/2006/relationships/chart" Target="../charts/chart76.xml"/><Relationship Id="rId5" Type="http://schemas.openxmlformats.org/officeDocument/2006/relationships/chart" Target="../charts/chart75.xml"/><Relationship Id="rId4" Type="http://schemas.openxmlformats.org/officeDocument/2006/relationships/image" Target="../media/image5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7" Type="http://schemas.openxmlformats.org/officeDocument/2006/relationships/chart" Target="../charts/chart79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1.vml"/><Relationship Id="rId6" Type="http://schemas.openxmlformats.org/officeDocument/2006/relationships/chart" Target="../charts/chart78.xml"/><Relationship Id="rId5" Type="http://schemas.openxmlformats.org/officeDocument/2006/relationships/chart" Target="../charts/chart77.xml"/><Relationship Id="rId4" Type="http://schemas.openxmlformats.org/officeDocument/2006/relationships/image" Target="../media/image5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2.vml"/><Relationship Id="rId6" Type="http://schemas.openxmlformats.org/officeDocument/2006/relationships/chart" Target="../charts/chart81.xml"/><Relationship Id="rId5" Type="http://schemas.openxmlformats.org/officeDocument/2006/relationships/chart" Target="../charts/chart80.xml"/><Relationship Id="rId4" Type="http://schemas.openxmlformats.org/officeDocument/2006/relationships/image" Target="../media/image5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3.vml"/><Relationship Id="rId6" Type="http://schemas.openxmlformats.org/officeDocument/2006/relationships/chart" Target="../charts/chart83.xml"/><Relationship Id="rId5" Type="http://schemas.openxmlformats.org/officeDocument/2006/relationships/chart" Target="../charts/chart82.xml"/><Relationship Id="rId4" Type="http://schemas.openxmlformats.org/officeDocument/2006/relationships/image" Target="../media/image5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5.xml"/><Relationship Id="rId7" Type="http://schemas.openxmlformats.org/officeDocument/2006/relationships/chart" Target="../charts/chart7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5.emf"/><Relationship Id="rId5" Type="http://schemas.openxmlformats.org/officeDocument/2006/relationships/oleObject" Target="../embeddings/oleObject2.bin"/><Relationship Id="rId4" Type="http://schemas.openxmlformats.org/officeDocument/2006/relationships/chart" Target="../charts/chart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7" Type="http://schemas.openxmlformats.org/officeDocument/2006/relationships/chart" Target="../charts/chart86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4.vml"/><Relationship Id="rId6" Type="http://schemas.openxmlformats.org/officeDocument/2006/relationships/chart" Target="../charts/chart85.xml"/><Relationship Id="rId5" Type="http://schemas.openxmlformats.org/officeDocument/2006/relationships/chart" Target="../charts/chart84.xml"/><Relationship Id="rId4" Type="http://schemas.openxmlformats.org/officeDocument/2006/relationships/image" Target="../media/image5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5.vml"/><Relationship Id="rId6" Type="http://schemas.openxmlformats.org/officeDocument/2006/relationships/chart" Target="../charts/chart88.xml"/><Relationship Id="rId5" Type="http://schemas.openxmlformats.org/officeDocument/2006/relationships/chart" Target="../charts/chart87.xml"/><Relationship Id="rId4" Type="http://schemas.openxmlformats.org/officeDocument/2006/relationships/image" Target="../media/image5.e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6.v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image" Target="../media/image5.e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7" Type="http://schemas.openxmlformats.org/officeDocument/2006/relationships/chart" Target="../charts/chart93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7.vml"/><Relationship Id="rId6" Type="http://schemas.openxmlformats.org/officeDocument/2006/relationships/chart" Target="../charts/chart92.xml"/><Relationship Id="rId5" Type="http://schemas.openxmlformats.org/officeDocument/2006/relationships/chart" Target="../charts/chart91.xml"/><Relationship Id="rId4" Type="http://schemas.openxmlformats.org/officeDocument/2006/relationships/image" Target="../media/image5.e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8.vml"/><Relationship Id="rId6" Type="http://schemas.openxmlformats.org/officeDocument/2006/relationships/chart" Target="../charts/chart95.xml"/><Relationship Id="rId5" Type="http://schemas.openxmlformats.org/officeDocument/2006/relationships/chart" Target="../charts/chart94.xml"/><Relationship Id="rId4" Type="http://schemas.openxmlformats.org/officeDocument/2006/relationships/image" Target="../media/image5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79.v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image" Target="../media/image5.e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7" Type="http://schemas.openxmlformats.org/officeDocument/2006/relationships/chart" Target="../charts/chart100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80.v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image" Target="../media/image5.e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81.vml"/><Relationship Id="rId6" Type="http://schemas.openxmlformats.org/officeDocument/2006/relationships/chart" Target="../charts/chart102.xml"/><Relationship Id="rId5" Type="http://schemas.openxmlformats.org/officeDocument/2006/relationships/chart" Target="../charts/chart101.xml"/><Relationship Id="rId4" Type="http://schemas.openxmlformats.org/officeDocument/2006/relationships/image" Target="../media/image5.e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3.vml"/><Relationship Id="rId6" Type="http://schemas.openxmlformats.org/officeDocument/2006/relationships/chart" Target="../charts/chart10.xml"/><Relationship Id="rId5" Type="http://schemas.openxmlformats.org/officeDocument/2006/relationships/image" Target="../media/image5.emf"/><Relationship Id="rId4" Type="http://schemas.openxmlformats.org/officeDocument/2006/relationships/oleObject" Target="../embeddings/oleObject3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tângulo 23"/>
          <p:cNvSpPr/>
          <p:nvPr/>
        </p:nvSpPr>
        <p:spPr>
          <a:xfrm>
            <a:off x="-5990" y="-5524"/>
            <a:ext cx="12197990" cy="6863524"/>
          </a:xfrm>
          <a:prstGeom prst="rect">
            <a:avLst/>
          </a:prstGeom>
          <a:solidFill>
            <a:srgbClr val="69B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9" name="Retângulo 98"/>
          <p:cNvSpPr/>
          <p:nvPr/>
        </p:nvSpPr>
        <p:spPr>
          <a:xfrm>
            <a:off x="615342" y="1947425"/>
            <a:ext cx="5254624" cy="830997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4800" b="1" dirty="0">
                <a:ln w="18000">
                  <a:noFill/>
                  <a:prstDash val="solid"/>
                  <a:miter lim="800000"/>
                </a:ln>
                <a:solidFill>
                  <a:srgbClr val="23413B"/>
                </a:solidFill>
              </a:rPr>
              <a:t>financiamento</a:t>
            </a:r>
            <a:endParaRPr lang="pt-BR" sz="2800" b="1" cap="none" spc="0" dirty="0">
              <a:ln w="18000">
                <a:noFill/>
                <a:prstDash val="solid"/>
                <a:miter lim="800000"/>
              </a:ln>
              <a:solidFill>
                <a:srgbClr val="23413B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101" name="Retângulo 100"/>
          <p:cNvSpPr/>
          <p:nvPr/>
        </p:nvSpPr>
        <p:spPr>
          <a:xfrm>
            <a:off x="430549" y="2254316"/>
            <a:ext cx="5052815" cy="144655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pt-BR" sz="8800" b="1" dirty="0">
                <a:ln w="18000">
                  <a:noFill/>
                  <a:prstDash val="solid"/>
                  <a:miter lim="800000"/>
                </a:ln>
                <a:solidFill>
                  <a:schemeClr val="bg1"/>
                </a:solidFill>
              </a:rPr>
              <a:t>pequenos</a:t>
            </a:r>
            <a:endParaRPr lang="pt-BR" sz="5400" b="1" cap="none" spc="0" dirty="0">
              <a:ln w="18000">
                <a:noFill/>
                <a:prstDash val="solid"/>
                <a:miter lim="800000"/>
              </a:ln>
              <a:solidFill>
                <a:schemeClr val="bg1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102" name="Retângulo 101"/>
          <p:cNvSpPr/>
          <p:nvPr/>
        </p:nvSpPr>
        <p:spPr>
          <a:xfrm>
            <a:off x="72265" y="3114783"/>
            <a:ext cx="5653085" cy="156966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pt-BR" sz="9600" b="1" dirty="0">
                <a:ln w="18000">
                  <a:noFill/>
                  <a:prstDash val="solid"/>
                  <a:miter lim="800000"/>
                </a:ln>
                <a:solidFill>
                  <a:schemeClr val="bg1"/>
                </a:solidFill>
              </a:rPr>
              <a:t>negócios</a:t>
            </a:r>
            <a:endParaRPr lang="pt-BR" sz="6000" b="1" cap="none" spc="0" dirty="0">
              <a:ln w="18000">
                <a:noFill/>
                <a:prstDash val="solid"/>
                <a:miter lim="800000"/>
              </a:ln>
              <a:solidFill>
                <a:schemeClr val="bg1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106" name="Freeform 37"/>
          <p:cNvSpPr>
            <a:spLocks/>
          </p:cNvSpPr>
          <p:nvPr/>
        </p:nvSpPr>
        <p:spPr bwMode="auto">
          <a:xfrm>
            <a:off x="-51896" y="6299369"/>
            <a:ext cx="6379655" cy="5664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F2B70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2" name="Retângulo 221"/>
          <p:cNvSpPr/>
          <p:nvPr/>
        </p:nvSpPr>
        <p:spPr>
          <a:xfrm>
            <a:off x="860234" y="5498672"/>
            <a:ext cx="2313446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b="1" dirty="0">
                <a:ln w="18000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pesquisa quantitativa</a:t>
            </a:r>
            <a:endParaRPr lang="pt-BR" sz="900" b="1" cap="none" spc="0" dirty="0">
              <a:ln w="18000">
                <a:noFill/>
                <a:prstDash val="solid"/>
                <a:miter lim="800000"/>
              </a:ln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223" name="Retângulo 222"/>
          <p:cNvSpPr/>
          <p:nvPr/>
        </p:nvSpPr>
        <p:spPr>
          <a:xfrm>
            <a:off x="872558" y="5858535"/>
            <a:ext cx="1850945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i="1" dirty="0">
                <a:ln w="18000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junho - 2019</a:t>
            </a:r>
            <a:endParaRPr lang="pt-BR" sz="900" i="1" cap="none" spc="0" dirty="0">
              <a:ln w="18000">
                <a:noFill/>
                <a:prstDash val="solid"/>
                <a:miter lim="800000"/>
              </a:ln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grpSp>
        <p:nvGrpSpPr>
          <p:cNvPr id="234" name="Agrupar 233"/>
          <p:cNvGrpSpPr/>
          <p:nvPr/>
        </p:nvGrpSpPr>
        <p:grpSpPr>
          <a:xfrm>
            <a:off x="3549636" y="5084647"/>
            <a:ext cx="1162798" cy="1047306"/>
            <a:chOff x="5554871" y="916175"/>
            <a:chExt cx="569532" cy="501960"/>
          </a:xfrm>
          <a:solidFill>
            <a:srgbClr val="23413B"/>
          </a:solidFill>
        </p:grpSpPr>
        <p:sp>
          <p:nvSpPr>
            <p:cNvPr id="235" name="Freeform 63"/>
            <p:cNvSpPr>
              <a:spLocks noEditPoints="1"/>
            </p:cNvSpPr>
            <p:nvPr/>
          </p:nvSpPr>
          <p:spPr bwMode="auto">
            <a:xfrm>
              <a:off x="5554871" y="916175"/>
              <a:ext cx="569532" cy="501960"/>
            </a:xfrm>
            <a:custGeom>
              <a:avLst/>
              <a:gdLst>
                <a:gd name="T0" fmla="*/ 46 w 93"/>
                <a:gd name="T1" fmla="*/ 82 h 82"/>
                <a:gd name="T2" fmla="*/ 21 w 93"/>
                <a:gd name="T3" fmla="*/ 73 h 82"/>
                <a:gd name="T4" fmla="*/ 15 w 93"/>
                <a:gd name="T5" fmla="*/ 15 h 82"/>
                <a:gd name="T6" fmla="*/ 47 w 93"/>
                <a:gd name="T7" fmla="*/ 0 h 82"/>
                <a:gd name="T8" fmla="*/ 72 w 93"/>
                <a:gd name="T9" fmla="*/ 9 h 82"/>
                <a:gd name="T10" fmla="*/ 78 w 93"/>
                <a:gd name="T11" fmla="*/ 67 h 82"/>
                <a:gd name="T12" fmla="*/ 46 w 93"/>
                <a:gd name="T13" fmla="*/ 82 h 82"/>
                <a:gd name="T14" fmla="*/ 47 w 93"/>
                <a:gd name="T15" fmla="*/ 6 h 82"/>
                <a:gd name="T16" fmla="*/ 19 w 93"/>
                <a:gd name="T17" fmla="*/ 19 h 82"/>
                <a:gd name="T18" fmla="*/ 24 w 93"/>
                <a:gd name="T19" fmla="*/ 69 h 82"/>
                <a:gd name="T20" fmla="*/ 46 w 93"/>
                <a:gd name="T21" fmla="*/ 77 h 82"/>
                <a:gd name="T22" fmla="*/ 74 w 93"/>
                <a:gd name="T23" fmla="*/ 64 h 82"/>
                <a:gd name="T24" fmla="*/ 69 w 93"/>
                <a:gd name="T25" fmla="*/ 14 h 82"/>
                <a:gd name="T26" fmla="*/ 47 w 93"/>
                <a:gd name="T27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82">
                  <a:moveTo>
                    <a:pt x="46" y="82"/>
                  </a:moveTo>
                  <a:cubicBezTo>
                    <a:pt x="37" y="82"/>
                    <a:pt x="28" y="79"/>
                    <a:pt x="21" y="73"/>
                  </a:cubicBezTo>
                  <a:cubicBezTo>
                    <a:pt x="3" y="59"/>
                    <a:pt x="0" y="33"/>
                    <a:pt x="15" y="15"/>
                  </a:cubicBezTo>
                  <a:cubicBezTo>
                    <a:pt x="22" y="6"/>
                    <a:pt x="34" y="0"/>
                    <a:pt x="47" y="0"/>
                  </a:cubicBezTo>
                  <a:cubicBezTo>
                    <a:pt x="56" y="0"/>
                    <a:pt x="65" y="4"/>
                    <a:pt x="72" y="9"/>
                  </a:cubicBezTo>
                  <a:cubicBezTo>
                    <a:pt x="90" y="24"/>
                    <a:pt x="93" y="50"/>
                    <a:pt x="78" y="67"/>
                  </a:cubicBezTo>
                  <a:cubicBezTo>
                    <a:pt x="71" y="77"/>
                    <a:pt x="59" y="82"/>
                    <a:pt x="46" y="82"/>
                  </a:cubicBezTo>
                  <a:close/>
                  <a:moveTo>
                    <a:pt x="47" y="6"/>
                  </a:moveTo>
                  <a:cubicBezTo>
                    <a:pt x="36" y="6"/>
                    <a:pt x="26" y="10"/>
                    <a:pt x="19" y="19"/>
                  </a:cubicBezTo>
                  <a:cubicBezTo>
                    <a:pt x="6" y="34"/>
                    <a:pt x="9" y="57"/>
                    <a:pt x="24" y="69"/>
                  </a:cubicBezTo>
                  <a:cubicBezTo>
                    <a:pt x="30" y="74"/>
                    <a:pt x="38" y="77"/>
                    <a:pt x="46" y="77"/>
                  </a:cubicBezTo>
                  <a:cubicBezTo>
                    <a:pt x="57" y="77"/>
                    <a:pt x="67" y="72"/>
                    <a:pt x="74" y="64"/>
                  </a:cubicBezTo>
                  <a:cubicBezTo>
                    <a:pt x="87" y="49"/>
                    <a:pt x="84" y="26"/>
                    <a:pt x="69" y="14"/>
                  </a:cubicBezTo>
                  <a:cubicBezTo>
                    <a:pt x="63" y="8"/>
                    <a:pt x="55" y="6"/>
                    <a:pt x="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6" name="Freeform 68"/>
            <p:cNvSpPr>
              <a:spLocks/>
            </p:cNvSpPr>
            <p:nvPr/>
          </p:nvSpPr>
          <p:spPr bwMode="auto">
            <a:xfrm rot="3209445">
              <a:off x="5720904" y="956718"/>
              <a:ext cx="237466" cy="397707"/>
            </a:xfrm>
            <a:custGeom>
              <a:avLst/>
              <a:gdLst>
                <a:gd name="T0" fmla="*/ 27 w 39"/>
                <a:gd name="T1" fmla="*/ 64 h 64"/>
                <a:gd name="T2" fmla="*/ 25 w 39"/>
                <a:gd name="T3" fmla="*/ 56 h 64"/>
                <a:gd name="T4" fmla="*/ 12 w 39"/>
                <a:gd name="T5" fmla="*/ 57 h 64"/>
                <a:gd name="T6" fmla="*/ 12 w 39"/>
                <a:gd name="T7" fmla="*/ 51 h 64"/>
                <a:gd name="T8" fmla="*/ 24 w 39"/>
                <a:gd name="T9" fmla="*/ 51 h 64"/>
                <a:gd name="T10" fmla="*/ 30 w 39"/>
                <a:gd name="T11" fmla="*/ 40 h 64"/>
                <a:gd name="T12" fmla="*/ 19 w 39"/>
                <a:gd name="T13" fmla="*/ 34 h 64"/>
                <a:gd name="T14" fmla="*/ 2 w 39"/>
                <a:gd name="T15" fmla="*/ 26 h 64"/>
                <a:gd name="T16" fmla="*/ 9 w 39"/>
                <a:gd name="T17" fmla="*/ 10 h 64"/>
                <a:gd name="T18" fmla="*/ 7 w 39"/>
                <a:gd name="T19" fmla="*/ 2 h 64"/>
                <a:gd name="T20" fmla="*/ 11 w 39"/>
                <a:gd name="T21" fmla="*/ 0 h 64"/>
                <a:gd name="T22" fmla="*/ 14 w 39"/>
                <a:gd name="T23" fmla="*/ 8 h 64"/>
                <a:gd name="T24" fmla="*/ 24 w 39"/>
                <a:gd name="T25" fmla="*/ 7 h 64"/>
                <a:gd name="T26" fmla="*/ 24 w 39"/>
                <a:gd name="T27" fmla="*/ 12 h 64"/>
                <a:gd name="T28" fmla="*/ 14 w 39"/>
                <a:gd name="T29" fmla="*/ 13 h 64"/>
                <a:gd name="T30" fmla="*/ 8 w 39"/>
                <a:gd name="T31" fmla="*/ 22 h 64"/>
                <a:gd name="T32" fmla="*/ 20 w 39"/>
                <a:gd name="T33" fmla="*/ 28 h 64"/>
                <a:gd name="T34" fmla="*/ 37 w 39"/>
                <a:gd name="T35" fmla="*/ 37 h 64"/>
                <a:gd name="T36" fmla="*/ 29 w 39"/>
                <a:gd name="T37" fmla="*/ 54 h 64"/>
                <a:gd name="T38" fmla="*/ 32 w 39"/>
                <a:gd name="T39" fmla="*/ 62 h 64"/>
                <a:gd name="T40" fmla="*/ 27 w 39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64">
                  <a:moveTo>
                    <a:pt x="27" y="64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0" y="58"/>
                    <a:pt x="15" y="58"/>
                    <a:pt x="12" y="57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5" y="52"/>
                    <a:pt x="20" y="52"/>
                    <a:pt x="24" y="51"/>
                  </a:cubicBezTo>
                  <a:cubicBezTo>
                    <a:pt x="29" y="49"/>
                    <a:pt x="32" y="44"/>
                    <a:pt x="30" y="40"/>
                  </a:cubicBezTo>
                  <a:cubicBezTo>
                    <a:pt x="29" y="36"/>
                    <a:pt x="25" y="35"/>
                    <a:pt x="19" y="34"/>
                  </a:cubicBezTo>
                  <a:cubicBezTo>
                    <a:pt x="10" y="34"/>
                    <a:pt x="4" y="32"/>
                    <a:pt x="2" y="26"/>
                  </a:cubicBezTo>
                  <a:cubicBezTo>
                    <a:pt x="0" y="19"/>
                    <a:pt x="3" y="13"/>
                    <a:pt x="9" y="1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6"/>
                    <a:pt x="22" y="6"/>
                    <a:pt x="24" y="7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9" y="12"/>
                    <a:pt x="14" y="13"/>
                  </a:cubicBezTo>
                  <a:cubicBezTo>
                    <a:pt x="8" y="15"/>
                    <a:pt x="7" y="19"/>
                    <a:pt x="8" y="22"/>
                  </a:cubicBezTo>
                  <a:cubicBezTo>
                    <a:pt x="9" y="26"/>
                    <a:pt x="13" y="27"/>
                    <a:pt x="20" y="28"/>
                  </a:cubicBezTo>
                  <a:cubicBezTo>
                    <a:pt x="29" y="28"/>
                    <a:pt x="34" y="31"/>
                    <a:pt x="37" y="37"/>
                  </a:cubicBezTo>
                  <a:cubicBezTo>
                    <a:pt x="39" y="43"/>
                    <a:pt x="37" y="50"/>
                    <a:pt x="29" y="54"/>
                  </a:cubicBezTo>
                  <a:cubicBezTo>
                    <a:pt x="32" y="62"/>
                    <a:pt x="32" y="62"/>
                    <a:pt x="32" y="62"/>
                  </a:cubicBezTo>
                  <a:lnTo>
                    <a:pt x="2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0" name="Retângulo 99"/>
          <p:cNvSpPr/>
          <p:nvPr/>
        </p:nvSpPr>
        <p:spPr>
          <a:xfrm>
            <a:off x="4427253" y="2078053"/>
            <a:ext cx="940818" cy="646331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3600" b="1" dirty="0">
                <a:ln w="18000">
                  <a:noFill/>
                  <a:prstDash val="solid"/>
                  <a:miter lim="800000"/>
                </a:ln>
                <a:solidFill>
                  <a:srgbClr val="23413B"/>
                </a:solidFill>
              </a:rPr>
              <a:t>dos</a:t>
            </a:r>
            <a:endParaRPr lang="pt-BR" b="1" cap="none" spc="0" dirty="0">
              <a:ln w="18000">
                <a:noFill/>
                <a:prstDash val="solid"/>
                <a:miter lim="800000"/>
              </a:ln>
              <a:solidFill>
                <a:srgbClr val="23413B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795698" y="308711"/>
            <a:ext cx="1876425" cy="1017588"/>
            <a:chOff x="290" y="334"/>
            <a:chExt cx="1182" cy="641"/>
          </a:xfrm>
          <a:solidFill>
            <a:schemeClr val="bg1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851" y="553"/>
              <a:ext cx="412" cy="203"/>
            </a:xfrm>
            <a:custGeom>
              <a:avLst/>
              <a:gdLst>
                <a:gd name="T0" fmla="*/ 157 w 173"/>
                <a:gd name="T1" fmla="*/ 0 h 85"/>
                <a:gd name="T2" fmla="*/ 127 w 173"/>
                <a:gd name="T3" fmla="*/ 0 h 85"/>
                <a:gd name="T4" fmla="*/ 75 w 173"/>
                <a:gd name="T5" fmla="*/ 85 h 85"/>
                <a:gd name="T6" fmla="*/ 75 w 173"/>
                <a:gd name="T7" fmla="*/ 64 h 85"/>
                <a:gd name="T8" fmla="*/ 76 w 173"/>
                <a:gd name="T9" fmla="*/ 57 h 85"/>
                <a:gd name="T10" fmla="*/ 73 w 173"/>
                <a:gd name="T11" fmla="*/ 47 h 85"/>
                <a:gd name="T12" fmla="*/ 60 w 173"/>
                <a:gd name="T13" fmla="*/ 43 h 85"/>
                <a:gd name="T14" fmla="*/ 60 w 173"/>
                <a:gd name="T15" fmla="*/ 43 h 85"/>
                <a:gd name="T16" fmla="*/ 74 w 173"/>
                <a:gd name="T17" fmla="*/ 39 h 85"/>
                <a:gd name="T18" fmla="*/ 86 w 173"/>
                <a:gd name="T19" fmla="*/ 23 h 85"/>
                <a:gd name="T20" fmla="*/ 87 w 173"/>
                <a:gd name="T21" fmla="*/ 16 h 85"/>
                <a:gd name="T22" fmla="*/ 83 w 173"/>
                <a:gd name="T23" fmla="*/ 6 h 85"/>
                <a:gd name="T24" fmla="*/ 72 w 173"/>
                <a:gd name="T25" fmla="*/ 0 h 85"/>
                <a:gd name="T26" fmla="*/ 58 w 173"/>
                <a:gd name="T27" fmla="*/ 0 h 85"/>
                <a:gd name="T28" fmla="*/ 18 w 173"/>
                <a:gd name="T29" fmla="*/ 0 h 85"/>
                <a:gd name="T30" fmla="*/ 0 w 173"/>
                <a:gd name="T31" fmla="*/ 85 h 85"/>
                <a:gd name="T32" fmla="*/ 24 w 173"/>
                <a:gd name="T33" fmla="*/ 85 h 85"/>
                <a:gd name="T34" fmla="*/ 31 w 173"/>
                <a:gd name="T35" fmla="*/ 52 h 85"/>
                <a:gd name="T36" fmla="*/ 41 w 173"/>
                <a:gd name="T37" fmla="*/ 52 h 85"/>
                <a:gd name="T38" fmla="*/ 49 w 173"/>
                <a:gd name="T39" fmla="*/ 54 h 85"/>
                <a:gd name="T40" fmla="*/ 51 w 173"/>
                <a:gd name="T41" fmla="*/ 59 h 85"/>
                <a:gd name="T42" fmla="*/ 50 w 173"/>
                <a:gd name="T43" fmla="*/ 66 h 85"/>
                <a:gd name="T44" fmla="*/ 49 w 173"/>
                <a:gd name="T45" fmla="*/ 85 h 85"/>
                <a:gd name="T46" fmla="*/ 75 w 173"/>
                <a:gd name="T47" fmla="*/ 85 h 85"/>
                <a:gd name="T48" fmla="*/ 75 w 173"/>
                <a:gd name="T49" fmla="*/ 85 h 85"/>
                <a:gd name="T50" fmla="*/ 99 w 173"/>
                <a:gd name="T51" fmla="*/ 85 h 85"/>
                <a:gd name="T52" fmla="*/ 109 w 173"/>
                <a:gd name="T53" fmla="*/ 68 h 85"/>
                <a:gd name="T54" fmla="*/ 143 w 173"/>
                <a:gd name="T55" fmla="*/ 68 h 85"/>
                <a:gd name="T56" fmla="*/ 145 w 173"/>
                <a:gd name="T57" fmla="*/ 85 h 85"/>
                <a:gd name="T58" fmla="*/ 173 w 173"/>
                <a:gd name="T59" fmla="*/ 85 h 85"/>
                <a:gd name="T60" fmla="*/ 157 w 173"/>
                <a:gd name="T61" fmla="*/ 0 h 85"/>
                <a:gd name="T62" fmla="*/ 53 w 173"/>
                <a:gd name="T63" fmla="*/ 36 h 85"/>
                <a:gd name="T64" fmla="*/ 43 w 173"/>
                <a:gd name="T65" fmla="*/ 37 h 85"/>
                <a:gd name="T66" fmla="*/ 34 w 173"/>
                <a:gd name="T67" fmla="*/ 37 h 85"/>
                <a:gd name="T68" fmla="*/ 39 w 173"/>
                <a:gd name="T69" fmla="*/ 16 h 85"/>
                <a:gd name="T70" fmla="*/ 48 w 173"/>
                <a:gd name="T71" fmla="*/ 16 h 85"/>
                <a:gd name="T72" fmla="*/ 57 w 173"/>
                <a:gd name="T73" fmla="*/ 17 h 85"/>
                <a:gd name="T74" fmla="*/ 62 w 173"/>
                <a:gd name="T75" fmla="*/ 23 h 85"/>
                <a:gd name="T76" fmla="*/ 62 w 173"/>
                <a:gd name="T77" fmla="*/ 26 h 85"/>
                <a:gd name="T78" fmla="*/ 53 w 173"/>
                <a:gd name="T79" fmla="*/ 36 h 85"/>
                <a:gd name="T80" fmla="*/ 117 w 173"/>
                <a:gd name="T81" fmla="*/ 53 h 85"/>
                <a:gd name="T82" fmla="*/ 137 w 173"/>
                <a:gd name="T83" fmla="*/ 17 h 85"/>
                <a:gd name="T84" fmla="*/ 138 w 173"/>
                <a:gd name="T85" fmla="*/ 17 h 85"/>
                <a:gd name="T86" fmla="*/ 141 w 173"/>
                <a:gd name="T87" fmla="*/ 53 h 85"/>
                <a:gd name="T88" fmla="*/ 117 w 173"/>
                <a:gd name="T89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85">
                  <a:moveTo>
                    <a:pt x="15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2"/>
                    <a:pt x="75" y="75"/>
                    <a:pt x="75" y="64"/>
                  </a:cubicBezTo>
                  <a:cubicBezTo>
                    <a:pt x="76" y="61"/>
                    <a:pt x="76" y="58"/>
                    <a:pt x="76" y="57"/>
                  </a:cubicBezTo>
                  <a:cubicBezTo>
                    <a:pt x="76" y="52"/>
                    <a:pt x="75" y="49"/>
                    <a:pt x="73" y="47"/>
                  </a:cubicBezTo>
                  <a:cubicBezTo>
                    <a:pt x="71" y="45"/>
                    <a:pt x="66" y="44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6" y="42"/>
                    <a:pt x="71" y="41"/>
                    <a:pt x="74" y="39"/>
                  </a:cubicBezTo>
                  <a:cubicBezTo>
                    <a:pt x="80" y="35"/>
                    <a:pt x="84" y="30"/>
                    <a:pt x="86" y="23"/>
                  </a:cubicBezTo>
                  <a:cubicBezTo>
                    <a:pt x="86" y="20"/>
                    <a:pt x="87" y="18"/>
                    <a:pt x="87" y="16"/>
                  </a:cubicBezTo>
                  <a:cubicBezTo>
                    <a:pt x="87" y="12"/>
                    <a:pt x="85" y="9"/>
                    <a:pt x="83" y="6"/>
                  </a:cubicBezTo>
                  <a:cubicBezTo>
                    <a:pt x="81" y="3"/>
                    <a:pt x="77" y="1"/>
                    <a:pt x="72" y="0"/>
                  </a:cubicBezTo>
                  <a:cubicBezTo>
                    <a:pt x="69" y="0"/>
                    <a:pt x="65" y="0"/>
                    <a:pt x="5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5" y="52"/>
                    <a:pt x="47" y="53"/>
                    <a:pt x="49" y="54"/>
                  </a:cubicBezTo>
                  <a:cubicBezTo>
                    <a:pt x="50" y="55"/>
                    <a:pt x="51" y="57"/>
                    <a:pt x="51" y="59"/>
                  </a:cubicBezTo>
                  <a:cubicBezTo>
                    <a:pt x="51" y="60"/>
                    <a:pt x="51" y="63"/>
                    <a:pt x="50" y="66"/>
                  </a:cubicBezTo>
                  <a:cubicBezTo>
                    <a:pt x="49" y="76"/>
                    <a:pt x="49" y="82"/>
                    <a:pt x="49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73" y="85"/>
                    <a:pt x="173" y="85"/>
                    <a:pt x="173" y="85"/>
                  </a:cubicBezTo>
                  <a:lnTo>
                    <a:pt x="157" y="0"/>
                  </a:lnTo>
                  <a:close/>
                  <a:moveTo>
                    <a:pt x="53" y="36"/>
                  </a:moveTo>
                  <a:cubicBezTo>
                    <a:pt x="52" y="36"/>
                    <a:pt x="48" y="37"/>
                    <a:pt x="4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2" y="16"/>
                    <a:pt x="55" y="16"/>
                    <a:pt x="57" y="17"/>
                  </a:cubicBezTo>
                  <a:cubicBezTo>
                    <a:pt x="60" y="18"/>
                    <a:pt x="62" y="20"/>
                    <a:pt x="62" y="23"/>
                  </a:cubicBezTo>
                  <a:cubicBezTo>
                    <a:pt x="62" y="24"/>
                    <a:pt x="62" y="25"/>
                    <a:pt x="62" y="26"/>
                  </a:cubicBezTo>
                  <a:cubicBezTo>
                    <a:pt x="61" y="31"/>
                    <a:pt x="58" y="35"/>
                    <a:pt x="53" y="36"/>
                  </a:cubicBezTo>
                  <a:close/>
                  <a:moveTo>
                    <a:pt x="117" y="53"/>
                  </a:moveTo>
                  <a:cubicBezTo>
                    <a:pt x="137" y="17"/>
                    <a:pt x="137" y="17"/>
                    <a:pt x="137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41" y="53"/>
                    <a:pt x="141" y="53"/>
                    <a:pt x="141" y="53"/>
                  </a:cubicBezTo>
                  <a:lnTo>
                    <a:pt x="11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657" y="553"/>
              <a:ext cx="202" cy="203"/>
            </a:xfrm>
            <a:custGeom>
              <a:avLst/>
              <a:gdLst>
                <a:gd name="T0" fmla="*/ 85 w 85"/>
                <a:gd name="T1" fmla="*/ 21 h 85"/>
                <a:gd name="T2" fmla="*/ 85 w 85"/>
                <a:gd name="T3" fmla="*/ 17 h 85"/>
                <a:gd name="T4" fmla="*/ 81 w 85"/>
                <a:gd name="T5" fmla="*/ 6 h 85"/>
                <a:gd name="T6" fmla="*/ 69 w 85"/>
                <a:gd name="T7" fmla="*/ 0 h 85"/>
                <a:gd name="T8" fmla="*/ 65 w 85"/>
                <a:gd name="T9" fmla="*/ 0 h 85"/>
                <a:gd name="T10" fmla="*/ 18 w 85"/>
                <a:gd name="T11" fmla="*/ 0 h 85"/>
                <a:gd name="T12" fmla="*/ 0 w 85"/>
                <a:gd name="T13" fmla="*/ 85 h 85"/>
                <a:gd name="T14" fmla="*/ 38 w 85"/>
                <a:gd name="T15" fmla="*/ 85 h 85"/>
                <a:gd name="T16" fmla="*/ 62 w 85"/>
                <a:gd name="T17" fmla="*/ 82 h 85"/>
                <a:gd name="T18" fmla="*/ 74 w 85"/>
                <a:gd name="T19" fmla="*/ 72 h 85"/>
                <a:gd name="T20" fmla="*/ 79 w 85"/>
                <a:gd name="T21" fmla="*/ 57 h 85"/>
                <a:gd name="T22" fmla="*/ 62 w 85"/>
                <a:gd name="T23" fmla="*/ 41 h 85"/>
                <a:gd name="T24" fmla="*/ 62 w 85"/>
                <a:gd name="T25" fmla="*/ 41 h 85"/>
                <a:gd name="T26" fmla="*/ 85 w 85"/>
                <a:gd name="T27" fmla="*/ 21 h 85"/>
                <a:gd name="T28" fmla="*/ 54 w 85"/>
                <a:gd name="T29" fmla="*/ 60 h 85"/>
                <a:gd name="T30" fmla="*/ 40 w 85"/>
                <a:gd name="T31" fmla="*/ 70 h 85"/>
                <a:gd name="T32" fmla="*/ 26 w 85"/>
                <a:gd name="T33" fmla="*/ 70 h 85"/>
                <a:gd name="T34" fmla="*/ 31 w 85"/>
                <a:gd name="T35" fmla="*/ 49 h 85"/>
                <a:gd name="T36" fmla="*/ 43 w 85"/>
                <a:gd name="T37" fmla="*/ 49 h 85"/>
                <a:gd name="T38" fmla="*/ 55 w 85"/>
                <a:gd name="T39" fmla="*/ 57 h 85"/>
                <a:gd name="T40" fmla="*/ 54 w 85"/>
                <a:gd name="T41" fmla="*/ 60 h 85"/>
                <a:gd name="T42" fmla="*/ 60 w 85"/>
                <a:gd name="T43" fmla="*/ 25 h 85"/>
                <a:gd name="T44" fmla="*/ 54 w 85"/>
                <a:gd name="T45" fmla="*/ 33 h 85"/>
                <a:gd name="T46" fmla="*/ 45 w 85"/>
                <a:gd name="T47" fmla="*/ 34 h 85"/>
                <a:gd name="T48" fmla="*/ 34 w 85"/>
                <a:gd name="T49" fmla="*/ 34 h 85"/>
                <a:gd name="T50" fmla="*/ 38 w 85"/>
                <a:gd name="T51" fmla="*/ 15 h 85"/>
                <a:gd name="T52" fmla="*/ 51 w 85"/>
                <a:gd name="T53" fmla="*/ 15 h 85"/>
                <a:gd name="T54" fmla="*/ 58 w 85"/>
                <a:gd name="T55" fmla="*/ 17 h 85"/>
                <a:gd name="T56" fmla="*/ 60 w 85"/>
                <a:gd name="T57" fmla="*/ 2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85">
                  <a:moveTo>
                    <a:pt x="85" y="21"/>
                  </a:moveTo>
                  <a:cubicBezTo>
                    <a:pt x="85" y="20"/>
                    <a:pt x="85" y="18"/>
                    <a:pt x="85" y="17"/>
                  </a:cubicBezTo>
                  <a:cubicBezTo>
                    <a:pt x="85" y="13"/>
                    <a:pt x="84" y="9"/>
                    <a:pt x="81" y="6"/>
                  </a:cubicBezTo>
                  <a:cubicBezTo>
                    <a:pt x="78" y="3"/>
                    <a:pt x="74" y="1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49" y="85"/>
                    <a:pt x="57" y="84"/>
                    <a:pt x="62" y="82"/>
                  </a:cubicBezTo>
                  <a:cubicBezTo>
                    <a:pt x="67" y="79"/>
                    <a:pt x="71" y="76"/>
                    <a:pt x="74" y="72"/>
                  </a:cubicBezTo>
                  <a:cubicBezTo>
                    <a:pt x="77" y="67"/>
                    <a:pt x="79" y="62"/>
                    <a:pt x="79" y="57"/>
                  </a:cubicBezTo>
                  <a:cubicBezTo>
                    <a:pt x="79" y="48"/>
                    <a:pt x="73" y="43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75" y="38"/>
                    <a:pt x="82" y="31"/>
                    <a:pt x="85" y="21"/>
                  </a:cubicBezTo>
                  <a:close/>
                  <a:moveTo>
                    <a:pt x="54" y="60"/>
                  </a:moveTo>
                  <a:cubicBezTo>
                    <a:pt x="53" y="66"/>
                    <a:pt x="48" y="70"/>
                    <a:pt x="40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51" y="49"/>
                    <a:pt x="55" y="52"/>
                    <a:pt x="55" y="57"/>
                  </a:cubicBezTo>
                  <a:cubicBezTo>
                    <a:pt x="55" y="58"/>
                    <a:pt x="54" y="59"/>
                    <a:pt x="54" y="60"/>
                  </a:cubicBezTo>
                  <a:close/>
                  <a:moveTo>
                    <a:pt x="60" y="25"/>
                  </a:moveTo>
                  <a:cubicBezTo>
                    <a:pt x="59" y="29"/>
                    <a:pt x="57" y="31"/>
                    <a:pt x="54" y="33"/>
                  </a:cubicBezTo>
                  <a:cubicBezTo>
                    <a:pt x="52" y="34"/>
                    <a:pt x="49" y="34"/>
                    <a:pt x="4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5" y="15"/>
                    <a:pt x="57" y="16"/>
                    <a:pt x="58" y="17"/>
                  </a:cubicBezTo>
                  <a:cubicBezTo>
                    <a:pt x="60" y="19"/>
                    <a:pt x="61" y="21"/>
                    <a:pt x="6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90" y="553"/>
              <a:ext cx="191" cy="203"/>
            </a:xfrm>
            <a:custGeom>
              <a:avLst/>
              <a:gdLst>
                <a:gd name="T0" fmla="*/ 0 w 80"/>
                <a:gd name="T1" fmla="*/ 58 h 85"/>
                <a:gd name="T2" fmla="*/ 24 w 80"/>
                <a:gd name="T3" fmla="*/ 58 h 85"/>
                <a:gd name="T4" fmla="*/ 24 w 80"/>
                <a:gd name="T5" fmla="*/ 61 h 85"/>
                <a:gd name="T6" fmla="*/ 36 w 80"/>
                <a:gd name="T7" fmla="*/ 70 h 85"/>
                <a:gd name="T8" fmla="*/ 50 w 80"/>
                <a:gd name="T9" fmla="*/ 61 h 85"/>
                <a:gd name="T10" fmla="*/ 51 w 80"/>
                <a:gd name="T11" fmla="*/ 59 h 85"/>
                <a:gd name="T12" fmla="*/ 45 w 80"/>
                <a:gd name="T13" fmla="*/ 53 h 85"/>
                <a:gd name="T14" fmla="*/ 25 w 80"/>
                <a:gd name="T15" fmla="*/ 48 h 85"/>
                <a:gd name="T16" fmla="*/ 8 w 80"/>
                <a:gd name="T17" fmla="*/ 31 h 85"/>
                <a:gd name="T18" fmla="*/ 9 w 80"/>
                <a:gd name="T19" fmla="*/ 25 h 85"/>
                <a:gd name="T20" fmla="*/ 21 w 80"/>
                <a:gd name="T21" fmla="*/ 8 h 85"/>
                <a:gd name="T22" fmla="*/ 50 w 80"/>
                <a:gd name="T23" fmla="*/ 0 h 85"/>
                <a:gd name="T24" fmla="*/ 80 w 80"/>
                <a:gd name="T25" fmla="*/ 18 h 85"/>
                <a:gd name="T26" fmla="*/ 80 w 80"/>
                <a:gd name="T27" fmla="*/ 26 h 85"/>
                <a:gd name="T28" fmla="*/ 56 w 80"/>
                <a:gd name="T29" fmla="*/ 26 h 85"/>
                <a:gd name="T30" fmla="*/ 56 w 80"/>
                <a:gd name="T31" fmla="*/ 22 h 85"/>
                <a:gd name="T32" fmla="*/ 47 w 80"/>
                <a:gd name="T33" fmla="*/ 15 h 85"/>
                <a:gd name="T34" fmla="*/ 38 w 80"/>
                <a:gd name="T35" fmla="*/ 17 h 85"/>
                <a:gd name="T36" fmla="*/ 34 w 80"/>
                <a:gd name="T37" fmla="*/ 23 h 85"/>
                <a:gd name="T38" fmla="*/ 34 w 80"/>
                <a:gd name="T39" fmla="*/ 25 h 85"/>
                <a:gd name="T40" fmla="*/ 41 w 80"/>
                <a:gd name="T41" fmla="*/ 32 h 85"/>
                <a:gd name="T42" fmla="*/ 56 w 80"/>
                <a:gd name="T43" fmla="*/ 36 h 85"/>
                <a:gd name="T44" fmla="*/ 69 w 80"/>
                <a:gd name="T45" fmla="*/ 41 h 85"/>
                <a:gd name="T46" fmla="*/ 76 w 80"/>
                <a:gd name="T47" fmla="*/ 53 h 85"/>
                <a:gd name="T48" fmla="*/ 75 w 80"/>
                <a:gd name="T49" fmla="*/ 59 h 85"/>
                <a:gd name="T50" fmla="*/ 60 w 80"/>
                <a:gd name="T51" fmla="*/ 79 h 85"/>
                <a:gd name="T52" fmla="*/ 32 w 80"/>
                <a:gd name="T53" fmla="*/ 85 h 85"/>
                <a:gd name="T54" fmla="*/ 3 w 80"/>
                <a:gd name="T55" fmla="*/ 76 h 85"/>
                <a:gd name="T56" fmla="*/ 0 w 80"/>
                <a:gd name="T57" fmla="*/ 65 h 85"/>
                <a:gd name="T58" fmla="*/ 0 w 80"/>
                <a:gd name="T59" fmla="*/ 5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85">
                  <a:moveTo>
                    <a:pt x="0" y="58"/>
                  </a:move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60"/>
                    <a:pt x="24" y="61"/>
                  </a:cubicBezTo>
                  <a:cubicBezTo>
                    <a:pt x="24" y="67"/>
                    <a:pt x="28" y="70"/>
                    <a:pt x="36" y="70"/>
                  </a:cubicBezTo>
                  <a:cubicBezTo>
                    <a:pt x="44" y="70"/>
                    <a:pt x="49" y="67"/>
                    <a:pt x="50" y="61"/>
                  </a:cubicBezTo>
                  <a:cubicBezTo>
                    <a:pt x="51" y="60"/>
                    <a:pt x="51" y="59"/>
                    <a:pt x="51" y="59"/>
                  </a:cubicBezTo>
                  <a:cubicBezTo>
                    <a:pt x="51" y="56"/>
                    <a:pt x="49" y="54"/>
                    <a:pt x="45" y="53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4" y="45"/>
                    <a:pt x="8" y="39"/>
                    <a:pt x="8" y="31"/>
                  </a:cubicBezTo>
                  <a:cubicBezTo>
                    <a:pt x="8" y="29"/>
                    <a:pt x="8" y="27"/>
                    <a:pt x="9" y="25"/>
                  </a:cubicBezTo>
                  <a:cubicBezTo>
                    <a:pt x="11" y="18"/>
                    <a:pt x="15" y="12"/>
                    <a:pt x="21" y="8"/>
                  </a:cubicBezTo>
                  <a:cubicBezTo>
                    <a:pt x="29" y="3"/>
                    <a:pt x="38" y="0"/>
                    <a:pt x="50" y="0"/>
                  </a:cubicBezTo>
                  <a:cubicBezTo>
                    <a:pt x="70" y="0"/>
                    <a:pt x="80" y="6"/>
                    <a:pt x="80" y="18"/>
                  </a:cubicBezTo>
                  <a:cubicBezTo>
                    <a:pt x="80" y="20"/>
                    <a:pt x="80" y="23"/>
                    <a:pt x="80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3"/>
                    <a:pt x="56" y="22"/>
                  </a:cubicBezTo>
                  <a:cubicBezTo>
                    <a:pt x="56" y="17"/>
                    <a:pt x="53" y="15"/>
                    <a:pt x="47" y="15"/>
                  </a:cubicBezTo>
                  <a:cubicBezTo>
                    <a:pt x="44" y="15"/>
                    <a:pt x="41" y="15"/>
                    <a:pt x="38" y="17"/>
                  </a:cubicBezTo>
                  <a:cubicBezTo>
                    <a:pt x="36" y="19"/>
                    <a:pt x="34" y="21"/>
                    <a:pt x="34" y="23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8"/>
                    <a:pt x="36" y="30"/>
                    <a:pt x="41" y="32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62" y="37"/>
                    <a:pt x="67" y="39"/>
                    <a:pt x="69" y="41"/>
                  </a:cubicBezTo>
                  <a:cubicBezTo>
                    <a:pt x="74" y="44"/>
                    <a:pt x="76" y="48"/>
                    <a:pt x="76" y="53"/>
                  </a:cubicBezTo>
                  <a:cubicBezTo>
                    <a:pt x="76" y="55"/>
                    <a:pt x="76" y="57"/>
                    <a:pt x="75" y="59"/>
                  </a:cubicBezTo>
                  <a:cubicBezTo>
                    <a:pt x="73" y="68"/>
                    <a:pt x="68" y="74"/>
                    <a:pt x="60" y="79"/>
                  </a:cubicBezTo>
                  <a:cubicBezTo>
                    <a:pt x="52" y="83"/>
                    <a:pt x="43" y="85"/>
                    <a:pt x="32" y="85"/>
                  </a:cubicBezTo>
                  <a:cubicBezTo>
                    <a:pt x="17" y="85"/>
                    <a:pt x="7" y="82"/>
                    <a:pt x="3" y="76"/>
                  </a:cubicBezTo>
                  <a:cubicBezTo>
                    <a:pt x="1" y="73"/>
                    <a:pt x="0" y="69"/>
                    <a:pt x="0" y="65"/>
                  </a:cubicBezTo>
                  <a:cubicBezTo>
                    <a:pt x="0" y="63"/>
                    <a:pt x="0" y="60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" y="553"/>
              <a:ext cx="200" cy="203"/>
            </a:xfrm>
            <a:custGeom>
              <a:avLst/>
              <a:gdLst>
                <a:gd name="T0" fmla="*/ 0 w 200"/>
                <a:gd name="T1" fmla="*/ 203 h 203"/>
                <a:gd name="T2" fmla="*/ 45 w 200"/>
                <a:gd name="T3" fmla="*/ 0 h 203"/>
                <a:gd name="T4" fmla="*/ 200 w 200"/>
                <a:gd name="T5" fmla="*/ 0 h 203"/>
                <a:gd name="T6" fmla="*/ 190 w 200"/>
                <a:gd name="T7" fmla="*/ 38 h 203"/>
                <a:gd name="T8" fmla="*/ 93 w 200"/>
                <a:gd name="T9" fmla="*/ 38 h 203"/>
                <a:gd name="T10" fmla="*/ 83 w 200"/>
                <a:gd name="T11" fmla="*/ 81 h 203"/>
                <a:gd name="T12" fmla="*/ 176 w 200"/>
                <a:gd name="T13" fmla="*/ 81 h 203"/>
                <a:gd name="T14" fmla="*/ 166 w 200"/>
                <a:gd name="T15" fmla="*/ 122 h 203"/>
                <a:gd name="T16" fmla="*/ 76 w 200"/>
                <a:gd name="T17" fmla="*/ 122 h 203"/>
                <a:gd name="T18" fmla="*/ 66 w 200"/>
                <a:gd name="T19" fmla="*/ 165 h 203"/>
                <a:gd name="T20" fmla="*/ 166 w 200"/>
                <a:gd name="T21" fmla="*/ 165 h 203"/>
                <a:gd name="T22" fmla="*/ 157 w 200"/>
                <a:gd name="T23" fmla="*/ 203 h 203"/>
                <a:gd name="T24" fmla="*/ 0 w 200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03">
                  <a:moveTo>
                    <a:pt x="0" y="203"/>
                  </a:moveTo>
                  <a:lnTo>
                    <a:pt x="45" y="0"/>
                  </a:lnTo>
                  <a:lnTo>
                    <a:pt x="200" y="0"/>
                  </a:lnTo>
                  <a:lnTo>
                    <a:pt x="190" y="38"/>
                  </a:lnTo>
                  <a:lnTo>
                    <a:pt x="93" y="38"/>
                  </a:lnTo>
                  <a:lnTo>
                    <a:pt x="83" y="81"/>
                  </a:lnTo>
                  <a:lnTo>
                    <a:pt x="176" y="81"/>
                  </a:lnTo>
                  <a:lnTo>
                    <a:pt x="166" y="122"/>
                  </a:lnTo>
                  <a:lnTo>
                    <a:pt x="76" y="122"/>
                  </a:lnTo>
                  <a:lnTo>
                    <a:pt x="66" y="165"/>
                  </a:lnTo>
                  <a:lnTo>
                    <a:pt x="166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275" y="553"/>
              <a:ext cx="197" cy="203"/>
            </a:xfrm>
            <a:custGeom>
              <a:avLst/>
              <a:gdLst>
                <a:gd name="T0" fmla="*/ 0 w 197"/>
                <a:gd name="T1" fmla="*/ 203 h 203"/>
                <a:gd name="T2" fmla="*/ 42 w 197"/>
                <a:gd name="T3" fmla="*/ 0 h 203"/>
                <a:gd name="T4" fmla="*/ 197 w 197"/>
                <a:gd name="T5" fmla="*/ 0 h 203"/>
                <a:gd name="T6" fmla="*/ 190 w 197"/>
                <a:gd name="T7" fmla="*/ 38 h 203"/>
                <a:gd name="T8" fmla="*/ 90 w 197"/>
                <a:gd name="T9" fmla="*/ 38 h 203"/>
                <a:gd name="T10" fmla="*/ 83 w 197"/>
                <a:gd name="T11" fmla="*/ 81 h 203"/>
                <a:gd name="T12" fmla="*/ 173 w 197"/>
                <a:gd name="T13" fmla="*/ 81 h 203"/>
                <a:gd name="T14" fmla="*/ 166 w 197"/>
                <a:gd name="T15" fmla="*/ 122 h 203"/>
                <a:gd name="T16" fmla="*/ 73 w 197"/>
                <a:gd name="T17" fmla="*/ 122 h 203"/>
                <a:gd name="T18" fmla="*/ 64 w 197"/>
                <a:gd name="T19" fmla="*/ 165 h 203"/>
                <a:gd name="T20" fmla="*/ 164 w 197"/>
                <a:gd name="T21" fmla="*/ 165 h 203"/>
                <a:gd name="T22" fmla="*/ 157 w 197"/>
                <a:gd name="T23" fmla="*/ 203 h 203"/>
                <a:gd name="T24" fmla="*/ 0 w 197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03">
                  <a:moveTo>
                    <a:pt x="0" y="203"/>
                  </a:moveTo>
                  <a:lnTo>
                    <a:pt x="42" y="0"/>
                  </a:lnTo>
                  <a:lnTo>
                    <a:pt x="197" y="0"/>
                  </a:lnTo>
                  <a:lnTo>
                    <a:pt x="190" y="38"/>
                  </a:lnTo>
                  <a:lnTo>
                    <a:pt x="90" y="38"/>
                  </a:lnTo>
                  <a:lnTo>
                    <a:pt x="83" y="81"/>
                  </a:lnTo>
                  <a:lnTo>
                    <a:pt x="173" y="81"/>
                  </a:lnTo>
                  <a:lnTo>
                    <a:pt x="166" y="122"/>
                  </a:lnTo>
                  <a:lnTo>
                    <a:pt x="73" y="122"/>
                  </a:lnTo>
                  <a:lnTo>
                    <a:pt x="64" y="165"/>
                  </a:lnTo>
                  <a:lnTo>
                    <a:pt x="164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30" y="334"/>
              <a:ext cx="388" cy="69"/>
            </a:xfrm>
            <a:custGeom>
              <a:avLst/>
              <a:gdLst>
                <a:gd name="T0" fmla="*/ 0 w 388"/>
                <a:gd name="T1" fmla="*/ 69 h 69"/>
                <a:gd name="T2" fmla="*/ 373 w 388"/>
                <a:gd name="T3" fmla="*/ 69 h 69"/>
                <a:gd name="T4" fmla="*/ 388 w 388"/>
                <a:gd name="T5" fmla="*/ 0 h 69"/>
                <a:gd name="T6" fmla="*/ 14 w 388"/>
                <a:gd name="T7" fmla="*/ 0 h 69"/>
                <a:gd name="T8" fmla="*/ 0 w 388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69">
                  <a:moveTo>
                    <a:pt x="0" y="69"/>
                  </a:moveTo>
                  <a:lnTo>
                    <a:pt x="373" y="69"/>
                  </a:lnTo>
                  <a:lnTo>
                    <a:pt x="388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06" y="441"/>
              <a:ext cx="388" cy="72"/>
            </a:xfrm>
            <a:custGeom>
              <a:avLst/>
              <a:gdLst>
                <a:gd name="T0" fmla="*/ 0 w 388"/>
                <a:gd name="T1" fmla="*/ 72 h 72"/>
                <a:gd name="T2" fmla="*/ 376 w 388"/>
                <a:gd name="T3" fmla="*/ 72 h 72"/>
                <a:gd name="T4" fmla="*/ 388 w 388"/>
                <a:gd name="T5" fmla="*/ 0 h 72"/>
                <a:gd name="T6" fmla="*/ 15 w 388"/>
                <a:gd name="T7" fmla="*/ 0 h 72"/>
                <a:gd name="T8" fmla="*/ 0 w 38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72">
                  <a:moveTo>
                    <a:pt x="0" y="72"/>
                  </a:moveTo>
                  <a:lnTo>
                    <a:pt x="376" y="72"/>
                  </a:lnTo>
                  <a:lnTo>
                    <a:pt x="388" y="0"/>
                  </a:lnTo>
                  <a:lnTo>
                    <a:pt x="15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633" y="799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3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3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609" y="906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6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6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93CEF856-BAA7-4F04-AB8E-5D1D3EE7A37B}"/>
              </a:ext>
            </a:extLst>
          </p:cNvPr>
          <p:cNvGrpSpPr/>
          <p:nvPr/>
        </p:nvGrpSpPr>
        <p:grpSpPr>
          <a:xfrm>
            <a:off x="6308786" y="331867"/>
            <a:ext cx="5139593" cy="5253352"/>
            <a:chOff x="2949574" y="0"/>
            <a:chExt cx="6319838" cy="6459721"/>
          </a:xfrm>
        </p:grpSpPr>
        <p:pic>
          <p:nvPicPr>
            <p:cNvPr id="3" name="Imagem 2">
              <a:extLst>
                <a:ext uri="{FF2B5EF4-FFF2-40B4-BE49-F238E27FC236}">
                  <a16:creationId xmlns:a16="http://schemas.microsoft.com/office/drawing/2014/main" id="{0E88DFE6-2E13-4600-8FB2-9F1CE4DE8D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87" r="4560" b="5808"/>
            <a:stretch/>
          </p:blipFill>
          <p:spPr>
            <a:xfrm>
              <a:off x="2949574" y="0"/>
              <a:ext cx="6319838" cy="6459721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AF7C47CA-1661-4F04-B67E-36A48D7E5E22}"/>
                </a:ext>
              </a:extLst>
            </p:cNvPr>
            <p:cNvSpPr/>
            <p:nvPr/>
          </p:nvSpPr>
          <p:spPr>
            <a:xfrm>
              <a:off x="5031324" y="256853"/>
              <a:ext cx="2229285" cy="1044140"/>
            </a:xfrm>
            <a:prstGeom prst="rect">
              <a:avLst/>
            </a:prstGeom>
            <a:solidFill>
              <a:srgbClr val="69B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" name="Retângulo 17">
            <a:extLst>
              <a:ext uri="{FF2B5EF4-FFF2-40B4-BE49-F238E27FC236}">
                <a16:creationId xmlns:a16="http://schemas.microsoft.com/office/drawing/2014/main" id="{2761FEA6-B5BE-4BCD-9BBA-54E279BD81B3}"/>
              </a:ext>
            </a:extLst>
          </p:cNvPr>
          <p:cNvSpPr/>
          <p:nvPr/>
        </p:nvSpPr>
        <p:spPr>
          <a:xfrm>
            <a:off x="-261807" y="1787603"/>
            <a:ext cx="5875567" cy="2936511"/>
          </a:xfrm>
          <a:prstGeom prst="rect">
            <a:avLst/>
          </a:prstGeom>
          <a:noFill/>
          <a:ln w="28575">
            <a:solidFill>
              <a:srgbClr val="23413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4" name="Freeform 37"/>
          <p:cNvSpPr>
            <a:spLocks/>
          </p:cNvSpPr>
          <p:nvPr/>
        </p:nvSpPr>
        <p:spPr bwMode="auto">
          <a:xfrm>
            <a:off x="4659925" y="-199438"/>
            <a:ext cx="863553" cy="708474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5" name="Freeform 37">
            <a:extLst>
              <a:ext uri="{FF2B5EF4-FFF2-40B4-BE49-F238E27FC236}">
                <a16:creationId xmlns:a16="http://schemas.microsoft.com/office/drawing/2014/main" id="{1EA7B97F-3018-4C5D-9688-61D92B4FB701}"/>
              </a:ext>
            </a:extLst>
          </p:cNvPr>
          <p:cNvSpPr>
            <a:spLocks/>
          </p:cNvSpPr>
          <p:nvPr/>
        </p:nvSpPr>
        <p:spPr bwMode="auto">
          <a:xfrm>
            <a:off x="8969061" y="197383"/>
            <a:ext cx="863553" cy="708474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6" name="Freeform 37">
            <a:extLst>
              <a:ext uri="{FF2B5EF4-FFF2-40B4-BE49-F238E27FC236}">
                <a16:creationId xmlns:a16="http://schemas.microsoft.com/office/drawing/2014/main" id="{7944F901-7744-4C1D-BD5E-E928C19B5C9B}"/>
              </a:ext>
            </a:extLst>
          </p:cNvPr>
          <p:cNvSpPr>
            <a:spLocks/>
          </p:cNvSpPr>
          <p:nvPr/>
        </p:nvSpPr>
        <p:spPr bwMode="auto">
          <a:xfrm>
            <a:off x="-161805" y="125070"/>
            <a:ext cx="528756" cy="38396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7" name="Freeform 37">
            <a:extLst>
              <a:ext uri="{FF2B5EF4-FFF2-40B4-BE49-F238E27FC236}">
                <a16:creationId xmlns:a16="http://schemas.microsoft.com/office/drawing/2014/main" id="{BFFD8A06-501C-4010-AA35-3A73594E5815}"/>
              </a:ext>
            </a:extLst>
          </p:cNvPr>
          <p:cNvSpPr>
            <a:spLocks/>
          </p:cNvSpPr>
          <p:nvPr/>
        </p:nvSpPr>
        <p:spPr bwMode="auto">
          <a:xfrm>
            <a:off x="-182071" y="5554391"/>
            <a:ext cx="528756" cy="38396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8" name="Freeform 37">
            <a:extLst>
              <a:ext uri="{FF2B5EF4-FFF2-40B4-BE49-F238E27FC236}">
                <a16:creationId xmlns:a16="http://schemas.microsoft.com/office/drawing/2014/main" id="{F60EC422-F15F-4B16-9A20-BD139B697923}"/>
              </a:ext>
            </a:extLst>
          </p:cNvPr>
          <p:cNvSpPr>
            <a:spLocks/>
          </p:cNvSpPr>
          <p:nvPr/>
        </p:nvSpPr>
        <p:spPr bwMode="auto">
          <a:xfrm>
            <a:off x="11823027" y="4362341"/>
            <a:ext cx="446991" cy="366719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47" name="Agrupar 246">
            <a:extLst>
              <a:ext uri="{FF2B5EF4-FFF2-40B4-BE49-F238E27FC236}">
                <a16:creationId xmlns:a16="http://schemas.microsoft.com/office/drawing/2014/main" id="{BE1EE207-28D2-4646-927E-A49B75F68FA9}"/>
              </a:ext>
            </a:extLst>
          </p:cNvPr>
          <p:cNvGrpSpPr/>
          <p:nvPr/>
        </p:nvGrpSpPr>
        <p:grpSpPr>
          <a:xfrm>
            <a:off x="9492097" y="5651866"/>
            <a:ext cx="2777921" cy="1544183"/>
            <a:chOff x="9455219" y="5270332"/>
            <a:chExt cx="2777921" cy="1544183"/>
          </a:xfrm>
        </p:grpSpPr>
        <p:pic>
          <p:nvPicPr>
            <p:cNvPr id="248" name="Imagem 247">
              <a:extLst>
                <a:ext uri="{FF2B5EF4-FFF2-40B4-BE49-F238E27FC236}">
                  <a16:creationId xmlns:a16="http://schemas.microsoft.com/office/drawing/2014/main" id="{C304F08B-E8A0-4BAF-9851-41F9CDAC03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17025">
              <a:off x="9455219" y="5270332"/>
              <a:ext cx="2777921" cy="1544183"/>
            </a:xfrm>
            <a:prstGeom prst="rect">
              <a:avLst/>
            </a:prstGeom>
          </p:spPr>
        </p:pic>
        <p:pic>
          <p:nvPicPr>
            <p:cNvPr id="249" name="Imagem 248">
              <a:extLst>
                <a:ext uri="{FF2B5EF4-FFF2-40B4-BE49-F238E27FC236}">
                  <a16:creationId xmlns:a16="http://schemas.microsoft.com/office/drawing/2014/main" id="{EC28EE74-A80E-4BA0-AC14-8C258FB2F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400412">
              <a:off x="9739970" y="5800604"/>
              <a:ext cx="1674520" cy="4764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210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3575713"/>
              </p:ext>
            </p:extLst>
          </p:nvPr>
        </p:nvGraphicFramePr>
        <p:xfrm>
          <a:off x="3135016" y="2415302"/>
          <a:ext cx="2579739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4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Q.2 - Por que não tentou o empréstimo ou financiamento, nos últimos 6 meses? 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4.895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791758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011557" y="1349718"/>
            <a:ext cx="454292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/>
              <a:t>O perfil do MEI aparenta ser aquele ainda mais avesso a trabalhar com capital de terceiros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563072" y="1349718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Chama atenção metade dos entrevistados em 2019 afirmar não ter tentado empréstimo por não necessitarem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092255"/>
              </p:ext>
            </p:extLst>
          </p:nvPr>
        </p:nvGraphicFramePr>
        <p:xfrm>
          <a:off x="873432" y="2832310"/>
          <a:ext cx="2264226" cy="225069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na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046789"/>
              </p:ext>
            </p:extLst>
          </p:nvPr>
        </p:nvGraphicFramePr>
        <p:xfrm>
          <a:off x="3135020" y="2832310"/>
          <a:ext cx="2579739" cy="2250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</a:t>
                      </a:r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</a:t>
                      </a:r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66F82AE6-7BF6-479E-8814-36E8634C56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114997"/>
              </p:ext>
            </p:extLst>
          </p:nvPr>
        </p:nvGraphicFramePr>
        <p:xfrm>
          <a:off x="9552836" y="2346189"/>
          <a:ext cx="2001639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7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72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6672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DD73EE95-8844-43D6-ACC1-54626E6D4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980212"/>
              </p:ext>
            </p:extLst>
          </p:nvPr>
        </p:nvGraphicFramePr>
        <p:xfrm>
          <a:off x="7410936" y="2763197"/>
          <a:ext cx="2144539" cy="225069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445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na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47388A2A-3D56-49A1-AA20-7ABA739C20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782720"/>
              </p:ext>
            </p:extLst>
          </p:nvPr>
        </p:nvGraphicFramePr>
        <p:xfrm>
          <a:off x="9552840" y="2763197"/>
          <a:ext cx="2001639" cy="2250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72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667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2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763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7858503"/>
              </p:ext>
            </p:extLst>
          </p:nvPr>
        </p:nvGraphicFramePr>
        <p:xfrm>
          <a:off x="5672710" y="1549638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6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ítulo 1">
            <a:extLst>
              <a:ext uri="{FF2B5EF4-FFF2-40B4-BE49-F238E27FC236}">
                <a16:creationId xmlns:a16="http://schemas.microsoft.com/office/drawing/2014/main" id="{DC4CF66C-6919-4C04-9193-9E822FA62E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Q.2 - Por que não tentou o empréstimo ou financiamento, nos últimos 6 meses? 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B9237678-216F-40E2-B9FC-7F69C50A26C3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4.895</a:t>
            </a:r>
          </a:p>
        </p:txBody>
      </p:sp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5726772"/>
              </p:ext>
            </p:extLst>
          </p:nvPr>
        </p:nvGraphicFramePr>
        <p:xfrm>
          <a:off x="1688658" y="1437492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1584691"/>
              </p:ext>
            </p:extLst>
          </p:nvPr>
        </p:nvGraphicFramePr>
        <p:xfrm>
          <a:off x="3408484" y="1819685"/>
          <a:ext cx="2264226" cy="133274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na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2944975"/>
              </p:ext>
            </p:extLst>
          </p:nvPr>
        </p:nvGraphicFramePr>
        <p:xfrm>
          <a:off x="1688658" y="1813597"/>
          <a:ext cx="1719826" cy="1337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178296"/>
              </p:ext>
            </p:extLst>
          </p:nvPr>
        </p:nvGraphicFramePr>
        <p:xfrm>
          <a:off x="5672710" y="1813597"/>
          <a:ext cx="3531444" cy="1337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012705"/>
              </p:ext>
            </p:extLst>
          </p:nvPr>
        </p:nvGraphicFramePr>
        <p:xfrm>
          <a:off x="1742326" y="4129216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0734935"/>
              </p:ext>
            </p:extLst>
          </p:nvPr>
        </p:nvGraphicFramePr>
        <p:xfrm>
          <a:off x="3462152" y="4555066"/>
          <a:ext cx="2264226" cy="133274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na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01643"/>
              </p:ext>
            </p:extLst>
          </p:nvPr>
        </p:nvGraphicFramePr>
        <p:xfrm>
          <a:off x="1742326" y="4548978"/>
          <a:ext cx="1719826" cy="1337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213167"/>
              </p:ext>
            </p:extLst>
          </p:nvPr>
        </p:nvGraphicFramePr>
        <p:xfrm>
          <a:off x="5726377" y="4548978"/>
          <a:ext cx="4649668" cy="1337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414248"/>
              </p:ext>
            </p:extLst>
          </p:nvPr>
        </p:nvGraphicFramePr>
        <p:xfrm>
          <a:off x="5726377" y="4202867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6805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3364923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Todos os percentuais dos entrevistados que declaram ‘não necessitar’ de empréstimo são invariavelmente elevados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8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ítulo 1">
            <a:extLst>
              <a:ext uri="{FF2B5EF4-FFF2-40B4-BE49-F238E27FC236}">
                <a16:creationId xmlns:a16="http://schemas.microsoft.com/office/drawing/2014/main" id="{121476BE-3CEC-4252-A144-87E1D4D9FACF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/>
              <a:t>Q.2 - Por que não tentou o empréstimo ou financiamento, nos últimos 6 meses? </a:t>
            </a:r>
            <a:endParaRPr lang="pt-BR" sz="2000" dirty="0"/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26B90F73-B44A-44E6-97F7-CD972C9E9870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4.895</a:t>
            </a:r>
          </a:p>
        </p:txBody>
      </p:sp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598044"/>
              </p:ext>
            </p:extLst>
          </p:nvPr>
        </p:nvGraphicFramePr>
        <p:xfrm>
          <a:off x="4963887" y="1872356"/>
          <a:ext cx="2264226" cy="133274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na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6620334"/>
              </p:ext>
            </p:extLst>
          </p:nvPr>
        </p:nvGraphicFramePr>
        <p:xfrm>
          <a:off x="7228113" y="1866268"/>
          <a:ext cx="3929910" cy="1337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6778008"/>
              </p:ext>
            </p:extLst>
          </p:nvPr>
        </p:nvGraphicFramePr>
        <p:xfrm>
          <a:off x="7228111" y="1534671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9852893"/>
              </p:ext>
            </p:extLst>
          </p:nvPr>
        </p:nvGraphicFramePr>
        <p:xfrm>
          <a:off x="-97104" y="4229831"/>
          <a:ext cx="2133597" cy="133274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33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empresa não precisou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razões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gosta de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está fraca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conseguiria pagar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confia política econômica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2957190"/>
              </p:ext>
            </p:extLst>
          </p:nvPr>
        </p:nvGraphicFramePr>
        <p:xfrm>
          <a:off x="2036492" y="4229830"/>
          <a:ext cx="10058418" cy="1332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166959"/>
              </p:ext>
            </p:extLst>
          </p:nvPr>
        </p:nvGraphicFramePr>
        <p:xfrm>
          <a:off x="2036492" y="3930668"/>
          <a:ext cx="1005841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5396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01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Q.3 - Sua empresa conseguiu obter este empréstimo ou financiamento NOVO?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1.080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774593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460394" y="1349718"/>
            <a:ext cx="4369211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No perfil MEI, a proporção de entrevistados com êxito já alcançou quase a metade desse universo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1" y="1349718"/>
            <a:ext cx="4764556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De qualquer forma, bem mais do que a metade dos entrevistados logrou êxito em obter um empréstimo novo</a:t>
            </a:r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9816263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Gráfico 13">
            <a:extLst>
              <a:ext uri="{FF2B5EF4-FFF2-40B4-BE49-F238E27FC236}">
                <a16:creationId xmlns:a16="http://schemas.microsoft.com/office/drawing/2014/main" id="{D1D8348C-00F0-48DC-8B88-0A3A20C1DE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1542324"/>
              </p:ext>
            </p:extLst>
          </p:nvPr>
        </p:nvGraphicFramePr>
        <p:xfrm>
          <a:off x="1524002" y="2273048"/>
          <a:ext cx="4764556" cy="36422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0902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31" grpId="0">
        <p:bldAsOne/>
      </p:bldGraphic>
      <p:bldGraphic spid="14" grpId="0">
        <p:bldAsOne/>
      </p:bldGraphic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7231D9C1-4FD4-4673-A967-0D6C730D1A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3534723"/>
              </p:ext>
            </p:extLst>
          </p:nvPr>
        </p:nvGraphicFramePr>
        <p:xfrm>
          <a:off x="1818000" y="4006800"/>
          <a:ext cx="2973600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áfico 33">
            <a:extLst>
              <a:ext uri="{FF2B5EF4-FFF2-40B4-BE49-F238E27FC236}">
                <a16:creationId xmlns:a16="http://schemas.microsoft.com/office/drawing/2014/main" id="{56A8440E-EF7C-4CC5-B69B-B41CBD63E5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0401402"/>
              </p:ext>
            </p:extLst>
          </p:nvPr>
        </p:nvGraphicFramePr>
        <p:xfrm>
          <a:off x="1954800" y="1191600"/>
          <a:ext cx="2822400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Q.3 - Sua empresa conseguiu obter este empréstimo ou financiamento NOVO?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7034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3C093E2E-AE03-43D1-8988-6D26E72DD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1066898"/>
              </p:ext>
            </p:extLst>
          </p:nvPr>
        </p:nvGraphicFramePr>
        <p:xfrm>
          <a:off x="6096000" y="1191599"/>
          <a:ext cx="5206185" cy="277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A190FB58-5EC8-442F-A39F-45B05E007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3374435"/>
              </p:ext>
            </p:extLst>
          </p:nvPr>
        </p:nvGraphicFramePr>
        <p:xfrm>
          <a:off x="6428408" y="3970037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8" name="CaixaDeTexto 37">
            <a:extLst>
              <a:ext uri="{FF2B5EF4-FFF2-40B4-BE49-F238E27FC236}">
                <a16:creationId xmlns:a16="http://schemas.microsoft.com/office/drawing/2014/main" id="{D77F2B2F-0416-422E-B014-E7C5C7A27952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1.080</a:t>
            </a:r>
          </a:p>
        </p:txBody>
      </p:sp>
    </p:spTree>
    <p:extLst>
      <p:ext uri="{BB962C8B-B14F-4D97-AF65-F5344CB8AC3E}">
        <p14:creationId xmlns:p14="http://schemas.microsoft.com/office/powerpoint/2010/main" val="767840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5" grpId="0">
        <p:bldAsOne/>
      </p:bldGraphic>
      <p:bldGraphic spid="34" grpId="0">
        <p:bldAsOne/>
      </p:bldGraphic>
      <p:bldP spid="4" grpId="0"/>
      <p:bldGraphic spid="36" grpId="0">
        <p:bldAsOne/>
      </p:bldGraphic>
      <p:bldGraphic spid="37" grpId="0">
        <p:bldAsOne/>
      </p:bldGraphic>
      <p:bldP spid="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C6B9909-DB5C-4017-B126-FD39F3C77D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028411"/>
              </p:ext>
            </p:extLst>
          </p:nvPr>
        </p:nvGraphicFramePr>
        <p:xfrm>
          <a:off x="307200" y="3512714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3AC4C278-82BC-41B4-86EC-94FFDBC96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3389227"/>
              </p:ext>
            </p:extLst>
          </p:nvPr>
        </p:nvGraphicFramePr>
        <p:xfrm>
          <a:off x="7200000" y="13104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6"/>
            <a:ext cx="10053349" cy="90473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Q.3 - Sua empresa conseguiu obter este empréstimo ou financiamento NOVO?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Todos os percentuais que lograram êxito pelas regiões superam no mínimo a 58%, apesar das grande diferenças estado a estado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60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CaixaDeTexto 22">
            <a:extLst>
              <a:ext uri="{FF2B5EF4-FFF2-40B4-BE49-F238E27FC236}">
                <a16:creationId xmlns:a16="http://schemas.microsoft.com/office/drawing/2014/main" id="{D186FC09-9081-4E94-8A6E-5247C4CF8490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1.080</a:t>
            </a:r>
          </a:p>
        </p:txBody>
      </p:sp>
    </p:spTree>
    <p:extLst>
      <p:ext uri="{BB962C8B-B14F-4D97-AF65-F5344CB8AC3E}">
        <p14:creationId xmlns:p14="http://schemas.microsoft.com/office/powerpoint/2010/main" val="174125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2" grpId="0">
        <p:bldAsOne/>
      </p:bldGraphic>
      <p:bldGraphic spid="21" grpId="0">
        <p:bldAsOne/>
      </p:bldGraphic>
      <p:bldP spid="4" grpId="0"/>
      <p:bldP spid="11" grpId="0" animBg="1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7046874"/>
              </p:ext>
            </p:extLst>
          </p:nvPr>
        </p:nvGraphicFramePr>
        <p:xfrm>
          <a:off x="4511594" y="2219412"/>
          <a:ext cx="85991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2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001303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436684" y="1349718"/>
            <a:ext cx="414354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Aparentemente o perfil MEI ainda faria um uso restrito do sistema bancário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falta de transparência e o desconhecimento quanto aos motivos da não obtenção do crédito ainda se destacam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0521"/>
              </p:ext>
            </p:extLst>
          </p:nvPr>
        </p:nvGraphicFramePr>
        <p:xfrm>
          <a:off x="1028856" y="2646010"/>
          <a:ext cx="3412786" cy="306950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127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86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79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4203186"/>
                  </a:ext>
                </a:extLst>
              </a:tr>
              <a:tr h="3236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corrente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3986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faltam linhas de crédito para o meu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17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registro da 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391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da empresa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16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4505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 bancária 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70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259988"/>
              </p:ext>
            </p:extLst>
          </p:nvPr>
        </p:nvGraphicFramePr>
        <p:xfrm>
          <a:off x="4511598" y="2636420"/>
          <a:ext cx="859913" cy="307334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934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50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3355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55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55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3355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2205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08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4749108"/>
                  </a:ext>
                </a:extLst>
              </a:tr>
            </a:tbl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66F82AE6-7BF6-479E-8814-36E8634C56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5440184"/>
              </p:ext>
            </p:extLst>
          </p:nvPr>
        </p:nvGraphicFramePr>
        <p:xfrm>
          <a:off x="10355621" y="2346189"/>
          <a:ext cx="16593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53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31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531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DD73EE95-8844-43D6-ACC1-54626E6D4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7713746"/>
              </p:ext>
            </p:extLst>
          </p:nvPr>
        </p:nvGraphicFramePr>
        <p:xfrm>
          <a:off x="7375660" y="2763197"/>
          <a:ext cx="2979961" cy="300092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799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75081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corrente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faltam linhas de crédito para o meu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registro da 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da empresa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3357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 bancária 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4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47388A2A-3D56-49A1-AA20-7ABA739C20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3816497"/>
              </p:ext>
            </p:extLst>
          </p:nvPr>
        </p:nvGraphicFramePr>
        <p:xfrm>
          <a:off x="10355621" y="2763197"/>
          <a:ext cx="1587000" cy="30009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90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29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0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34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473638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10077310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Q.4 - Qual a principal razão dada pelo banco para não conceder o empréstimo/financiamento para a sua empresa?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334</a:t>
            </a:r>
          </a:p>
        </p:txBody>
      </p:sp>
    </p:spTree>
    <p:extLst>
      <p:ext uri="{BB962C8B-B14F-4D97-AF65-F5344CB8AC3E}">
        <p14:creationId xmlns:p14="http://schemas.microsoft.com/office/powerpoint/2010/main" val="3983457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8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/>
        </p:nvGraphicFramePr>
        <p:xfrm>
          <a:off x="2619242" y="1115861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/>
        </p:nvGraphicFramePr>
        <p:xfrm>
          <a:off x="4339067" y="1498054"/>
          <a:ext cx="3909769" cy="199911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9097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084246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corrente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faltam linhas de crédito para o meu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registro da 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da empresa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 bancária 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/>
        </p:nvGraphicFramePr>
        <p:xfrm>
          <a:off x="2619242" y="1491966"/>
          <a:ext cx="1719826" cy="20312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224765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/>
        </p:nvGraphicFramePr>
        <p:xfrm>
          <a:off x="8248838" y="1228007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/>
        </p:nvGraphicFramePr>
        <p:xfrm>
          <a:off x="2672910" y="3807585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/>
        </p:nvGraphicFramePr>
        <p:xfrm>
          <a:off x="4392736" y="4233435"/>
          <a:ext cx="3187502" cy="199911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187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4304847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corrente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faltam linhas de crédito para o meu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registro da 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da empresa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 bancária 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/>
        </p:nvGraphicFramePr>
        <p:xfrm>
          <a:off x="2672910" y="4227347"/>
          <a:ext cx="1719826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1572076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/>
        </p:nvGraphicFramePr>
        <p:xfrm>
          <a:off x="7580242" y="4227347"/>
          <a:ext cx="4200040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001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3456109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74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94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/>
        </p:nvGraphicFramePr>
        <p:xfrm>
          <a:off x="7580238" y="3881236"/>
          <a:ext cx="420004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00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05001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8" name="Título 1">
            <a:extLst>
              <a:ext uri="{FF2B5EF4-FFF2-40B4-BE49-F238E27FC236}">
                <a16:creationId xmlns:a16="http://schemas.microsoft.com/office/drawing/2014/main" id="{A7AF954F-E479-4112-B589-7F9726527686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Q.4 - Qual foi a principal razão dada pelo banco para não conceder o empréstimo/financiamento para a sua empresa?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8E16C16F-9572-4324-9196-6872380F47D3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334</a:t>
            </a:r>
          </a:p>
        </p:txBody>
      </p:sp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/>
        </p:nvGraphicFramePr>
        <p:xfrm>
          <a:off x="8248839" y="1491965"/>
          <a:ext cx="3531444" cy="20312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8871762"/>
                  </a:ext>
                </a:extLst>
              </a:tr>
              <a:tr h="2256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6873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10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599024"/>
              </p:ext>
            </p:extLst>
          </p:nvPr>
        </p:nvGraphicFramePr>
        <p:xfrm>
          <a:off x="2746603" y="1606071"/>
          <a:ext cx="3050211" cy="177699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502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1340628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corrente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linha de crédito para o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registro da 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da empresa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 bancária 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861292"/>
              </p:ext>
            </p:extLst>
          </p:nvPr>
        </p:nvGraphicFramePr>
        <p:xfrm>
          <a:off x="5796814" y="1599983"/>
          <a:ext cx="3929910" cy="17769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0305078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4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081479"/>
              </p:ext>
            </p:extLst>
          </p:nvPr>
        </p:nvGraphicFramePr>
        <p:xfrm>
          <a:off x="5796812" y="1268386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12980"/>
              </p:ext>
            </p:extLst>
          </p:nvPr>
        </p:nvGraphicFramePr>
        <p:xfrm>
          <a:off x="142672" y="4229833"/>
          <a:ext cx="2405233" cy="189578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405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747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banco não deu o motivo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saldo médio da conta insuficiente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257507"/>
                  </a:ext>
                </a:extLst>
              </a:tr>
              <a:tr h="21744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 (ou empresa) muito nova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1301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linha de crédito para o perfil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77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empresa no CADIN/SERASA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64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faturamento muito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7053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842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movimentação| score baixo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53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529591"/>
              </p:ext>
            </p:extLst>
          </p:nvPr>
        </p:nvGraphicFramePr>
        <p:xfrm>
          <a:off x="2547905" y="4229830"/>
          <a:ext cx="9499626" cy="1914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183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1838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9034708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142384"/>
              </p:ext>
            </p:extLst>
          </p:nvPr>
        </p:nvGraphicFramePr>
        <p:xfrm>
          <a:off x="2547893" y="3930668"/>
          <a:ext cx="9499599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1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1837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3" name="Título 1">
            <a:extLst>
              <a:ext uri="{FF2B5EF4-FFF2-40B4-BE49-F238E27FC236}">
                <a16:creationId xmlns:a16="http://schemas.microsoft.com/office/drawing/2014/main" id="{6A4B82E4-098D-4154-9BC0-FE83FF43728F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Q.4 - Qual foi a principal razão dada pelo banco para não conceder o empréstimo/financiamento para a sua empresa?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C3BA94E8-B884-4DC9-8AC8-062A1854310E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334</a:t>
            </a:r>
          </a:p>
        </p:txBody>
      </p:sp>
    </p:spTree>
    <p:extLst>
      <p:ext uri="{BB962C8B-B14F-4D97-AF65-F5344CB8AC3E}">
        <p14:creationId xmlns:p14="http://schemas.microsoft.com/office/powerpoint/2010/main" val="1091289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5736670"/>
              </p:ext>
            </p:extLst>
          </p:nvPr>
        </p:nvGraphicFramePr>
        <p:xfrm>
          <a:off x="3744188" y="2686946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9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perfil MEI foi o que apresentou o maior percentual de entrevistados afirmando não haver encontrado dificuldade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Os resultados de 2019, sob diferentes aspectos (alta de juros, ausência de dificuldades, documentação contábil e fiscal), foram os melhores de toda a série histórica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0070519"/>
              </p:ext>
            </p:extLst>
          </p:nvPr>
        </p:nvGraphicFramePr>
        <p:xfrm>
          <a:off x="1422401" y="3118432"/>
          <a:ext cx="2321761" cy="225596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321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avalista(s)/ fiador(es)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026722"/>
              </p:ext>
            </p:extLst>
          </p:nvPr>
        </p:nvGraphicFramePr>
        <p:xfrm>
          <a:off x="3744192" y="3118433"/>
          <a:ext cx="2913620" cy="22388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10236879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Q.5 - Quais foram as dificuldades que encontrou quando tentou obter este empréstimo no banco?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1.100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7107632"/>
              </p:ext>
            </p:extLst>
          </p:nvPr>
        </p:nvGraphicFramePr>
        <p:xfrm>
          <a:off x="10007852" y="2669790"/>
          <a:ext cx="1748169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984185"/>
              </p:ext>
            </p:extLst>
          </p:nvPr>
        </p:nvGraphicFramePr>
        <p:xfrm>
          <a:off x="7686065" y="3101276"/>
          <a:ext cx="2321761" cy="225596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321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avalista(s)/ fiador(es)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5087103"/>
              </p:ext>
            </p:extLst>
          </p:nvPr>
        </p:nvGraphicFramePr>
        <p:xfrm>
          <a:off x="10007856" y="3101277"/>
          <a:ext cx="1748172" cy="22388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3341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6"/>
          <p:cNvSpPr txBox="1"/>
          <p:nvPr/>
        </p:nvSpPr>
        <p:spPr>
          <a:xfrm>
            <a:off x="4895836" y="2304705"/>
            <a:ext cx="5475036" cy="206210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</a:rPr>
              <a:t>levantar junto ao universo de MEI, ME e EPP informações sobre como financiam seus negócios 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275115" y="2077888"/>
            <a:ext cx="1935213" cy="1904000"/>
            <a:chOff x="848" y="1204"/>
            <a:chExt cx="1984" cy="1952"/>
          </a:xfrm>
          <a:solidFill>
            <a:srgbClr val="ADD94E"/>
          </a:solidFill>
        </p:grpSpPr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456" y="1812"/>
              <a:ext cx="576" cy="576"/>
            </a:xfrm>
            <a:custGeom>
              <a:avLst/>
              <a:gdLst>
                <a:gd name="T0" fmla="*/ 135 w 270"/>
                <a:gd name="T1" fmla="*/ 0 h 270"/>
                <a:gd name="T2" fmla="*/ 0 w 270"/>
                <a:gd name="T3" fmla="*/ 135 h 270"/>
                <a:gd name="T4" fmla="*/ 135 w 270"/>
                <a:gd name="T5" fmla="*/ 270 h 270"/>
                <a:gd name="T6" fmla="*/ 270 w 270"/>
                <a:gd name="T7" fmla="*/ 135 h 270"/>
                <a:gd name="T8" fmla="*/ 135 w 270"/>
                <a:gd name="T9" fmla="*/ 0 h 270"/>
                <a:gd name="T10" fmla="*/ 135 w 270"/>
                <a:gd name="T11" fmla="*/ 180 h 270"/>
                <a:gd name="T12" fmla="*/ 90 w 270"/>
                <a:gd name="T13" fmla="*/ 135 h 270"/>
                <a:gd name="T14" fmla="*/ 135 w 270"/>
                <a:gd name="T15" fmla="*/ 90 h 270"/>
                <a:gd name="T16" fmla="*/ 180 w 270"/>
                <a:gd name="T17" fmla="*/ 135 h 270"/>
                <a:gd name="T18" fmla="*/ 135 w 270"/>
                <a:gd name="T19" fmla="*/ 180 h 270"/>
                <a:gd name="T20" fmla="*/ 135 w 270"/>
                <a:gd name="T21" fmla="*/ 180 h 270"/>
                <a:gd name="T22" fmla="*/ 135 w 270"/>
                <a:gd name="T23" fmla="*/ 18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0" h="270">
                  <a:moveTo>
                    <a:pt x="135" y="0"/>
                  </a:moveTo>
                  <a:cubicBezTo>
                    <a:pt x="60" y="0"/>
                    <a:pt x="0" y="60"/>
                    <a:pt x="0" y="135"/>
                  </a:cubicBezTo>
                  <a:cubicBezTo>
                    <a:pt x="0" y="210"/>
                    <a:pt x="60" y="270"/>
                    <a:pt x="135" y="270"/>
                  </a:cubicBezTo>
                  <a:cubicBezTo>
                    <a:pt x="210" y="270"/>
                    <a:pt x="270" y="210"/>
                    <a:pt x="270" y="135"/>
                  </a:cubicBezTo>
                  <a:cubicBezTo>
                    <a:pt x="270" y="60"/>
                    <a:pt x="210" y="0"/>
                    <a:pt x="135" y="0"/>
                  </a:cubicBezTo>
                  <a:close/>
                  <a:moveTo>
                    <a:pt x="135" y="180"/>
                  </a:moveTo>
                  <a:cubicBezTo>
                    <a:pt x="110" y="180"/>
                    <a:pt x="90" y="160"/>
                    <a:pt x="90" y="135"/>
                  </a:cubicBezTo>
                  <a:cubicBezTo>
                    <a:pt x="90" y="110"/>
                    <a:pt x="110" y="90"/>
                    <a:pt x="135" y="90"/>
                  </a:cubicBezTo>
                  <a:cubicBezTo>
                    <a:pt x="160" y="90"/>
                    <a:pt x="180" y="110"/>
                    <a:pt x="180" y="135"/>
                  </a:cubicBezTo>
                  <a:cubicBezTo>
                    <a:pt x="180" y="160"/>
                    <a:pt x="160" y="180"/>
                    <a:pt x="135" y="180"/>
                  </a:cubicBezTo>
                  <a:close/>
                  <a:moveTo>
                    <a:pt x="135" y="180"/>
                  </a:moveTo>
                  <a:cubicBezTo>
                    <a:pt x="135" y="180"/>
                    <a:pt x="135" y="180"/>
                    <a:pt x="135" y="180"/>
                  </a:cubicBezTo>
                </a:path>
              </a:pathLst>
            </a:custGeom>
            <a:solidFill>
              <a:srgbClr val="4AB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2576" y="2772"/>
              <a:ext cx="128" cy="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2576" y="2644"/>
              <a:ext cx="128" cy="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Rectangle 9"/>
            <p:cNvSpPr>
              <a:spLocks noChangeArrowheads="1"/>
            </p:cNvSpPr>
            <p:nvPr/>
          </p:nvSpPr>
          <p:spPr bwMode="auto">
            <a:xfrm>
              <a:off x="2576" y="2516"/>
              <a:ext cx="128" cy="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0"/>
            <p:cNvSpPr>
              <a:spLocks noEditPoints="1"/>
            </p:cNvSpPr>
            <p:nvPr/>
          </p:nvSpPr>
          <p:spPr bwMode="auto">
            <a:xfrm>
              <a:off x="1232" y="1588"/>
              <a:ext cx="1024" cy="1024"/>
            </a:xfrm>
            <a:custGeom>
              <a:avLst/>
              <a:gdLst>
                <a:gd name="T0" fmla="*/ 240 w 480"/>
                <a:gd name="T1" fmla="*/ 0 h 480"/>
                <a:gd name="T2" fmla="*/ 0 w 480"/>
                <a:gd name="T3" fmla="*/ 240 h 480"/>
                <a:gd name="T4" fmla="*/ 240 w 480"/>
                <a:gd name="T5" fmla="*/ 480 h 480"/>
                <a:gd name="T6" fmla="*/ 480 w 480"/>
                <a:gd name="T7" fmla="*/ 240 h 480"/>
                <a:gd name="T8" fmla="*/ 240 w 480"/>
                <a:gd name="T9" fmla="*/ 0 h 480"/>
                <a:gd name="T10" fmla="*/ 240 w 480"/>
                <a:gd name="T11" fmla="*/ 450 h 480"/>
                <a:gd name="T12" fmla="*/ 30 w 480"/>
                <a:gd name="T13" fmla="*/ 240 h 480"/>
                <a:gd name="T14" fmla="*/ 240 w 480"/>
                <a:gd name="T15" fmla="*/ 30 h 480"/>
                <a:gd name="T16" fmla="*/ 450 w 480"/>
                <a:gd name="T17" fmla="*/ 240 h 480"/>
                <a:gd name="T18" fmla="*/ 240 w 480"/>
                <a:gd name="T19" fmla="*/ 450 h 480"/>
                <a:gd name="T20" fmla="*/ 240 w 480"/>
                <a:gd name="T21" fmla="*/ 450 h 480"/>
                <a:gd name="T22" fmla="*/ 240 w 480"/>
                <a:gd name="T23" fmla="*/ 45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480">
                  <a:moveTo>
                    <a:pt x="240" y="0"/>
                  </a:moveTo>
                  <a:cubicBezTo>
                    <a:pt x="108" y="0"/>
                    <a:pt x="0" y="108"/>
                    <a:pt x="0" y="240"/>
                  </a:cubicBezTo>
                  <a:cubicBezTo>
                    <a:pt x="0" y="372"/>
                    <a:pt x="108" y="480"/>
                    <a:pt x="240" y="480"/>
                  </a:cubicBezTo>
                  <a:cubicBezTo>
                    <a:pt x="372" y="480"/>
                    <a:pt x="480" y="372"/>
                    <a:pt x="480" y="240"/>
                  </a:cubicBezTo>
                  <a:cubicBezTo>
                    <a:pt x="480" y="108"/>
                    <a:pt x="372" y="0"/>
                    <a:pt x="240" y="0"/>
                  </a:cubicBezTo>
                  <a:close/>
                  <a:moveTo>
                    <a:pt x="240" y="450"/>
                  </a:moveTo>
                  <a:cubicBezTo>
                    <a:pt x="124" y="450"/>
                    <a:pt x="30" y="356"/>
                    <a:pt x="30" y="240"/>
                  </a:cubicBezTo>
                  <a:cubicBezTo>
                    <a:pt x="30" y="124"/>
                    <a:pt x="124" y="30"/>
                    <a:pt x="240" y="30"/>
                  </a:cubicBezTo>
                  <a:cubicBezTo>
                    <a:pt x="356" y="30"/>
                    <a:pt x="450" y="124"/>
                    <a:pt x="450" y="240"/>
                  </a:cubicBezTo>
                  <a:cubicBezTo>
                    <a:pt x="450" y="356"/>
                    <a:pt x="356" y="450"/>
                    <a:pt x="240" y="450"/>
                  </a:cubicBezTo>
                  <a:close/>
                  <a:moveTo>
                    <a:pt x="240" y="450"/>
                  </a:moveTo>
                  <a:cubicBezTo>
                    <a:pt x="240" y="450"/>
                    <a:pt x="240" y="450"/>
                    <a:pt x="240" y="45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1"/>
            <p:cNvSpPr>
              <a:spLocks noEditPoints="1"/>
            </p:cNvSpPr>
            <p:nvPr/>
          </p:nvSpPr>
          <p:spPr bwMode="auto">
            <a:xfrm>
              <a:off x="1424" y="1780"/>
              <a:ext cx="640" cy="640"/>
            </a:xfrm>
            <a:custGeom>
              <a:avLst/>
              <a:gdLst>
                <a:gd name="T0" fmla="*/ 150 w 300"/>
                <a:gd name="T1" fmla="*/ 0 h 300"/>
                <a:gd name="T2" fmla="*/ 0 w 300"/>
                <a:gd name="T3" fmla="*/ 150 h 300"/>
                <a:gd name="T4" fmla="*/ 150 w 300"/>
                <a:gd name="T5" fmla="*/ 300 h 300"/>
                <a:gd name="T6" fmla="*/ 300 w 300"/>
                <a:gd name="T7" fmla="*/ 150 h 300"/>
                <a:gd name="T8" fmla="*/ 150 w 300"/>
                <a:gd name="T9" fmla="*/ 0 h 300"/>
                <a:gd name="T10" fmla="*/ 150 w 300"/>
                <a:gd name="T11" fmla="*/ 270 h 300"/>
                <a:gd name="T12" fmla="*/ 30 w 300"/>
                <a:gd name="T13" fmla="*/ 150 h 300"/>
                <a:gd name="T14" fmla="*/ 150 w 300"/>
                <a:gd name="T15" fmla="*/ 30 h 300"/>
                <a:gd name="T16" fmla="*/ 270 w 300"/>
                <a:gd name="T17" fmla="*/ 150 h 300"/>
                <a:gd name="T18" fmla="*/ 150 w 300"/>
                <a:gd name="T19" fmla="*/ 270 h 300"/>
                <a:gd name="T20" fmla="*/ 150 w 300"/>
                <a:gd name="T21" fmla="*/ 270 h 300"/>
                <a:gd name="T22" fmla="*/ 150 w 300"/>
                <a:gd name="T23" fmla="*/ 27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300">
                  <a:moveTo>
                    <a:pt x="150" y="0"/>
                  </a:moveTo>
                  <a:cubicBezTo>
                    <a:pt x="67" y="0"/>
                    <a:pt x="0" y="67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cubicBezTo>
                    <a:pt x="233" y="300"/>
                    <a:pt x="300" y="233"/>
                    <a:pt x="300" y="150"/>
                  </a:cubicBezTo>
                  <a:cubicBezTo>
                    <a:pt x="300" y="67"/>
                    <a:pt x="233" y="0"/>
                    <a:pt x="150" y="0"/>
                  </a:cubicBezTo>
                  <a:close/>
                  <a:moveTo>
                    <a:pt x="150" y="270"/>
                  </a:moveTo>
                  <a:cubicBezTo>
                    <a:pt x="84" y="270"/>
                    <a:pt x="30" y="216"/>
                    <a:pt x="30" y="150"/>
                  </a:cubicBezTo>
                  <a:cubicBezTo>
                    <a:pt x="30" y="84"/>
                    <a:pt x="84" y="30"/>
                    <a:pt x="150" y="30"/>
                  </a:cubicBezTo>
                  <a:cubicBezTo>
                    <a:pt x="216" y="30"/>
                    <a:pt x="270" y="84"/>
                    <a:pt x="270" y="150"/>
                  </a:cubicBezTo>
                  <a:cubicBezTo>
                    <a:pt x="270" y="216"/>
                    <a:pt x="216" y="270"/>
                    <a:pt x="150" y="270"/>
                  </a:cubicBezTo>
                  <a:close/>
                  <a:moveTo>
                    <a:pt x="150" y="270"/>
                  </a:moveTo>
                  <a:cubicBezTo>
                    <a:pt x="150" y="270"/>
                    <a:pt x="150" y="270"/>
                    <a:pt x="150" y="27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16" y="1972"/>
              <a:ext cx="256" cy="256"/>
            </a:xfrm>
            <a:custGeom>
              <a:avLst/>
              <a:gdLst>
                <a:gd name="T0" fmla="*/ 60 w 120"/>
                <a:gd name="T1" fmla="*/ 0 h 120"/>
                <a:gd name="T2" fmla="*/ 0 w 120"/>
                <a:gd name="T3" fmla="*/ 60 h 120"/>
                <a:gd name="T4" fmla="*/ 60 w 120"/>
                <a:gd name="T5" fmla="*/ 120 h 120"/>
                <a:gd name="T6" fmla="*/ 120 w 120"/>
                <a:gd name="T7" fmla="*/ 60 h 120"/>
                <a:gd name="T8" fmla="*/ 60 w 120"/>
                <a:gd name="T9" fmla="*/ 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1040" y="1396"/>
              <a:ext cx="1408" cy="1408"/>
            </a:xfrm>
            <a:custGeom>
              <a:avLst/>
              <a:gdLst>
                <a:gd name="T0" fmla="*/ 553 w 660"/>
                <a:gd name="T1" fmla="*/ 130 h 660"/>
                <a:gd name="T2" fmla="*/ 630 w 660"/>
                <a:gd name="T3" fmla="*/ 330 h 660"/>
                <a:gd name="T4" fmla="*/ 330 w 660"/>
                <a:gd name="T5" fmla="*/ 630 h 660"/>
                <a:gd name="T6" fmla="*/ 30 w 660"/>
                <a:gd name="T7" fmla="*/ 330 h 660"/>
                <a:gd name="T8" fmla="*/ 330 w 660"/>
                <a:gd name="T9" fmla="*/ 30 h 660"/>
                <a:gd name="T10" fmla="*/ 524 w 660"/>
                <a:gd name="T11" fmla="*/ 101 h 660"/>
                <a:gd name="T12" fmla="*/ 543 w 660"/>
                <a:gd name="T13" fmla="*/ 79 h 660"/>
                <a:gd name="T14" fmla="*/ 330 w 660"/>
                <a:gd name="T15" fmla="*/ 0 h 660"/>
                <a:gd name="T16" fmla="*/ 0 w 660"/>
                <a:gd name="T17" fmla="*/ 330 h 660"/>
                <a:gd name="T18" fmla="*/ 330 w 660"/>
                <a:gd name="T19" fmla="*/ 660 h 660"/>
                <a:gd name="T20" fmla="*/ 660 w 660"/>
                <a:gd name="T21" fmla="*/ 330 h 660"/>
                <a:gd name="T22" fmla="*/ 575 w 660"/>
                <a:gd name="T23" fmla="*/ 110 h 660"/>
                <a:gd name="T24" fmla="*/ 553 w 660"/>
                <a:gd name="T25" fmla="*/ 130 h 660"/>
                <a:gd name="T26" fmla="*/ 553 w 660"/>
                <a:gd name="T27" fmla="*/ 130 h 660"/>
                <a:gd name="T28" fmla="*/ 553 w 660"/>
                <a:gd name="T29" fmla="*/ 13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660">
                  <a:moveTo>
                    <a:pt x="553" y="130"/>
                  </a:moveTo>
                  <a:cubicBezTo>
                    <a:pt x="603" y="185"/>
                    <a:pt x="630" y="256"/>
                    <a:pt x="630" y="330"/>
                  </a:cubicBezTo>
                  <a:cubicBezTo>
                    <a:pt x="630" y="495"/>
                    <a:pt x="495" y="630"/>
                    <a:pt x="330" y="630"/>
                  </a:cubicBezTo>
                  <a:cubicBezTo>
                    <a:pt x="165" y="630"/>
                    <a:pt x="30" y="495"/>
                    <a:pt x="30" y="330"/>
                  </a:cubicBezTo>
                  <a:cubicBezTo>
                    <a:pt x="30" y="165"/>
                    <a:pt x="165" y="30"/>
                    <a:pt x="330" y="30"/>
                  </a:cubicBezTo>
                  <a:cubicBezTo>
                    <a:pt x="401" y="30"/>
                    <a:pt x="470" y="55"/>
                    <a:pt x="524" y="101"/>
                  </a:cubicBezTo>
                  <a:cubicBezTo>
                    <a:pt x="543" y="79"/>
                    <a:pt x="543" y="79"/>
                    <a:pt x="543" y="79"/>
                  </a:cubicBezTo>
                  <a:cubicBezTo>
                    <a:pt x="484" y="28"/>
                    <a:pt x="408" y="0"/>
                    <a:pt x="330" y="0"/>
                  </a:cubicBezTo>
                  <a:cubicBezTo>
                    <a:pt x="148" y="0"/>
                    <a:pt x="0" y="148"/>
                    <a:pt x="0" y="330"/>
                  </a:cubicBezTo>
                  <a:cubicBezTo>
                    <a:pt x="0" y="512"/>
                    <a:pt x="148" y="660"/>
                    <a:pt x="330" y="660"/>
                  </a:cubicBezTo>
                  <a:cubicBezTo>
                    <a:pt x="512" y="660"/>
                    <a:pt x="660" y="512"/>
                    <a:pt x="660" y="330"/>
                  </a:cubicBezTo>
                  <a:cubicBezTo>
                    <a:pt x="660" y="249"/>
                    <a:pt x="630" y="171"/>
                    <a:pt x="575" y="110"/>
                  </a:cubicBezTo>
                  <a:lnTo>
                    <a:pt x="553" y="130"/>
                  </a:lnTo>
                  <a:close/>
                  <a:moveTo>
                    <a:pt x="553" y="130"/>
                  </a:moveTo>
                  <a:cubicBezTo>
                    <a:pt x="553" y="130"/>
                    <a:pt x="553" y="130"/>
                    <a:pt x="553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4"/>
            <p:cNvSpPr>
              <a:spLocks noEditPoints="1"/>
            </p:cNvSpPr>
            <p:nvPr/>
          </p:nvSpPr>
          <p:spPr bwMode="auto">
            <a:xfrm>
              <a:off x="848" y="1204"/>
              <a:ext cx="1984" cy="1952"/>
            </a:xfrm>
            <a:custGeom>
              <a:avLst/>
              <a:gdLst>
                <a:gd name="T0" fmla="*/ 873 w 930"/>
                <a:gd name="T1" fmla="*/ 270 h 915"/>
                <a:gd name="T2" fmla="*/ 840 w 930"/>
                <a:gd name="T3" fmla="*/ 280 h 915"/>
                <a:gd name="T4" fmla="*/ 812 w 930"/>
                <a:gd name="T5" fmla="*/ 270 h 915"/>
                <a:gd name="T6" fmla="*/ 420 w 930"/>
                <a:gd name="T7" fmla="*/ 0 h 915"/>
                <a:gd name="T8" fmla="*/ 0 w 930"/>
                <a:gd name="T9" fmla="*/ 420 h 915"/>
                <a:gd name="T10" fmla="*/ 420 w 930"/>
                <a:gd name="T11" fmla="*/ 840 h 915"/>
                <a:gd name="T12" fmla="*/ 795 w 930"/>
                <a:gd name="T13" fmla="*/ 609 h 915"/>
                <a:gd name="T14" fmla="*/ 795 w 930"/>
                <a:gd name="T15" fmla="*/ 801 h 915"/>
                <a:gd name="T16" fmla="*/ 819 w 930"/>
                <a:gd name="T17" fmla="*/ 825 h 915"/>
                <a:gd name="T18" fmla="*/ 825 w 930"/>
                <a:gd name="T19" fmla="*/ 825 h 915"/>
                <a:gd name="T20" fmla="*/ 825 w 930"/>
                <a:gd name="T21" fmla="*/ 915 h 915"/>
                <a:gd name="T22" fmla="*/ 855 w 930"/>
                <a:gd name="T23" fmla="*/ 915 h 915"/>
                <a:gd name="T24" fmla="*/ 855 w 930"/>
                <a:gd name="T25" fmla="*/ 825 h 915"/>
                <a:gd name="T26" fmla="*/ 861 w 930"/>
                <a:gd name="T27" fmla="*/ 825 h 915"/>
                <a:gd name="T28" fmla="*/ 885 w 930"/>
                <a:gd name="T29" fmla="*/ 801 h 915"/>
                <a:gd name="T30" fmla="*/ 885 w 930"/>
                <a:gd name="T31" fmla="*/ 540 h 915"/>
                <a:gd name="T32" fmla="*/ 871 w 930"/>
                <a:gd name="T33" fmla="*/ 425 h 915"/>
                <a:gd name="T34" fmla="*/ 913 w 930"/>
                <a:gd name="T35" fmla="*/ 383 h 915"/>
                <a:gd name="T36" fmla="*/ 930 w 930"/>
                <a:gd name="T37" fmla="*/ 342 h 915"/>
                <a:gd name="T38" fmla="*/ 930 w 930"/>
                <a:gd name="T39" fmla="*/ 327 h 915"/>
                <a:gd name="T40" fmla="*/ 873 w 930"/>
                <a:gd name="T41" fmla="*/ 270 h 915"/>
                <a:gd name="T42" fmla="*/ 420 w 930"/>
                <a:gd name="T43" fmla="*/ 810 h 915"/>
                <a:gd name="T44" fmla="*/ 30 w 930"/>
                <a:gd name="T45" fmla="*/ 420 h 915"/>
                <a:gd name="T46" fmla="*/ 420 w 930"/>
                <a:gd name="T47" fmla="*/ 30 h 915"/>
                <a:gd name="T48" fmla="*/ 782 w 930"/>
                <a:gd name="T49" fmla="*/ 276 h 915"/>
                <a:gd name="T50" fmla="*/ 750 w 930"/>
                <a:gd name="T51" fmla="*/ 327 h 915"/>
                <a:gd name="T52" fmla="*/ 750 w 930"/>
                <a:gd name="T53" fmla="*/ 342 h 915"/>
                <a:gd name="T54" fmla="*/ 767 w 930"/>
                <a:gd name="T55" fmla="*/ 383 h 915"/>
                <a:gd name="T56" fmla="*/ 809 w 930"/>
                <a:gd name="T57" fmla="*/ 425 h 915"/>
                <a:gd name="T58" fmla="*/ 798 w 930"/>
                <a:gd name="T59" fmla="*/ 517 h 915"/>
                <a:gd name="T60" fmla="*/ 420 w 930"/>
                <a:gd name="T61" fmla="*/ 810 h 915"/>
                <a:gd name="T62" fmla="*/ 855 w 930"/>
                <a:gd name="T63" fmla="*/ 789 h 915"/>
                <a:gd name="T64" fmla="*/ 849 w 930"/>
                <a:gd name="T65" fmla="*/ 795 h 915"/>
                <a:gd name="T66" fmla="*/ 831 w 930"/>
                <a:gd name="T67" fmla="*/ 795 h 915"/>
                <a:gd name="T68" fmla="*/ 825 w 930"/>
                <a:gd name="T69" fmla="*/ 789 h 915"/>
                <a:gd name="T70" fmla="*/ 825 w 930"/>
                <a:gd name="T71" fmla="*/ 541 h 915"/>
                <a:gd name="T72" fmla="*/ 840 w 930"/>
                <a:gd name="T73" fmla="*/ 421 h 915"/>
                <a:gd name="T74" fmla="*/ 855 w 930"/>
                <a:gd name="T75" fmla="*/ 541 h 915"/>
                <a:gd name="T76" fmla="*/ 855 w 930"/>
                <a:gd name="T77" fmla="*/ 789 h 915"/>
                <a:gd name="T78" fmla="*/ 900 w 930"/>
                <a:gd name="T79" fmla="*/ 342 h 915"/>
                <a:gd name="T80" fmla="*/ 892 w 930"/>
                <a:gd name="T81" fmla="*/ 362 h 915"/>
                <a:gd name="T82" fmla="*/ 840 w 930"/>
                <a:gd name="T83" fmla="*/ 414 h 915"/>
                <a:gd name="T84" fmla="*/ 788 w 930"/>
                <a:gd name="T85" fmla="*/ 362 h 915"/>
                <a:gd name="T86" fmla="*/ 780 w 930"/>
                <a:gd name="T87" fmla="*/ 342 h 915"/>
                <a:gd name="T88" fmla="*/ 780 w 930"/>
                <a:gd name="T89" fmla="*/ 327 h 915"/>
                <a:gd name="T90" fmla="*/ 807 w 930"/>
                <a:gd name="T91" fmla="*/ 300 h 915"/>
                <a:gd name="T92" fmla="*/ 827 w 930"/>
                <a:gd name="T93" fmla="*/ 308 h 915"/>
                <a:gd name="T94" fmla="*/ 840 w 930"/>
                <a:gd name="T95" fmla="*/ 321 h 915"/>
                <a:gd name="T96" fmla="*/ 853 w 930"/>
                <a:gd name="T97" fmla="*/ 308 h 915"/>
                <a:gd name="T98" fmla="*/ 873 w 930"/>
                <a:gd name="T99" fmla="*/ 300 h 915"/>
                <a:gd name="T100" fmla="*/ 900 w 930"/>
                <a:gd name="T101" fmla="*/ 327 h 915"/>
                <a:gd name="T102" fmla="*/ 900 w 930"/>
                <a:gd name="T103" fmla="*/ 342 h 915"/>
                <a:gd name="T104" fmla="*/ 900 w 930"/>
                <a:gd name="T105" fmla="*/ 342 h 915"/>
                <a:gd name="T106" fmla="*/ 900 w 930"/>
                <a:gd name="T107" fmla="*/ 342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0" h="915">
                  <a:moveTo>
                    <a:pt x="873" y="270"/>
                  </a:moveTo>
                  <a:cubicBezTo>
                    <a:pt x="861" y="270"/>
                    <a:pt x="849" y="274"/>
                    <a:pt x="840" y="280"/>
                  </a:cubicBezTo>
                  <a:cubicBezTo>
                    <a:pt x="832" y="274"/>
                    <a:pt x="822" y="271"/>
                    <a:pt x="812" y="270"/>
                  </a:cubicBezTo>
                  <a:cubicBezTo>
                    <a:pt x="750" y="108"/>
                    <a:pt x="594" y="0"/>
                    <a:pt x="420" y="0"/>
                  </a:cubicBezTo>
                  <a:cubicBezTo>
                    <a:pt x="188" y="0"/>
                    <a:pt x="0" y="188"/>
                    <a:pt x="0" y="420"/>
                  </a:cubicBezTo>
                  <a:cubicBezTo>
                    <a:pt x="0" y="652"/>
                    <a:pt x="188" y="840"/>
                    <a:pt x="420" y="840"/>
                  </a:cubicBezTo>
                  <a:cubicBezTo>
                    <a:pt x="581" y="840"/>
                    <a:pt x="725" y="748"/>
                    <a:pt x="795" y="609"/>
                  </a:cubicBezTo>
                  <a:cubicBezTo>
                    <a:pt x="795" y="801"/>
                    <a:pt x="795" y="801"/>
                    <a:pt x="795" y="801"/>
                  </a:cubicBezTo>
                  <a:cubicBezTo>
                    <a:pt x="819" y="825"/>
                    <a:pt x="819" y="825"/>
                    <a:pt x="819" y="825"/>
                  </a:cubicBezTo>
                  <a:cubicBezTo>
                    <a:pt x="825" y="825"/>
                    <a:pt x="825" y="825"/>
                    <a:pt x="825" y="825"/>
                  </a:cubicBezTo>
                  <a:cubicBezTo>
                    <a:pt x="825" y="915"/>
                    <a:pt x="825" y="915"/>
                    <a:pt x="825" y="915"/>
                  </a:cubicBezTo>
                  <a:cubicBezTo>
                    <a:pt x="855" y="915"/>
                    <a:pt x="855" y="915"/>
                    <a:pt x="855" y="915"/>
                  </a:cubicBezTo>
                  <a:cubicBezTo>
                    <a:pt x="855" y="825"/>
                    <a:pt x="855" y="825"/>
                    <a:pt x="855" y="825"/>
                  </a:cubicBezTo>
                  <a:cubicBezTo>
                    <a:pt x="861" y="825"/>
                    <a:pt x="861" y="825"/>
                    <a:pt x="861" y="825"/>
                  </a:cubicBezTo>
                  <a:cubicBezTo>
                    <a:pt x="885" y="801"/>
                    <a:pt x="885" y="801"/>
                    <a:pt x="885" y="801"/>
                  </a:cubicBezTo>
                  <a:cubicBezTo>
                    <a:pt x="885" y="540"/>
                    <a:pt x="885" y="540"/>
                    <a:pt x="885" y="540"/>
                  </a:cubicBezTo>
                  <a:cubicBezTo>
                    <a:pt x="871" y="425"/>
                    <a:pt x="871" y="425"/>
                    <a:pt x="871" y="425"/>
                  </a:cubicBezTo>
                  <a:cubicBezTo>
                    <a:pt x="913" y="383"/>
                    <a:pt x="913" y="383"/>
                    <a:pt x="913" y="383"/>
                  </a:cubicBezTo>
                  <a:cubicBezTo>
                    <a:pt x="924" y="372"/>
                    <a:pt x="930" y="358"/>
                    <a:pt x="930" y="342"/>
                  </a:cubicBezTo>
                  <a:cubicBezTo>
                    <a:pt x="930" y="327"/>
                    <a:pt x="930" y="327"/>
                    <a:pt x="930" y="327"/>
                  </a:cubicBezTo>
                  <a:cubicBezTo>
                    <a:pt x="930" y="296"/>
                    <a:pt x="904" y="270"/>
                    <a:pt x="873" y="270"/>
                  </a:cubicBezTo>
                  <a:close/>
                  <a:moveTo>
                    <a:pt x="420" y="810"/>
                  </a:moveTo>
                  <a:cubicBezTo>
                    <a:pt x="205" y="810"/>
                    <a:pt x="30" y="635"/>
                    <a:pt x="30" y="420"/>
                  </a:cubicBezTo>
                  <a:cubicBezTo>
                    <a:pt x="30" y="205"/>
                    <a:pt x="205" y="30"/>
                    <a:pt x="420" y="30"/>
                  </a:cubicBezTo>
                  <a:cubicBezTo>
                    <a:pt x="580" y="30"/>
                    <a:pt x="723" y="128"/>
                    <a:pt x="782" y="276"/>
                  </a:cubicBezTo>
                  <a:cubicBezTo>
                    <a:pt x="763" y="285"/>
                    <a:pt x="750" y="305"/>
                    <a:pt x="750" y="327"/>
                  </a:cubicBezTo>
                  <a:cubicBezTo>
                    <a:pt x="750" y="342"/>
                    <a:pt x="750" y="342"/>
                    <a:pt x="750" y="342"/>
                  </a:cubicBezTo>
                  <a:cubicBezTo>
                    <a:pt x="750" y="358"/>
                    <a:pt x="756" y="372"/>
                    <a:pt x="767" y="383"/>
                  </a:cubicBezTo>
                  <a:cubicBezTo>
                    <a:pt x="809" y="425"/>
                    <a:pt x="809" y="425"/>
                    <a:pt x="809" y="425"/>
                  </a:cubicBezTo>
                  <a:cubicBezTo>
                    <a:pt x="798" y="517"/>
                    <a:pt x="798" y="517"/>
                    <a:pt x="798" y="517"/>
                  </a:cubicBezTo>
                  <a:cubicBezTo>
                    <a:pt x="754" y="690"/>
                    <a:pt x="598" y="810"/>
                    <a:pt x="420" y="810"/>
                  </a:cubicBezTo>
                  <a:close/>
                  <a:moveTo>
                    <a:pt x="855" y="789"/>
                  </a:moveTo>
                  <a:cubicBezTo>
                    <a:pt x="849" y="795"/>
                    <a:pt x="849" y="795"/>
                    <a:pt x="849" y="795"/>
                  </a:cubicBezTo>
                  <a:cubicBezTo>
                    <a:pt x="831" y="795"/>
                    <a:pt x="831" y="795"/>
                    <a:pt x="831" y="795"/>
                  </a:cubicBezTo>
                  <a:cubicBezTo>
                    <a:pt x="825" y="789"/>
                    <a:pt x="825" y="789"/>
                    <a:pt x="825" y="789"/>
                  </a:cubicBezTo>
                  <a:cubicBezTo>
                    <a:pt x="825" y="541"/>
                    <a:pt x="825" y="541"/>
                    <a:pt x="825" y="541"/>
                  </a:cubicBezTo>
                  <a:cubicBezTo>
                    <a:pt x="840" y="421"/>
                    <a:pt x="840" y="421"/>
                    <a:pt x="840" y="421"/>
                  </a:cubicBezTo>
                  <a:cubicBezTo>
                    <a:pt x="855" y="541"/>
                    <a:pt x="855" y="541"/>
                    <a:pt x="855" y="541"/>
                  </a:cubicBezTo>
                  <a:lnTo>
                    <a:pt x="855" y="789"/>
                  </a:lnTo>
                  <a:close/>
                  <a:moveTo>
                    <a:pt x="900" y="342"/>
                  </a:moveTo>
                  <a:cubicBezTo>
                    <a:pt x="900" y="350"/>
                    <a:pt x="897" y="357"/>
                    <a:pt x="892" y="362"/>
                  </a:cubicBezTo>
                  <a:cubicBezTo>
                    <a:pt x="840" y="414"/>
                    <a:pt x="840" y="414"/>
                    <a:pt x="840" y="414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3" y="357"/>
                    <a:pt x="780" y="350"/>
                    <a:pt x="780" y="342"/>
                  </a:cubicBezTo>
                  <a:cubicBezTo>
                    <a:pt x="780" y="327"/>
                    <a:pt x="780" y="327"/>
                    <a:pt x="780" y="327"/>
                  </a:cubicBezTo>
                  <a:cubicBezTo>
                    <a:pt x="780" y="312"/>
                    <a:pt x="792" y="300"/>
                    <a:pt x="807" y="300"/>
                  </a:cubicBezTo>
                  <a:cubicBezTo>
                    <a:pt x="815" y="300"/>
                    <a:pt x="822" y="303"/>
                    <a:pt x="827" y="308"/>
                  </a:cubicBezTo>
                  <a:cubicBezTo>
                    <a:pt x="840" y="321"/>
                    <a:pt x="840" y="321"/>
                    <a:pt x="840" y="321"/>
                  </a:cubicBezTo>
                  <a:cubicBezTo>
                    <a:pt x="853" y="308"/>
                    <a:pt x="853" y="308"/>
                    <a:pt x="853" y="308"/>
                  </a:cubicBezTo>
                  <a:cubicBezTo>
                    <a:pt x="858" y="303"/>
                    <a:pt x="865" y="300"/>
                    <a:pt x="873" y="300"/>
                  </a:cubicBezTo>
                  <a:cubicBezTo>
                    <a:pt x="888" y="300"/>
                    <a:pt x="900" y="312"/>
                    <a:pt x="900" y="327"/>
                  </a:cubicBezTo>
                  <a:lnTo>
                    <a:pt x="900" y="342"/>
                  </a:lnTo>
                  <a:close/>
                  <a:moveTo>
                    <a:pt x="900" y="342"/>
                  </a:moveTo>
                  <a:cubicBezTo>
                    <a:pt x="900" y="342"/>
                    <a:pt x="900" y="342"/>
                    <a:pt x="900" y="3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4" name="CaixaDeTexto 19"/>
          <p:cNvSpPr txBox="1"/>
          <p:nvPr/>
        </p:nvSpPr>
        <p:spPr>
          <a:xfrm>
            <a:off x="1275115" y="4137954"/>
            <a:ext cx="19176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objetivo</a:t>
            </a:r>
          </a:p>
        </p:txBody>
      </p:sp>
    </p:spTree>
    <p:extLst>
      <p:ext uri="{BB962C8B-B14F-4D97-AF65-F5344CB8AC3E}">
        <p14:creationId xmlns:p14="http://schemas.microsoft.com/office/powerpoint/2010/main" val="2235443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1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4859928"/>
              </p:ext>
            </p:extLst>
          </p:nvPr>
        </p:nvGraphicFramePr>
        <p:xfrm>
          <a:off x="2657027" y="1387913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1099897"/>
              </p:ext>
            </p:extLst>
          </p:nvPr>
        </p:nvGraphicFramePr>
        <p:xfrm>
          <a:off x="4376853" y="1770106"/>
          <a:ext cx="2264226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avalista(s)/ fiador(es)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7786686"/>
              </p:ext>
            </p:extLst>
          </p:nvPr>
        </p:nvGraphicFramePr>
        <p:xfrm>
          <a:off x="2657027" y="1764018"/>
          <a:ext cx="1719826" cy="15639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6337095"/>
              </p:ext>
            </p:extLst>
          </p:nvPr>
        </p:nvGraphicFramePr>
        <p:xfrm>
          <a:off x="6641079" y="1764018"/>
          <a:ext cx="3531444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7261022"/>
              </p:ext>
            </p:extLst>
          </p:nvPr>
        </p:nvGraphicFramePr>
        <p:xfrm>
          <a:off x="6641079" y="1469831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/>
        </p:nvGraphicFramePr>
        <p:xfrm>
          <a:off x="2672910" y="3807585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3380824"/>
              </p:ext>
            </p:extLst>
          </p:nvPr>
        </p:nvGraphicFramePr>
        <p:xfrm>
          <a:off x="4392736" y="4233435"/>
          <a:ext cx="2264226" cy="178916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avalista(s)/ fiador(es)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7595236"/>
              </p:ext>
            </p:extLst>
          </p:nvPr>
        </p:nvGraphicFramePr>
        <p:xfrm>
          <a:off x="2695442" y="4227347"/>
          <a:ext cx="1719826" cy="17891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6846182"/>
              </p:ext>
            </p:extLst>
          </p:nvPr>
        </p:nvGraphicFramePr>
        <p:xfrm>
          <a:off x="6656961" y="4227347"/>
          <a:ext cx="4649668" cy="17891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/>
        </p:nvGraphicFramePr>
        <p:xfrm>
          <a:off x="6656961" y="3881236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8" name="Título 1">
            <a:extLst>
              <a:ext uri="{FF2B5EF4-FFF2-40B4-BE49-F238E27FC236}">
                <a16:creationId xmlns:a16="http://schemas.microsoft.com/office/drawing/2014/main" id="{A7AF954F-E479-4112-B589-7F9726527686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10188412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Q.5 - Quais foram as dificuldades que encontrou quando tentou obter este empréstimo no banco?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8E16C16F-9572-4324-9196-6872380F47D3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1.080</a:t>
            </a:r>
          </a:p>
        </p:txBody>
      </p:sp>
    </p:spTree>
    <p:extLst>
      <p:ext uri="{BB962C8B-B14F-4D97-AF65-F5344CB8AC3E}">
        <p14:creationId xmlns:p14="http://schemas.microsoft.com/office/powerpoint/2010/main" val="4278049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3229565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Invariavelmente, em todas as regiões geográficas, a dificuldade relacionada à alta taxa de juros é o maior destaque 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4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1547096"/>
              </p:ext>
            </p:extLst>
          </p:nvPr>
        </p:nvGraphicFramePr>
        <p:xfrm>
          <a:off x="4963887" y="1718364"/>
          <a:ext cx="2264226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avalista(s)/ fiador(es)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documentação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8481"/>
              </p:ext>
            </p:extLst>
          </p:nvPr>
        </p:nvGraphicFramePr>
        <p:xfrm>
          <a:off x="7228113" y="1712276"/>
          <a:ext cx="3929910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777025"/>
              </p:ext>
            </p:extLst>
          </p:nvPr>
        </p:nvGraphicFramePr>
        <p:xfrm>
          <a:off x="7228111" y="1380679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4093770"/>
              </p:ext>
            </p:extLst>
          </p:nvPr>
        </p:nvGraphicFramePr>
        <p:xfrm>
          <a:off x="37785" y="4229831"/>
          <a:ext cx="2005128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051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juros muito alta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encontrou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garantias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avalista/ fiador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document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contábil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document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2377051"/>
              </p:ext>
            </p:extLst>
          </p:nvPr>
        </p:nvGraphicFramePr>
        <p:xfrm>
          <a:off x="2042912" y="4229830"/>
          <a:ext cx="10058418" cy="15548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347404"/>
              </p:ext>
            </p:extLst>
          </p:nvPr>
        </p:nvGraphicFramePr>
        <p:xfrm>
          <a:off x="2042912" y="3930668"/>
          <a:ext cx="1005841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3" name="Título 1">
            <a:extLst>
              <a:ext uri="{FF2B5EF4-FFF2-40B4-BE49-F238E27FC236}">
                <a16:creationId xmlns:a16="http://schemas.microsoft.com/office/drawing/2014/main" id="{6A4B82E4-098D-4154-9BC0-FE83FF43728F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10205504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Q.5 - Quais foram as dificuldades que encontrou quando tentou obter este empréstimo no banco?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C3BA94E8-B884-4DC9-8AC8-062A1854310E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1.080</a:t>
            </a:r>
          </a:p>
        </p:txBody>
      </p:sp>
    </p:spTree>
    <p:extLst>
      <p:ext uri="{BB962C8B-B14F-4D97-AF65-F5344CB8AC3E}">
        <p14:creationId xmlns:p14="http://schemas.microsoft.com/office/powerpoint/2010/main" val="2874793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/>
        </p:nvGraphicFramePr>
        <p:xfrm>
          <a:off x="3744188" y="2686946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6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99421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141347" y="1349718"/>
            <a:ext cx="4688258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Destaque para os percentuais do perfil MEI relativos à ‘reforma/ ampliação do negócio’ e ‘compra de mercadoria’ serem os mais elevados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que pese uma parte expressiva das finalidades em 2019 estivessem voltadas para ‘investimento’, os percentuais foram inferiores aos apurados em 2018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4965909"/>
              </p:ext>
            </p:extLst>
          </p:nvPr>
        </p:nvGraphicFramePr>
        <p:xfrm>
          <a:off x="1" y="3118432"/>
          <a:ext cx="3744162" cy="2558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7441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69745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do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mercadorias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desenvolvimento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treinamento de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765536"/>
              </p:ext>
            </p:extLst>
          </p:nvPr>
        </p:nvGraphicFramePr>
        <p:xfrm>
          <a:off x="3744192" y="3118433"/>
          <a:ext cx="2913620" cy="25586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078958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Q.6 - Quais as finalidades desse empréstimo?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1.096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6641310"/>
              </p:ext>
            </p:extLst>
          </p:nvPr>
        </p:nvGraphicFramePr>
        <p:xfrm>
          <a:off x="9907883" y="2579620"/>
          <a:ext cx="1748169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6050513"/>
              </p:ext>
            </p:extLst>
          </p:nvPr>
        </p:nvGraphicFramePr>
        <p:xfrm>
          <a:off x="7305675" y="3011106"/>
          <a:ext cx="2602182" cy="271711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6021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7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2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3930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do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5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mercadorias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565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5351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desenvolvimento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treinamento de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1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4577469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58881"/>
              </p:ext>
            </p:extLst>
          </p:nvPr>
        </p:nvGraphicFramePr>
        <p:xfrm>
          <a:off x="9907887" y="3011106"/>
          <a:ext cx="1748172" cy="27372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  <a:tr h="3421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85038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9369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8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0290785"/>
              </p:ext>
            </p:extLst>
          </p:nvPr>
        </p:nvGraphicFramePr>
        <p:xfrm>
          <a:off x="1903625" y="1115861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18099"/>
              </p:ext>
            </p:extLst>
          </p:nvPr>
        </p:nvGraphicFramePr>
        <p:xfrm>
          <a:off x="3623451" y="1498054"/>
          <a:ext cx="2979843" cy="177699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798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do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mercadorias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desenvolvimento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treinamento de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8011075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488621"/>
              </p:ext>
            </p:extLst>
          </p:nvPr>
        </p:nvGraphicFramePr>
        <p:xfrm>
          <a:off x="1903625" y="1491966"/>
          <a:ext cx="1719826" cy="17874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342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00469"/>
                  </a:ext>
                </a:extLst>
              </a:tr>
            </a:tbl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329943"/>
              </p:ext>
            </p:extLst>
          </p:nvPr>
        </p:nvGraphicFramePr>
        <p:xfrm>
          <a:off x="6603294" y="1491966"/>
          <a:ext cx="3346464" cy="17830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2795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023041">
                  <a:extLst>
                    <a:ext uri="{9D8B030D-6E8A-4147-A177-3AD203B41FA5}">
                      <a16:colId xmlns:a16="http://schemas.microsoft.com/office/drawing/2014/main" val="3910895767"/>
                    </a:ext>
                  </a:extLst>
                </a:gridCol>
                <a:gridCol w="10954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03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567008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/>
        </p:nvGraphicFramePr>
        <p:xfrm>
          <a:off x="6603294" y="1228007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1007590"/>
              </p:ext>
            </p:extLst>
          </p:nvPr>
        </p:nvGraphicFramePr>
        <p:xfrm>
          <a:off x="1957293" y="3569049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704896"/>
              </p:ext>
            </p:extLst>
          </p:nvPr>
        </p:nvGraphicFramePr>
        <p:xfrm>
          <a:off x="3677119" y="3994899"/>
          <a:ext cx="2979843" cy="20447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798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043116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do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mercadorias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desenvolvimento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treinamento de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724072"/>
              </p:ext>
            </p:extLst>
          </p:nvPr>
        </p:nvGraphicFramePr>
        <p:xfrm>
          <a:off x="1979825" y="3988811"/>
          <a:ext cx="1719826" cy="20447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9921209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474703"/>
              </p:ext>
            </p:extLst>
          </p:nvPr>
        </p:nvGraphicFramePr>
        <p:xfrm>
          <a:off x="6656961" y="3988811"/>
          <a:ext cx="4353939" cy="20447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866688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55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7520680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481011"/>
              </p:ext>
            </p:extLst>
          </p:nvPr>
        </p:nvGraphicFramePr>
        <p:xfrm>
          <a:off x="6656960" y="3642700"/>
          <a:ext cx="450634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265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6585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26585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26585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8" name="Título 1">
            <a:extLst>
              <a:ext uri="{FF2B5EF4-FFF2-40B4-BE49-F238E27FC236}">
                <a16:creationId xmlns:a16="http://schemas.microsoft.com/office/drawing/2014/main" id="{A7AF954F-E479-4112-B589-7F9726527686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Q.6 - Quais as finalidades desse empréstimo?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8E16C16F-9572-4324-9196-6872380F47D3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1.096</a:t>
            </a:r>
          </a:p>
        </p:txBody>
      </p:sp>
    </p:spTree>
    <p:extLst>
      <p:ext uri="{BB962C8B-B14F-4D97-AF65-F5344CB8AC3E}">
        <p14:creationId xmlns:p14="http://schemas.microsoft.com/office/powerpoint/2010/main" val="79607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3083064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Invariavelmente, em todas as regiões geográficas, a finalidade do empréstimo predominante estava relacionada ao ‘capital de giro’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1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1784283"/>
              </p:ext>
            </p:extLst>
          </p:nvPr>
        </p:nvGraphicFramePr>
        <p:xfrm>
          <a:off x="4430162" y="1737204"/>
          <a:ext cx="2891185" cy="177699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91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do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mercadorias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desenvolvimento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treinamento de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680583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4717954"/>
              </p:ext>
            </p:extLst>
          </p:nvPr>
        </p:nvGraphicFramePr>
        <p:xfrm>
          <a:off x="7321347" y="1731115"/>
          <a:ext cx="3929910" cy="17769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5844022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087460"/>
              </p:ext>
            </p:extLst>
          </p:nvPr>
        </p:nvGraphicFramePr>
        <p:xfrm>
          <a:off x="7321345" y="1399519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1958816"/>
              </p:ext>
            </p:extLst>
          </p:nvPr>
        </p:nvGraphicFramePr>
        <p:xfrm>
          <a:off x="126754" y="4229831"/>
          <a:ext cx="2182934" cy="177699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829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 de giro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de máquinas e equipam.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reforma/ampliação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 mercad. para revenda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refinanciamento de dívida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de novo produto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contratação e treinam. pessoal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5384030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24313"/>
              </p:ext>
            </p:extLst>
          </p:nvPr>
        </p:nvGraphicFramePr>
        <p:xfrm>
          <a:off x="2309688" y="4229830"/>
          <a:ext cx="9674100" cy="17769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509135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1212003"/>
              </p:ext>
            </p:extLst>
          </p:nvPr>
        </p:nvGraphicFramePr>
        <p:xfrm>
          <a:off x="2309688" y="3930668"/>
          <a:ext cx="96741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3" name="Título 1">
            <a:extLst>
              <a:ext uri="{FF2B5EF4-FFF2-40B4-BE49-F238E27FC236}">
                <a16:creationId xmlns:a16="http://schemas.microsoft.com/office/drawing/2014/main" id="{6A4B82E4-098D-4154-9BC0-FE83FF43728F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Q.6 - Quais as finalidades desse empréstimo?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C3BA94E8-B884-4DC9-8AC8-062A1854310E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1.096</a:t>
            </a:r>
          </a:p>
        </p:txBody>
      </p:sp>
    </p:spTree>
    <p:extLst>
      <p:ext uri="{BB962C8B-B14F-4D97-AF65-F5344CB8AC3E}">
        <p14:creationId xmlns:p14="http://schemas.microsoft.com/office/powerpoint/2010/main" val="2589860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473980"/>
              </p:ext>
            </p:extLst>
          </p:nvPr>
        </p:nvGraphicFramePr>
        <p:xfrm>
          <a:off x="3729034" y="2378518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4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Praticamente 1 em cada 2 entrevistados do perfil MEI (46%)solicitou um empréstimo até o valor de R$ 10.000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2019, quase 1 em cada 3 entrevistados solicitou um empréstimo ‘acima de R$ 60.000’, em um percentual (29%) acima de qualquer outro ano da série histórica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9626029"/>
              </p:ext>
            </p:extLst>
          </p:nvPr>
        </p:nvGraphicFramePr>
        <p:xfrm>
          <a:off x="-15128" y="2790650"/>
          <a:ext cx="3744162" cy="31983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7441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69745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178947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8491896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785022"/>
              </p:ext>
            </p:extLst>
          </p:nvPr>
        </p:nvGraphicFramePr>
        <p:xfrm>
          <a:off x="3729032" y="2793699"/>
          <a:ext cx="2913620" cy="31983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9765283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0274460"/>
                  </a:ext>
                </a:extLst>
              </a:tr>
              <a:tr h="3198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0416717"/>
                  </a:ext>
                </a:extLst>
              </a:tr>
            </a:tbl>
          </a:graphicData>
        </a:graphic>
      </p:graphicFrame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1.100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5394700"/>
              </p:ext>
            </p:extLst>
          </p:nvPr>
        </p:nvGraphicFramePr>
        <p:xfrm>
          <a:off x="9877629" y="2371920"/>
          <a:ext cx="1748169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080300"/>
              </p:ext>
            </p:extLst>
          </p:nvPr>
        </p:nvGraphicFramePr>
        <p:xfrm>
          <a:off x="7555868" y="2802975"/>
          <a:ext cx="2321761" cy="322281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321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8686199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3112796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4577469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9821070"/>
              </p:ext>
            </p:extLst>
          </p:nvPr>
        </p:nvGraphicFramePr>
        <p:xfrm>
          <a:off x="9877629" y="2802973"/>
          <a:ext cx="1748172" cy="32228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9637872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547951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  <a:tr h="3222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8503858"/>
                  </a:ext>
                </a:extLst>
              </a:tr>
            </a:tbl>
          </a:graphicData>
        </a:graphic>
      </p:graphicFrame>
      <p:sp>
        <p:nvSpPr>
          <p:cNvPr id="15" name="Título 1">
            <a:extLst>
              <a:ext uri="{FF2B5EF4-FFF2-40B4-BE49-F238E27FC236}">
                <a16:creationId xmlns:a16="http://schemas.microsoft.com/office/drawing/2014/main" id="{B43D058A-B39E-46A4-AAE3-BE7FC04A213B}"/>
              </a:ext>
            </a:extLst>
          </p:cNvPr>
          <p:cNvSpPr txBox="1">
            <a:spLocks/>
          </p:cNvSpPr>
          <p:nvPr/>
        </p:nvSpPr>
        <p:spPr>
          <a:xfrm>
            <a:off x="408373" y="280189"/>
            <a:ext cx="9780033" cy="58463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Q.7 - Qual foi o valor aproximado do empréstimo que sua empresa pediu ao banco?</a:t>
            </a:r>
          </a:p>
        </p:txBody>
      </p:sp>
    </p:spTree>
    <p:extLst>
      <p:ext uri="{BB962C8B-B14F-4D97-AF65-F5344CB8AC3E}">
        <p14:creationId xmlns:p14="http://schemas.microsoft.com/office/powerpoint/2010/main" val="3740941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6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1684785"/>
              </p:ext>
            </p:extLst>
          </p:nvPr>
        </p:nvGraphicFramePr>
        <p:xfrm>
          <a:off x="2462542" y="1067938"/>
          <a:ext cx="1622628" cy="293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131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1131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9353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387637"/>
              </p:ext>
            </p:extLst>
          </p:nvPr>
        </p:nvGraphicFramePr>
        <p:xfrm>
          <a:off x="4085170" y="1381061"/>
          <a:ext cx="2979843" cy="22288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798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296125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900372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8011075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457978"/>
              </p:ext>
            </p:extLst>
          </p:nvPr>
        </p:nvGraphicFramePr>
        <p:xfrm>
          <a:off x="2462543" y="1393559"/>
          <a:ext cx="1622627" cy="2228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2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7069115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1778329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00469"/>
                  </a:ext>
                </a:extLst>
              </a:tr>
            </a:tbl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9606879"/>
              </p:ext>
            </p:extLst>
          </p:nvPr>
        </p:nvGraphicFramePr>
        <p:xfrm>
          <a:off x="7065013" y="1393559"/>
          <a:ext cx="3531444" cy="2228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910895767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1890543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32898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1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567008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9213074"/>
              </p:ext>
            </p:extLst>
          </p:nvPr>
        </p:nvGraphicFramePr>
        <p:xfrm>
          <a:off x="7065013" y="1070945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9789772"/>
              </p:ext>
            </p:extLst>
          </p:nvPr>
        </p:nvGraphicFramePr>
        <p:xfrm>
          <a:off x="2441544" y="3716187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584507"/>
              </p:ext>
            </p:extLst>
          </p:nvPr>
        </p:nvGraphicFramePr>
        <p:xfrm>
          <a:off x="4138838" y="4076375"/>
          <a:ext cx="2979843" cy="22813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798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769232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5316692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043116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811223"/>
              </p:ext>
            </p:extLst>
          </p:nvPr>
        </p:nvGraphicFramePr>
        <p:xfrm>
          <a:off x="2441544" y="4070288"/>
          <a:ext cx="1719826" cy="22813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0994149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243829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9921209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112466"/>
              </p:ext>
            </p:extLst>
          </p:nvPr>
        </p:nvGraphicFramePr>
        <p:xfrm>
          <a:off x="7118680" y="4070287"/>
          <a:ext cx="4649668" cy="22813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3368172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071838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1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7520680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6244979"/>
              </p:ext>
            </p:extLst>
          </p:nvPr>
        </p:nvGraphicFramePr>
        <p:xfrm>
          <a:off x="7118680" y="3769442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9" name="CaixaDeTexto 18">
            <a:extLst>
              <a:ext uri="{FF2B5EF4-FFF2-40B4-BE49-F238E27FC236}">
                <a16:creationId xmlns:a16="http://schemas.microsoft.com/office/drawing/2014/main" id="{8E16C16F-9572-4324-9196-6872380F47D3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1.100</a:t>
            </a:r>
          </a:p>
        </p:txBody>
      </p:sp>
      <p:sp>
        <p:nvSpPr>
          <p:cNvPr id="16" name="Título 1">
            <a:extLst>
              <a:ext uri="{FF2B5EF4-FFF2-40B4-BE49-F238E27FC236}">
                <a16:creationId xmlns:a16="http://schemas.microsoft.com/office/drawing/2014/main" id="{ED30CBBC-E089-432D-A8B7-16783179EBCC}"/>
              </a:ext>
            </a:extLst>
          </p:cNvPr>
          <p:cNvSpPr txBox="1">
            <a:spLocks/>
          </p:cNvSpPr>
          <p:nvPr/>
        </p:nvSpPr>
        <p:spPr>
          <a:xfrm>
            <a:off x="408373" y="280189"/>
            <a:ext cx="9780033" cy="58463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Q.7 - Qual foi o valor aproximado do empréstimo que sua empresa pediu ao banco?</a:t>
            </a:r>
          </a:p>
        </p:txBody>
      </p:sp>
    </p:spTree>
    <p:extLst>
      <p:ext uri="{BB962C8B-B14F-4D97-AF65-F5344CB8AC3E}">
        <p14:creationId xmlns:p14="http://schemas.microsoft.com/office/powerpoint/2010/main" val="2449596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007939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/>
              <a:t>Com exceção do CO, nas demais regiões 1 em cada 5 entrevistados solicitou um empréstimo com um valor de até R$ 10.000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 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586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8347961"/>
              </p:ext>
            </p:extLst>
          </p:nvPr>
        </p:nvGraphicFramePr>
        <p:xfrm>
          <a:off x="4937161" y="1498083"/>
          <a:ext cx="2891185" cy="19240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91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8789107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5514603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0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680583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6086612"/>
              </p:ext>
            </p:extLst>
          </p:nvPr>
        </p:nvGraphicFramePr>
        <p:xfrm>
          <a:off x="7828346" y="1491994"/>
          <a:ext cx="3929910" cy="19240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2576471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648950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5844022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0925301"/>
              </p:ext>
            </p:extLst>
          </p:nvPr>
        </p:nvGraphicFramePr>
        <p:xfrm>
          <a:off x="7828344" y="1160398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6989"/>
              </p:ext>
            </p:extLst>
          </p:nvPr>
        </p:nvGraphicFramePr>
        <p:xfrm>
          <a:off x="344032" y="3938238"/>
          <a:ext cx="1920383" cy="22212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920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94073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5752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5384030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8405972"/>
              </p:ext>
            </p:extLst>
          </p:nvPr>
        </p:nvGraphicFramePr>
        <p:xfrm>
          <a:off x="2264415" y="3938237"/>
          <a:ext cx="9674100" cy="22212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4631415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87100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509135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6884667"/>
              </p:ext>
            </p:extLst>
          </p:nvPr>
        </p:nvGraphicFramePr>
        <p:xfrm>
          <a:off x="2264415" y="3639075"/>
          <a:ext cx="96741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4" name="CaixaDeTexto 13">
            <a:extLst>
              <a:ext uri="{FF2B5EF4-FFF2-40B4-BE49-F238E27FC236}">
                <a16:creationId xmlns:a16="http://schemas.microsoft.com/office/drawing/2014/main" id="{C3BA94E8-B884-4DC9-8AC8-062A1854310E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1.100</a:t>
            </a:r>
          </a:p>
        </p:txBody>
      </p:sp>
      <p:sp>
        <p:nvSpPr>
          <p:cNvPr id="15" name="Título 1">
            <a:extLst>
              <a:ext uri="{FF2B5EF4-FFF2-40B4-BE49-F238E27FC236}">
                <a16:creationId xmlns:a16="http://schemas.microsoft.com/office/drawing/2014/main" id="{FBAFC045-1D3D-42C7-8497-8F2A5E3ED95D}"/>
              </a:ext>
            </a:extLst>
          </p:cNvPr>
          <p:cNvSpPr txBox="1">
            <a:spLocks/>
          </p:cNvSpPr>
          <p:nvPr/>
        </p:nvSpPr>
        <p:spPr>
          <a:xfrm>
            <a:off x="408373" y="280189"/>
            <a:ext cx="9780033" cy="58463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Q.7 - Qual foi o valor aproximado do empréstimo que sua empresa pediu ao banco?</a:t>
            </a:r>
          </a:p>
        </p:txBody>
      </p:sp>
    </p:spTree>
    <p:extLst>
      <p:ext uri="{BB962C8B-B14F-4D97-AF65-F5344CB8AC3E}">
        <p14:creationId xmlns:p14="http://schemas.microsoft.com/office/powerpoint/2010/main" val="1171791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6386653"/>
              </p:ext>
            </p:extLst>
          </p:nvPr>
        </p:nvGraphicFramePr>
        <p:xfrm>
          <a:off x="2974647" y="2686946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126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227160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6934446" y="1377501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liberação efetiva pelo banco em 2019, para o perfil MEI, em 6 de cada 10 casos se situou até o valor máximo de R$ 10.000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1" y="1349718"/>
            <a:ext cx="428606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liberação efetiva pelo banco em 2019, dos valores acima de R$ 30.000, alcançou o maior percentual da série (42%), quase que o dobro dos anos anteriores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960895"/>
              </p:ext>
            </p:extLst>
          </p:nvPr>
        </p:nvGraphicFramePr>
        <p:xfrm>
          <a:off x="470784" y="3118432"/>
          <a:ext cx="2503838" cy="27201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5038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315936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1518095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916648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7265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69745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NEGOU 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analisando a solicitação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2451140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7274687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427369"/>
              </p:ext>
            </p:extLst>
          </p:nvPr>
        </p:nvGraphicFramePr>
        <p:xfrm>
          <a:off x="2974651" y="3118433"/>
          <a:ext cx="2913620" cy="2720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5921052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0270881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651975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1003650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736352"/>
                  </a:ext>
                </a:extLst>
              </a:tr>
              <a:tr h="2266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200208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Q.8 - Qual foi o valor aproximado que o banco liberou efetivamente neste empréstimo?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631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6193761"/>
              </p:ext>
            </p:extLst>
          </p:nvPr>
        </p:nvGraphicFramePr>
        <p:xfrm>
          <a:off x="9177106" y="2659307"/>
          <a:ext cx="1581624" cy="3889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38899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63177"/>
              </p:ext>
            </p:extLst>
          </p:nvPr>
        </p:nvGraphicFramePr>
        <p:xfrm>
          <a:off x="6947515" y="3009316"/>
          <a:ext cx="2247687" cy="283922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476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141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3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4624759"/>
                  </a:ext>
                </a:extLst>
              </a:tr>
              <a:tr h="2263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9958836"/>
                  </a:ext>
                </a:extLst>
              </a:tr>
              <a:tr h="22633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633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63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3539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172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63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NEGOU 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28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analisando a solicitação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4577469"/>
                  </a:ext>
                </a:extLst>
              </a:tr>
              <a:tr h="22633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0641429"/>
                  </a:ext>
                </a:extLst>
              </a:tr>
              <a:tr h="2444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840073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293544"/>
              </p:ext>
            </p:extLst>
          </p:nvPr>
        </p:nvGraphicFramePr>
        <p:xfrm>
          <a:off x="9195221" y="3009316"/>
          <a:ext cx="1581624" cy="2881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33141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3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0087729"/>
                  </a:ext>
                </a:extLst>
              </a:tr>
              <a:tr h="2263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47666"/>
                  </a:ext>
                </a:extLst>
              </a:tr>
              <a:tr h="23539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9541871"/>
                  </a:ext>
                </a:extLst>
              </a:tr>
              <a:tr h="22633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0016329"/>
                  </a:ext>
                </a:extLst>
              </a:tr>
              <a:tr h="2082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978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82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6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19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95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  <a:tr h="28263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85038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2308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4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705421"/>
              </p:ext>
            </p:extLst>
          </p:nvPr>
        </p:nvGraphicFramePr>
        <p:xfrm>
          <a:off x="2473340" y="963734"/>
          <a:ext cx="1435926" cy="2774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1796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743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41815"/>
              </p:ext>
            </p:extLst>
          </p:nvPr>
        </p:nvGraphicFramePr>
        <p:xfrm>
          <a:off x="3909266" y="1245737"/>
          <a:ext cx="3263746" cy="23088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2637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8896205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9281625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5421990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242205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NEGOU o empréstimo/financiamento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analisando a solicitação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6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8011075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433447"/>
              </p:ext>
            </p:extLst>
          </p:nvPr>
        </p:nvGraphicFramePr>
        <p:xfrm>
          <a:off x="2473341" y="1251826"/>
          <a:ext cx="1435924" cy="230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2646662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5720037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1105160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261710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89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00469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8091004"/>
              </p:ext>
            </p:extLst>
          </p:nvPr>
        </p:nvGraphicFramePr>
        <p:xfrm>
          <a:off x="7173011" y="967243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779595"/>
              </p:ext>
            </p:extLst>
          </p:nvPr>
        </p:nvGraphicFramePr>
        <p:xfrm>
          <a:off x="2437128" y="3705823"/>
          <a:ext cx="1382254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112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69112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578690"/>
              </p:ext>
            </p:extLst>
          </p:nvPr>
        </p:nvGraphicFramePr>
        <p:xfrm>
          <a:off x="3855594" y="4021780"/>
          <a:ext cx="3317415" cy="23210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317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6438018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90409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0392637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2807905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43116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NEGOU o empréstimo/financiamento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analisando a solicitação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844181"/>
              </p:ext>
            </p:extLst>
          </p:nvPr>
        </p:nvGraphicFramePr>
        <p:xfrm>
          <a:off x="2419670" y="4015691"/>
          <a:ext cx="1435924" cy="23210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3633824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1863356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6940118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944302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9921209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6777626"/>
              </p:ext>
            </p:extLst>
          </p:nvPr>
        </p:nvGraphicFramePr>
        <p:xfrm>
          <a:off x="7209220" y="4021781"/>
          <a:ext cx="4469750" cy="230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982499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0894365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1663849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8379592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4799426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3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7520680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8557873"/>
              </p:ext>
            </p:extLst>
          </p:nvPr>
        </p:nvGraphicFramePr>
        <p:xfrm>
          <a:off x="7209220" y="3743262"/>
          <a:ext cx="4569337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082086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6" name="Título 1">
            <a:extLst>
              <a:ext uri="{FF2B5EF4-FFF2-40B4-BE49-F238E27FC236}">
                <a16:creationId xmlns:a16="http://schemas.microsoft.com/office/drawing/2014/main" id="{AD896D42-72E4-42BD-84CA-04FF29D44692}"/>
              </a:ext>
            </a:extLst>
          </p:cNvPr>
          <p:cNvSpPr txBox="1">
            <a:spLocks/>
          </p:cNvSpPr>
          <p:nvPr/>
        </p:nvSpPr>
        <p:spPr>
          <a:xfrm>
            <a:off x="408373" y="160920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Q.8 - Qual foi o valor aproximado que o banco liberou efetivamente neste empréstimo?</a:t>
            </a: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D575E5ED-4AA8-4F8B-9A29-E9C3BC8F20E7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631</a:t>
            </a:r>
          </a:p>
        </p:txBody>
      </p:sp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33013"/>
              </p:ext>
            </p:extLst>
          </p:nvPr>
        </p:nvGraphicFramePr>
        <p:xfrm>
          <a:off x="7173010" y="1239648"/>
          <a:ext cx="3585114" cy="23210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503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95038">
                  <a:extLst>
                    <a:ext uri="{9D8B030D-6E8A-4147-A177-3AD203B41FA5}">
                      <a16:colId xmlns:a16="http://schemas.microsoft.com/office/drawing/2014/main" val="3910895767"/>
                    </a:ext>
                  </a:extLst>
                </a:gridCol>
                <a:gridCol w="119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782455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3600041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1625058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1037106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34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6567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111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tângulo de cantos arredondados 108"/>
          <p:cNvSpPr/>
          <p:nvPr/>
        </p:nvSpPr>
        <p:spPr>
          <a:xfrm>
            <a:off x="4954133" y="5283200"/>
            <a:ext cx="6455988" cy="1244600"/>
          </a:xfrm>
          <a:prstGeom prst="roundRect">
            <a:avLst>
              <a:gd name="adj" fmla="val 8081"/>
            </a:avLst>
          </a:prstGeom>
          <a:solidFill>
            <a:srgbClr val="F2808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10" name="Retângulo 109"/>
          <p:cNvSpPr/>
          <p:nvPr/>
        </p:nvSpPr>
        <p:spPr>
          <a:xfrm>
            <a:off x="5510484" y="413584"/>
            <a:ext cx="474784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4800" b="1" dirty="0">
                <a:solidFill>
                  <a:srgbClr val="F2B705"/>
                </a:solidFill>
              </a:rPr>
              <a:t>6.001 entrevistas</a:t>
            </a:r>
            <a:endParaRPr lang="pt-BR" sz="1100" b="1" dirty="0">
              <a:solidFill>
                <a:srgbClr val="F2B705"/>
              </a:solidFill>
            </a:endParaRPr>
          </a:p>
        </p:txBody>
      </p:sp>
      <p:sp>
        <p:nvSpPr>
          <p:cNvPr id="107" name="CaixaDeTexto 5"/>
          <p:cNvSpPr txBox="1"/>
          <p:nvPr/>
        </p:nvSpPr>
        <p:spPr>
          <a:xfrm>
            <a:off x="4981856" y="1577866"/>
            <a:ext cx="6400542" cy="337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aplicação de um questionário único (perguntas fechadas e abertas) a uma amostra de empreendedores</a:t>
            </a:r>
          </a:p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pesquisa realizada via CATI (telefone)</a:t>
            </a:r>
          </a:p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listagem com o nome dos participantes fornecida pelo SEBRAE</a:t>
            </a:r>
          </a:p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entrevistas realizadas entre os dias 22/07 e 21/08/2019</a:t>
            </a:r>
          </a:p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margem de erro +/- 1%</a:t>
            </a:r>
          </a:p>
          <a:p>
            <a:pPr marL="342900" indent="-342900">
              <a:spcBef>
                <a:spcPts val="800"/>
              </a:spcBef>
              <a:buClr>
                <a:srgbClr val="ADD94E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bg1"/>
                </a:solidFill>
                <a:latin typeface="+mj-lt"/>
                <a:ea typeface="Verdana" pitchFamily="34" charset="0"/>
                <a:cs typeface="Arial" charset="0"/>
              </a:rPr>
              <a:t>o critério de ponderação teve como base o universo de empresas por UF, porte e setor econômico</a:t>
            </a:r>
          </a:p>
        </p:txBody>
      </p:sp>
      <p:sp>
        <p:nvSpPr>
          <p:cNvPr id="31" name="CaixaDeTexto 19"/>
          <p:cNvSpPr txBox="1"/>
          <p:nvPr/>
        </p:nvSpPr>
        <p:spPr>
          <a:xfrm>
            <a:off x="835666" y="4137954"/>
            <a:ext cx="2796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metodologia</a:t>
            </a:r>
          </a:p>
        </p:txBody>
      </p:sp>
      <p:grpSp>
        <p:nvGrpSpPr>
          <p:cNvPr id="98" name="Group 22"/>
          <p:cNvGrpSpPr>
            <a:grpSpLocks noChangeAspect="1"/>
          </p:cNvGrpSpPr>
          <p:nvPr/>
        </p:nvGrpSpPr>
        <p:grpSpPr bwMode="auto">
          <a:xfrm>
            <a:off x="1449384" y="2299661"/>
            <a:ext cx="1569098" cy="1515394"/>
            <a:chOff x="2396" y="1020"/>
            <a:chExt cx="672" cy="649"/>
          </a:xfrm>
          <a:solidFill>
            <a:srgbClr val="ADD94E"/>
          </a:solidFill>
        </p:grpSpPr>
        <p:sp>
          <p:nvSpPr>
            <p:cNvPr id="100" name="Freeform 23"/>
            <p:cNvSpPr>
              <a:spLocks noEditPoints="1"/>
            </p:cNvSpPr>
            <p:nvPr/>
          </p:nvSpPr>
          <p:spPr bwMode="auto">
            <a:xfrm>
              <a:off x="2751" y="1352"/>
              <a:ext cx="317" cy="317"/>
            </a:xfrm>
            <a:custGeom>
              <a:avLst/>
              <a:gdLst>
                <a:gd name="T0" fmla="*/ 81 w 85"/>
                <a:gd name="T1" fmla="*/ 13 h 85"/>
                <a:gd name="T2" fmla="*/ 72 w 85"/>
                <a:gd name="T3" fmla="*/ 3 h 85"/>
                <a:gd name="T4" fmla="*/ 59 w 85"/>
                <a:gd name="T5" fmla="*/ 3 h 85"/>
                <a:gd name="T6" fmla="*/ 10 w 85"/>
                <a:gd name="T7" fmla="*/ 53 h 85"/>
                <a:gd name="T8" fmla="*/ 3 w 85"/>
                <a:gd name="T9" fmla="*/ 78 h 85"/>
                <a:gd name="T10" fmla="*/ 1 w 85"/>
                <a:gd name="T11" fmla="*/ 79 h 85"/>
                <a:gd name="T12" fmla="*/ 1 w 85"/>
                <a:gd name="T13" fmla="*/ 84 h 85"/>
                <a:gd name="T14" fmla="*/ 1 w 85"/>
                <a:gd name="T15" fmla="*/ 84 h 85"/>
                <a:gd name="T16" fmla="*/ 1 w 85"/>
                <a:gd name="T17" fmla="*/ 84 h 85"/>
                <a:gd name="T18" fmla="*/ 3 w 85"/>
                <a:gd name="T19" fmla="*/ 85 h 85"/>
                <a:gd name="T20" fmla="*/ 6 w 85"/>
                <a:gd name="T21" fmla="*/ 84 h 85"/>
                <a:gd name="T22" fmla="*/ 7 w 85"/>
                <a:gd name="T23" fmla="*/ 82 h 85"/>
                <a:gd name="T24" fmla="*/ 32 w 85"/>
                <a:gd name="T25" fmla="*/ 75 h 85"/>
                <a:gd name="T26" fmla="*/ 81 w 85"/>
                <a:gd name="T27" fmla="*/ 26 h 85"/>
                <a:gd name="T28" fmla="*/ 81 w 85"/>
                <a:gd name="T29" fmla="*/ 13 h 85"/>
                <a:gd name="T30" fmla="*/ 17 w 85"/>
                <a:gd name="T31" fmla="*/ 54 h 85"/>
                <a:gd name="T32" fmla="*/ 50 w 85"/>
                <a:gd name="T33" fmla="*/ 22 h 85"/>
                <a:gd name="T34" fmla="*/ 63 w 85"/>
                <a:gd name="T35" fmla="*/ 35 h 85"/>
                <a:gd name="T36" fmla="*/ 30 w 85"/>
                <a:gd name="T37" fmla="*/ 68 h 85"/>
                <a:gd name="T38" fmla="*/ 17 w 85"/>
                <a:gd name="T39" fmla="*/ 54 h 85"/>
                <a:gd name="T40" fmla="*/ 14 w 85"/>
                <a:gd name="T41" fmla="*/ 60 h 85"/>
                <a:gd name="T42" fmla="*/ 24 w 85"/>
                <a:gd name="T43" fmla="*/ 71 h 85"/>
                <a:gd name="T44" fmla="*/ 10 w 85"/>
                <a:gd name="T45" fmla="*/ 75 h 85"/>
                <a:gd name="T46" fmla="*/ 14 w 85"/>
                <a:gd name="T47" fmla="*/ 60 h 85"/>
                <a:gd name="T48" fmla="*/ 77 w 85"/>
                <a:gd name="T49" fmla="*/ 22 h 85"/>
                <a:gd name="T50" fmla="*/ 68 w 85"/>
                <a:gd name="T51" fmla="*/ 31 h 85"/>
                <a:gd name="T52" fmla="*/ 54 w 85"/>
                <a:gd name="T53" fmla="*/ 17 h 85"/>
                <a:gd name="T54" fmla="*/ 63 w 85"/>
                <a:gd name="T55" fmla="*/ 8 h 85"/>
                <a:gd name="T56" fmla="*/ 68 w 85"/>
                <a:gd name="T57" fmla="*/ 8 h 85"/>
                <a:gd name="T58" fmla="*/ 77 w 85"/>
                <a:gd name="T59" fmla="*/ 17 h 85"/>
                <a:gd name="T60" fmla="*/ 77 w 85"/>
                <a:gd name="T61" fmla="*/ 22 h 85"/>
                <a:gd name="T62" fmla="*/ 77 w 85"/>
                <a:gd name="T63" fmla="*/ 22 h 85"/>
                <a:gd name="T64" fmla="*/ 77 w 85"/>
                <a:gd name="T65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1" y="13"/>
                  </a:moveTo>
                  <a:cubicBezTo>
                    <a:pt x="72" y="3"/>
                    <a:pt x="72" y="3"/>
                    <a:pt x="72" y="3"/>
                  </a:cubicBezTo>
                  <a:cubicBezTo>
                    <a:pt x="69" y="0"/>
                    <a:pt x="63" y="0"/>
                    <a:pt x="59" y="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2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4"/>
                    <a:pt x="3" y="85"/>
                    <a:pt x="3" y="85"/>
                  </a:cubicBezTo>
                  <a:cubicBezTo>
                    <a:pt x="4" y="85"/>
                    <a:pt x="5" y="84"/>
                    <a:pt x="6" y="84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5" y="22"/>
                    <a:pt x="85" y="16"/>
                    <a:pt x="81" y="13"/>
                  </a:cubicBezTo>
                  <a:close/>
                  <a:moveTo>
                    <a:pt x="17" y="54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30" y="68"/>
                    <a:pt x="30" y="68"/>
                    <a:pt x="30" y="68"/>
                  </a:cubicBezTo>
                  <a:lnTo>
                    <a:pt x="17" y="54"/>
                  </a:lnTo>
                  <a:close/>
                  <a:moveTo>
                    <a:pt x="14" y="60"/>
                  </a:moveTo>
                  <a:cubicBezTo>
                    <a:pt x="24" y="71"/>
                    <a:pt x="24" y="71"/>
                    <a:pt x="24" y="71"/>
                  </a:cubicBezTo>
                  <a:cubicBezTo>
                    <a:pt x="10" y="75"/>
                    <a:pt x="10" y="75"/>
                    <a:pt x="10" y="75"/>
                  </a:cubicBezTo>
                  <a:lnTo>
                    <a:pt x="14" y="60"/>
                  </a:lnTo>
                  <a:close/>
                  <a:moveTo>
                    <a:pt x="77" y="22"/>
                  </a:moveTo>
                  <a:cubicBezTo>
                    <a:pt x="68" y="31"/>
                    <a:pt x="68" y="31"/>
                    <a:pt x="68" y="3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5" y="7"/>
                    <a:pt x="67" y="7"/>
                    <a:pt x="68" y="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8"/>
                    <a:pt x="78" y="20"/>
                    <a:pt x="77" y="22"/>
                  </a:cubicBezTo>
                  <a:close/>
                  <a:moveTo>
                    <a:pt x="77" y="22"/>
                  </a:moveTo>
                  <a:cubicBezTo>
                    <a:pt x="77" y="22"/>
                    <a:pt x="77" y="22"/>
                    <a:pt x="77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24"/>
            <p:cNvSpPr>
              <a:spLocks noEditPoints="1"/>
            </p:cNvSpPr>
            <p:nvPr/>
          </p:nvSpPr>
          <p:spPr bwMode="auto">
            <a:xfrm>
              <a:off x="2706" y="1162"/>
              <a:ext cx="239" cy="26"/>
            </a:xfrm>
            <a:custGeom>
              <a:avLst/>
              <a:gdLst>
                <a:gd name="T0" fmla="*/ 3 w 64"/>
                <a:gd name="T1" fmla="*/ 0 h 7"/>
                <a:gd name="T2" fmla="*/ 0 w 64"/>
                <a:gd name="T3" fmla="*/ 4 h 7"/>
                <a:gd name="T4" fmla="*/ 3 w 64"/>
                <a:gd name="T5" fmla="*/ 7 h 7"/>
                <a:gd name="T6" fmla="*/ 61 w 64"/>
                <a:gd name="T7" fmla="*/ 7 h 7"/>
                <a:gd name="T8" fmla="*/ 64 w 64"/>
                <a:gd name="T9" fmla="*/ 4 h 7"/>
                <a:gd name="T10" fmla="*/ 61 w 64"/>
                <a:gd name="T11" fmla="*/ 0 h 7"/>
                <a:gd name="T12" fmla="*/ 3 w 64"/>
                <a:gd name="T13" fmla="*/ 0 h 7"/>
                <a:gd name="T14" fmla="*/ 3 w 64"/>
                <a:gd name="T15" fmla="*/ 0 h 7"/>
                <a:gd name="T16" fmla="*/ 3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7"/>
                    <a:pt x="64" y="5"/>
                    <a:pt x="64" y="4"/>
                  </a:cubicBezTo>
                  <a:cubicBezTo>
                    <a:pt x="64" y="2"/>
                    <a:pt x="63" y="0"/>
                    <a:pt x="61" y="0"/>
                  </a:cubicBezTo>
                  <a:lnTo>
                    <a:pt x="3" y="0"/>
                  </a:ln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25"/>
            <p:cNvSpPr>
              <a:spLocks noEditPoints="1"/>
            </p:cNvSpPr>
            <p:nvPr/>
          </p:nvSpPr>
          <p:spPr bwMode="auto">
            <a:xfrm>
              <a:off x="2706" y="1330"/>
              <a:ext cx="239" cy="26"/>
            </a:xfrm>
            <a:custGeom>
              <a:avLst/>
              <a:gdLst>
                <a:gd name="T0" fmla="*/ 64 w 64"/>
                <a:gd name="T1" fmla="*/ 3 h 7"/>
                <a:gd name="T2" fmla="*/ 61 w 64"/>
                <a:gd name="T3" fmla="*/ 0 h 7"/>
                <a:gd name="T4" fmla="*/ 3 w 64"/>
                <a:gd name="T5" fmla="*/ 0 h 7"/>
                <a:gd name="T6" fmla="*/ 0 w 64"/>
                <a:gd name="T7" fmla="*/ 3 h 7"/>
                <a:gd name="T8" fmla="*/ 3 w 64"/>
                <a:gd name="T9" fmla="*/ 7 h 7"/>
                <a:gd name="T10" fmla="*/ 61 w 64"/>
                <a:gd name="T11" fmla="*/ 7 h 7"/>
                <a:gd name="T12" fmla="*/ 64 w 64"/>
                <a:gd name="T13" fmla="*/ 3 h 7"/>
                <a:gd name="T14" fmla="*/ 64 w 64"/>
                <a:gd name="T15" fmla="*/ 3 h 7"/>
                <a:gd name="T16" fmla="*/ 64 w 64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4" y="3"/>
                  </a:moveTo>
                  <a:cubicBezTo>
                    <a:pt x="64" y="2"/>
                    <a:pt x="63" y="0"/>
                    <a:pt x="6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7"/>
                    <a:pt x="64" y="5"/>
                    <a:pt x="64" y="3"/>
                  </a:cubicBezTo>
                  <a:close/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26"/>
            <p:cNvSpPr>
              <a:spLocks noEditPoints="1"/>
            </p:cNvSpPr>
            <p:nvPr/>
          </p:nvSpPr>
          <p:spPr bwMode="auto">
            <a:xfrm>
              <a:off x="2485" y="1102"/>
              <a:ext cx="161" cy="119"/>
            </a:xfrm>
            <a:custGeom>
              <a:avLst/>
              <a:gdLst>
                <a:gd name="T0" fmla="*/ 42 w 43"/>
                <a:gd name="T1" fmla="*/ 1 h 32"/>
                <a:gd name="T2" fmla="*/ 37 w 43"/>
                <a:gd name="T3" fmla="*/ 2 h 32"/>
                <a:gd name="T4" fmla="*/ 17 w 43"/>
                <a:gd name="T5" fmla="*/ 25 h 32"/>
                <a:gd name="T6" fmla="*/ 5 w 43"/>
                <a:gd name="T7" fmla="*/ 16 h 32"/>
                <a:gd name="T8" fmla="*/ 1 w 43"/>
                <a:gd name="T9" fmla="*/ 16 h 32"/>
                <a:gd name="T10" fmla="*/ 1 w 43"/>
                <a:gd name="T11" fmla="*/ 21 h 32"/>
                <a:gd name="T12" fmla="*/ 16 w 43"/>
                <a:gd name="T13" fmla="*/ 32 h 32"/>
                <a:gd name="T14" fmla="*/ 18 w 43"/>
                <a:gd name="T15" fmla="*/ 32 h 32"/>
                <a:gd name="T16" fmla="*/ 20 w 43"/>
                <a:gd name="T17" fmla="*/ 31 h 32"/>
                <a:gd name="T18" fmla="*/ 42 w 43"/>
                <a:gd name="T19" fmla="*/ 6 h 32"/>
                <a:gd name="T20" fmla="*/ 42 w 43"/>
                <a:gd name="T21" fmla="*/ 1 h 32"/>
                <a:gd name="T22" fmla="*/ 42 w 43"/>
                <a:gd name="T23" fmla="*/ 1 h 32"/>
                <a:gd name="T24" fmla="*/ 42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42" y="1"/>
                  </a:moveTo>
                  <a:cubicBezTo>
                    <a:pt x="41" y="0"/>
                    <a:pt x="39" y="0"/>
                    <a:pt x="37" y="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4"/>
                    <a:pt x="43" y="2"/>
                    <a:pt x="42" y="1"/>
                  </a:cubicBezTo>
                  <a:close/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27"/>
            <p:cNvSpPr>
              <a:spLocks noEditPoints="1"/>
            </p:cNvSpPr>
            <p:nvPr/>
          </p:nvSpPr>
          <p:spPr bwMode="auto">
            <a:xfrm>
              <a:off x="2485" y="1270"/>
              <a:ext cx="161" cy="119"/>
            </a:xfrm>
            <a:custGeom>
              <a:avLst/>
              <a:gdLst>
                <a:gd name="T0" fmla="*/ 42 w 43"/>
                <a:gd name="T1" fmla="*/ 1 h 32"/>
                <a:gd name="T2" fmla="*/ 37 w 43"/>
                <a:gd name="T3" fmla="*/ 1 h 32"/>
                <a:gd name="T4" fmla="*/ 17 w 43"/>
                <a:gd name="T5" fmla="*/ 25 h 32"/>
                <a:gd name="T6" fmla="*/ 5 w 43"/>
                <a:gd name="T7" fmla="*/ 15 h 32"/>
                <a:gd name="T8" fmla="*/ 1 w 43"/>
                <a:gd name="T9" fmla="*/ 16 h 32"/>
                <a:gd name="T10" fmla="*/ 1 w 43"/>
                <a:gd name="T11" fmla="*/ 21 h 32"/>
                <a:gd name="T12" fmla="*/ 16 w 43"/>
                <a:gd name="T13" fmla="*/ 32 h 32"/>
                <a:gd name="T14" fmla="*/ 18 w 43"/>
                <a:gd name="T15" fmla="*/ 32 h 32"/>
                <a:gd name="T16" fmla="*/ 20 w 43"/>
                <a:gd name="T17" fmla="*/ 31 h 32"/>
                <a:gd name="T18" fmla="*/ 42 w 43"/>
                <a:gd name="T19" fmla="*/ 5 h 32"/>
                <a:gd name="T20" fmla="*/ 42 w 43"/>
                <a:gd name="T21" fmla="*/ 1 h 32"/>
                <a:gd name="T22" fmla="*/ 42 w 43"/>
                <a:gd name="T23" fmla="*/ 1 h 32"/>
                <a:gd name="T24" fmla="*/ 42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42" y="1"/>
                  </a:moveTo>
                  <a:cubicBezTo>
                    <a:pt x="41" y="0"/>
                    <a:pt x="39" y="0"/>
                    <a:pt x="37" y="1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3" y="2"/>
                    <a:pt x="42" y="1"/>
                  </a:cubicBezTo>
                  <a:close/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28"/>
            <p:cNvSpPr>
              <a:spLocks noEditPoints="1"/>
            </p:cNvSpPr>
            <p:nvPr/>
          </p:nvSpPr>
          <p:spPr bwMode="auto">
            <a:xfrm>
              <a:off x="2485" y="1449"/>
              <a:ext cx="161" cy="119"/>
            </a:xfrm>
            <a:custGeom>
              <a:avLst/>
              <a:gdLst>
                <a:gd name="T0" fmla="*/ 37 w 43"/>
                <a:gd name="T1" fmla="*/ 1 h 32"/>
                <a:gd name="T2" fmla="*/ 17 w 43"/>
                <a:gd name="T3" fmla="*/ 25 h 32"/>
                <a:gd name="T4" fmla="*/ 5 w 43"/>
                <a:gd name="T5" fmla="*/ 15 h 32"/>
                <a:gd name="T6" fmla="*/ 1 w 43"/>
                <a:gd name="T7" fmla="*/ 16 h 32"/>
                <a:gd name="T8" fmla="*/ 1 w 43"/>
                <a:gd name="T9" fmla="*/ 21 h 32"/>
                <a:gd name="T10" fmla="*/ 16 w 43"/>
                <a:gd name="T11" fmla="*/ 32 h 32"/>
                <a:gd name="T12" fmla="*/ 18 w 43"/>
                <a:gd name="T13" fmla="*/ 32 h 32"/>
                <a:gd name="T14" fmla="*/ 20 w 43"/>
                <a:gd name="T15" fmla="*/ 31 h 32"/>
                <a:gd name="T16" fmla="*/ 42 w 43"/>
                <a:gd name="T17" fmla="*/ 5 h 32"/>
                <a:gd name="T18" fmla="*/ 42 w 43"/>
                <a:gd name="T19" fmla="*/ 1 h 32"/>
                <a:gd name="T20" fmla="*/ 37 w 43"/>
                <a:gd name="T21" fmla="*/ 1 h 32"/>
                <a:gd name="T22" fmla="*/ 37 w 43"/>
                <a:gd name="T23" fmla="*/ 1 h 32"/>
                <a:gd name="T24" fmla="*/ 37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37" y="1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3" y="2"/>
                    <a:pt x="42" y="1"/>
                  </a:cubicBezTo>
                  <a:cubicBezTo>
                    <a:pt x="41" y="0"/>
                    <a:pt x="39" y="0"/>
                    <a:pt x="37" y="1"/>
                  </a:cubicBezTo>
                  <a:close/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29"/>
            <p:cNvSpPr>
              <a:spLocks noEditPoints="1"/>
            </p:cNvSpPr>
            <p:nvPr/>
          </p:nvSpPr>
          <p:spPr bwMode="auto">
            <a:xfrm>
              <a:off x="2396" y="1020"/>
              <a:ext cx="646" cy="646"/>
            </a:xfrm>
            <a:custGeom>
              <a:avLst/>
              <a:gdLst>
                <a:gd name="T0" fmla="*/ 80 w 173"/>
                <a:gd name="T1" fmla="*/ 166 h 173"/>
                <a:gd name="T2" fmla="*/ 39 w 173"/>
                <a:gd name="T3" fmla="*/ 166 h 173"/>
                <a:gd name="T4" fmla="*/ 6 w 173"/>
                <a:gd name="T5" fmla="*/ 134 h 173"/>
                <a:gd name="T6" fmla="*/ 6 w 173"/>
                <a:gd name="T7" fmla="*/ 39 h 173"/>
                <a:gd name="T8" fmla="*/ 39 w 173"/>
                <a:gd name="T9" fmla="*/ 6 h 173"/>
                <a:gd name="T10" fmla="*/ 134 w 173"/>
                <a:gd name="T11" fmla="*/ 6 h 173"/>
                <a:gd name="T12" fmla="*/ 166 w 173"/>
                <a:gd name="T13" fmla="*/ 39 h 173"/>
                <a:gd name="T14" fmla="*/ 166 w 173"/>
                <a:gd name="T15" fmla="*/ 77 h 173"/>
                <a:gd name="T16" fmla="*/ 170 w 173"/>
                <a:gd name="T17" fmla="*/ 80 h 173"/>
                <a:gd name="T18" fmla="*/ 173 w 173"/>
                <a:gd name="T19" fmla="*/ 77 h 173"/>
                <a:gd name="T20" fmla="*/ 173 w 173"/>
                <a:gd name="T21" fmla="*/ 39 h 173"/>
                <a:gd name="T22" fmla="*/ 134 w 173"/>
                <a:gd name="T23" fmla="*/ 0 h 173"/>
                <a:gd name="T24" fmla="*/ 39 w 173"/>
                <a:gd name="T25" fmla="*/ 0 h 173"/>
                <a:gd name="T26" fmla="*/ 0 w 173"/>
                <a:gd name="T27" fmla="*/ 39 h 173"/>
                <a:gd name="T28" fmla="*/ 0 w 173"/>
                <a:gd name="T29" fmla="*/ 134 h 173"/>
                <a:gd name="T30" fmla="*/ 39 w 173"/>
                <a:gd name="T31" fmla="*/ 173 h 173"/>
                <a:gd name="T32" fmla="*/ 80 w 173"/>
                <a:gd name="T33" fmla="*/ 173 h 173"/>
                <a:gd name="T34" fmla="*/ 83 w 173"/>
                <a:gd name="T35" fmla="*/ 170 h 173"/>
                <a:gd name="T36" fmla="*/ 80 w 173"/>
                <a:gd name="T37" fmla="*/ 166 h 173"/>
                <a:gd name="T38" fmla="*/ 80 w 173"/>
                <a:gd name="T39" fmla="*/ 166 h 173"/>
                <a:gd name="T40" fmla="*/ 80 w 173"/>
                <a:gd name="T41" fmla="*/ 16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73">
                  <a:moveTo>
                    <a:pt x="80" y="166"/>
                  </a:moveTo>
                  <a:cubicBezTo>
                    <a:pt x="39" y="166"/>
                    <a:pt x="39" y="166"/>
                    <a:pt x="39" y="166"/>
                  </a:cubicBezTo>
                  <a:cubicBezTo>
                    <a:pt x="21" y="166"/>
                    <a:pt x="6" y="152"/>
                    <a:pt x="6" y="13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21"/>
                    <a:pt x="21" y="6"/>
                    <a:pt x="39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52" y="6"/>
                    <a:pt x="166" y="21"/>
                    <a:pt x="166" y="39"/>
                  </a:cubicBezTo>
                  <a:cubicBezTo>
                    <a:pt x="166" y="77"/>
                    <a:pt x="166" y="77"/>
                    <a:pt x="166" y="77"/>
                  </a:cubicBezTo>
                  <a:cubicBezTo>
                    <a:pt x="166" y="79"/>
                    <a:pt x="168" y="80"/>
                    <a:pt x="170" y="80"/>
                  </a:cubicBezTo>
                  <a:cubicBezTo>
                    <a:pt x="171" y="80"/>
                    <a:pt x="173" y="79"/>
                    <a:pt x="173" y="77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17"/>
                    <a:pt x="155" y="0"/>
                    <a:pt x="13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55"/>
                    <a:pt x="17" y="173"/>
                    <a:pt x="39" y="173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2" y="173"/>
                    <a:pt x="83" y="171"/>
                    <a:pt x="83" y="170"/>
                  </a:cubicBezTo>
                  <a:cubicBezTo>
                    <a:pt x="83" y="168"/>
                    <a:pt x="82" y="166"/>
                    <a:pt x="80" y="166"/>
                  </a:cubicBezTo>
                  <a:close/>
                  <a:moveTo>
                    <a:pt x="80" y="166"/>
                  </a:moveTo>
                  <a:cubicBezTo>
                    <a:pt x="80" y="166"/>
                    <a:pt x="80" y="166"/>
                    <a:pt x="80" y="1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cxnSp>
        <p:nvCxnSpPr>
          <p:cNvPr id="3" name="Conector reto 2"/>
          <p:cNvCxnSpPr/>
          <p:nvPr/>
        </p:nvCxnSpPr>
        <p:spPr>
          <a:xfrm>
            <a:off x="4508500" y="1219200"/>
            <a:ext cx="7175500" cy="0"/>
          </a:xfrm>
          <a:prstGeom prst="line">
            <a:avLst/>
          </a:prstGeom>
          <a:ln w="38100">
            <a:solidFill>
              <a:srgbClr val="F2B7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tângulo de cantos arredondados 108"/>
          <p:cNvSpPr/>
          <p:nvPr/>
        </p:nvSpPr>
        <p:spPr>
          <a:xfrm>
            <a:off x="4844038" y="5329882"/>
            <a:ext cx="6455988" cy="1244600"/>
          </a:xfrm>
          <a:prstGeom prst="roundRect">
            <a:avLst>
              <a:gd name="adj" fmla="val 8081"/>
            </a:avLst>
          </a:prstGeom>
          <a:noFill/>
          <a:ln w="19050">
            <a:solidFill>
              <a:srgbClr val="F2972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CaixaDeTexto 5"/>
          <p:cNvSpPr txBox="1"/>
          <p:nvPr/>
        </p:nvSpPr>
        <p:spPr>
          <a:xfrm>
            <a:off x="5338394" y="5443835"/>
            <a:ext cx="6244006" cy="880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dirty="0">
                <a:solidFill>
                  <a:srgbClr val="23413B"/>
                </a:solidFill>
                <a:latin typeface="+mj-lt"/>
                <a:ea typeface="Verdana" pitchFamily="34" charset="0"/>
                <a:cs typeface="Arial" charset="0"/>
              </a:rPr>
              <a:t>todo o estudo obedeceu aos códigos de ética da:</a:t>
            </a:r>
          </a:p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b="1" dirty="0">
                <a:solidFill>
                  <a:srgbClr val="23413B"/>
                </a:solidFill>
                <a:latin typeface="+mj-lt"/>
                <a:ea typeface="Verdana" pitchFamily="34" charset="0"/>
                <a:cs typeface="Arial" charset="0"/>
              </a:rPr>
              <a:t>ABEP, da ESOMAR e à norma ABNT NBR ISO 20.252:2012</a:t>
            </a:r>
          </a:p>
        </p:txBody>
      </p:sp>
    </p:spTree>
    <p:extLst>
      <p:ext uri="{BB962C8B-B14F-4D97-AF65-F5344CB8AC3E}">
        <p14:creationId xmlns:p14="http://schemas.microsoft.com/office/powerpoint/2010/main" val="3219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8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8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8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8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800" fill="hold"/>
                                        <p:tgtEl>
                                          <p:spTgt spid="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800" fill="hold"/>
                                        <p:tgtEl>
                                          <p:spTgt spid="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110" grpId="0"/>
      <p:bldP spid="107" grpId="0"/>
      <p:bldP spid="31" grpId="0"/>
      <p:bldP spid="32" grpId="0" animBg="1"/>
      <p:bldP spid="10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2666604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todas as regiões geográficas, o valor liberado pelo banco foi superior a R$ 45.000 no mínimo em 30% dos casos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243933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243933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1948743"/>
              </p:ext>
            </p:extLst>
          </p:nvPr>
        </p:nvGraphicFramePr>
        <p:xfrm>
          <a:off x="3946664" y="1174526"/>
          <a:ext cx="3474281" cy="23088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742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8613067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3146156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1500062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9843083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NEGOU o empréstimo/financiamento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ainda está analisando a minha solicitação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680583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4472049"/>
              </p:ext>
            </p:extLst>
          </p:nvPr>
        </p:nvGraphicFramePr>
        <p:xfrm>
          <a:off x="7420945" y="1168436"/>
          <a:ext cx="3929910" cy="230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5302745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349322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3034760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9510712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60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5844022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1886702"/>
              </p:ext>
            </p:extLst>
          </p:nvPr>
        </p:nvGraphicFramePr>
        <p:xfrm>
          <a:off x="7420943" y="891159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218595"/>
              </p:ext>
            </p:extLst>
          </p:nvPr>
        </p:nvGraphicFramePr>
        <p:xfrm>
          <a:off x="2201053" y="3858772"/>
          <a:ext cx="9674100" cy="24127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272968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849456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98916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693966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9509135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118340"/>
              </p:ext>
            </p:extLst>
          </p:nvPr>
        </p:nvGraphicFramePr>
        <p:xfrm>
          <a:off x="2201053" y="3604877"/>
          <a:ext cx="96741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5" name="Título 1">
            <a:extLst>
              <a:ext uri="{FF2B5EF4-FFF2-40B4-BE49-F238E27FC236}">
                <a16:creationId xmlns:a16="http://schemas.microsoft.com/office/drawing/2014/main" id="{CEAD7E6F-1BB2-4159-A14B-8561ECC9995B}"/>
              </a:ext>
            </a:extLst>
          </p:cNvPr>
          <p:cNvSpPr txBox="1">
            <a:spLocks/>
          </p:cNvSpPr>
          <p:nvPr/>
        </p:nvSpPr>
        <p:spPr>
          <a:xfrm>
            <a:off x="408373" y="94660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Q.8 - Qual foi o valor aproximado que o banco liberou efetivamente neste empréstimo?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A8695086-69A2-40A7-8548-CC8AAEE7239B}"/>
              </a:ext>
            </a:extLst>
          </p:cNvPr>
          <p:cNvSpPr txBox="1"/>
          <p:nvPr/>
        </p:nvSpPr>
        <p:spPr>
          <a:xfrm>
            <a:off x="408373" y="6268883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631</a:t>
            </a:r>
          </a:p>
        </p:txBody>
      </p:sp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0283171"/>
              </p:ext>
            </p:extLst>
          </p:nvPr>
        </p:nvGraphicFramePr>
        <p:xfrm>
          <a:off x="199189" y="3858775"/>
          <a:ext cx="2001864" cy="24127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01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R$ 2.500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R$ 2.501 e R$ 5.000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4795320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R$ 5.001 e R$10.000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631409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R$10.001 e R$ 15.000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94354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R$ 15.001 e R$ 30.000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7705205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R$ 30.001 e R$ 45.000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R$ 45.001 e R$60.000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acima de R$ 60.000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 banco NEGOU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está analisando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05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5384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222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/>
        </p:nvGraphicFramePr>
        <p:xfrm>
          <a:off x="3744188" y="2686946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68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996701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120032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problema com ‘garantia’ ainda é bastante presente para o perfil do MEI, alcançando quase 3 em cada 10 entrevistados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2019 observa-se a existência de um amplo e variado espectro de garantias passíveis de serem utilizadas pelos empreendedores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01445"/>
              </p:ext>
            </p:extLst>
          </p:nvPr>
        </p:nvGraphicFramePr>
        <p:xfrm>
          <a:off x="923453" y="3118432"/>
          <a:ext cx="2820710" cy="24177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20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3695964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315936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1518095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916648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(casa, terreno, prédio, lote etc.)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7265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69745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076578"/>
              </p:ext>
            </p:extLst>
          </p:nvPr>
        </p:nvGraphicFramePr>
        <p:xfrm>
          <a:off x="3744192" y="3118434"/>
          <a:ext cx="2913620" cy="2417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1147030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5921052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0270881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9651975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1003650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77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Q.9 - HOJE, quais os tipos de garantia que sua empresa poderia oferecer, caso viesse a solicitar um novo empréstimo/financiamento em banco?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2380535"/>
              </p:ext>
            </p:extLst>
          </p:nvPr>
        </p:nvGraphicFramePr>
        <p:xfrm>
          <a:off x="10014104" y="2699392"/>
          <a:ext cx="1581624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5042508"/>
              </p:ext>
            </p:extLst>
          </p:nvPr>
        </p:nvGraphicFramePr>
        <p:xfrm>
          <a:off x="7295948" y="3130878"/>
          <a:ext cx="2718146" cy="239284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18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400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6380975"/>
                  </a:ext>
                </a:extLst>
              </a:tr>
              <a:tr h="25925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4624759"/>
                  </a:ext>
                </a:extLst>
              </a:tr>
              <a:tr h="249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9958836"/>
                  </a:ext>
                </a:extLst>
              </a:tr>
              <a:tr h="2272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(casa, terreno, prédio, lote etc.)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721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16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3829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8782759"/>
              </p:ext>
            </p:extLst>
          </p:nvPr>
        </p:nvGraphicFramePr>
        <p:xfrm>
          <a:off x="10014113" y="3130878"/>
          <a:ext cx="1581624" cy="2382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2440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485320"/>
                  </a:ext>
                </a:extLst>
              </a:tr>
              <a:tr h="25371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9541871"/>
                  </a:ext>
                </a:extLst>
              </a:tr>
              <a:tr h="2549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0016329"/>
                  </a:ext>
                </a:extLst>
              </a:tr>
              <a:tr h="2216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370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93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2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2327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058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0383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7227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70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7956443"/>
              </p:ext>
            </p:extLst>
          </p:nvPr>
        </p:nvGraphicFramePr>
        <p:xfrm>
          <a:off x="2387271" y="1036019"/>
          <a:ext cx="14359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1796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1271580"/>
              </p:ext>
            </p:extLst>
          </p:nvPr>
        </p:nvGraphicFramePr>
        <p:xfrm>
          <a:off x="3823197" y="1408553"/>
          <a:ext cx="3263746" cy="207092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2637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418146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5421990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242205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(casa, terreno, prédio, lote etc.)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07092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587480"/>
              </p:ext>
            </p:extLst>
          </p:nvPr>
        </p:nvGraphicFramePr>
        <p:xfrm>
          <a:off x="2387272" y="1414642"/>
          <a:ext cx="1435924" cy="20764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1314011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105160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261710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374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9101711"/>
              </p:ext>
            </p:extLst>
          </p:nvPr>
        </p:nvGraphicFramePr>
        <p:xfrm>
          <a:off x="7086941" y="1402467"/>
          <a:ext cx="3585114" cy="20764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503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95038">
                  <a:extLst>
                    <a:ext uri="{9D8B030D-6E8A-4147-A177-3AD203B41FA5}">
                      <a16:colId xmlns:a16="http://schemas.microsoft.com/office/drawing/2014/main" val="3910895767"/>
                    </a:ext>
                  </a:extLst>
                </a:gridCol>
                <a:gridCol w="119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525808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1625058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1037106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20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0799373"/>
              </p:ext>
            </p:extLst>
          </p:nvPr>
        </p:nvGraphicFramePr>
        <p:xfrm>
          <a:off x="7086942" y="1148165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0337211"/>
              </p:ext>
            </p:extLst>
          </p:nvPr>
        </p:nvGraphicFramePr>
        <p:xfrm>
          <a:off x="2440941" y="3727746"/>
          <a:ext cx="1382254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112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69112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3907142"/>
              </p:ext>
            </p:extLst>
          </p:nvPr>
        </p:nvGraphicFramePr>
        <p:xfrm>
          <a:off x="3823195" y="4079914"/>
          <a:ext cx="3317415" cy="214043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317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429006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0392637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2807905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043116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(casa, terreno, prédio, lote etc.)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505597"/>
              </p:ext>
            </p:extLst>
          </p:nvPr>
        </p:nvGraphicFramePr>
        <p:xfrm>
          <a:off x="2387271" y="4073826"/>
          <a:ext cx="1435924" cy="21404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1659361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6940118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944302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404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885837"/>
              </p:ext>
            </p:extLst>
          </p:nvPr>
        </p:nvGraphicFramePr>
        <p:xfrm>
          <a:off x="7140609" y="4079915"/>
          <a:ext cx="4649668" cy="21230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3227541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8379592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4799426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2721917"/>
              </p:ext>
            </p:extLst>
          </p:nvPr>
        </p:nvGraphicFramePr>
        <p:xfrm>
          <a:off x="7140609" y="3801397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8" name="Título 1">
            <a:extLst>
              <a:ext uri="{FF2B5EF4-FFF2-40B4-BE49-F238E27FC236}">
                <a16:creationId xmlns:a16="http://schemas.microsoft.com/office/drawing/2014/main" id="{3082D074-56BA-4C8B-91C2-F24FF09F5D34}"/>
              </a:ext>
            </a:extLst>
          </p:cNvPr>
          <p:cNvSpPr txBox="1">
            <a:spLocks/>
          </p:cNvSpPr>
          <p:nvPr/>
        </p:nvSpPr>
        <p:spPr>
          <a:xfrm>
            <a:off x="560773" y="181835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Q.9 - HOJE, quais os tipos de garantia que sua empresa poderia oferecer, caso viesse a solicitar um novo empréstimo/financiamento em banco?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64D58776-28C8-4CBE-9C3B-50FD642144D8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</p:spTree>
    <p:extLst>
      <p:ext uri="{BB962C8B-B14F-4D97-AF65-F5344CB8AC3E}">
        <p14:creationId xmlns:p14="http://schemas.microsoft.com/office/powerpoint/2010/main" val="1574473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408373" y="1504283"/>
            <a:ext cx="3059104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Surpreendentemente a região Sudeste é aquela que apresenta o maior percentual de empreendedores com ‘nenhuma garantia’ a oferecer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96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3728635"/>
              </p:ext>
            </p:extLst>
          </p:nvPr>
        </p:nvGraphicFramePr>
        <p:xfrm>
          <a:off x="4273235" y="1326146"/>
          <a:ext cx="2713134" cy="19240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131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724085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500062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9843083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(casa, terreno, prédio, lote etc.)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7330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4568917"/>
              </p:ext>
            </p:extLst>
          </p:nvPr>
        </p:nvGraphicFramePr>
        <p:xfrm>
          <a:off x="6986369" y="1326144"/>
          <a:ext cx="3929910" cy="19240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3339355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3034760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9510712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9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92625"/>
              </p:ext>
            </p:extLst>
          </p:nvPr>
        </p:nvGraphicFramePr>
        <p:xfrm>
          <a:off x="6986367" y="1054721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C3B0005B-6A82-42A6-8937-A0222BED10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3093637"/>
              </p:ext>
            </p:extLst>
          </p:nvPr>
        </p:nvGraphicFramePr>
        <p:xfrm>
          <a:off x="259354" y="3826686"/>
          <a:ext cx="1884169" cy="20942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841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veículos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máquinas e equipamentos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9383171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 garantia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943543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duplicatas (recebíveis)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7705205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estoques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imóveis 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0764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dinheiro, títulos, cheques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545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bens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917184"/>
              </p:ext>
            </p:extLst>
          </p:nvPr>
        </p:nvGraphicFramePr>
        <p:xfrm>
          <a:off x="2143523" y="3527521"/>
          <a:ext cx="96741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3" name="Título 1">
            <a:extLst>
              <a:ext uri="{FF2B5EF4-FFF2-40B4-BE49-F238E27FC236}">
                <a16:creationId xmlns:a16="http://schemas.microsoft.com/office/drawing/2014/main" id="{FCEEDF19-95BE-4B3C-90C2-1AD7095E864E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Q.9 - HOJE, quais os tipos de garantia que sua empresa poderia oferecer, caso viesse a solicitar um novo empréstimo/financiamento em banco?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0A88CB3D-686F-4D55-BB29-9D0FF77F8D06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3EE1CB85-13E6-4588-B290-FE767AA5CD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0158824"/>
              </p:ext>
            </p:extLst>
          </p:nvPr>
        </p:nvGraphicFramePr>
        <p:xfrm>
          <a:off x="2143523" y="3826683"/>
          <a:ext cx="9674100" cy="20903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955185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998916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3693966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903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3748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ela 36">
            <a:extLst>
              <a:ext uri="{FF2B5EF4-FFF2-40B4-BE49-F238E27FC236}">
                <a16:creationId xmlns:a16="http://schemas.microsoft.com/office/drawing/2014/main" id="{7CD35D95-0971-4C5E-9512-ACB924495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94333"/>
              </p:ext>
            </p:extLst>
          </p:nvPr>
        </p:nvGraphicFramePr>
        <p:xfrm>
          <a:off x="3375953" y="1889615"/>
          <a:ext cx="291361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101161696"/>
                    </a:ext>
                  </a:extLst>
                </a:gridCol>
                <a:gridCol w="58272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1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507824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6748861" y="1241082"/>
            <a:ext cx="530921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maior ‘dificuldade’ do perfil MEI em realizar </a:t>
            </a:r>
            <a:r>
              <a:rPr lang="pt-BR" i="1" dirty="0" err="1">
                <a:latin typeface="Calibri Light" panose="020F0302020204030204" pitchFamily="34" charset="0"/>
                <a:cs typeface="Calibri Light" panose="020F0302020204030204" pitchFamily="34" charset="0"/>
              </a:rPr>
              <a:t>pgtos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 de ‘fornecedores a prazo’ careceria de alguma solução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485119" y="1286347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2019 o percentual de empreendedores utilizando ‘cartão de crédito empresarial’ foi o maior valor já apurado na série</a:t>
            </a:r>
          </a:p>
        </p:txBody>
      </p:sp>
      <p:graphicFrame>
        <p:nvGraphicFramePr>
          <p:cNvPr id="33" name="Tabela 32">
            <a:extLst>
              <a:ext uri="{FF2B5EF4-FFF2-40B4-BE49-F238E27FC236}">
                <a16:creationId xmlns:a16="http://schemas.microsoft.com/office/drawing/2014/main" id="{1D6DB4A8-5B67-49B7-BBAF-695445E30B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9489903"/>
              </p:ext>
            </p:extLst>
          </p:nvPr>
        </p:nvGraphicFramePr>
        <p:xfrm>
          <a:off x="543212" y="2345478"/>
          <a:ext cx="2847877" cy="3789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47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de fornecedores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2044386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7113284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87997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está utilizando nenhum dos itens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3578576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32958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174195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outros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98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315936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recursos financeiros.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1518095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em cooperativas de crédito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91664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recursos de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factoring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47265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contrato de leasing / financeiras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69745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em entidade de microcrédito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com agiotas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107467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6178156"/>
                  </a:ext>
                </a:extLst>
              </a:tr>
            </a:tbl>
          </a:graphicData>
        </a:graphic>
      </p:graphicFrame>
      <p:graphicFrame>
        <p:nvGraphicFramePr>
          <p:cNvPr id="36" name="Tabela 35">
            <a:extLst>
              <a:ext uri="{FF2B5EF4-FFF2-40B4-BE49-F238E27FC236}">
                <a16:creationId xmlns:a16="http://schemas.microsoft.com/office/drawing/2014/main" id="{7C2C4978-8043-4AF2-AA69-10C735F84A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81373"/>
              </p:ext>
            </p:extLst>
          </p:nvPr>
        </p:nvGraphicFramePr>
        <p:xfrm>
          <a:off x="3391111" y="2345477"/>
          <a:ext cx="2913620" cy="37896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27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3925322474"/>
                    </a:ext>
                  </a:extLst>
                </a:gridCol>
                <a:gridCol w="58272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28911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157124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0650463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6931842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414391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7188808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7556187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5921052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0270881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9651975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1003650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71513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  <a:endParaRPr kumimoji="0" lang="pt-B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472C4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15313"/>
                  </a:ext>
                </a:extLst>
              </a:tr>
              <a:tr h="22292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86127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88BE2FE9-C6BB-49DA-B1CE-75AA7ECEDDA8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Q.10 - Eu vou citar alguns tipos de financiamento e gostaria que o(a) Sr.(a) me indicasse quais o(a) Sr.(a) está utilizando nesse momento.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E352FF50-8B0A-4CAA-A855-306D32AE320D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3E26414-2543-46C1-895A-52CE9E6ADE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155963"/>
              </p:ext>
            </p:extLst>
          </p:nvPr>
        </p:nvGraphicFramePr>
        <p:xfrm>
          <a:off x="10164653" y="1906646"/>
          <a:ext cx="1581624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28307913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C7306A5-162A-4683-82A8-DB28D6F56A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4513585"/>
              </p:ext>
            </p:extLst>
          </p:nvPr>
        </p:nvGraphicFramePr>
        <p:xfrm>
          <a:off x="7333307" y="2317035"/>
          <a:ext cx="2831336" cy="381804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31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de fornecedores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2631225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1891306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720321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está utilizando nenhum dos itens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8056124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6647159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5079253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outros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345300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4624759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recursos financeiros.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9958836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em cooperativas de crédito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recursos de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factoring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contrato de leasing / financeiras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em entidade de microcrédito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 com agiotas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613180"/>
                  </a:ext>
                </a:extLst>
              </a:tr>
              <a:tr h="2245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7471148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B1DDB1AA-4DF3-4D7A-9D8B-44B0F4A3C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1585712"/>
              </p:ext>
            </p:extLst>
          </p:nvPr>
        </p:nvGraphicFramePr>
        <p:xfrm>
          <a:off x="10164662" y="2301921"/>
          <a:ext cx="1581624" cy="37981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720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7208">
                  <a:extLst>
                    <a:ext uri="{9D8B030D-6E8A-4147-A177-3AD203B41FA5}">
                      <a16:colId xmlns:a16="http://schemas.microsoft.com/office/drawing/2014/main" val="3468505717"/>
                    </a:ext>
                  </a:extLst>
                </a:gridCol>
              </a:tblGrid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320394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626680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435910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1987529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4492763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1253517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360900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9541871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0016329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6568257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30562"/>
                  </a:ext>
                </a:extLst>
              </a:tr>
              <a:tr h="2234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250963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7733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10" grpId="0" animBg="1"/>
      <p:bldP spid="1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24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Tabela 39">
            <a:extLst>
              <a:ext uri="{FF2B5EF4-FFF2-40B4-BE49-F238E27FC236}">
                <a16:creationId xmlns:a16="http://schemas.microsoft.com/office/drawing/2014/main" id="{FF459850-5182-4350-B646-722BFB35F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72592"/>
              </p:ext>
            </p:extLst>
          </p:nvPr>
        </p:nvGraphicFramePr>
        <p:xfrm>
          <a:off x="2374403" y="1059375"/>
          <a:ext cx="14359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1796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1" name="Tabela 40">
            <a:extLst>
              <a:ext uri="{FF2B5EF4-FFF2-40B4-BE49-F238E27FC236}">
                <a16:creationId xmlns:a16="http://schemas.microsoft.com/office/drawing/2014/main" id="{CE9E3C2D-9E5D-47B1-AC82-19FF4C9B5A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6646641"/>
              </p:ext>
            </p:extLst>
          </p:nvPr>
        </p:nvGraphicFramePr>
        <p:xfrm>
          <a:off x="3810328" y="1431910"/>
          <a:ext cx="4111883" cy="22349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1118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de fornecedores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1146099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9027620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4548747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utilizando nenhum dos itens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1264084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4512971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5421990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outros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7242205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recursos financeiros.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12AFA3A0-4961-43FF-8E3A-46B678FE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525979"/>
              </p:ext>
            </p:extLst>
          </p:nvPr>
        </p:nvGraphicFramePr>
        <p:xfrm>
          <a:off x="2374404" y="1437998"/>
          <a:ext cx="1435924" cy="2228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1105160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261710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88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00469"/>
                  </a:ext>
                </a:extLst>
              </a:tr>
            </a:tbl>
          </a:graphicData>
        </a:graphic>
      </p:graphicFrame>
      <p:graphicFrame>
        <p:nvGraphicFramePr>
          <p:cNvPr id="44" name="Tabela 43">
            <a:extLst>
              <a:ext uri="{FF2B5EF4-FFF2-40B4-BE49-F238E27FC236}">
                <a16:creationId xmlns:a16="http://schemas.microsoft.com/office/drawing/2014/main" id="{1117F5A1-FC56-4E8C-890A-2D423BB7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0590026"/>
              </p:ext>
            </p:extLst>
          </p:nvPr>
        </p:nvGraphicFramePr>
        <p:xfrm>
          <a:off x="7134575" y="1171521"/>
          <a:ext cx="353144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5" name="Tabela 44">
            <a:extLst>
              <a:ext uri="{FF2B5EF4-FFF2-40B4-BE49-F238E27FC236}">
                <a16:creationId xmlns:a16="http://schemas.microsoft.com/office/drawing/2014/main" id="{FD67DAA9-90E2-4B84-82D0-DBC99450E8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0437587"/>
              </p:ext>
            </p:extLst>
          </p:nvPr>
        </p:nvGraphicFramePr>
        <p:xfrm>
          <a:off x="2428073" y="3751102"/>
          <a:ext cx="1382254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112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69112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F373914B-5FFA-4E4B-BB0D-3890C455B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803557"/>
              </p:ext>
            </p:extLst>
          </p:nvPr>
        </p:nvGraphicFramePr>
        <p:xfrm>
          <a:off x="3810327" y="4103271"/>
          <a:ext cx="3317415" cy="22288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317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de fornecedores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0392637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2807905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43116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utilizando nenhum dos itens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outros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recursos financeiros.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" name="Tabela 46">
            <a:extLst>
              <a:ext uri="{FF2B5EF4-FFF2-40B4-BE49-F238E27FC236}">
                <a16:creationId xmlns:a16="http://schemas.microsoft.com/office/drawing/2014/main" id="{8FC9894C-A978-45BD-BB1A-61C910247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507696"/>
              </p:ext>
            </p:extLst>
          </p:nvPr>
        </p:nvGraphicFramePr>
        <p:xfrm>
          <a:off x="2374403" y="4097182"/>
          <a:ext cx="1435924" cy="2228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7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96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6940118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944302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83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9921209"/>
                  </a:ext>
                </a:extLst>
              </a:tr>
            </a:tbl>
          </a:graphicData>
        </a:graphic>
      </p:graphicFrame>
      <p:graphicFrame>
        <p:nvGraphicFramePr>
          <p:cNvPr id="48" name="Tabela 47">
            <a:extLst>
              <a:ext uri="{FF2B5EF4-FFF2-40B4-BE49-F238E27FC236}">
                <a16:creationId xmlns:a16="http://schemas.microsoft.com/office/drawing/2014/main" id="{61E51797-B01E-489C-BC5F-15EF45973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9665736"/>
              </p:ext>
            </p:extLst>
          </p:nvPr>
        </p:nvGraphicFramePr>
        <p:xfrm>
          <a:off x="7127741" y="4097180"/>
          <a:ext cx="4478801" cy="2228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089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7897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059255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8379592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4799426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230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7520680"/>
                  </a:ext>
                </a:extLst>
              </a:tr>
            </a:tbl>
          </a:graphicData>
        </a:graphic>
      </p:graphicFrame>
      <p:graphicFrame>
        <p:nvGraphicFramePr>
          <p:cNvPr id="49" name="Tabela 48">
            <a:extLst>
              <a:ext uri="{FF2B5EF4-FFF2-40B4-BE49-F238E27FC236}">
                <a16:creationId xmlns:a16="http://schemas.microsoft.com/office/drawing/2014/main" id="{CC1FA1AC-FC69-44A1-9EC6-972A52132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8508992"/>
              </p:ext>
            </p:extLst>
          </p:nvPr>
        </p:nvGraphicFramePr>
        <p:xfrm>
          <a:off x="7127741" y="3824753"/>
          <a:ext cx="44788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197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197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197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197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21" name="Título 1">
            <a:extLst>
              <a:ext uri="{FF2B5EF4-FFF2-40B4-BE49-F238E27FC236}">
                <a16:creationId xmlns:a16="http://schemas.microsoft.com/office/drawing/2014/main" id="{F218E495-8DBF-4E79-BFA1-61AFECC42A5E}"/>
              </a:ext>
            </a:extLst>
          </p:cNvPr>
          <p:cNvSpPr txBox="1">
            <a:spLocks/>
          </p:cNvSpPr>
          <p:nvPr/>
        </p:nvSpPr>
        <p:spPr>
          <a:xfrm>
            <a:off x="408373" y="187424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Q.10 - Eu vou citar alguns tipos de financiamento e gostaria que o(a) Sr.(a) me indicasse quais o(a) Sr.(a) está utilizando nesse momento.</a:t>
            </a:r>
          </a:p>
        </p:txBody>
      </p:sp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26E82241-FCD5-4FF2-B135-FA76DABC91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5588126"/>
              </p:ext>
            </p:extLst>
          </p:nvPr>
        </p:nvGraphicFramePr>
        <p:xfrm>
          <a:off x="7134574" y="1425819"/>
          <a:ext cx="3531444" cy="22349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714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2935443026"/>
                    </a:ext>
                  </a:extLst>
                </a:gridCol>
                <a:gridCol w="1177148">
                  <a:extLst>
                    <a:ext uri="{9D8B030D-6E8A-4147-A177-3AD203B41FA5}">
                      <a16:colId xmlns:a16="http://schemas.microsoft.com/office/drawing/2014/main" val="3910895767"/>
                    </a:ext>
                  </a:extLst>
                </a:gridCol>
              </a:tblGrid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1625058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1037106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34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6567008"/>
                  </a:ext>
                </a:extLst>
              </a:tr>
            </a:tbl>
          </a:graphicData>
        </a:graphic>
      </p:graphicFrame>
      <p:sp>
        <p:nvSpPr>
          <p:cNvPr id="16" name="CaixaDeTexto 15">
            <a:extLst>
              <a:ext uri="{FF2B5EF4-FFF2-40B4-BE49-F238E27FC236}">
                <a16:creationId xmlns:a16="http://schemas.microsoft.com/office/drawing/2014/main" id="{4390EF49-9461-4D62-8970-D2BA7DB09B62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</p:spTree>
    <p:extLst>
      <p:ext uri="{BB962C8B-B14F-4D97-AF65-F5344CB8AC3E}">
        <p14:creationId xmlns:p14="http://schemas.microsoft.com/office/powerpoint/2010/main" val="189163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1" y="1737204"/>
            <a:ext cx="3992825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todas as regiões e estados, tanto o ‘cartão de crédito empresarial’ quanto o ‘</a:t>
            </a:r>
            <a:r>
              <a:rPr lang="pt-BR" i="1" dirty="0" err="1">
                <a:latin typeface="Calibri Light" panose="020F0302020204030204" pitchFamily="34" charset="0"/>
                <a:cs typeface="Calibri Light" panose="020F0302020204030204" pitchFamily="34" charset="0"/>
              </a:rPr>
              <a:t>pgto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 de fornecedores a prazo’ se destacam como os tipos de financiamento mais utilizados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0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CCD45725-B8A9-4EF1-887C-D490F7A84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3777690"/>
              </p:ext>
            </p:extLst>
          </p:nvPr>
        </p:nvGraphicFramePr>
        <p:xfrm>
          <a:off x="4598504" y="1392067"/>
          <a:ext cx="3474281" cy="20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742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pagamento de fornecedores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500062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984308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utilizando nenhum dos itens citados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recursos financeiros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680583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77B97233-F7D1-4AEF-B370-F499CEE57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352058"/>
              </p:ext>
            </p:extLst>
          </p:nvPr>
        </p:nvGraphicFramePr>
        <p:xfrm>
          <a:off x="8072785" y="1385978"/>
          <a:ext cx="3929910" cy="208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3034760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9510712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5844022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C5EB277-9C44-4347-AD86-996C8DE42D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508730"/>
              </p:ext>
            </p:extLst>
          </p:nvPr>
        </p:nvGraphicFramePr>
        <p:xfrm>
          <a:off x="8072783" y="1054382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08A048E0-8EEA-4EE5-A953-BAD765B6C8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8267221"/>
              </p:ext>
            </p:extLst>
          </p:nvPr>
        </p:nvGraphicFramePr>
        <p:xfrm>
          <a:off x="2397000" y="3858773"/>
          <a:ext cx="9674100" cy="22898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998916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693966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98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509135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6F4DBB8D-A9FA-4E9B-82A6-3D76A3209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339115"/>
              </p:ext>
            </p:extLst>
          </p:nvPr>
        </p:nvGraphicFramePr>
        <p:xfrm>
          <a:off x="2397000" y="3559612"/>
          <a:ext cx="967410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8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58300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4" name="CaixaDeTexto 13">
            <a:extLst>
              <a:ext uri="{FF2B5EF4-FFF2-40B4-BE49-F238E27FC236}">
                <a16:creationId xmlns:a16="http://schemas.microsoft.com/office/drawing/2014/main" id="{0A88CB3D-686F-4D55-BB29-9D0FF77F8D06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sp>
        <p:nvSpPr>
          <p:cNvPr id="15" name="Título 1">
            <a:extLst>
              <a:ext uri="{FF2B5EF4-FFF2-40B4-BE49-F238E27FC236}">
                <a16:creationId xmlns:a16="http://schemas.microsoft.com/office/drawing/2014/main" id="{BFFB7B6E-98F2-4029-B7A6-AC78677635FB}"/>
              </a:ext>
            </a:extLst>
          </p:cNvPr>
          <p:cNvSpPr txBox="1">
            <a:spLocks/>
          </p:cNvSpPr>
          <p:nvPr/>
        </p:nvSpPr>
        <p:spPr>
          <a:xfrm>
            <a:off x="408373" y="187424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Q.10 - Eu vou citar alguns tipos de financiamento e gostaria que o(a) Sr.(a) me indicasse quais o(a) Sr.(a) está utilizando nesse momento.</a:t>
            </a:r>
          </a:p>
        </p:txBody>
      </p:sp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27DA5D8C-64B9-474B-A363-F28920EC5A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933010"/>
              </p:ext>
            </p:extLst>
          </p:nvPr>
        </p:nvGraphicFramePr>
        <p:xfrm>
          <a:off x="166255" y="3885962"/>
          <a:ext cx="2217731" cy="226545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177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cartão de crédito empresarial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44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pagamento de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forneced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a prazo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50006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pagto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com cheque pré-datado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9843083"/>
                  </a:ext>
                </a:extLst>
              </a:tr>
              <a:tr h="23379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cheque especial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340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utilizando nenhum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 de amigos/ parentes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3379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privados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desconto de duplicata e títulos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33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empréstimos em bancos oficiais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642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recursos financeiros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6805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5597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82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Q.11 - Nos últimos 5 anos, qual foi a forma mais frequente de empréstimo/financiamento que sua empresa fez em bancos?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2.429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079942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presença dos empréstimos para as próprias Pessoas Físicas foi particularmente presente no perfil MEI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Contrariando a nova tendência que se insinuava a partir de 2016, os empréstimos PJ caíram para o menor patamar da série histórica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6505732"/>
              </p:ext>
            </p:extLst>
          </p:nvPr>
        </p:nvGraphicFramePr>
        <p:xfrm>
          <a:off x="896400" y="2523600"/>
          <a:ext cx="5504400" cy="33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635076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270397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7231D9C1-4FD4-4673-A967-0D6C730D1A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2666177"/>
              </p:ext>
            </p:extLst>
          </p:nvPr>
        </p:nvGraphicFramePr>
        <p:xfrm>
          <a:off x="1818000" y="4006800"/>
          <a:ext cx="2973600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áfico 33">
            <a:extLst>
              <a:ext uri="{FF2B5EF4-FFF2-40B4-BE49-F238E27FC236}">
                <a16:creationId xmlns:a16="http://schemas.microsoft.com/office/drawing/2014/main" id="{56A8440E-EF7C-4CC5-B69B-B41CBD63E5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4806991"/>
              </p:ext>
            </p:extLst>
          </p:nvPr>
        </p:nvGraphicFramePr>
        <p:xfrm>
          <a:off x="1954800" y="1191600"/>
          <a:ext cx="2822400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847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3C093E2E-AE03-43D1-8988-6D26E72DD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160341"/>
              </p:ext>
            </p:extLst>
          </p:nvPr>
        </p:nvGraphicFramePr>
        <p:xfrm>
          <a:off x="6199200" y="11916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A190FB58-5EC8-442F-A39F-45B05E007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205802"/>
              </p:ext>
            </p:extLst>
          </p:nvPr>
        </p:nvGraphicFramePr>
        <p:xfrm>
          <a:off x="6361200" y="38088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ítulo 1">
            <a:extLst>
              <a:ext uri="{FF2B5EF4-FFF2-40B4-BE49-F238E27FC236}">
                <a16:creationId xmlns:a16="http://schemas.microsoft.com/office/drawing/2014/main" id="{9BBD4EDF-F381-494F-BAB3-4AEB93EE5CC5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Q.11 - Nos últimos 5 anos, qual foi a forma mais frequente de empréstimo/financiamento que sua empresa fez em bancos?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8517FC91-0099-4C3B-8AB6-A37C15F2558A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2.429</a:t>
            </a:r>
          </a:p>
        </p:txBody>
      </p:sp>
    </p:spTree>
    <p:extLst>
      <p:ext uri="{BB962C8B-B14F-4D97-AF65-F5344CB8AC3E}">
        <p14:creationId xmlns:p14="http://schemas.microsoft.com/office/powerpoint/2010/main" val="1712344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5" grpId="0">
        <p:bldAsOne/>
      </p:bldGraphic>
      <p:bldGraphic spid="34" grpId="0">
        <p:bldAsOne/>
      </p:bldGraphic>
      <p:bldP spid="4" grpId="0"/>
      <p:bldGraphic spid="36" grpId="0">
        <p:bldAsOne/>
      </p:bldGraphic>
      <p:bldGraphic spid="37" grpId="0">
        <p:bldAsOne/>
      </p:bldGraphic>
      <p:bldP spid="1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6"/>
            <a:ext cx="10053349" cy="90473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Q.11 - Nos últimos 5 anos, qual foi a forma mais frequente de empréstimo/financiamento que sua empresa fez em bancos?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982766" y="1865391"/>
            <a:ext cx="39264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Particularmente nas regiões NE e CO os empréstimos para as Pessoas Físicas ainda são bem elevados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4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3AC4C278-82BC-41B4-86EC-94FFDBC96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8775953"/>
              </p:ext>
            </p:extLst>
          </p:nvPr>
        </p:nvGraphicFramePr>
        <p:xfrm>
          <a:off x="7200001" y="1301617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C6B9909-DB5C-4017-B126-FD39F3C77D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6480058"/>
              </p:ext>
            </p:extLst>
          </p:nvPr>
        </p:nvGraphicFramePr>
        <p:xfrm>
          <a:off x="408373" y="3544474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3" name="CaixaDeTexto 22">
            <a:extLst>
              <a:ext uri="{FF2B5EF4-FFF2-40B4-BE49-F238E27FC236}">
                <a16:creationId xmlns:a16="http://schemas.microsoft.com/office/drawing/2014/main" id="{D186FC09-9081-4E94-8A6E-5247C4CF8490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2.429</a:t>
            </a:r>
          </a:p>
        </p:txBody>
      </p:sp>
    </p:spTree>
    <p:extLst>
      <p:ext uri="{BB962C8B-B14F-4D97-AF65-F5344CB8AC3E}">
        <p14:creationId xmlns:p14="http://schemas.microsoft.com/office/powerpoint/2010/main" val="1244566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Graphic spid="21" grpId="0">
        <p:bldAsOne/>
      </p:bldGraphic>
      <p:bldGraphic spid="22" grpId="0">
        <p:bldAsOne/>
      </p:bldGraphic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CaixaDeTexto 70"/>
          <p:cNvSpPr txBox="1"/>
          <p:nvPr/>
        </p:nvSpPr>
        <p:spPr>
          <a:xfrm>
            <a:off x="4607542" y="849472"/>
            <a:ext cx="8690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 dirty="0">
                <a:solidFill>
                  <a:schemeClr val="bg1"/>
                </a:solidFill>
              </a:rPr>
              <a:t>porte</a:t>
            </a:r>
          </a:p>
        </p:txBody>
      </p:sp>
      <p:graphicFrame>
        <p:nvGraphicFramePr>
          <p:cNvPr id="76" name="Gráfico 75"/>
          <p:cNvGraphicFramePr/>
          <p:nvPr/>
        </p:nvGraphicFramePr>
        <p:xfrm>
          <a:off x="4455198" y="1980000"/>
          <a:ext cx="3695101" cy="26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0" name="CaixaDeTexto 79"/>
          <p:cNvSpPr txBox="1"/>
          <p:nvPr/>
        </p:nvSpPr>
        <p:spPr>
          <a:xfrm>
            <a:off x="4845467" y="5173161"/>
            <a:ext cx="6030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MEI</a:t>
            </a:r>
          </a:p>
        </p:txBody>
      </p:sp>
      <p:sp>
        <p:nvSpPr>
          <p:cNvPr id="83" name="CaixaDeTexto 82"/>
          <p:cNvSpPr txBox="1"/>
          <p:nvPr/>
        </p:nvSpPr>
        <p:spPr>
          <a:xfrm>
            <a:off x="6014775" y="5173161"/>
            <a:ext cx="534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ME</a:t>
            </a:r>
          </a:p>
        </p:txBody>
      </p:sp>
      <p:sp>
        <p:nvSpPr>
          <p:cNvPr id="86" name="CaixaDeTexto 85"/>
          <p:cNvSpPr txBox="1"/>
          <p:nvPr/>
        </p:nvSpPr>
        <p:spPr>
          <a:xfrm>
            <a:off x="7144286" y="5173161"/>
            <a:ext cx="5822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EPP</a:t>
            </a:r>
          </a:p>
        </p:txBody>
      </p:sp>
      <p:sp>
        <p:nvSpPr>
          <p:cNvPr id="33" name="CaixaDeTexto 5"/>
          <p:cNvSpPr txBox="1"/>
          <p:nvPr/>
        </p:nvSpPr>
        <p:spPr>
          <a:xfrm>
            <a:off x="5478400" y="6237016"/>
            <a:ext cx="343798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2060"/>
              </a:buClr>
              <a:buSzPct val="120000"/>
            </a:pPr>
            <a:r>
              <a:rPr lang="pt-BR" sz="1100" dirty="0">
                <a:solidFill>
                  <a:schemeClr val="bg1">
                    <a:lumMod val="85000"/>
                  </a:schemeClr>
                </a:solidFill>
                <a:ea typeface="Verdana" pitchFamily="34" charset="0"/>
                <a:cs typeface="Arial" charset="0"/>
              </a:rPr>
              <a:t>* porte das empresas foi definido a partir da classificação das empresas recebida na base de dados</a:t>
            </a:r>
          </a:p>
        </p:txBody>
      </p:sp>
      <p:sp>
        <p:nvSpPr>
          <p:cNvPr id="74" name="CaixaDeTexto 73"/>
          <p:cNvSpPr txBox="1"/>
          <p:nvPr/>
        </p:nvSpPr>
        <p:spPr>
          <a:xfrm>
            <a:off x="8419277" y="860912"/>
            <a:ext cx="8259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 dirty="0">
                <a:solidFill>
                  <a:schemeClr val="bg1"/>
                </a:solidFill>
              </a:rPr>
              <a:t>setor</a:t>
            </a:r>
          </a:p>
        </p:txBody>
      </p:sp>
      <p:grpSp>
        <p:nvGrpSpPr>
          <p:cNvPr id="109" name="Grupo 108"/>
          <p:cNvGrpSpPr/>
          <p:nvPr/>
        </p:nvGrpSpPr>
        <p:grpSpPr>
          <a:xfrm>
            <a:off x="7297226" y="4583507"/>
            <a:ext cx="331724" cy="452463"/>
            <a:chOff x="6985000" y="1363929"/>
            <a:chExt cx="346627" cy="433121"/>
          </a:xfrm>
          <a:solidFill>
            <a:schemeClr val="bg1"/>
          </a:solidFill>
        </p:grpSpPr>
        <p:sp>
          <p:nvSpPr>
            <p:cNvPr id="98" name="Freeform 14"/>
            <p:cNvSpPr>
              <a:spLocks noEditPoints="1"/>
            </p:cNvSpPr>
            <p:nvPr/>
          </p:nvSpPr>
          <p:spPr bwMode="auto">
            <a:xfrm>
              <a:off x="7014265" y="1436116"/>
              <a:ext cx="317362" cy="360934"/>
            </a:xfrm>
            <a:custGeom>
              <a:avLst/>
              <a:gdLst>
                <a:gd name="T0" fmla="*/ 1010 w 1201"/>
                <a:gd name="T1" fmla="*/ 1147 h 1365"/>
                <a:gd name="T2" fmla="*/ 819 w 1201"/>
                <a:gd name="T3" fmla="*/ 1283 h 1365"/>
                <a:gd name="T4" fmla="*/ 710 w 1201"/>
                <a:gd name="T5" fmla="*/ 1147 h 1365"/>
                <a:gd name="T6" fmla="*/ 874 w 1201"/>
                <a:gd name="T7" fmla="*/ 27 h 1365"/>
                <a:gd name="T8" fmla="*/ 0 w 1201"/>
                <a:gd name="T9" fmla="*/ 27 h 1365"/>
                <a:gd name="T10" fmla="*/ 1119 w 1201"/>
                <a:gd name="T11" fmla="*/ 1365 h 1365"/>
                <a:gd name="T12" fmla="*/ 710 w 1201"/>
                <a:gd name="T13" fmla="*/ 55 h 1365"/>
                <a:gd name="T14" fmla="*/ 710 w 1201"/>
                <a:gd name="T15" fmla="*/ 219 h 1365"/>
                <a:gd name="T16" fmla="*/ 819 w 1201"/>
                <a:gd name="T17" fmla="*/ 273 h 1365"/>
                <a:gd name="T18" fmla="*/ 710 w 1201"/>
                <a:gd name="T19" fmla="*/ 273 h 1365"/>
                <a:gd name="T20" fmla="*/ 819 w 1201"/>
                <a:gd name="T21" fmla="*/ 655 h 1365"/>
                <a:gd name="T22" fmla="*/ 710 w 1201"/>
                <a:gd name="T23" fmla="*/ 710 h 1365"/>
                <a:gd name="T24" fmla="*/ 710 w 1201"/>
                <a:gd name="T25" fmla="*/ 874 h 1365"/>
                <a:gd name="T26" fmla="*/ 819 w 1201"/>
                <a:gd name="T27" fmla="*/ 928 h 1365"/>
                <a:gd name="T28" fmla="*/ 710 w 1201"/>
                <a:gd name="T29" fmla="*/ 928 h 1365"/>
                <a:gd name="T30" fmla="*/ 55 w 1201"/>
                <a:gd name="T31" fmla="*/ 1147 h 1365"/>
                <a:gd name="T32" fmla="*/ 164 w 1201"/>
                <a:gd name="T33" fmla="*/ 1092 h 1365"/>
                <a:gd name="T34" fmla="*/ 164 w 1201"/>
                <a:gd name="T35" fmla="*/ 928 h 1365"/>
                <a:gd name="T36" fmla="*/ 55 w 1201"/>
                <a:gd name="T37" fmla="*/ 874 h 1365"/>
                <a:gd name="T38" fmla="*/ 164 w 1201"/>
                <a:gd name="T39" fmla="*/ 874 h 1365"/>
                <a:gd name="T40" fmla="*/ 55 w 1201"/>
                <a:gd name="T41" fmla="*/ 492 h 1365"/>
                <a:gd name="T42" fmla="*/ 164 w 1201"/>
                <a:gd name="T43" fmla="*/ 437 h 1365"/>
                <a:gd name="T44" fmla="*/ 164 w 1201"/>
                <a:gd name="T45" fmla="*/ 273 h 1365"/>
                <a:gd name="T46" fmla="*/ 55 w 1201"/>
                <a:gd name="T47" fmla="*/ 219 h 1365"/>
                <a:gd name="T48" fmla="*/ 164 w 1201"/>
                <a:gd name="T49" fmla="*/ 219 h 1365"/>
                <a:gd name="T50" fmla="*/ 218 w 1201"/>
                <a:gd name="T51" fmla="*/ 1147 h 1365"/>
                <a:gd name="T52" fmla="*/ 328 w 1201"/>
                <a:gd name="T53" fmla="*/ 1092 h 1365"/>
                <a:gd name="T54" fmla="*/ 328 w 1201"/>
                <a:gd name="T55" fmla="*/ 928 h 1365"/>
                <a:gd name="T56" fmla="*/ 218 w 1201"/>
                <a:gd name="T57" fmla="*/ 874 h 1365"/>
                <a:gd name="T58" fmla="*/ 328 w 1201"/>
                <a:gd name="T59" fmla="*/ 874 h 1365"/>
                <a:gd name="T60" fmla="*/ 218 w 1201"/>
                <a:gd name="T61" fmla="*/ 492 h 1365"/>
                <a:gd name="T62" fmla="*/ 328 w 1201"/>
                <a:gd name="T63" fmla="*/ 437 h 1365"/>
                <a:gd name="T64" fmla="*/ 328 w 1201"/>
                <a:gd name="T65" fmla="*/ 273 h 1365"/>
                <a:gd name="T66" fmla="*/ 218 w 1201"/>
                <a:gd name="T67" fmla="*/ 219 h 1365"/>
                <a:gd name="T68" fmla="*/ 328 w 1201"/>
                <a:gd name="T69" fmla="*/ 219 h 1365"/>
                <a:gd name="T70" fmla="*/ 382 w 1201"/>
                <a:gd name="T71" fmla="*/ 1147 h 1365"/>
                <a:gd name="T72" fmla="*/ 491 w 1201"/>
                <a:gd name="T73" fmla="*/ 1092 h 1365"/>
                <a:gd name="T74" fmla="*/ 491 w 1201"/>
                <a:gd name="T75" fmla="*/ 928 h 1365"/>
                <a:gd name="T76" fmla="*/ 382 w 1201"/>
                <a:gd name="T77" fmla="*/ 874 h 1365"/>
                <a:gd name="T78" fmla="*/ 491 w 1201"/>
                <a:gd name="T79" fmla="*/ 874 h 1365"/>
                <a:gd name="T80" fmla="*/ 382 w 1201"/>
                <a:gd name="T81" fmla="*/ 492 h 1365"/>
                <a:gd name="T82" fmla="*/ 491 w 1201"/>
                <a:gd name="T83" fmla="*/ 437 h 1365"/>
                <a:gd name="T84" fmla="*/ 491 w 1201"/>
                <a:gd name="T85" fmla="*/ 273 h 1365"/>
                <a:gd name="T86" fmla="*/ 382 w 1201"/>
                <a:gd name="T87" fmla="*/ 219 h 1365"/>
                <a:gd name="T88" fmla="*/ 491 w 1201"/>
                <a:gd name="T89" fmla="*/ 219 h 1365"/>
                <a:gd name="T90" fmla="*/ 546 w 1201"/>
                <a:gd name="T91" fmla="*/ 1147 h 1365"/>
                <a:gd name="T92" fmla="*/ 655 w 1201"/>
                <a:gd name="T93" fmla="*/ 1092 h 1365"/>
                <a:gd name="T94" fmla="*/ 655 w 1201"/>
                <a:gd name="T95" fmla="*/ 928 h 1365"/>
                <a:gd name="T96" fmla="*/ 546 w 1201"/>
                <a:gd name="T97" fmla="*/ 874 h 1365"/>
                <a:gd name="T98" fmla="*/ 655 w 1201"/>
                <a:gd name="T99" fmla="*/ 874 h 1365"/>
                <a:gd name="T100" fmla="*/ 546 w 1201"/>
                <a:gd name="T101" fmla="*/ 492 h 1365"/>
                <a:gd name="T102" fmla="*/ 655 w 1201"/>
                <a:gd name="T103" fmla="*/ 437 h 1365"/>
                <a:gd name="T104" fmla="*/ 655 w 1201"/>
                <a:gd name="T105" fmla="*/ 273 h 1365"/>
                <a:gd name="T106" fmla="*/ 546 w 1201"/>
                <a:gd name="T107" fmla="*/ 219 h 1365"/>
                <a:gd name="T108" fmla="*/ 655 w 1201"/>
                <a:gd name="T109" fmla="*/ 219 h 1365"/>
                <a:gd name="T110" fmla="*/ 874 w 1201"/>
                <a:gd name="T111" fmla="*/ 1283 h 1365"/>
                <a:gd name="T112" fmla="*/ 941 w 1201"/>
                <a:gd name="T113" fmla="*/ 1263 h 1365"/>
                <a:gd name="T114" fmla="*/ 1063 w 1201"/>
                <a:gd name="T115" fmla="*/ 1244 h 1365"/>
                <a:gd name="T116" fmla="*/ 1147 w 1201"/>
                <a:gd name="T117" fmla="*/ 1283 h 1365"/>
                <a:gd name="T118" fmla="*/ 1119 w 1201"/>
                <a:gd name="T119" fmla="*/ 1311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1" h="1365">
                  <a:moveTo>
                    <a:pt x="1119" y="1202"/>
                  </a:moveTo>
                  <a:cubicBezTo>
                    <a:pt x="1115" y="1202"/>
                    <a:pt x="1110" y="1202"/>
                    <a:pt x="1105" y="1203"/>
                  </a:cubicBezTo>
                  <a:cubicBezTo>
                    <a:pt x="1087" y="1169"/>
                    <a:pt x="1051" y="1147"/>
                    <a:pt x="1010" y="1147"/>
                  </a:cubicBezTo>
                  <a:cubicBezTo>
                    <a:pt x="970" y="1147"/>
                    <a:pt x="934" y="1169"/>
                    <a:pt x="915" y="1203"/>
                  </a:cubicBezTo>
                  <a:cubicBezTo>
                    <a:pt x="910" y="1202"/>
                    <a:pt x="906" y="1202"/>
                    <a:pt x="901" y="1202"/>
                  </a:cubicBezTo>
                  <a:cubicBezTo>
                    <a:pt x="856" y="1202"/>
                    <a:pt x="819" y="1238"/>
                    <a:pt x="819" y="1283"/>
                  </a:cubicBezTo>
                  <a:cubicBezTo>
                    <a:pt x="819" y="1293"/>
                    <a:pt x="821" y="1302"/>
                    <a:pt x="824" y="1311"/>
                  </a:cubicBezTo>
                  <a:cubicBezTo>
                    <a:pt x="710" y="1311"/>
                    <a:pt x="710" y="1311"/>
                    <a:pt x="710" y="1311"/>
                  </a:cubicBezTo>
                  <a:cubicBezTo>
                    <a:pt x="710" y="1147"/>
                    <a:pt x="710" y="1147"/>
                    <a:pt x="710" y="1147"/>
                  </a:cubicBezTo>
                  <a:cubicBezTo>
                    <a:pt x="846" y="1147"/>
                    <a:pt x="846" y="1147"/>
                    <a:pt x="846" y="1147"/>
                  </a:cubicBezTo>
                  <a:cubicBezTo>
                    <a:pt x="861" y="1147"/>
                    <a:pt x="874" y="1135"/>
                    <a:pt x="874" y="1120"/>
                  </a:cubicBezTo>
                  <a:cubicBezTo>
                    <a:pt x="874" y="27"/>
                    <a:pt x="874" y="27"/>
                    <a:pt x="874" y="27"/>
                  </a:cubicBezTo>
                  <a:cubicBezTo>
                    <a:pt x="874" y="12"/>
                    <a:pt x="861" y="0"/>
                    <a:pt x="84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338"/>
                    <a:pt x="0" y="1338"/>
                    <a:pt x="0" y="1338"/>
                  </a:cubicBezTo>
                  <a:cubicBezTo>
                    <a:pt x="0" y="1353"/>
                    <a:pt x="12" y="1365"/>
                    <a:pt x="27" y="1365"/>
                  </a:cubicBezTo>
                  <a:cubicBezTo>
                    <a:pt x="1119" y="1365"/>
                    <a:pt x="1119" y="1365"/>
                    <a:pt x="1119" y="1365"/>
                  </a:cubicBezTo>
                  <a:cubicBezTo>
                    <a:pt x="1165" y="1365"/>
                    <a:pt x="1201" y="1329"/>
                    <a:pt x="1201" y="1283"/>
                  </a:cubicBezTo>
                  <a:cubicBezTo>
                    <a:pt x="1201" y="1238"/>
                    <a:pt x="1165" y="1202"/>
                    <a:pt x="1119" y="1202"/>
                  </a:cubicBezTo>
                  <a:close/>
                  <a:moveTo>
                    <a:pt x="710" y="55"/>
                  </a:moveTo>
                  <a:cubicBezTo>
                    <a:pt x="819" y="55"/>
                    <a:pt x="819" y="55"/>
                    <a:pt x="819" y="55"/>
                  </a:cubicBezTo>
                  <a:cubicBezTo>
                    <a:pt x="819" y="219"/>
                    <a:pt x="819" y="219"/>
                    <a:pt x="819" y="219"/>
                  </a:cubicBezTo>
                  <a:cubicBezTo>
                    <a:pt x="710" y="219"/>
                    <a:pt x="710" y="219"/>
                    <a:pt x="710" y="219"/>
                  </a:cubicBezTo>
                  <a:lnTo>
                    <a:pt x="710" y="55"/>
                  </a:lnTo>
                  <a:close/>
                  <a:moveTo>
                    <a:pt x="710" y="273"/>
                  </a:moveTo>
                  <a:cubicBezTo>
                    <a:pt x="819" y="273"/>
                    <a:pt x="819" y="273"/>
                    <a:pt x="819" y="273"/>
                  </a:cubicBezTo>
                  <a:cubicBezTo>
                    <a:pt x="819" y="437"/>
                    <a:pt x="819" y="437"/>
                    <a:pt x="819" y="437"/>
                  </a:cubicBezTo>
                  <a:cubicBezTo>
                    <a:pt x="710" y="437"/>
                    <a:pt x="710" y="437"/>
                    <a:pt x="710" y="437"/>
                  </a:cubicBezTo>
                  <a:lnTo>
                    <a:pt x="710" y="273"/>
                  </a:lnTo>
                  <a:close/>
                  <a:moveTo>
                    <a:pt x="710" y="492"/>
                  </a:moveTo>
                  <a:cubicBezTo>
                    <a:pt x="819" y="492"/>
                    <a:pt x="819" y="492"/>
                    <a:pt x="819" y="492"/>
                  </a:cubicBezTo>
                  <a:cubicBezTo>
                    <a:pt x="819" y="655"/>
                    <a:pt x="819" y="655"/>
                    <a:pt x="819" y="655"/>
                  </a:cubicBezTo>
                  <a:cubicBezTo>
                    <a:pt x="710" y="655"/>
                    <a:pt x="710" y="655"/>
                    <a:pt x="710" y="655"/>
                  </a:cubicBezTo>
                  <a:lnTo>
                    <a:pt x="710" y="492"/>
                  </a:lnTo>
                  <a:close/>
                  <a:moveTo>
                    <a:pt x="710" y="710"/>
                  </a:moveTo>
                  <a:cubicBezTo>
                    <a:pt x="819" y="710"/>
                    <a:pt x="819" y="710"/>
                    <a:pt x="819" y="710"/>
                  </a:cubicBezTo>
                  <a:cubicBezTo>
                    <a:pt x="819" y="874"/>
                    <a:pt x="819" y="874"/>
                    <a:pt x="819" y="874"/>
                  </a:cubicBezTo>
                  <a:cubicBezTo>
                    <a:pt x="710" y="874"/>
                    <a:pt x="710" y="874"/>
                    <a:pt x="710" y="874"/>
                  </a:cubicBezTo>
                  <a:lnTo>
                    <a:pt x="710" y="710"/>
                  </a:lnTo>
                  <a:close/>
                  <a:moveTo>
                    <a:pt x="710" y="928"/>
                  </a:moveTo>
                  <a:cubicBezTo>
                    <a:pt x="819" y="928"/>
                    <a:pt x="819" y="928"/>
                    <a:pt x="819" y="928"/>
                  </a:cubicBezTo>
                  <a:cubicBezTo>
                    <a:pt x="819" y="1092"/>
                    <a:pt x="819" y="1092"/>
                    <a:pt x="819" y="1092"/>
                  </a:cubicBezTo>
                  <a:cubicBezTo>
                    <a:pt x="710" y="1092"/>
                    <a:pt x="710" y="1092"/>
                    <a:pt x="710" y="1092"/>
                  </a:cubicBezTo>
                  <a:lnTo>
                    <a:pt x="710" y="928"/>
                  </a:lnTo>
                  <a:close/>
                  <a:moveTo>
                    <a:pt x="164" y="1311"/>
                  </a:moveTo>
                  <a:cubicBezTo>
                    <a:pt x="55" y="1311"/>
                    <a:pt x="55" y="1311"/>
                    <a:pt x="55" y="1311"/>
                  </a:cubicBezTo>
                  <a:cubicBezTo>
                    <a:pt x="55" y="1147"/>
                    <a:pt x="55" y="1147"/>
                    <a:pt x="55" y="1147"/>
                  </a:cubicBezTo>
                  <a:cubicBezTo>
                    <a:pt x="164" y="1147"/>
                    <a:pt x="164" y="1147"/>
                    <a:pt x="164" y="1147"/>
                  </a:cubicBezTo>
                  <a:lnTo>
                    <a:pt x="164" y="1311"/>
                  </a:lnTo>
                  <a:close/>
                  <a:moveTo>
                    <a:pt x="164" y="1092"/>
                  </a:moveTo>
                  <a:cubicBezTo>
                    <a:pt x="55" y="1092"/>
                    <a:pt x="55" y="1092"/>
                    <a:pt x="55" y="1092"/>
                  </a:cubicBezTo>
                  <a:cubicBezTo>
                    <a:pt x="55" y="928"/>
                    <a:pt x="55" y="928"/>
                    <a:pt x="55" y="928"/>
                  </a:cubicBezTo>
                  <a:cubicBezTo>
                    <a:pt x="164" y="928"/>
                    <a:pt x="164" y="928"/>
                    <a:pt x="164" y="928"/>
                  </a:cubicBezTo>
                  <a:lnTo>
                    <a:pt x="164" y="1092"/>
                  </a:lnTo>
                  <a:close/>
                  <a:moveTo>
                    <a:pt x="164" y="874"/>
                  </a:moveTo>
                  <a:cubicBezTo>
                    <a:pt x="55" y="874"/>
                    <a:pt x="55" y="874"/>
                    <a:pt x="55" y="874"/>
                  </a:cubicBezTo>
                  <a:cubicBezTo>
                    <a:pt x="55" y="710"/>
                    <a:pt x="55" y="710"/>
                    <a:pt x="55" y="710"/>
                  </a:cubicBezTo>
                  <a:cubicBezTo>
                    <a:pt x="164" y="710"/>
                    <a:pt x="164" y="710"/>
                    <a:pt x="164" y="710"/>
                  </a:cubicBezTo>
                  <a:lnTo>
                    <a:pt x="164" y="874"/>
                  </a:lnTo>
                  <a:close/>
                  <a:moveTo>
                    <a:pt x="164" y="655"/>
                  </a:moveTo>
                  <a:cubicBezTo>
                    <a:pt x="55" y="655"/>
                    <a:pt x="55" y="655"/>
                    <a:pt x="55" y="655"/>
                  </a:cubicBezTo>
                  <a:cubicBezTo>
                    <a:pt x="55" y="492"/>
                    <a:pt x="55" y="492"/>
                    <a:pt x="55" y="492"/>
                  </a:cubicBezTo>
                  <a:cubicBezTo>
                    <a:pt x="164" y="492"/>
                    <a:pt x="164" y="492"/>
                    <a:pt x="164" y="492"/>
                  </a:cubicBezTo>
                  <a:lnTo>
                    <a:pt x="164" y="655"/>
                  </a:lnTo>
                  <a:close/>
                  <a:moveTo>
                    <a:pt x="164" y="437"/>
                  </a:moveTo>
                  <a:cubicBezTo>
                    <a:pt x="55" y="437"/>
                    <a:pt x="55" y="437"/>
                    <a:pt x="55" y="437"/>
                  </a:cubicBezTo>
                  <a:cubicBezTo>
                    <a:pt x="55" y="273"/>
                    <a:pt x="55" y="273"/>
                    <a:pt x="55" y="273"/>
                  </a:cubicBezTo>
                  <a:cubicBezTo>
                    <a:pt x="164" y="273"/>
                    <a:pt x="164" y="273"/>
                    <a:pt x="164" y="273"/>
                  </a:cubicBezTo>
                  <a:lnTo>
                    <a:pt x="164" y="437"/>
                  </a:lnTo>
                  <a:close/>
                  <a:moveTo>
                    <a:pt x="164" y="219"/>
                  </a:moveTo>
                  <a:cubicBezTo>
                    <a:pt x="55" y="219"/>
                    <a:pt x="55" y="219"/>
                    <a:pt x="55" y="219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64" y="55"/>
                    <a:pt x="164" y="55"/>
                    <a:pt x="164" y="55"/>
                  </a:cubicBezTo>
                  <a:lnTo>
                    <a:pt x="164" y="219"/>
                  </a:lnTo>
                  <a:close/>
                  <a:moveTo>
                    <a:pt x="328" y="1311"/>
                  </a:moveTo>
                  <a:cubicBezTo>
                    <a:pt x="218" y="1311"/>
                    <a:pt x="218" y="1311"/>
                    <a:pt x="218" y="1311"/>
                  </a:cubicBezTo>
                  <a:cubicBezTo>
                    <a:pt x="218" y="1147"/>
                    <a:pt x="218" y="1147"/>
                    <a:pt x="218" y="1147"/>
                  </a:cubicBezTo>
                  <a:cubicBezTo>
                    <a:pt x="328" y="1147"/>
                    <a:pt x="328" y="1147"/>
                    <a:pt x="328" y="1147"/>
                  </a:cubicBezTo>
                  <a:lnTo>
                    <a:pt x="328" y="1311"/>
                  </a:lnTo>
                  <a:close/>
                  <a:moveTo>
                    <a:pt x="328" y="1092"/>
                  </a:moveTo>
                  <a:cubicBezTo>
                    <a:pt x="218" y="1092"/>
                    <a:pt x="218" y="1092"/>
                    <a:pt x="218" y="1092"/>
                  </a:cubicBezTo>
                  <a:cubicBezTo>
                    <a:pt x="218" y="928"/>
                    <a:pt x="218" y="928"/>
                    <a:pt x="218" y="928"/>
                  </a:cubicBezTo>
                  <a:cubicBezTo>
                    <a:pt x="328" y="928"/>
                    <a:pt x="328" y="928"/>
                    <a:pt x="328" y="928"/>
                  </a:cubicBezTo>
                  <a:lnTo>
                    <a:pt x="328" y="1092"/>
                  </a:lnTo>
                  <a:close/>
                  <a:moveTo>
                    <a:pt x="328" y="874"/>
                  </a:moveTo>
                  <a:cubicBezTo>
                    <a:pt x="218" y="874"/>
                    <a:pt x="218" y="874"/>
                    <a:pt x="218" y="874"/>
                  </a:cubicBezTo>
                  <a:cubicBezTo>
                    <a:pt x="218" y="710"/>
                    <a:pt x="218" y="710"/>
                    <a:pt x="218" y="710"/>
                  </a:cubicBezTo>
                  <a:cubicBezTo>
                    <a:pt x="328" y="710"/>
                    <a:pt x="328" y="710"/>
                    <a:pt x="328" y="710"/>
                  </a:cubicBezTo>
                  <a:lnTo>
                    <a:pt x="328" y="874"/>
                  </a:lnTo>
                  <a:close/>
                  <a:moveTo>
                    <a:pt x="328" y="655"/>
                  </a:moveTo>
                  <a:cubicBezTo>
                    <a:pt x="218" y="655"/>
                    <a:pt x="218" y="655"/>
                    <a:pt x="218" y="655"/>
                  </a:cubicBezTo>
                  <a:cubicBezTo>
                    <a:pt x="218" y="492"/>
                    <a:pt x="218" y="492"/>
                    <a:pt x="218" y="492"/>
                  </a:cubicBezTo>
                  <a:cubicBezTo>
                    <a:pt x="328" y="492"/>
                    <a:pt x="328" y="492"/>
                    <a:pt x="328" y="492"/>
                  </a:cubicBezTo>
                  <a:lnTo>
                    <a:pt x="328" y="655"/>
                  </a:lnTo>
                  <a:close/>
                  <a:moveTo>
                    <a:pt x="328" y="437"/>
                  </a:moveTo>
                  <a:cubicBezTo>
                    <a:pt x="218" y="437"/>
                    <a:pt x="218" y="437"/>
                    <a:pt x="218" y="437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328" y="273"/>
                    <a:pt x="328" y="273"/>
                    <a:pt x="328" y="273"/>
                  </a:cubicBezTo>
                  <a:lnTo>
                    <a:pt x="328" y="437"/>
                  </a:lnTo>
                  <a:close/>
                  <a:moveTo>
                    <a:pt x="328" y="219"/>
                  </a:moveTo>
                  <a:cubicBezTo>
                    <a:pt x="218" y="219"/>
                    <a:pt x="218" y="219"/>
                    <a:pt x="218" y="219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328" y="55"/>
                    <a:pt x="328" y="55"/>
                    <a:pt x="328" y="55"/>
                  </a:cubicBezTo>
                  <a:lnTo>
                    <a:pt x="328" y="219"/>
                  </a:lnTo>
                  <a:close/>
                  <a:moveTo>
                    <a:pt x="491" y="1311"/>
                  </a:moveTo>
                  <a:cubicBezTo>
                    <a:pt x="382" y="1311"/>
                    <a:pt x="382" y="1311"/>
                    <a:pt x="382" y="1311"/>
                  </a:cubicBezTo>
                  <a:cubicBezTo>
                    <a:pt x="382" y="1147"/>
                    <a:pt x="382" y="1147"/>
                    <a:pt x="382" y="1147"/>
                  </a:cubicBezTo>
                  <a:cubicBezTo>
                    <a:pt x="491" y="1147"/>
                    <a:pt x="491" y="1147"/>
                    <a:pt x="491" y="1147"/>
                  </a:cubicBezTo>
                  <a:lnTo>
                    <a:pt x="491" y="1311"/>
                  </a:lnTo>
                  <a:close/>
                  <a:moveTo>
                    <a:pt x="491" y="1092"/>
                  </a:moveTo>
                  <a:cubicBezTo>
                    <a:pt x="382" y="1092"/>
                    <a:pt x="382" y="1092"/>
                    <a:pt x="382" y="1092"/>
                  </a:cubicBezTo>
                  <a:cubicBezTo>
                    <a:pt x="382" y="928"/>
                    <a:pt x="382" y="928"/>
                    <a:pt x="382" y="928"/>
                  </a:cubicBezTo>
                  <a:cubicBezTo>
                    <a:pt x="491" y="928"/>
                    <a:pt x="491" y="928"/>
                    <a:pt x="491" y="928"/>
                  </a:cubicBezTo>
                  <a:lnTo>
                    <a:pt x="491" y="1092"/>
                  </a:lnTo>
                  <a:close/>
                  <a:moveTo>
                    <a:pt x="491" y="874"/>
                  </a:moveTo>
                  <a:cubicBezTo>
                    <a:pt x="382" y="874"/>
                    <a:pt x="382" y="874"/>
                    <a:pt x="382" y="874"/>
                  </a:cubicBezTo>
                  <a:cubicBezTo>
                    <a:pt x="382" y="710"/>
                    <a:pt x="382" y="710"/>
                    <a:pt x="382" y="710"/>
                  </a:cubicBezTo>
                  <a:cubicBezTo>
                    <a:pt x="491" y="710"/>
                    <a:pt x="491" y="710"/>
                    <a:pt x="491" y="710"/>
                  </a:cubicBezTo>
                  <a:lnTo>
                    <a:pt x="491" y="874"/>
                  </a:lnTo>
                  <a:close/>
                  <a:moveTo>
                    <a:pt x="491" y="655"/>
                  </a:moveTo>
                  <a:cubicBezTo>
                    <a:pt x="382" y="655"/>
                    <a:pt x="382" y="655"/>
                    <a:pt x="382" y="655"/>
                  </a:cubicBezTo>
                  <a:cubicBezTo>
                    <a:pt x="382" y="492"/>
                    <a:pt x="382" y="492"/>
                    <a:pt x="382" y="492"/>
                  </a:cubicBezTo>
                  <a:cubicBezTo>
                    <a:pt x="491" y="492"/>
                    <a:pt x="491" y="492"/>
                    <a:pt x="491" y="492"/>
                  </a:cubicBezTo>
                  <a:lnTo>
                    <a:pt x="491" y="655"/>
                  </a:lnTo>
                  <a:close/>
                  <a:moveTo>
                    <a:pt x="491" y="437"/>
                  </a:moveTo>
                  <a:cubicBezTo>
                    <a:pt x="382" y="437"/>
                    <a:pt x="382" y="437"/>
                    <a:pt x="382" y="437"/>
                  </a:cubicBezTo>
                  <a:cubicBezTo>
                    <a:pt x="382" y="273"/>
                    <a:pt x="382" y="273"/>
                    <a:pt x="382" y="273"/>
                  </a:cubicBezTo>
                  <a:cubicBezTo>
                    <a:pt x="491" y="273"/>
                    <a:pt x="491" y="273"/>
                    <a:pt x="491" y="273"/>
                  </a:cubicBezTo>
                  <a:lnTo>
                    <a:pt x="491" y="437"/>
                  </a:lnTo>
                  <a:close/>
                  <a:moveTo>
                    <a:pt x="491" y="219"/>
                  </a:moveTo>
                  <a:cubicBezTo>
                    <a:pt x="382" y="219"/>
                    <a:pt x="382" y="219"/>
                    <a:pt x="382" y="219"/>
                  </a:cubicBezTo>
                  <a:cubicBezTo>
                    <a:pt x="382" y="55"/>
                    <a:pt x="382" y="55"/>
                    <a:pt x="382" y="55"/>
                  </a:cubicBezTo>
                  <a:cubicBezTo>
                    <a:pt x="491" y="55"/>
                    <a:pt x="491" y="55"/>
                    <a:pt x="491" y="55"/>
                  </a:cubicBezTo>
                  <a:lnTo>
                    <a:pt x="491" y="219"/>
                  </a:lnTo>
                  <a:close/>
                  <a:moveTo>
                    <a:pt x="655" y="1311"/>
                  </a:moveTo>
                  <a:cubicBezTo>
                    <a:pt x="546" y="1311"/>
                    <a:pt x="546" y="1311"/>
                    <a:pt x="546" y="1311"/>
                  </a:cubicBezTo>
                  <a:cubicBezTo>
                    <a:pt x="546" y="1147"/>
                    <a:pt x="546" y="1147"/>
                    <a:pt x="546" y="1147"/>
                  </a:cubicBezTo>
                  <a:cubicBezTo>
                    <a:pt x="655" y="1147"/>
                    <a:pt x="655" y="1147"/>
                    <a:pt x="655" y="1147"/>
                  </a:cubicBezTo>
                  <a:lnTo>
                    <a:pt x="655" y="1311"/>
                  </a:lnTo>
                  <a:close/>
                  <a:moveTo>
                    <a:pt x="655" y="1092"/>
                  </a:moveTo>
                  <a:cubicBezTo>
                    <a:pt x="546" y="1092"/>
                    <a:pt x="546" y="1092"/>
                    <a:pt x="546" y="1092"/>
                  </a:cubicBezTo>
                  <a:cubicBezTo>
                    <a:pt x="546" y="928"/>
                    <a:pt x="546" y="928"/>
                    <a:pt x="546" y="928"/>
                  </a:cubicBezTo>
                  <a:cubicBezTo>
                    <a:pt x="655" y="928"/>
                    <a:pt x="655" y="928"/>
                    <a:pt x="655" y="928"/>
                  </a:cubicBezTo>
                  <a:lnTo>
                    <a:pt x="655" y="1092"/>
                  </a:lnTo>
                  <a:close/>
                  <a:moveTo>
                    <a:pt x="655" y="874"/>
                  </a:moveTo>
                  <a:cubicBezTo>
                    <a:pt x="546" y="874"/>
                    <a:pt x="546" y="874"/>
                    <a:pt x="546" y="874"/>
                  </a:cubicBezTo>
                  <a:cubicBezTo>
                    <a:pt x="546" y="710"/>
                    <a:pt x="546" y="710"/>
                    <a:pt x="546" y="710"/>
                  </a:cubicBezTo>
                  <a:cubicBezTo>
                    <a:pt x="655" y="710"/>
                    <a:pt x="655" y="710"/>
                    <a:pt x="655" y="710"/>
                  </a:cubicBezTo>
                  <a:lnTo>
                    <a:pt x="655" y="874"/>
                  </a:lnTo>
                  <a:close/>
                  <a:moveTo>
                    <a:pt x="655" y="655"/>
                  </a:moveTo>
                  <a:cubicBezTo>
                    <a:pt x="546" y="655"/>
                    <a:pt x="546" y="655"/>
                    <a:pt x="546" y="655"/>
                  </a:cubicBezTo>
                  <a:cubicBezTo>
                    <a:pt x="546" y="492"/>
                    <a:pt x="546" y="492"/>
                    <a:pt x="546" y="492"/>
                  </a:cubicBezTo>
                  <a:cubicBezTo>
                    <a:pt x="655" y="492"/>
                    <a:pt x="655" y="492"/>
                    <a:pt x="655" y="492"/>
                  </a:cubicBezTo>
                  <a:lnTo>
                    <a:pt x="655" y="655"/>
                  </a:lnTo>
                  <a:close/>
                  <a:moveTo>
                    <a:pt x="655" y="437"/>
                  </a:moveTo>
                  <a:cubicBezTo>
                    <a:pt x="546" y="437"/>
                    <a:pt x="546" y="437"/>
                    <a:pt x="546" y="437"/>
                  </a:cubicBezTo>
                  <a:cubicBezTo>
                    <a:pt x="546" y="273"/>
                    <a:pt x="546" y="273"/>
                    <a:pt x="546" y="273"/>
                  </a:cubicBezTo>
                  <a:cubicBezTo>
                    <a:pt x="655" y="273"/>
                    <a:pt x="655" y="273"/>
                    <a:pt x="655" y="273"/>
                  </a:cubicBezTo>
                  <a:lnTo>
                    <a:pt x="655" y="437"/>
                  </a:lnTo>
                  <a:close/>
                  <a:moveTo>
                    <a:pt x="655" y="219"/>
                  </a:moveTo>
                  <a:cubicBezTo>
                    <a:pt x="546" y="219"/>
                    <a:pt x="546" y="219"/>
                    <a:pt x="546" y="219"/>
                  </a:cubicBezTo>
                  <a:cubicBezTo>
                    <a:pt x="546" y="55"/>
                    <a:pt x="546" y="55"/>
                    <a:pt x="546" y="55"/>
                  </a:cubicBezTo>
                  <a:cubicBezTo>
                    <a:pt x="655" y="55"/>
                    <a:pt x="655" y="55"/>
                    <a:pt x="655" y="55"/>
                  </a:cubicBezTo>
                  <a:lnTo>
                    <a:pt x="655" y="219"/>
                  </a:lnTo>
                  <a:close/>
                  <a:moveTo>
                    <a:pt x="1119" y="1311"/>
                  </a:moveTo>
                  <a:cubicBezTo>
                    <a:pt x="901" y="1311"/>
                    <a:pt x="901" y="1311"/>
                    <a:pt x="901" y="1311"/>
                  </a:cubicBezTo>
                  <a:cubicBezTo>
                    <a:pt x="886" y="1311"/>
                    <a:pt x="874" y="1299"/>
                    <a:pt x="874" y="1283"/>
                  </a:cubicBezTo>
                  <a:cubicBezTo>
                    <a:pt x="874" y="1268"/>
                    <a:pt x="886" y="1256"/>
                    <a:pt x="901" y="1256"/>
                  </a:cubicBezTo>
                  <a:cubicBezTo>
                    <a:pt x="906" y="1256"/>
                    <a:pt x="911" y="1258"/>
                    <a:pt x="916" y="1261"/>
                  </a:cubicBezTo>
                  <a:cubicBezTo>
                    <a:pt x="923" y="1265"/>
                    <a:pt x="933" y="1266"/>
                    <a:pt x="941" y="1263"/>
                  </a:cubicBezTo>
                  <a:cubicBezTo>
                    <a:pt x="949" y="1260"/>
                    <a:pt x="955" y="1252"/>
                    <a:pt x="957" y="1244"/>
                  </a:cubicBezTo>
                  <a:cubicBezTo>
                    <a:pt x="963" y="1219"/>
                    <a:pt x="985" y="1202"/>
                    <a:pt x="1010" y="1202"/>
                  </a:cubicBezTo>
                  <a:cubicBezTo>
                    <a:pt x="1036" y="1202"/>
                    <a:pt x="1058" y="1219"/>
                    <a:pt x="1063" y="1244"/>
                  </a:cubicBezTo>
                  <a:cubicBezTo>
                    <a:pt x="1065" y="1252"/>
                    <a:pt x="1071" y="1260"/>
                    <a:pt x="1080" y="1263"/>
                  </a:cubicBezTo>
                  <a:cubicBezTo>
                    <a:pt x="1088" y="1266"/>
                    <a:pt x="1097" y="1265"/>
                    <a:pt x="1105" y="1261"/>
                  </a:cubicBezTo>
                  <a:cubicBezTo>
                    <a:pt x="1122" y="1249"/>
                    <a:pt x="1147" y="1263"/>
                    <a:pt x="1147" y="1283"/>
                  </a:cubicBezTo>
                  <a:cubicBezTo>
                    <a:pt x="1147" y="1299"/>
                    <a:pt x="1135" y="1311"/>
                    <a:pt x="1119" y="1311"/>
                  </a:cubicBezTo>
                  <a:close/>
                  <a:moveTo>
                    <a:pt x="1119" y="1311"/>
                  </a:moveTo>
                  <a:cubicBezTo>
                    <a:pt x="1119" y="1311"/>
                    <a:pt x="1119" y="1311"/>
                    <a:pt x="1119" y="131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5"/>
            <p:cNvSpPr>
              <a:spLocks/>
            </p:cNvSpPr>
            <p:nvPr/>
          </p:nvSpPr>
          <p:spPr bwMode="auto">
            <a:xfrm>
              <a:off x="6985000" y="1363929"/>
              <a:ext cx="288747" cy="431820"/>
            </a:xfrm>
            <a:custGeom>
              <a:avLst/>
              <a:gdLst>
                <a:gd name="T0" fmla="*/ 1065 w 1092"/>
                <a:gd name="T1" fmla="*/ 164 h 1632"/>
                <a:gd name="T2" fmla="*/ 873 w 1092"/>
                <a:gd name="T3" fmla="*/ 164 h 1632"/>
                <a:gd name="T4" fmla="*/ 873 w 1092"/>
                <a:gd name="T5" fmla="*/ 82 h 1632"/>
                <a:gd name="T6" fmla="*/ 846 w 1092"/>
                <a:gd name="T7" fmla="*/ 55 h 1632"/>
                <a:gd name="T8" fmla="*/ 655 w 1092"/>
                <a:gd name="T9" fmla="*/ 55 h 1632"/>
                <a:gd name="T10" fmla="*/ 655 w 1092"/>
                <a:gd name="T11" fmla="*/ 27 h 1632"/>
                <a:gd name="T12" fmla="*/ 628 w 1092"/>
                <a:gd name="T13" fmla="*/ 0 h 1632"/>
                <a:gd name="T14" fmla="*/ 464 w 1092"/>
                <a:gd name="T15" fmla="*/ 0 h 1632"/>
                <a:gd name="T16" fmla="*/ 437 w 1092"/>
                <a:gd name="T17" fmla="*/ 27 h 1632"/>
                <a:gd name="T18" fmla="*/ 437 w 1092"/>
                <a:gd name="T19" fmla="*/ 55 h 1632"/>
                <a:gd name="T20" fmla="*/ 245 w 1092"/>
                <a:gd name="T21" fmla="*/ 55 h 1632"/>
                <a:gd name="T22" fmla="*/ 218 w 1092"/>
                <a:gd name="T23" fmla="*/ 82 h 1632"/>
                <a:gd name="T24" fmla="*/ 218 w 1092"/>
                <a:gd name="T25" fmla="*/ 164 h 1632"/>
                <a:gd name="T26" fmla="*/ 27 w 1092"/>
                <a:gd name="T27" fmla="*/ 164 h 1632"/>
                <a:gd name="T28" fmla="*/ 0 w 1092"/>
                <a:gd name="T29" fmla="*/ 191 h 1632"/>
                <a:gd name="T30" fmla="*/ 0 w 1092"/>
                <a:gd name="T31" fmla="*/ 1509 h 1632"/>
                <a:gd name="T32" fmla="*/ 0 w 1092"/>
                <a:gd name="T33" fmla="*/ 1570 h 1632"/>
                <a:gd name="T34" fmla="*/ 0 w 1092"/>
                <a:gd name="T35" fmla="*/ 1604 h 1632"/>
                <a:gd name="T36" fmla="*/ 27 w 1092"/>
                <a:gd name="T37" fmla="*/ 1632 h 1632"/>
                <a:gd name="T38" fmla="*/ 54 w 1092"/>
                <a:gd name="T39" fmla="*/ 1604 h 1632"/>
                <a:gd name="T40" fmla="*/ 54 w 1092"/>
                <a:gd name="T41" fmla="*/ 1570 h 1632"/>
                <a:gd name="T42" fmla="*/ 54 w 1092"/>
                <a:gd name="T43" fmla="*/ 1509 h 1632"/>
                <a:gd name="T44" fmla="*/ 54 w 1092"/>
                <a:gd name="T45" fmla="*/ 218 h 1632"/>
                <a:gd name="T46" fmla="*/ 245 w 1092"/>
                <a:gd name="T47" fmla="*/ 218 h 1632"/>
                <a:gd name="T48" fmla="*/ 273 w 1092"/>
                <a:gd name="T49" fmla="*/ 191 h 1632"/>
                <a:gd name="T50" fmla="*/ 273 w 1092"/>
                <a:gd name="T51" fmla="*/ 109 h 1632"/>
                <a:gd name="T52" fmla="*/ 464 w 1092"/>
                <a:gd name="T53" fmla="*/ 109 h 1632"/>
                <a:gd name="T54" fmla="*/ 491 w 1092"/>
                <a:gd name="T55" fmla="*/ 82 h 1632"/>
                <a:gd name="T56" fmla="*/ 491 w 1092"/>
                <a:gd name="T57" fmla="*/ 55 h 1632"/>
                <a:gd name="T58" fmla="*/ 600 w 1092"/>
                <a:gd name="T59" fmla="*/ 55 h 1632"/>
                <a:gd name="T60" fmla="*/ 600 w 1092"/>
                <a:gd name="T61" fmla="*/ 82 h 1632"/>
                <a:gd name="T62" fmla="*/ 628 w 1092"/>
                <a:gd name="T63" fmla="*/ 109 h 1632"/>
                <a:gd name="T64" fmla="*/ 819 w 1092"/>
                <a:gd name="T65" fmla="*/ 109 h 1632"/>
                <a:gd name="T66" fmla="*/ 819 w 1092"/>
                <a:gd name="T67" fmla="*/ 164 h 1632"/>
                <a:gd name="T68" fmla="*/ 355 w 1092"/>
                <a:gd name="T69" fmla="*/ 164 h 1632"/>
                <a:gd name="T70" fmla="*/ 327 w 1092"/>
                <a:gd name="T71" fmla="*/ 191 h 1632"/>
                <a:gd name="T72" fmla="*/ 355 w 1092"/>
                <a:gd name="T73" fmla="*/ 218 h 1632"/>
                <a:gd name="T74" fmla="*/ 1037 w 1092"/>
                <a:gd name="T75" fmla="*/ 218 h 1632"/>
                <a:gd name="T76" fmla="*/ 1037 w 1092"/>
                <a:gd name="T77" fmla="*/ 1351 h 1632"/>
                <a:gd name="T78" fmla="*/ 1065 w 1092"/>
                <a:gd name="T79" fmla="*/ 1378 h 1632"/>
                <a:gd name="T80" fmla="*/ 1092 w 1092"/>
                <a:gd name="T81" fmla="*/ 1351 h 1632"/>
                <a:gd name="T82" fmla="*/ 1092 w 1092"/>
                <a:gd name="T83" fmla="*/ 191 h 1632"/>
                <a:gd name="T84" fmla="*/ 1065 w 1092"/>
                <a:gd name="T85" fmla="*/ 164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2" h="1632">
                  <a:moveTo>
                    <a:pt x="1065" y="164"/>
                  </a:moveTo>
                  <a:cubicBezTo>
                    <a:pt x="873" y="164"/>
                    <a:pt x="873" y="164"/>
                    <a:pt x="873" y="164"/>
                  </a:cubicBezTo>
                  <a:cubicBezTo>
                    <a:pt x="873" y="82"/>
                    <a:pt x="873" y="82"/>
                    <a:pt x="873" y="82"/>
                  </a:cubicBezTo>
                  <a:cubicBezTo>
                    <a:pt x="873" y="67"/>
                    <a:pt x="861" y="55"/>
                    <a:pt x="846" y="55"/>
                  </a:cubicBezTo>
                  <a:cubicBezTo>
                    <a:pt x="655" y="55"/>
                    <a:pt x="655" y="55"/>
                    <a:pt x="655" y="55"/>
                  </a:cubicBezTo>
                  <a:cubicBezTo>
                    <a:pt x="655" y="27"/>
                    <a:pt x="655" y="27"/>
                    <a:pt x="655" y="27"/>
                  </a:cubicBezTo>
                  <a:cubicBezTo>
                    <a:pt x="655" y="12"/>
                    <a:pt x="643" y="0"/>
                    <a:pt x="628" y="0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49" y="0"/>
                    <a:pt x="437" y="12"/>
                    <a:pt x="437" y="27"/>
                  </a:cubicBezTo>
                  <a:cubicBezTo>
                    <a:pt x="437" y="55"/>
                    <a:pt x="437" y="55"/>
                    <a:pt x="437" y="55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30" y="55"/>
                    <a:pt x="218" y="67"/>
                    <a:pt x="218" y="82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12" y="164"/>
                    <a:pt x="0" y="176"/>
                    <a:pt x="0" y="191"/>
                  </a:cubicBezTo>
                  <a:cubicBezTo>
                    <a:pt x="0" y="1509"/>
                    <a:pt x="0" y="1509"/>
                    <a:pt x="0" y="1509"/>
                  </a:cubicBezTo>
                  <a:cubicBezTo>
                    <a:pt x="0" y="1570"/>
                    <a:pt x="0" y="1570"/>
                    <a:pt x="0" y="1570"/>
                  </a:cubicBezTo>
                  <a:cubicBezTo>
                    <a:pt x="0" y="1604"/>
                    <a:pt x="0" y="1604"/>
                    <a:pt x="0" y="1604"/>
                  </a:cubicBezTo>
                  <a:cubicBezTo>
                    <a:pt x="0" y="1619"/>
                    <a:pt x="12" y="1632"/>
                    <a:pt x="27" y="1632"/>
                  </a:cubicBezTo>
                  <a:cubicBezTo>
                    <a:pt x="42" y="1632"/>
                    <a:pt x="54" y="1619"/>
                    <a:pt x="54" y="1604"/>
                  </a:cubicBezTo>
                  <a:cubicBezTo>
                    <a:pt x="54" y="1570"/>
                    <a:pt x="54" y="1570"/>
                    <a:pt x="54" y="1570"/>
                  </a:cubicBezTo>
                  <a:cubicBezTo>
                    <a:pt x="54" y="1509"/>
                    <a:pt x="54" y="1509"/>
                    <a:pt x="54" y="1509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245" y="218"/>
                    <a:pt x="245" y="218"/>
                    <a:pt x="245" y="218"/>
                  </a:cubicBezTo>
                  <a:cubicBezTo>
                    <a:pt x="261" y="218"/>
                    <a:pt x="273" y="206"/>
                    <a:pt x="273" y="191"/>
                  </a:cubicBezTo>
                  <a:cubicBezTo>
                    <a:pt x="273" y="109"/>
                    <a:pt x="273" y="109"/>
                    <a:pt x="273" y="109"/>
                  </a:cubicBezTo>
                  <a:cubicBezTo>
                    <a:pt x="464" y="109"/>
                    <a:pt x="464" y="109"/>
                    <a:pt x="464" y="109"/>
                  </a:cubicBezTo>
                  <a:cubicBezTo>
                    <a:pt x="479" y="109"/>
                    <a:pt x="491" y="97"/>
                    <a:pt x="491" y="82"/>
                  </a:cubicBezTo>
                  <a:cubicBezTo>
                    <a:pt x="491" y="55"/>
                    <a:pt x="491" y="55"/>
                    <a:pt x="491" y="55"/>
                  </a:cubicBezTo>
                  <a:cubicBezTo>
                    <a:pt x="600" y="55"/>
                    <a:pt x="600" y="55"/>
                    <a:pt x="600" y="55"/>
                  </a:cubicBezTo>
                  <a:cubicBezTo>
                    <a:pt x="600" y="82"/>
                    <a:pt x="600" y="82"/>
                    <a:pt x="600" y="82"/>
                  </a:cubicBezTo>
                  <a:cubicBezTo>
                    <a:pt x="600" y="97"/>
                    <a:pt x="613" y="109"/>
                    <a:pt x="628" y="109"/>
                  </a:cubicBezTo>
                  <a:cubicBezTo>
                    <a:pt x="819" y="109"/>
                    <a:pt x="819" y="109"/>
                    <a:pt x="819" y="109"/>
                  </a:cubicBezTo>
                  <a:cubicBezTo>
                    <a:pt x="819" y="164"/>
                    <a:pt x="819" y="164"/>
                    <a:pt x="819" y="164"/>
                  </a:cubicBezTo>
                  <a:cubicBezTo>
                    <a:pt x="355" y="164"/>
                    <a:pt x="355" y="164"/>
                    <a:pt x="355" y="164"/>
                  </a:cubicBezTo>
                  <a:cubicBezTo>
                    <a:pt x="340" y="164"/>
                    <a:pt x="327" y="176"/>
                    <a:pt x="327" y="191"/>
                  </a:cubicBezTo>
                  <a:cubicBezTo>
                    <a:pt x="327" y="206"/>
                    <a:pt x="340" y="218"/>
                    <a:pt x="355" y="218"/>
                  </a:cubicBezTo>
                  <a:cubicBezTo>
                    <a:pt x="1037" y="218"/>
                    <a:pt x="1037" y="218"/>
                    <a:pt x="1037" y="218"/>
                  </a:cubicBezTo>
                  <a:cubicBezTo>
                    <a:pt x="1037" y="1351"/>
                    <a:pt x="1037" y="1351"/>
                    <a:pt x="1037" y="1351"/>
                  </a:cubicBezTo>
                  <a:cubicBezTo>
                    <a:pt x="1037" y="1366"/>
                    <a:pt x="1050" y="1378"/>
                    <a:pt x="1065" y="1378"/>
                  </a:cubicBezTo>
                  <a:cubicBezTo>
                    <a:pt x="1080" y="1378"/>
                    <a:pt x="1092" y="1366"/>
                    <a:pt x="1092" y="1351"/>
                  </a:cubicBezTo>
                  <a:cubicBezTo>
                    <a:pt x="1092" y="191"/>
                    <a:pt x="1092" y="191"/>
                    <a:pt x="1092" y="191"/>
                  </a:cubicBezTo>
                  <a:cubicBezTo>
                    <a:pt x="1092" y="176"/>
                    <a:pt x="1080" y="164"/>
                    <a:pt x="1065" y="1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3" name="Group 42"/>
          <p:cNvGrpSpPr>
            <a:grpSpLocks noChangeAspect="1"/>
          </p:cNvGrpSpPr>
          <p:nvPr/>
        </p:nvGrpSpPr>
        <p:grpSpPr bwMode="auto">
          <a:xfrm>
            <a:off x="4996263" y="4775513"/>
            <a:ext cx="277271" cy="241178"/>
            <a:chOff x="3790" y="811"/>
            <a:chExt cx="169" cy="147"/>
          </a:xfrm>
          <a:solidFill>
            <a:schemeClr val="bg1"/>
          </a:solidFill>
        </p:grpSpPr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3885" y="893"/>
              <a:ext cx="45" cy="40"/>
            </a:xfrm>
            <a:custGeom>
              <a:avLst/>
              <a:gdLst>
                <a:gd name="T0" fmla="*/ 319 w 424"/>
                <a:gd name="T1" fmla="*/ 0 h 374"/>
                <a:gd name="T2" fmla="*/ 106 w 424"/>
                <a:gd name="T3" fmla="*/ 0 h 374"/>
                <a:gd name="T4" fmla="*/ 0 w 424"/>
                <a:gd name="T5" fmla="*/ 105 h 374"/>
                <a:gd name="T6" fmla="*/ 0 w 424"/>
                <a:gd name="T7" fmla="*/ 268 h 374"/>
                <a:gd name="T8" fmla="*/ 106 w 424"/>
                <a:gd name="T9" fmla="*/ 374 h 374"/>
                <a:gd name="T10" fmla="*/ 319 w 424"/>
                <a:gd name="T11" fmla="*/ 374 h 374"/>
                <a:gd name="T12" fmla="*/ 424 w 424"/>
                <a:gd name="T13" fmla="*/ 268 h 374"/>
                <a:gd name="T14" fmla="*/ 424 w 424"/>
                <a:gd name="T15" fmla="*/ 105 h 374"/>
                <a:gd name="T16" fmla="*/ 319 w 424"/>
                <a:gd name="T17" fmla="*/ 0 h 374"/>
                <a:gd name="T18" fmla="*/ 347 w 424"/>
                <a:gd name="T19" fmla="*/ 268 h 374"/>
                <a:gd name="T20" fmla="*/ 319 w 424"/>
                <a:gd name="T21" fmla="*/ 297 h 374"/>
                <a:gd name="T22" fmla="*/ 106 w 424"/>
                <a:gd name="T23" fmla="*/ 297 h 374"/>
                <a:gd name="T24" fmla="*/ 77 w 424"/>
                <a:gd name="T25" fmla="*/ 268 h 374"/>
                <a:gd name="T26" fmla="*/ 77 w 424"/>
                <a:gd name="T27" fmla="*/ 105 h 374"/>
                <a:gd name="T28" fmla="*/ 106 w 424"/>
                <a:gd name="T29" fmla="*/ 76 h 374"/>
                <a:gd name="T30" fmla="*/ 319 w 424"/>
                <a:gd name="T31" fmla="*/ 76 h 374"/>
                <a:gd name="T32" fmla="*/ 347 w 424"/>
                <a:gd name="T33" fmla="*/ 105 h 374"/>
                <a:gd name="T34" fmla="*/ 347 w 424"/>
                <a:gd name="T35" fmla="*/ 268 h 374"/>
                <a:gd name="T36" fmla="*/ 347 w 424"/>
                <a:gd name="T37" fmla="*/ 268 h 374"/>
                <a:gd name="T38" fmla="*/ 347 w 424"/>
                <a:gd name="T39" fmla="*/ 26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4" h="374">
                  <a:moveTo>
                    <a:pt x="319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48" y="0"/>
                    <a:pt x="0" y="47"/>
                    <a:pt x="0" y="105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0" y="327"/>
                    <a:pt x="48" y="374"/>
                    <a:pt x="106" y="374"/>
                  </a:cubicBezTo>
                  <a:cubicBezTo>
                    <a:pt x="319" y="374"/>
                    <a:pt x="319" y="374"/>
                    <a:pt x="319" y="374"/>
                  </a:cubicBezTo>
                  <a:cubicBezTo>
                    <a:pt x="377" y="374"/>
                    <a:pt x="424" y="327"/>
                    <a:pt x="424" y="268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4" y="47"/>
                    <a:pt x="377" y="0"/>
                    <a:pt x="319" y="0"/>
                  </a:cubicBezTo>
                  <a:close/>
                  <a:moveTo>
                    <a:pt x="347" y="268"/>
                  </a:moveTo>
                  <a:cubicBezTo>
                    <a:pt x="347" y="284"/>
                    <a:pt x="334" y="297"/>
                    <a:pt x="319" y="297"/>
                  </a:cubicBezTo>
                  <a:cubicBezTo>
                    <a:pt x="106" y="297"/>
                    <a:pt x="106" y="297"/>
                    <a:pt x="106" y="297"/>
                  </a:cubicBezTo>
                  <a:cubicBezTo>
                    <a:pt x="90" y="297"/>
                    <a:pt x="77" y="284"/>
                    <a:pt x="77" y="268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89"/>
                    <a:pt x="90" y="76"/>
                    <a:pt x="106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335" y="76"/>
                    <a:pt x="347" y="90"/>
                    <a:pt x="347" y="105"/>
                  </a:cubicBezTo>
                  <a:lnTo>
                    <a:pt x="347" y="268"/>
                  </a:lnTo>
                  <a:close/>
                  <a:moveTo>
                    <a:pt x="347" y="268"/>
                  </a:moveTo>
                  <a:cubicBezTo>
                    <a:pt x="347" y="268"/>
                    <a:pt x="347" y="268"/>
                    <a:pt x="347" y="26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44"/>
            <p:cNvSpPr>
              <a:spLocks noEditPoints="1"/>
            </p:cNvSpPr>
            <p:nvPr/>
          </p:nvSpPr>
          <p:spPr bwMode="auto">
            <a:xfrm>
              <a:off x="3790" y="811"/>
              <a:ext cx="169" cy="147"/>
            </a:xfrm>
            <a:custGeom>
              <a:avLst/>
              <a:gdLst>
                <a:gd name="T0" fmla="*/ 1561 w 1566"/>
                <a:gd name="T1" fmla="*/ 429 h 1367"/>
                <a:gd name="T2" fmla="*/ 1295 w 1566"/>
                <a:gd name="T3" fmla="*/ 0 h 1367"/>
                <a:gd name="T4" fmla="*/ 238 w 1566"/>
                <a:gd name="T5" fmla="*/ 19 h 1367"/>
                <a:gd name="T6" fmla="*/ 0 w 1566"/>
                <a:gd name="T7" fmla="*/ 448 h 1367"/>
                <a:gd name="T8" fmla="*/ 134 w 1566"/>
                <a:gd name="T9" fmla="*/ 1329 h 1367"/>
                <a:gd name="T10" fmla="*/ 1393 w 1566"/>
                <a:gd name="T11" fmla="*/ 1367 h 1367"/>
                <a:gd name="T12" fmla="*/ 1431 w 1566"/>
                <a:gd name="T13" fmla="*/ 658 h 1367"/>
                <a:gd name="T14" fmla="*/ 1566 w 1566"/>
                <a:gd name="T15" fmla="*/ 448 h 1367"/>
                <a:gd name="T16" fmla="*/ 1272 w 1566"/>
                <a:gd name="T17" fmla="*/ 77 h 1367"/>
                <a:gd name="T18" fmla="*/ 112 w 1566"/>
                <a:gd name="T19" fmla="*/ 397 h 1367"/>
                <a:gd name="T20" fmla="*/ 1115 w 1566"/>
                <a:gd name="T21" fmla="*/ 474 h 1367"/>
                <a:gd name="T22" fmla="*/ 824 w 1566"/>
                <a:gd name="T23" fmla="*/ 474 h 1367"/>
                <a:gd name="T24" fmla="*/ 742 w 1566"/>
                <a:gd name="T25" fmla="*/ 474 h 1367"/>
                <a:gd name="T26" fmla="*/ 452 w 1566"/>
                <a:gd name="T27" fmla="*/ 474 h 1367"/>
                <a:gd name="T28" fmla="*/ 79 w 1566"/>
                <a:gd name="T29" fmla="*/ 474 h 1367"/>
                <a:gd name="T30" fmla="*/ 225 w 1566"/>
                <a:gd name="T31" fmla="*/ 595 h 1367"/>
                <a:gd name="T32" fmla="*/ 645 w 1566"/>
                <a:gd name="T33" fmla="*/ 1291 h 1367"/>
                <a:gd name="T34" fmla="*/ 424 w 1566"/>
                <a:gd name="T35" fmla="*/ 876 h 1367"/>
                <a:gd name="T36" fmla="*/ 591 w 1566"/>
                <a:gd name="T37" fmla="*/ 821 h 1367"/>
                <a:gd name="T38" fmla="*/ 645 w 1566"/>
                <a:gd name="T39" fmla="*/ 1291 h 1367"/>
                <a:gd name="T40" fmla="*/ 722 w 1566"/>
                <a:gd name="T41" fmla="*/ 1291 h 1367"/>
                <a:gd name="T42" fmla="*/ 590 w 1566"/>
                <a:gd name="T43" fmla="*/ 745 h 1367"/>
                <a:gd name="T44" fmla="*/ 347 w 1566"/>
                <a:gd name="T45" fmla="*/ 876 h 1367"/>
                <a:gd name="T46" fmla="*/ 211 w 1566"/>
                <a:gd name="T47" fmla="*/ 1291 h 1367"/>
                <a:gd name="T48" fmla="*/ 225 w 1566"/>
                <a:gd name="T49" fmla="*/ 673 h 1367"/>
                <a:gd name="T50" fmla="*/ 597 w 1566"/>
                <a:gd name="T51" fmla="*/ 673 h 1367"/>
                <a:gd name="T52" fmla="*/ 969 w 1566"/>
                <a:gd name="T53" fmla="*/ 673 h 1367"/>
                <a:gd name="T54" fmla="*/ 1341 w 1566"/>
                <a:gd name="T55" fmla="*/ 673 h 1367"/>
                <a:gd name="T56" fmla="*/ 1355 w 1566"/>
                <a:gd name="T57" fmla="*/ 1291 h 1367"/>
                <a:gd name="T58" fmla="*/ 1196 w 1566"/>
                <a:gd name="T59" fmla="*/ 474 h 1367"/>
                <a:gd name="T60" fmla="*/ 1341 w 1566"/>
                <a:gd name="T61" fmla="*/ 596 h 1367"/>
                <a:gd name="T62" fmla="*/ 1341 w 1566"/>
                <a:gd name="T63" fmla="*/ 596 h 1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6" h="1367">
                  <a:moveTo>
                    <a:pt x="1566" y="448"/>
                  </a:moveTo>
                  <a:cubicBezTo>
                    <a:pt x="1566" y="441"/>
                    <a:pt x="1564" y="435"/>
                    <a:pt x="1561" y="429"/>
                  </a:cubicBezTo>
                  <a:cubicBezTo>
                    <a:pt x="1328" y="19"/>
                    <a:pt x="1328" y="19"/>
                    <a:pt x="1328" y="19"/>
                  </a:cubicBezTo>
                  <a:cubicBezTo>
                    <a:pt x="1321" y="8"/>
                    <a:pt x="1308" y="0"/>
                    <a:pt x="1295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57" y="0"/>
                    <a:pt x="244" y="7"/>
                    <a:pt x="238" y="19"/>
                  </a:cubicBezTo>
                  <a:cubicBezTo>
                    <a:pt x="5" y="429"/>
                    <a:pt x="5" y="429"/>
                    <a:pt x="5" y="429"/>
                  </a:cubicBezTo>
                  <a:cubicBezTo>
                    <a:pt x="2" y="435"/>
                    <a:pt x="0" y="441"/>
                    <a:pt x="0" y="448"/>
                  </a:cubicBezTo>
                  <a:cubicBezTo>
                    <a:pt x="0" y="540"/>
                    <a:pt x="55" y="619"/>
                    <a:pt x="134" y="653"/>
                  </a:cubicBezTo>
                  <a:cubicBezTo>
                    <a:pt x="134" y="1329"/>
                    <a:pt x="134" y="1329"/>
                    <a:pt x="134" y="1329"/>
                  </a:cubicBezTo>
                  <a:cubicBezTo>
                    <a:pt x="134" y="1350"/>
                    <a:pt x="152" y="1367"/>
                    <a:pt x="173" y="1367"/>
                  </a:cubicBezTo>
                  <a:cubicBezTo>
                    <a:pt x="1393" y="1367"/>
                    <a:pt x="1393" y="1367"/>
                    <a:pt x="1393" y="1367"/>
                  </a:cubicBezTo>
                  <a:cubicBezTo>
                    <a:pt x="1414" y="1367"/>
                    <a:pt x="1431" y="1350"/>
                    <a:pt x="1431" y="1329"/>
                  </a:cubicBezTo>
                  <a:cubicBezTo>
                    <a:pt x="1431" y="658"/>
                    <a:pt x="1431" y="658"/>
                    <a:pt x="1431" y="658"/>
                  </a:cubicBezTo>
                  <a:cubicBezTo>
                    <a:pt x="1431" y="657"/>
                    <a:pt x="1431" y="655"/>
                    <a:pt x="1431" y="654"/>
                  </a:cubicBezTo>
                  <a:cubicBezTo>
                    <a:pt x="1510" y="619"/>
                    <a:pt x="1566" y="540"/>
                    <a:pt x="1566" y="448"/>
                  </a:cubicBezTo>
                  <a:close/>
                  <a:moveTo>
                    <a:pt x="293" y="77"/>
                  </a:moveTo>
                  <a:cubicBezTo>
                    <a:pt x="1272" y="77"/>
                    <a:pt x="1272" y="77"/>
                    <a:pt x="1272" y="77"/>
                  </a:cubicBezTo>
                  <a:cubicBezTo>
                    <a:pt x="1454" y="397"/>
                    <a:pt x="1454" y="397"/>
                    <a:pt x="1454" y="397"/>
                  </a:cubicBezTo>
                  <a:cubicBezTo>
                    <a:pt x="112" y="397"/>
                    <a:pt x="112" y="397"/>
                    <a:pt x="112" y="397"/>
                  </a:cubicBezTo>
                  <a:lnTo>
                    <a:pt x="293" y="77"/>
                  </a:lnTo>
                  <a:close/>
                  <a:moveTo>
                    <a:pt x="1115" y="474"/>
                  </a:moveTo>
                  <a:cubicBezTo>
                    <a:pt x="1102" y="543"/>
                    <a:pt x="1042" y="595"/>
                    <a:pt x="969" y="595"/>
                  </a:cubicBezTo>
                  <a:cubicBezTo>
                    <a:pt x="897" y="595"/>
                    <a:pt x="836" y="543"/>
                    <a:pt x="824" y="474"/>
                  </a:cubicBezTo>
                  <a:lnTo>
                    <a:pt x="1115" y="474"/>
                  </a:lnTo>
                  <a:close/>
                  <a:moveTo>
                    <a:pt x="742" y="474"/>
                  </a:moveTo>
                  <a:cubicBezTo>
                    <a:pt x="730" y="543"/>
                    <a:pt x="670" y="595"/>
                    <a:pt x="597" y="595"/>
                  </a:cubicBezTo>
                  <a:cubicBezTo>
                    <a:pt x="524" y="595"/>
                    <a:pt x="464" y="543"/>
                    <a:pt x="452" y="474"/>
                  </a:cubicBezTo>
                  <a:lnTo>
                    <a:pt x="742" y="474"/>
                  </a:lnTo>
                  <a:close/>
                  <a:moveTo>
                    <a:pt x="79" y="474"/>
                  </a:moveTo>
                  <a:cubicBezTo>
                    <a:pt x="370" y="474"/>
                    <a:pt x="370" y="474"/>
                    <a:pt x="370" y="474"/>
                  </a:cubicBezTo>
                  <a:cubicBezTo>
                    <a:pt x="358" y="543"/>
                    <a:pt x="297" y="595"/>
                    <a:pt x="225" y="595"/>
                  </a:cubicBezTo>
                  <a:cubicBezTo>
                    <a:pt x="152" y="596"/>
                    <a:pt x="92" y="543"/>
                    <a:pt x="79" y="474"/>
                  </a:cubicBezTo>
                  <a:close/>
                  <a:moveTo>
                    <a:pt x="645" y="1291"/>
                  </a:moveTo>
                  <a:cubicBezTo>
                    <a:pt x="424" y="1291"/>
                    <a:pt x="424" y="1291"/>
                    <a:pt x="424" y="1291"/>
                  </a:cubicBezTo>
                  <a:cubicBezTo>
                    <a:pt x="424" y="876"/>
                    <a:pt x="424" y="876"/>
                    <a:pt x="424" y="876"/>
                  </a:cubicBezTo>
                  <a:cubicBezTo>
                    <a:pt x="424" y="846"/>
                    <a:pt x="449" y="821"/>
                    <a:pt x="479" y="821"/>
                  </a:cubicBezTo>
                  <a:cubicBezTo>
                    <a:pt x="591" y="821"/>
                    <a:pt x="591" y="821"/>
                    <a:pt x="591" y="821"/>
                  </a:cubicBezTo>
                  <a:cubicBezTo>
                    <a:pt x="621" y="821"/>
                    <a:pt x="645" y="846"/>
                    <a:pt x="645" y="876"/>
                  </a:cubicBezTo>
                  <a:cubicBezTo>
                    <a:pt x="645" y="1291"/>
                    <a:pt x="645" y="1291"/>
                    <a:pt x="645" y="1291"/>
                  </a:cubicBezTo>
                  <a:close/>
                  <a:moveTo>
                    <a:pt x="1355" y="1291"/>
                  </a:moveTo>
                  <a:cubicBezTo>
                    <a:pt x="722" y="1291"/>
                    <a:pt x="722" y="1291"/>
                    <a:pt x="722" y="1291"/>
                  </a:cubicBezTo>
                  <a:cubicBezTo>
                    <a:pt x="722" y="876"/>
                    <a:pt x="722" y="876"/>
                    <a:pt x="722" y="876"/>
                  </a:cubicBezTo>
                  <a:cubicBezTo>
                    <a:pt x="722" y="804"/>
                    <a:pt x="663" y="745"/>
                    <a:pt x="590" y="745"/>
                  </a:cubicBezTo>
                  <a:cubicBezTo>
                    <a:pt x="479" y="745"/>
                    <a:pt x="479" y="745"/>
                    <a:pt x="479" y="745"/>
                  </a:cubicBezTo>
                  <a:cubicBezTo>
                    <a:pt x="406" y="745"/>
                    <a:pt x="347" y="803"/>
                    <a:pt x="347" y="876"/>
                  </a:cubicBezTo>
                  <a:cubicBezTo>
                    <a:pt x="347" y="1291"/>
                    <a:pt x="347" y="1291"/>
                    <a:pt x="347" y="1291"/>
                  </a:cubicBezTo>
                  <a:cubicBezTo>
                    <a:pt x="211" y="1291"/>
                    <a:pt x="211" y="1291"/>
                    <a:pt x="211" y="1291"/>
                  </a:cubicBezTo>
                  <a:cubicBezTo>
                    <a:pt x="211" y="672"/>
                    <a:pt x="211" y="672"/>
                    <a:pt x="211" y="672"/>
                  </a:cubicBezTo>
                  <a:cubicBezTo>
                    <a:pt x="216" y="673"/>
                    <a:pt x="220" y="673"/>
                    <a:pt x="225" y="673"/>
                  </a:cubicBezTo>
                  <a:cubicBezTo>
                    <a:pt x="302" y="673"/>
                    <a:pt x="371" y="633"/>
                    <a:pt x="411" y="573"/>
                  </a:cubicBezTo>
                  <a:cubicBezTo>
                    <a:pt x="451" y="633"/>
                    <a:pt x="520" y="673"/>
                    <a:pt x="597" y="673"/>
                  </a:cubicBezTo>
                  <a:cubicBezTo>
                    <a:pt x="675" y="673"/>
                    <a:pt x="743" y="633"/>
                    <a:pt x="783" y="573"/>
                  </a:cubicBezTo>
                  <a:cubicBezTo>
                    <a:pt x="824" y="633"/>
                    <a:pt x="892" y="673"/>
                    <a:pt x="969" y="673"/>
                  </a:cubicBezTo>
                  <a:cubicBezTo>
                    <a:pt x="1047" y="673"/>
                    <a:pt x="1115" y="633"/>
                    <a:pt x="1155" y="573"/>
                  </a:cubicBezTo>
                  <a:cubicBezTo>
                    <a:pt x="1196" y="633"/>
                    <a:pt x="1264" y="673"/>
                    <a:pt x="1341" y="673"/>
                  </a:cubicBezTo>
                  <a:cubicBezTo>
                    <a:pt x="1346" y="673"/>
                    <a:pt x="1350" y="672"/>
                    <a:pt x="1355" y="672"/>
                  </a:cubicBezTo>
                  <a:lnTo>
                    <a:pt x="1355" y="1291"/>
                  </a:lnTo>
                  <a:close/>
                  <a:moveTo>
                    <a:pt x="1341" y="596"/>
                  </a:moveTo>
                  <a:cubicBezTo>
                    <a:pt x="1269" y="596"/>
                    <a:pt x="1208" y="543"/>
                    <a:pt x="1196" y="474"/>
                  </a:cubicBezTo>
                  <a:cubicBezTo>
                    <a:pt x="1487" y="474"/>
                    <a:pt x="1487" y="474"/>
                    <a:pt x="1487" y="474"/>
                  </a:cubicBezTo>
                  <a:cubicBezTo>
                    <a:pt x="1475" y="543"/>
                    <a:pt x="1414" y="596"/>
                    <a:pt x="1341" y="596"/>
                  </a:cubicBezTo>
                  <a:close/>
                  <a:moveTo>
                    <a:pt x="1341" y="596"/>
                  </a:moveTo>
                  <a:cubicBezTo>
                    <a:pt x="1341" y="596"/>
                    <a:pt x="1341" y="596"/>
                    <a:pt x="1341" y="5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5" name="Group 47"/>
          <p:cNvGrpSpPr>
            <a:grpSpLocks noChangeAspect="1"/>
          </p:cNvGrpSpPr>
          <p:nvPr/>
        </p:nvGrpSpPr>
        <p:grpSpPr bwMode="auto">
          <a:xfrm>
            <a:off x="6116699" y="4702786"/>
            <a:ext cx="331825" cy="331825"/>
            <a:chOff x="4080" y="932"/>
            <a:chExt cx="214" cy="214"/>
          </a:xfrm>
          <a:solidFill>
            <a:schemeClr val="bg1"/>
          </a:solidFill>
        </p:grpSpPr>
        <p:sp>
          <p:nvSpPr>
            <p:cNvPr id="100" name="Freeform 48"/>
            <p:cNvSpPr>
              <a:spLocks noEditPoints="1"/>
            </p:cNvSpPr>
            <p:nvPr/>
          </p:nvSpPr>
          <p:spPr bwMode="auto">
            <a:xfrm>
              <a:off x="4194" y="982"/>
              <a:ext cx="21" cy="29"/>
            </a:xfrm>
            <a:custGeom>
              <a:avLst/>
              <a:gdLst>
                <a:gd name="T0" fmla="*/ 28 w 164"/>
                <a:gd name="T1" fmla="*/ 0 h 219"/>
                <a:gd name="T2" fmla="*/ 0 w 164"/>
                <a:gd name="T3" fmla="*/ 28 h 219"/>
                <a:gd name="T4" fmla="*/ 0 w 164"/>
                <a:gd name="T5" fmla="*/ 191 h 219"/>
                <a:gd name="T6" fmla="*/ 28 w 164"/>
                <a:gd name="T7" fmla="*/ 219 h 219"/>
                <a:gd name="T8" fmla="*/ 137 w 164"/>
                <a:gd name="T9" fmla="*/ 219 h 219"/>
                <a:gd name="T10" fmla="*/ 164 w 164"/>
                <a:gd name="T11" fmla="*/ 191 h 219"/>
                <a:gd name="T12" fmla="*/ 164 w 164"/>
                <a:gd name="T13" fmla="*/ 28 h 219"/>
                <a:gd name="T14" fmla="*/ 137 w 164"/>
                <a:gd name="T15" fmla="*/ 0 h 219"/>
                <a:gd name="T16" fmla="*/ 28 w 164"/>
                <a:gd name="T17" fmla="*/ 0 h 219"/>
                <a:gd name="T18" fmla="*/ 109 w 164"/>
                <a:gd name="T19" fmla="*/ 164 h 219"/>
                <a:gd name="T20" fmla="*/ 55 w 164"/>
                <a:gd name="T21" fmla="*/ 164 h 219"/>
                <a:gd name="T22" fmla="*/ 55 w 164"/>
                <a:gd name="T23" fmla="*/ 55 h 219"/>
                <a:gd name="T24" fmla="*/ 109 w 164"/>
                <a:gd name="T25" fmla="*/ 55 h 219"/>
                <a:gd name="T26" fmla="*/ 109 w 164"/>
                <a:gd name="T27" fmla="*/ 164 h 219"/>
                <a:gd name="T28" fmla="*/ 109 w 164"/>
                <a:gd name="T29" fmla="*/ 164 h 219"/>
                <a:gd name="T30" fmla="*/ 109 w 164"/>
                <a:gd name="T31" fmla="*/ 1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219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8" y="219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52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2" y="0"/>
                    <a:pt x="137" y="0"/>
                  </a:cubicBezTo>
                  <a:lnTo>
                    <a:pt x="28" y="0"/>
                  </a:lnTo>
                  <a:close/>
                  <a:moveTo>
                    <a:pt x="109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9" y="55"/>
                    <a:pt x="109" y="55"/>
                    <a:pt x="109" y="55"/>
                  </a:cubicBezTo>
                  <a:lnTo>
                    <a:pt x="109" y="164"/>
                  </a:lnTo>
                  <a:close/>
                  <a:moveTo>
                    <a:pt x="109" y="164"/>
                  </a:moveTo>
                  <a:cubicBezTo>
                    <a:pt x="109" y="164"/>
                    <a:pt x="109" y="164"/>
                    <a:pt x="109" y="1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49"/>
            <p:cNvSpPr>
              <a:spLocks noEditPoints="1"/>
            </p:cNvSpPr>
            <p:nvPr/>
          </p:nvSpPr>
          <p:spPr bwMode="auto">
            <a:xfrm>
              <a:off x="4101" y="932"/>
              <a:ext cx="172" cy="93"/>
            </a:xfrm>
            <a:custGeom>
              <a:avLst/>
              <a:gdLst>
                <a:gd name="T0" fmla="*/ 28 w 1311"/>
                <a:gd name="T1" fmla="*/ 710 h 710"/>
                <a:gd name="T2" fmla="*/ 55 w 1311"/>
                <a:gd name="T3" fmla="*/ 683 h 710"/>
                <a:gd name="T4" fmla="*/ 55 w 1311"/>
                <a:gd name="T5" fmla="*/ 273 h 710"/>
                <a:gd name="T6" fmla="*/ 1256 w 1311"/>
                <a:gd name="T7" fmla="*/ 273 h 710"/>
                <a:gd name="T8" fmla="*/ 1256 w 1311"/>
                <a:gd name="T9" fmla="*/ 683 h 710"/>
                <a:gd name="T10" fmla="*/ 1284 w 1311"/>
                <a:gd name="T11" fmla="*/ 710 h 710"/>
                <a:gd name="T12" fmla="*/ 1311 w 1311"/>
                <a:gd name="T13" fmla="*/ 683 h 710"/>
                <a:gd name="T14" fmla="*/ 1311 w 1311"/>
                <a:gd name="T15" fmla="*/ 246 h 710"/>
                <a:gd name="T16" fmla="*/ 1284 w 1311"/>
                <a:gd name="T17" fmla="*/ 218 h 710"/>
                <a:gd name="T18" fmla="*/ 656 w 1311"/>
                <a:gd name="T19" fmla="*/ 218 h 710"/>
                <a:gd name="T20" fmla="*/ 656 w 1311"/>
                <a:gd name="T21" fmla="*/ 55 h 710"/>
                <a:gd name="T22" fmla="*/ 792 w 1311"/>
                <a:gd name="T23" fmla="*/ 55 h 710"/>
                <a:gd name="T24" fmla="*/ 792 w 1311"/>
                <a:gd name="T25" fmla="*/ 109 h 710"/>
                <a:gd name="T26" fmla="*/ 710 w 1311"/>
                <a:gd name="T27" fmla="*/ 109 h 710"/>
                <a:gd name="T28" fmla="*/ 683 w 1311"/>
                <a:gd name="T29" fmla="*/ 136 h 710"/>
                <a:gd name="T30" fmla="*/ 710 w 1311"/>
                <a:gd name="T31" fmla="*/ 164 h 710"/>
                <a:gd name="T32" fmla="*/ 819 w 1311"/>
                <a:gd name="T33" fmla="*/ 164 h 710"/>
                <a:gd name="T34" fmla="*/ 847 w 1311"/>
                <a:gd name="T35" fmla="*/ 136 h 710"/>
                <a:gd name="T36" fmla="*/ 847 w 1311"/>
                <a:gd name="T37" fmla="*/ 27 h 710"/>
                <a:gd name="T38" fmla="*/ 819 w 1311"/>
                <a:gd name="T39" fmla="*/ 0 h 710"/>
                <a:gd name="T40" fmla="*/ 628 w 1311"/>
                <a:gd name="T41" fmla="*/ 0 h 710"/>
                <a:gd name="T42" fmla="*/ 601 w 1311"/>
                <a:gd name="T43" fmla="*/ 27 h 710"/>
                <a:gd name="T44" fmla="*/ 601 w 1311"/>
                <a:gd name="T45" fmla="*/ 218 h 710"/>
                <a:gd name="T46" fmla="*/ 28 w 1311"/>
                <a:gd name="T47" fmla="*/ 218 h 710"/>
                <a:gd name="T48" fmla="*/ 0 w 1311"/>
                <a:gd name="T49" fmla="*/ 246 h 710"/>
                <a:gd name="T50" fmla="*/ 0 w 1311"/>
                <a:gd name="T51" fmla="*/ 683 h 710"/>
                <a:gd name="T52" fmla="*/ 28 w 1311"/>
                <a:gd name="T53" fmla="*/ 710 h 710"/>
                <a:gd name="T54" fmla="*/ 28 w 1311"/>
                <a:gd name="T55" fmla="*/ 710 h 710"/>
                <a:gd name="T56" fmla="*/ 28 w 1311"/>
                <a:gd name="T57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1" h="710">
                  <a:moveTo>
                    <a:pt x="28" y="710"/>
                  </a:moveTo>
                  <a:cubicBezTo>
                    <a:pt x="43" y="710"/>
                    <a:pt x="55" y="698"/>
                    <a:pt x="55" y="683"/>
                  </a:cubicBezTo>
                  <a:cubicBezTo>
                    <a:pt x="55" y="273"/>
                    <a:pt x="55" y="273"/>
                    <a:pt x="55" y="273"/>
                  </a:cubicBezTo>
                  <a:cubicBezTo>
                    <a:pt x="1256" y="273"/>
                    <a:pt x="1256" y="273"/>
                    <a:pt x="1256" y="273"/>
                  </a:cubicBezTo>
                  <a:cubicBezTo>
                    <a:pt x="1256" y="683"/>
                    <a:pt x="1256" y="683"/>
                    <a:pt x="1256" y="683"/>
                  </a:cubicBezTo>
                  <a:cubicBezTo>
                    <a:pt x="1256" y="698"/>
                    <a:pt x="1269" y="710"/>
                    <a:pt x="1284" y="710"/>
                  </a:cubicBezTo>
                  <a:cubicBezTo>
                    <a:pt x="1299" y="710"/>
                    <a:pt x="1311" y="698"/>
                    <a:pt x="1311" y="683"/>
                  </a:cubicBezTo>
                  <a:cubicBezTo>
                    <a:pt x="1311" y="246"/>
                    <a:pt x="1311" y="246"/>
                    <a:pt x="1311" y="246"/>
                  </a:cubicBezTo>
                  <a:cubicBezTo>
                    <a:pt x="1311" y="231"/>
                    <a:pt x="1299" y="218"/>
                    <a:pt x="1284" y="218"/>
                  </a:cubicBezTo>
                  <a:cubicBezTo>
                    <a:pt x="656" y="218"/>
                    <a:pt x="656" y="218"/>
                    <a:pt x="656" y="218"/>
                  </a:cubicBezTo>
                  <a:cubicBezTo>
                    <a:pt x="656" y="55"/>
                    <a:pt x="656" y="55"/>
                    <a:pt x="656" y="55"/>
                  </a:cubicBezTo>
                  <a:cubicBezTo>
                    <a:pt x="792" y="55"/>
                    <a:pt x="792" y="55"/>
                    <a:pt x="792" y="55"/>
                  </a:cubicBezTo>
                  <a:cubicBezTo>
                    <a:pt x="792" y="109"/>
                    <a:pt x="792" y="109"/>
                    <a:pt x="792" y="109"/>
                  </a:cubicBezTo>
                  <a:cubicBezTo>
                    <a:pt x="710" y="109"/>
                    <a:pt x="710" y="109"/>
                    <a:pt x="710" y="109"/>
                  </a:cubicBezTo>
                  <a:cubicBezTo>
                    <a:pt x="695" y="109"/>
                    <a:pt x="683" y="121"/>
                    <a:pt x="683" y="136"/>
                  </a:cubicBezTo>
                  <a:cubicBezTo>
                    <a:pt x="683" y="152"/>
                    <a:pt x="695" y="164"/>
                    <a:pt x="710" y="164"/>
                  </a:cubicBezTo>
                  <a:cubicBezTo>
                    <a:pt x="819" y="164"/>
                    <a:pt x="819" y="164"/>
                    <a:pt x="819" y="164"/>
                  </a:cubicBezTo>
                  <a:cubicBezTo>
                    <a:pt x="834" y="164"/>
                    <a:pt x="847" y="152"/>
                    <a:pt x="847" y="136"/>
                  </a:cubicBezTo>
                  <a:cubicBezTo>
                    <a:pt x="847" y="27"/>
                    <a:pt x="847" y="27"/>
                    <a:pt x="847" y="27"/>
                  </a:cubicBezTo>
                  <a:cubicBezTo>
                    <a:pt x="847" y="12"/>
                    <a:pt x="834" y="0"/>
                    <a:pt x="819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13" y="0"/>
                    <a:pt x="601" y="12"/>
                    <a:pt x="601" y="27"/>
                  </a:cubicBezTo>
                  <a:cubicBezTo>
                    <a:pt x="601" y="218"/>
                    <a:pt x="601" y="218"/>
                    <a:pt x="601" y="218"/>
                  </a:cubicBezTo>
                  <a:cubicBezTo>
                    <a:pt x="28" y="218"/>
                    <a:pt x="28" y="218"/>
                    <a:pt x="28" y="218"/>
                  </a:cubicBezTo>
                  <a:cubicBezTo>
                    <a:pt x="12" y="218"/>
                    <a:pt x="0" y="231"/>
                    <a:pt x="0" y="246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698"/>
                    <a:pt x="12" y="710"/>
                    <a:pt x="28" y="710"/>
                  </a:cubicBezTo>
                  <a:close/>
                  <a:moveTo>
                    <a:pt x="28" y="710"/>
                  </a:moveTo>
                  <a:cubicBezTo>
                    <a:pt x="28" y="710"/>
                    <a:pt x="28" y="710"/>
                    <a:pt x="28" y="7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50"/>
            <p:cNvSpPr>
              <a:spLocks noEditPoints="1"/>
            </p:cNvSpPr>
            <p:nvPr/>
          </p:nvSpPr>
          <p:spPr bwMode="auto">
            <a:xfrm>
              <a:off x="4230" y="982"/>
              <a:ext cx="21" cy="29"/>
            </a:xfrm>
            <a:custGeom>
              <a:avLst/>
              <a:gdLst>
                <a:gd name="T0" fmla="*/ 28 w 164"/>
                <a:gd name="T1" fmla="*/ 0 h 219"/>
                <a:gd name="T2" fmla="*/ 0 w 164"/>
                <a:gd name="T3" fmla="*/ 28 h 219"/>
                <a:gd name="T4" fmla="*/ 0 w 164"/>
                <a:gd name="T5" fmla="*/ 191 h 219"/>
                <a:gd name="T6" fmla="*/ 28 w 164"/>
                <a:gd name="T7" fmla="*/ 219 h 219"/>
                <a:gd name="T8" fmla="*/ 137 w 164"/>
                <a:gd name="T9" fmla="*/ 219 h 219"/>
                <a:gd name="T10" fmla="*/ 164 w 164"/>
                <a:gd name="T11" fmla="*/ 191 h 219"/>
                <a:gd name="T12" fmla="*/ 164 w 164"/>
                <a:gd name="T13" fmla="*/ 28 h 219"/>
                <a:gd name="T14" fmla="*/ 137 w 164"/>
                <a:gd name="T15" fmla="*/ 0 h 219"/>
                <a:gd name="T16" fmla="*/ 28 w 164"/>
                <a:gd name="T17" fmla="*/ 0 h 219"/>
                <a:gd name="T18" fmla="*/ 109 w 164"/>
                <a:gd name="T19" fmla="*/ 164 h 219"/>
                <a:gd name="T20" fmla="*/ 55 w 164"/>
                <a:gd name="T21" fmla="*/ 164 h 219"/>
                <a:gd name="T22" fmla="*/ 55 w 164"/>
                <a:gd name="T23" fmla="*/ 55 h 219"/>
                <a:gd name="T24" fmla="*/ 109 w 164"/>
                <a:gd name="T25" fmla="*/ 55 h 219"/>
                <a:gd name="T26" fmla="*/ 109 w 164"/>
                <a:gd name="T27" fmla="*/ 164 h 219"/>
                <a:gd name="T28" fmla="*/ 109 w 164"/>
                <a:gd name="T29" fmla="*/ 164 h 219"/>
                <a:gd name="T30" fmla="*/ 109 w 164"/>
                <a:gd name="T31" fmla="*/ 1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219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8" y="219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52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2" y="0"/>
                    <a:pt x="137" y="0"/>
                  </a:cubicBezTo>
                  <a:lnTo>
                    <a:pt x="28" y="0"/>
                  </a:lnTo>
                  <a:close/>
                  <a:moveTo>
                    <a:pt x="109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9" y="55"/>
                    <a:pt x="109" y="55"/>
                    <a:pt x="109" y="55"/>
                  </a:cubicBezTo>
                  <a:lnTo>
                    <a:pt x="109" y="164"/>
                  </a:lnTo>
                  <a:close/>
                  <a:moveTo>
                    <a:pt x="109" y="164"/>
                  </a:moveTo>
                  <a:cubicBezTo>
                    <a:pt x="109" y="164"/>
                    <a:pt x="109" y="164"/>
                    <a:pt x="109" y="1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51"/>
            <p:cNvSpPr>
              <a:spLocks noEditPoints="1"/>
            </p:cNvSpPr>
            <p:nvPr/>
          </p:nvSpPr>
          <p:spPr bwMode="auto">
            <a:xfrm>
              <a:off x="4080" y="1139"/>
              <a:ext cx="214" cy="7"/>
            </a:xfrm>
            <a:custGeom>
              <a:avLst/>
              <a:gdLst>
                <a:gd name="T0" fmla="*/ 1611 w 1639"/>
                <a:gd name="T1" fmla="*/ 0 h 54"/>
                <a:gd name="T2" fmla="*/ 28 w 1639"/>
                <a:gd name="T3" fmla="*/ 0 h 54"/>
                <a:gd name="T4" fmla="*/ 0 w 1639"/>
                <a:gd name="T5" fmla="*/ 27 h 54"/>
                <a:gd name="T6" fmla="*/ 28 w 1639"/>
                <a:gd name="T7" fmla="*/ 54 h 54"/>
                <a:gd name="T8" fmla="*/ 1611 w 1639"/>
                <a:gd name="T9" fmla="*/ 54 h 54"/>
                <a:gd name="T10" fmla="*/ 1639 w 1639"/>
                <a:gd name="T11" fmla="*/ 27 h 54"/>
                <a:gd name="T12" fmla="*/ 1611 w 1639"/>
                <a:gd name="T13" fmla="*/ 0 h 54"/>
                <a:gd name="T14" fmla="*/ 1611 w 1639"/>
                <a:gd name="T15" fmla="*/ 0 h 54"/>
                <a:gd name="T16" fmla="*/ 1611 w 1639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9" h="54">
                  <a:moveTo>
                    <a:pt x="161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611" y="54"/>
                    <a:pt x="1611" y="54"/>
                    <a:pt x="1611" y="54"/>
                  </a:cubicBezTo>
                  <a:cubicBezTo>
                    <a:pt x="1627" y="54"/>
                    <a:pt x="1639" y="42"/>
                    <a:pt x="1639" y="27"/>
                  </a:cubicBezTo>
                  <a:cubicBezTo>
                    <a:pt x="1639" y="12"/>
                    <a:pt x="1627" y="0"/>
                    <a:pt x="1611" y="0"/>
                  </a:cubicBezTo>
                  <a:close/>
                  <a:moveTo>
                    <a:pt x="1611" y="0"/>
                  </a:moveTo>
                  <a:cubicBezTo>
                    <a:pt x="1611" y="0"/>
                    <a:pt x="1611" y="0"/>
                    <a:pt x="16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52"/>
            <p:cNvSpPr>
              <a:spLocks noEditPoints="1"/>
            </p:cNvSpPr>
            <p:nvPr/>
          </p:nvSpPr>
          <p:spPr bwMode="auto">
            <a:xfrm>
              <a:off x="4158" y="1053"/>
              <a:ext cx="57" cy="65"/>
            </a:xfrm>
            <a:custGeom>
              <a:avLst/>
              <a:gdLst>
                <a:gd name="T0" fmla="*/ 410 w 437"/>
                <a:gd name="T1" fmla="*/ 492 h 492"/>
                <a:gd name="T2" fmla="*/ 437 w 437"/>
                <a:gd name="T3" fmla="*/ 465 h 492"/>
                <a:gd name="T4" fmla="*/ 437 w 437"/>
                <a:gd name="T5" fmla="*/ 82 h 492"/>
                <a:gd name="T6" fmla="*/ 429 w 437"/>
                <a:gd name="T7" fmla="*/ 63 h 492"/>
                <a:gd name="T8" fmla="*/ 219 w 437"/>
                <a:gd name="T9" fmla="*/ 0 h 492"/>
                <a:gd name="T10" fmla="*/ 8 w 437"/>
                <a:gd name="T11" fmla="*/ 63 h 492"/>
                <a:gd name="T12" fmla="*/ 0 w 437"/>
                <a:gd name="T13" fmla="*/ 82 h 492"/>
                <a:gd name="T14" fmla="*/ 0 w 437"/>
                <a:gd name="T15" fmla="*/ 465 h 492"/>
                <a:gd name="T16" fmla="*/ 27 w 437"/>
                <a:gd name="T17" fmla="*/ 492 h 492"/>
                <a:gd name="T18" fmla="*/ 55 w 437"/>
                <a:gd name="T19" fmla="*/ 465 h 492"/>
                <a:gd name="T20" fmla="*/ 55 w 437"/>
                <a:gd name="T21" fmla="*/ 95 h 492"/>
                <a:gd name="T22" fmla="*/ 191 w 437"/>
                <a:gd name="T23" fmla="*/ 56 h 492"/>
                <a:gd name="T24" fmla="*/ 191 w 437"/>
                <a:gd name="T25" fmla="*/ 328 h 492"/>
                <a:gd name="T26" fmla="*/ 164 w 437"/>
                <a:gd name="T27" fmla="*/ 355 h 492"/>
                <a:gd name="T28" fmla="*/ 191 w 437"/>
                <a:gd name="T29" fmla="*/ 383 h 492"/>
                <a:gd name="T30" fmla="*/ 191 w 437"/>
                <a:gd name="T31" fmla="*/ 465 h 492"/>
                <a:gd name="T32" fmla="*/ 219 w 437"/>
                <a:gd name="T33" fmla="*/ 492 h 492"/>
                <a:gd name="T34" fmla="*/ 246 w 437"/>
                <a:gd name="T35" fmla="*/ 465 h 492"/>
                <a:gd name="T36" fmla="*/ 246 w 437"/>
                <a:gd name="T37" fmla="*/ 383 h 492"/>
                <a:gd name="T38" fmla="*/ 273 w 437"/>
                <a:gd name="T39" fmla="*/ 355 h 492"/>
                <a:gd name="T40" fmla="*/ 246 w 437"/>
                <a:gd name="T41" fmla="*/ 328 h 492"/>
                <a:gd name="T42" fmla="*/ 246 w 437"/>
                <a:gd name="T43" fmla="*/ 56 h 492"/>
                <a:gd name="T44" fmla="*/ 382 w 437"/>
                <a:gd name="T45" fmla="*/ 95 h 492"/>
                <a:gd name="T46" fmla="*/ 382 w 437"/>
                <a:gd name="T47" fmla="*/ 465 h 492"/>
                <a:gd name="T48" fmla="*/ 410 w 437"/>
                <a:gd name="T49" fmla="*/ 492 h 492"/>
                <a:gd name="T50" fmla="*/ 410 w 437"/>
                <a:gd name="T51" fmla="*/ 492 h 492"/>
                <a:gd name="T52" fmla="*/ 410 w 437"/>
                <a:gd name="T53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7" h="492">
                  <a:moveTo>
                    <a:pt x="410" y="492"/>
                  </a:moveTo>
                  <a:cubicBezTo>
                    <a:pt x="425" y="492"/>
                    <a:pt x="437" y="480"/>
                    <a:pt x="437" y="465"/>
                  </a:cubicBezTo>
                  <a:cubicBezTo>
                    <a:pt x="437" y="82"/>
                    <a:pt x="437" y="82"/>
                    <a:pt x="437" y="82"/>
                  </a:cubicBezTo>
                  <a:cubicBezTo>
                    <a:pt x="437" y="75"/>
                    <a:pt x="434" y="68"/>
                    <a:pt x="429" y="63"/>
                  </a:cubicBezTo>
                  <a:cubicBezTo>
                    <a:pt x="426" y="60"/>
                    <a:pt x="365" y="0"/>
                    <a:pt x="219" y="0"/>
                  </a:cubicBezTo>
                  <a:cubicBezTo>
                    <a:pt x="72" y="0"/>
                    <a:pt x="11" y="60"/>
                    <a:pt x="8" y="63"/>
                  </a:cubicBezTo>
                  <a:cubicBezTo>
                    <a:pt x="3" y="68"/>
                    <a:pt x="0" y="75"/>
                    <a:pt x="0" y="82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80"/>
                    <a:pt x="12" y="492"/>
                    <a:pt x="27" y="492"/>
                  </a:cubicBezTo>
                  <a:cubicBezTo>
                    <a:pt x="43" y="492"/>
                    <a:pt x="55" y="480"/>
                    <a:pt x="55" y="46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71" y="84"/>
                    <a:pt x="115" y="61"/>
                    <a:pt x="191" y="56"/>
                  </a:cubicBezTo>
                  <a:cubicBezTo>
                    <a:pt x="191" y="328"/>
                    <a:pt x="191" y="328"/>
                    <a:pt x="191" y="328"/>
                  </a:cubicBezTo>
                  <a:cubicBezTo>
                    <a:pt x="176" y="328"/>
                    <a:pt x="164" y="340"/>
                    <a:pt x="164" y="355"/>
                  </a:cubicBezTo>
                  <a:cubicBezTo>
                    <a:pt x="164" y="370"/>
                    <a:pt x="176" y="383"/>
                    <a:pt x="191" y="383"/>
                  </a:cubicBezTo>
                  <a:cubicBezTo>
                    <a:pt x="191" y="465"/>
                    <a:pt x="191" y="465"/>
                    <a:pt x="191" y="465"/>
                  </a:cubicBezTo>
                  <a:cubicBezTo>
                    <a:pt x="191" y="480"/>
                    <a:pt x="204" y="492"/>
                    <a:pt x="219" y="492"/>
                  </a:cubicBezTo>
                  <a:cubicBezTo>
                    <a:pt x="234" y="492"/>
                    <a:pt x="246" y="480"/>
                    <a:pt x="246" y="465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61" y="383"/>
                    <a:pt x="273" y="370"/>
                    <a:pt x="273" y="355"/>
                  </a:cubicBezTo>
                  <a:cubicBezTo>
                    <a:pt x="273" y="340"/>
                    <a:pt x="261" y="328"/>
                    <a:pt x="246" y="328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323" y="61"/>
                    <a:pt x="366" y="84"/>
                    <a:pt x="382" y="95"/>
                  </a:cubicBezTo>
                  <a:cubicBezTo>
                    <a:pt x="382" y="465"/>
                    <a:pt x="382" y="465"/>
                    <a:pt x="382" y="465"/>
                  </a:cubicBezTo>
                  <a:cubicBezTo>
                    <a:pt x="382" y="480"/>
                    <a:pt x="395" y="492"/>
                    <a:pt x="410" y="492"/>
                  </a:cubicBezTo>
                  <a:close/>
                  <a:moveTo>
                    <a:pt x="410" y="492"/>
                  </a:moveTo>
                  <a:cubicBezTo>
                    <a:pt x="410" y="492"/>
                    <a:pt x="410" y="492"/>
                    <a:pt x="410" y="4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53"/>
            <p:cNvSpPr>
              <a:spLocks noEditPoints="1"/>
            </p:cNvSpPr>
            <p:nvPr/>
          </p:nvSpPr>
          <p:spPr bwMode="auto">
            <a:xfrm>
              <a:off x="4144" y="1125"/>
              <a:ext cx="86" cy="7"/>
            </a:xfrm>
            <a:custGeom>
              <a:avLst/>
              <a:gdLst>
                <a:gd name="T0" fmla="*/ 0 w 655"/>
                <a:gd name="T1" fmla="*/ 28 h 55"/>
                <a:gd name="T2" fmla="*/ 27 w 655"/>
                <a:gd name="T3" fmla="*/ 55 h 55"/>
                <a:gd name="T4" fmla="*/ 628 w 655"/>
                <a:gd name="T5" fmla="*/ 55 h 55"/>
                <a:gd name="T6" fmla="*/ 655 w 655"/>
                <a:gd name="T7" fmla="*/ 28 h 55"/>
                <a:gd name="T8" fmla="*/ 628 w 655"/>
                <a:gd name="T9" fmla="*/ 0 h 55"/>
                <a:gd name="T10" fmla="*/ 27 w 655"/>
                <a:gd name="T11" fmla="*/ 0 h 55"/>
                <a:gd name="T12" fmla="*/ 0 w 655"/>
                <a:gd name="T13" fmla="*/ 28 h 55"/>
                <a:gd name="T14" fmla="*/ 0 w 655"/>
                <a:gd name="T15" fmla="*/ 28 h 55"/>
                <a:gd name="T16" fmla="*/ 0 w 655"/>
                <a:gd name="T1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5" h="55">
                  <a:moveTo>
                    <a:pt x="0" y="28"/>
                  </a:moveTo>
                  <a:cubicBezTo>
                    <a:pt x="0" y="43"/>
                    <a:pt x="12" y="55"/>
                    <a:pt x="27" y="55"/>
                  </a:cubicBezTo>
                  <a:cubicBezTo>
                    <a:pt x="628" y="55"/>
                    <a:pt x="628" y="55"/>
                    <a:pt x="628" y="55"/>
                  </a:cubicBezTo>
                  <a:cubicBezTo>
                    <a:pt x="643" y="55"/>
                    <a:pt x="655" y="43"/>
                    <a:pt x="655" y="28"/>
                  </a:cubicBezTo>
                  <a:cubicBezTo>
                    <a:pt x="655" y="13"/>
                    <a:pt x="643" y="0"/>
                    <a:pt x="6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lose/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54"/>
            <p:cNvSpPr>
              <a:spLocks noEditPoints="1"/>
            </p:cNvSpPr>
            <p:nvPr/>
          </p:nvSpPr>
          <p:spPr bwMode="auto">
            <a:xfrm>
              <a:off x="4094" y="1032"/>
              <a:ext cx="186" cy="100"/>
            </a:xfrm>
            <a:custGeom>
              <a:avLst/>
              <a:gdLst>
                <a:gd name="T0" fmla="*/ 27 w 1420"/>
                <a:gd name="T1" fmla="*/ 709 h 764"/>
                <a:gd name="T2" fmla="*/ 0 w 1420"/>
                <a:gd name="T3" fmla="*/ 737 h 764"/>
                <a:gd name="T4" fmla="*/ 27 w 1420"/>
                <a:gd name="T5" fmla="*/ 764 h 764"/>
                <a:gd name="T6" fmla="*/ 300 w 1420"/>
                <a:gd name="T7" fmla="*/ 764 h 764"/>
                <a:gd name="T8" fmla="*/ 327 w 1420"/>
                <a:gd name="T9" fmla="*/ 737 h 764"/>
                <a:gd name="T10" fmla="*/ 300 w 1420"/>
                <a:gd name="T11" fmla="*/ 709 h 764"/>
                <a:gd name="T12" fmla="*/ 273 w 1420"/>
                <a:gd name="T13" fmla="*/ 709 h 764"/>
                <a:gd name="T14" fmla="*/ 273 w 1420"/>
                <a:gd name="T15" fmla="*/ 54 h 764"/>
                <a:gd name="T16" fmla="*/ 1146 w 1420"/>
                <a:gd name="T17" fmla="*/ 54 h 764"/>
                <a:gd name="T18" fmla="*/ 1146 w 1420"/>
                <a:gd name="T19" fmla="*/ 709 h 764"/>
                <a:gd name="T20" fmla="*/ 1119 w 1420"/>
                <a:gd name="T21" fmla="*/ 709 h 764"/>
                <a:gd name="T22" fmla="*/ 1092 w 1420"/>
                <a:gd name="T23" fmla="*/ 737 h 764"/>
                <a:gd name="T24" fmla="*/ 1119 w 1420"/>
                <a:gd name="T25" fmla="*/ 764 h 764"/>
                <a:gd name="T26" fmla="*/ 1392 w 1420"/>
                <a:gd name="T27" fmla="*/ 764 h 764"/>
                <a:gd name="T28" fmla="*/ 1420 w 1420"/>
                <a:gd name="T29" fmla="*/ 737 h 764"/>
                <a:gd name="T30" fmla="*/ 1392 w 1420"/>
                <a:gd name="T31" fmla="*/ 709 h 764"/>
                <a:gd name="T32" fmla="*/ 1365 w 1420"/>
                <a:gd name="T33" fmla="*/ 709 h 764"/>
                <a:gd name="T34" fmla="*/ 1365 w 1420"/>
                <a:gd name="T35" fmla="*/ 54 h 764"/>
                <a:gd name="T36" fmla="*/ 1392 w 1420"/>
                <a:gd name="T37" fmla="*/ 54 h 764"/>
                <a:gd name="T38" fmla="*/ 1420 w 1420"/>
                <a:gd name="T39" fmla="*/ 27 h 764"/>
                <a:gd name="T40" fmla="*/ 1392 w 1420"/>
                <a:gd name="T41" fmla="*/ 0 h 764"/>
                <a:gd name="T42" fmla="*/ 27 w 1420"/>
                <a:gd name="T43" fmla="*/ 0 h 764"/>
                <a:gd name="T44" fmla="*/ 0 w 1420"/>
                <a:gd name="T45" fmla="*/ 27 h 764"/>
                <a:gd name="T46" fmla="*/ 27 w 1420"/>
                <a:gd name="T47" fmla="*/ 54 h 764"/>
                <a:gd name="T48" fmla="*/ 54 w 1420"/>
                <a:gd name="T49" fmla="*/ 54 h 764"/>
                <a:gd name="T50" fmla="*/ 54 w 1420"/>
                <a:gd name="T51" fmla="*/ 709 h 764"/>
                <a:gd name="T52" fmla="*/ 27 w 1420"/>
                <a:gd name="T53" fmla="*/ 709 h 764"/>
                <a:gd name="T54" fmla="*/ 1201 w 1420"/>
                <a:gd name="T55" fmla="*/ 54 h 764"/>
                <a:gd name="T56" fmla="*/ 1310 w 1420"/>
                <a:gd name="T57" fmla="*/ 54 h 764"/>
                <a:gd name="T58" fmla="*/ 1310 w 1420"/>
                <a:gd name="T59" fmla="*/ 709 h 764"/>
                <a:gd name="T60" fmla="*/ 1201 w 1420"/>
                <a:gd name="T61" fmla="*/ 709 h 764"/>
                <a:gd name="T62" fmla="*/ 1201 w 1420"/>
                <a:gd name="T63" fmla="*/ 54 h 764"/>
                <a:gd name="T64" fmla="*/ 109 w 1420"/>
                <a:gd name="T65" fmla="*/ 54 h 764"/>
                <a:gd name="T66" fmla="*/ 218 w 1420"/>
                <a:gd name="T67" fmla="*/ 54 h 764"/>
                <a:gd name="T68" fmla="*/ 218 w 1420"/>
                <a:gd name="T69" fmla="*/ 709 h 764"/>
                <a:gd name="T70" fmla="*/ 109 w 1420"/>
                <a:gd name="T71" fmla="*/ 709 h 764"/>
                <a:gd name="T72" fmla="*/ 109 w 1420"/>
                <a:gd name="T73" fmla="*/ 54 h 764"/>
                <a:gd name="T74" fmla="*/ 109 w 1420"/>
                <a:gd name="T75" fmla="*/ 54 h 764"/>
                <a:gd name="T76" fmla="*/ 109 w 1420"/>
                <a:gd name="T77" fmla="*/ 5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20" h="764">
                  <a:moveTo>
                    <a:pt x="27" y="709"/>
                  </a:moveTo>
                  <a:cubicBezTo>
                    <a:pt x="12" y="709"/>
                    <a:pt x="0" y="722"/>
                    <a:pt x="0" y="737"/>
                  </a:cubicBezTo>
                  <a:cubicBezTo>
                    <a:pt x="0" y="752"/>
                    <a:pt x="12" y="764"/>
                    <a:pt x="27" y="764"/>
                  </a:cubicBezTo>
                  <a:cubicBezTo>
                    <a:pt x="300" y="764"/>
                    <a:pt x="300" y="764"/>
                    <a:pt x="300" y="764"/>
                  </a:cubicBezTo>
                  <a:cubicBezTo>
                    <a:pt x="315" y="764"/>
                    <a:pt x="327" y="752"/>
                    <a:pt x="327" y="737"/>
                  </a:cubicBezTo>
                  <a:cubicBezTo>
                    <a:pt x="327" y="722"/>
                    <a:pt x="315" y="709"/>
                    <a:pt x="300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1146" y="54"/>
                    <a:pt x="1146" y="54"/>
                    <a:pt x="1146" y="54"/>
                  </a:cubicBezTo>
                  <a:cubicBezTo>
                    <a:pt x="1146" y="709"/>
                    <a:pt x="1146" y="709"/>
                    <a:pt x="1146" y="709"/>
                  </a:cubicBezTo>
                  <a:cubicBezTo>
                    <a:pt x="1119" y="709"/>
                    <a:pt x="1119" y="709"/>
                    <a:pt x="1119" y="709"/>
                  </a:cubicBezTo>
                  <a:cubicBezTo>
                    <a:pt x="1104" y="709"/>
                    <a:pt x="1092" y="722"/>
                    <a:pt x="1092" y="737"/>
                  </a:cubicBezTo>
                  <a:cubicBezTo>
                    <a:pt x="1092" y="752"/>
                    <a:pt x="1104" y="764"/>
                    <a:pt x="1119" y="764"/>
                  </a:cubicBezTo>
                  <a:cubicBezTo>
                    <a:pt x="1392" y="764"/>
                    <a:pt x="1392" y="764"/>
                    <a:pt x="1392" y="764"/>
                  </a:cubicBezTo>
                  <a:cubicBezTo>
                    <a:pt x="1407" y="764"/>
                    <a:pt x="1420" y="752"/>
                    <a:pt x="1420" y="737"/>
                  </a:cubicBezTo>
                  <a:cubicBezTo>
                    <a:pt x="1420" y="722"/>
                    <a:pt x="1407" y="709"/>
                    <a:pt x="1392" y="709"/>
                  </a:cubicBezTo>
                  <a:cubicBezTo>
                    <a:pt x="1365" y="709"/>
                    <a:pt x="1365" y="709"/>
                    <a:pt x="1365" y="709"/>
                  </a:cubicBezTo>
                  <a:cubicBezTo>
                    <a:pt x="1365" y="54"/>
                    <a:pt x="1365" y="54"/>
                    <a:pt x="1365" y="54"/>
                  </a:cubicBezTo>
                  <a:cubicBezTo>
                    <a:pt x="1392" y="54"/>
                    <a:pt x="1392" y="54"/>
                    <a:pt x="1392" y="54"/>
                  </a:cubicBezTo>
                  <a:cubicBezTo>
                    <a:pt x="1407" y="54"/>
                    <a:pt x="1420" y="42"/>
                    <a:pt x="1420" y="27"/>
                  </a:cubicBezTo>
                  <a:cubicBezTo>
                    <a:pt x="1420" y="12"/>
                    <a:pt x="1407" y="0"/>
                    <a:pt x="139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709"/>
                    <a:pt x="54" y="709"/>
                    <a:pt x="54" y="709"/>
                  </a:cubicBezTo>
                  <a:lnTo>
                    <a:pt x="27" y="709"/>
                  </a:lnTo>
                  <a:close/>
                  <a:moveTo>
                    <a:pt x="1201" y="54"/>
                  </a:moveTo>
                  <a:cubicBezTo>
                    <a:pt x="1310" y="54"/>
                    <a:pt x="1310" y="54"/>
                    <a:pt x="1310" y="54"/>
                  </a:cubicBezTo>
                  <a:cubicBezTo>
                    <a:pt x="1310" y="709"/>
                    <a:pt x="1310" y="709"/>
                    <a:pt x="1310" y="709"/>
                  </a:cubicBezTo>
                  <a:cubicBezTo>
                    <a:pt x="1201" y="709"/>
                    <a:pt x="1201" y="709"/>
                    <a:pt x="1201" y="709"/>
                  </a:cubicBezTo>
                  <a:lnTo>
                    <a:pt x="1201" y="54"/>
                  </a:lnTo>
                  <a:close/>
                  <a:moveTo>
                    <a:pt x="109" y="54"/>
                  </a:moveTo>
                  <a:cubicBezTo>
                    <a:pt x="218" y="54"/>
                    <a:pt x="218" y="54"/>
                    <a:pt x="218" y="54"/>
                  </a:cubicBezTo>
                  <a:cubicBezTo>
                    <a:pt x="218" y="709"/>
                    <a:pt x="218" y="709"/>
                    <a:pt x="218" y="709"/>
                  </a:cubicBezTo>
                  <a:cubicBezTo>
                    <a:pt x="109" y="709"/>
                    <a:pt x="109" y="709"/>
                    <a:pt x="109" y="709"/>
                  </a:cubicBezTo>
                  <a:lnTo>
                    <a:pt x="109" y="54"/>
                  </a:lnTo>
                  <a:close/>
                  <a:moveTo>
                    <a:pt x="109" y="54"/>
                  </a:moveTo>
                  <a:cubicBezTo>
                    <a:pt x="109" y="54"/>
                    <a:pt x="109" y="54"/>
                    <a:pt x="109" y="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55"/>
            <p:cNvSpPr>
              <a:spLocks noEditPoints="1"/>
            </p:cNvSpPr>
            <p:nvPr/>
          </p:nvSpPr>
          <p:spPr bwMode="auto">
            <a:xfrm>
              <a:off x="4123" y="982"/>
              <a:ext cx="21" cy="29"/>
            </a:xfrm>
            <a:custGeom>
              <a:avLst/>
              <a:gdLst>
                <a:gd name="T0" fmla="*/ 27 w 164"/>
                <a:gd name="T1" fmla="*/ 0 h 219"/>
                <a:gd name="T2" fmla="*/ 0 w 164"/>
                <a:gd name="T3" fmla="*/ 28 h 219"/>
                <a:gd name="T4" fmla="*/ 0 w 164"/>
                <a:gd name="T5" fmla="*/ 191 h 219"/>
                <a:gd name="T6" fmla="*/ 27 w 164"/>
                <a:gd name="T7" fmla="*/ 219 h 219"/>
                <a:gd name="T8" fmla="*/ 137 w 164"/>
                <a:gd name="T9" fmla="*/ 219 h 219"/>
                <a:gd name="T10" fmla="*/ 164 w 164"/>
                <a:gd name="T11" fmla="*/ 191 h 219"/>
                <a:gd name="T12" fmla="*/ 164 w 164"/>
                <a:gd name="T13" fmla="*/ 28 h 219"/>
                <a:gd name="T14" fmla="*/ 137 w 164"/>
                <a:gd name="T15" fmla="*/ 0 h 219"/>
                <a:gd name="T16" fmla="*/ 27 w 164"/>
                <a:gd name="T17" fmla="*/ 0 h 219"/>
                <a:gd name="T18" fmla="*/ 109 w 164"/>
                <a:gd name="T19" fmla="*/ 164 h 219"/>
                <a:gd name="T20" fmla="*/ 55 w 164"/>
                <a:gd name="T21" fmla="*/ 164 h 219"/>
                <a:gd name="T22" fmla="*/ 55 w 164"/>
                <a:gd name="T23" fmla="*/ 55 h 219"/>
                <a:gd name="T24" fmla="*/ 109 w 164"/>
                <a:gd name="T25" fmla="*/ 55 h 219"/>
                <a:gd name="T26" fmla="*/ 109 w 164"/>
                <a:gd name="T27" fmla="*/ 164 h 219"/>
                <a:gd name="T28" fmla="*/ 109 w 164"/>
                <a:gd name="T29" fmla="*/ 164 h 219"/>
                <a:gd name="T30" fmla="*/ 109 w 164"/>
                <a:gd name="T31" fmla="*/ 1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219">
                  <a:moveTo>
                    <a:pt x="27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52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2" y="0"/>
                    <a:pt x="137" y="0"/>
                  </a:cubicBezTo>
                  <a:lnTo>
                    <a:pt x="27" y="0"/>
                  </a:lnTo>
                  <a:close/>
                  <a:moveTo>
                    <a:pt x="109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9" y="55"/>
                    <a:pt x="109" y="55"/>
                    <a:pt x="109" y="55"/>
                  </a:cubicBezTo>
                  <a:lnTo>
                    <a:pt x="109" y="164"/>
                  </a:lnTo>
                  <a:close/>
                  <a:moveTo>
                    <a:pt x="109" y="164"/>
                  </a:moveTo>
                  <a:cubicBezTo>
                    <a:pt x="109" y="164"/>
                    <a:pt x="109" y="164"/>
                    <a:pt x="109" y="1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56"/>
            <p:cNvSpPr>
              <a:spLocks noEditPoints="1"/>
            </p:cNvSpPr>
            <p:nvPr/>
          </p:nvSpPr>
          <p:spPr bwMode="auto">
            <a:xfrm>
              <a:off x="4158" y="982"/>
              <a:ext cx="22" cy="29"/>
            </a:xfrm>
            <a:custGeom>
              <a:avLst/>
              <a:gdLst>
                <a:gd name="T0" fmla="*/ 27 w 164"/>
                <a:gd name="T1" fmla="*/ 0 h 219"/>
                <a:gd name="T2" fmla="*/ 0 w 164"/>
                <a:gd name="T3" fmla="*/ 28 h 219"/>
                <a:gd name="T4" fmla="*/ 0 w 164"/>
                <a:gd name="T5" fmla="*/ 191 h 219"/>
                <a:gd name="T6" fmla="*/ 27 w 164"/>
                <a:gd name="T7" fmla="*/ 219 h 219"/>
                <a:gd name="T8" fmla="*/ 137 w 164"/>
                <a:gd name="T9" fmla="*/ 219 h 219"/>
                <a:gd name="T10" fmla="*/ 164 w 164"/>
                <a:gd name="T11" fmla="*/ 191 h 219"/>
                <a:gd name="T12" fmla="*/ 164 w 164"/>
                <a:gd name="T13" fmla="*/ 28 h 219"/>
                <a:gd name="T14" fmla="*/ 137 w 164"/>
                <a:gd name="T15" fmla="*/ 0 h 219"/>
                <a:gd name="T16" fmla="*/ 27 w 164"/>
                <a:gd name="T17" fmla="*/ 0 h 219"/>
                <a:gd name="T18" fmla="*/ 109 w 164"/>
                <a:gd name="T19" fmla="*/ 164 h 219"/>
                <a:gd name="T20" fmla="*/ 55 w 164"/>
                <a:gd name="T21" fmla="*/ 164 h 219"/>
                <a:gd name="T22" fmla="*/ 55 w 164"/>
                <a:gd name="T23" fmla="*/ 55 h 219"/>
                <a:gd name="T24" fmla="*/ 109 w 164"/>
                <a:gd name="T25" fmla="*/ 55 h 219"/>
                <a:gd name="T26" fmla="*/ 109 w 164"/>
                <a:gd name="T27" fmla="*/ 164 h 219"/>
                <a:gd name="T28" fmla="*/ 109 w 164"/>
                <a:gd name="T29" fmla="*/ 164 h 219"/>
                <a:gd name="T30" fmla="*/ 109 w 164"/>
                <a:gd name="T31" fmla="*/ 1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219">
                  <a:moveTo>
                    <a:pt x="27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52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2" y="0"/>
                    <a:pt x="137" y="0"/>
                  </a:cubicBezTo>
                  <a:lnTo>
                    <a:pt x="27" y="0"/>
                  </a:lnTo>
                  <a:close/>
                  <a:moveTo>
                    <a:pt x="109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9" y="55"/>
                    <a:pt x="109" y="55"/>
                    <a:pt x="109" y="55"/>
                  </a:cubicBezTo>
                  <a:lnTo>
                    <a:pt x="109" y="164"/>
                  </a:lnTo>
                  <a:close/>
                  <a:moveTo>
                    <a:pt x="109" y="164"/>
                  </a:moveTo>
                  <a:cubicBezTo>
                    <a:pt x="109" y="164"/>
                    <a:pt x="109" y="164"/>
                    <a:pt x="109" y="1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11" name="Gráfico 110"/>
          <p:cNvGraphicFramePr/>
          <p:nvPr/>
        </p:nvGraphicFramePr>
        <p:xfrm>
          <a:off x="8115561" y="1953396"/>
          <a:ext cx="3805200" cy="26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Freeform 10"/>
          <p:cNvSpPr>
            <a:spLocks noEditPoints="1"/>
          </p:cNvSpPr>
          <p:nvPr/>
        </p:nvSpPr>
        <p:spPr bwMode="auto">
          <a:xfrm>
            <a:off x="11068820" y="4790285"/>
            <a:ext cx="314325" cy="315916"/>
          </a:xfrm>
          <a:custGeom>
            <a:avLst/>
            <a:gdLst>
              <a:gd name="T0" fmla="*/ 1002 w 1418"/>
              <a:gd name="T1" fmla="*/ 168 h 1413"/>
              <a:gd name="T2" fmla="*/ 1241 w 1418"/>
              <a:gd name="T3" fmla="*/ 304 h 1413"/>
              <a:gd name="T4" fmla="*/ 1189 w 1418"/>
              <a:gd name="T5" fmla="*/ 591 h 1413"/>
              <a:gd name="T6" fmla="*/ 1174 w 1418"/>
              <a:gd name="T7" fmla="*/ 274 h 1413"/>
              <a:gd name="T8" fmla="*/ 1036 w 1418"/>
              <a:gd name="T9" fmla="*/ 274 h 1413"/>
              <a:gd name="T10" fmla="*/ 1021 w 1418"/>
              <a:gd name="T11" fmla="*/ 543 h 1413"/>
              <a:gd name="T12" fmla="*/ 969 w 1418"/>
              <a:gd name="T13" fmla="*/ 304 h 1413"/>
              <a:gd name="T14" fmla="*/ 1188 w 1418"/>
              <a:gd name="T15" fmla="*/ 96 h 1413"/>
              <a:gd name="T16" fmla="*/ 1408 w 1418"/>
              <a:gd name="T17" fmla="*/ 63 h 1413"/>
              <a:gd name="T18" fmla="*/ 1138 w 1418"/>
              <a:gd name="T19" fmla="*/ 10 h 1413"/>
              <a:gd name="T20" fmla="*/ 1413 w 1418"/>
              <a:gd name="T21" fmla="*/ 1379 h 1413"/>
              <a:gd name="T22" fmla="*/ 0 w 1418"/>
              <a:gd name="T23" fmla="*/ 1379 h 1413"/>
              <a:gd name="T24" fmla="*/ 84 w 1418"/>
              <a:gd name="T25" fmla="*/ 790 h 1413"/>
              <a:gd name="T26" fmla="*/ 217 w 1418"/>
              <a:gd name="T27" fmla="*/ 573 h 1413"/>
              <a:gd name="T28" fmla="*/ 192 w 1418"/>
              <a:gd name="T29" fmla="*/ 506 h 1413"/>
              <a:gd name="T30" fmla="*/ 119 w 1418"/>
              <a:gd name="T31" fmla="*/ 396 h 1413"/>
              <a:gd name="T32" fmla="*/ 85 w 1418"/>
              <a:gd name="T33" fmla="*/ 368 h 1413"/>
              <a:gd name="T34" fmla="*/ 150 w 1418"/>
              <a:gd name="T35" fmla="*/ 175 h 1413"/>
              <a:gd name="T36" fmla="*/ 183 w 1418"/>
              <a:gd name="T37" fmla="*/ 152 h 1413"/>
              <a:gd name="T38" fmla="*/ 312 w 1418"/>
              <a:gd name="T39" fmla="*/ 0 h 1413"/>
              <a:gd name="T40" fmla="*/ 447 w 1418"/>
              <a:gd name="T41" fmla="*/ 152 h 1413"/>
              <a:gd name="T42" fmla="*/ 558 w 1418"/>
              <a:gd name="T43" fmla="*/ 168 h 1413"/>
              <a:gd name="T44" fmla="*/ 627 w 1418"/>
              <a:gd name="T45" fmla="*/ 356 h 1413"/>
              <a:gd name="T46" fmla="*/ 599 w 1418"/>
              <a:gd name="T47" fmla="*/ 396 h 1413"/>
              <a:gd name="T48" fmla="*/ 487 w 1418"/>
              <a:gd name="T49" fmla="*/ 506 h 1413"/>
              <a:gd name="T50" fmla="*/ 519 w 1418"/>
              <a:gd name="T51" fmla="*/ 573 h 1413"/>
              <a:gd name="T52" fmla="*/ 651 w 1418"/>
              <a:gd name="T53" fmla="*/ 756 h 1413"/>
              <a:gd name="T54" fmla="*/ 694 w 1418"/>
              <a:gd name="T55" fmla="*/ 502 h 1413"/>
              <a:gd name="T56" fmla="*/ 1307 w 1418"/>
              <a:gd name="T57" fmla="*/ 1346 h 1413"/>
              <a:gd name="T58" fmla="*/ 332 w 1418"/>
              <a:gd name="T59" fmla="*/ 152 h 1413"/>
              <a:gd name="T60" fmla="*/ 342 w 1418"/>
              <a:gd name="T61" fmla="*/ 67 h 1413"/>
              <a:gd name="T62" fmla="*/ 399 w 1418"/>
              <a:gd name="T63" fmla="*/ 329 h 1413"/>
              <a:gd name="T64" fmla="*/ 312 w 1418"/>
              <a:gd name="T65" fmla="*/ 329 h 1413"/>
              <a:gd name="T66" fmla="*/ 407 w 1418"/>
              <a:gd name="T67" fmla="*/ 396 h 1413"/>
              <a:gd name="T68" fmla="*/ 245 w 1418"/>
              <a:gd name="T69" fmla="*/ 329 h 1413"/>
              <a:gd name="T70" fmla="*/ 166 w 1418"/>
              <a:gd name="T71" fmla="*/ 329 h 1413"/>
              <a:gd name="T72" fmla="*/ 226 w 1418"/>
              <a:gd name="T73" fmla="*/ 824 h 1413"/>
              <a:gd name="T74" fmla="*/ 151 w 1418"/>
              <a:gd name="T75" fmla="*/ 1346 h 1413"/>
              <a:gd name="T76" fmla="*/ 306 w 1418"/>
              <a:gd name="T77" fmla="*/ 756 h 1413"/>
              <a:gd name="T78" fmla="*/ 284 w 1418"/>
              <a:gd name="T79" fmla="*/ 573 h 1413"/>
              <a:gd name="T80" fmla="*/ 462 w 1418"/>
              <a:gd name="T81" fmla="*/ 824 h 1413"/>
              <a:gd name="T82" fmla="*/ 462 w 1418"/>
              <a:gd name="T83" fmla="*/ 1346 h 1413"/>
              <a:gd name="T84" fmla="*/ 546 w 1418"/>
              <a:gd name="T85" fmla="*/ 329 h 1413"/>
              <a:gd name="T86" fmla="*/ 467 w 1418"/>
              <a:gd name="T87" fmla="*/ 329 h 1413"/>
              <a:gd name="T88" fmla="*/ 529 w 1418"/>
              <a:gd name="T89" fmla="*/ 1346 h 1413"/>
              <a:gd name="T90" fmla="*/ 1240 w 1418"/>
              <a:gd name="T91" fmla="*/ 728 h 1413"/>
              <a:gd name="T92" fmla="*/ 1240 w 1418"/>
              <a:gd name="T93" fmla="*/ 1346 h 1413"/>
              <a:gd name="T94" fmla="*/ 1131 w 1418"/>
              <a:gd name="T95" fmla="*/ 1161 h 1413"/>
              <a:gd name="T96" fmla="*/ 826 w 1418"/>
              <a:gd name="T97" fmla="*/ 1093 h 1413"/>
              <a:gd name="T98" fmla="*/ 826 w 1418"/>
              <a:gd name="T99" fmla="*/ 992 h 1413"/>
              <a:gd name="T100" fmla="*/ 1131 w 1418"/>
              <a:gd name="T101" fmla="*/ 925 h 1413"/>
              <a:gd name="T102" fmla="*/ 826 w 1418"/>
              <a:gd name="T103" fmla="*/ 992 h 1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18" h="1413">
                <a:moveTo>
                  <a:pt x="969" y="304"/>
                </a:moveTo>
                <a:cubicBezTo>
                  <a:pt x="969" y="202"/>
                  <a:pt x="969" y="202"/>
                  <a:pt x="969" y="202"/>
                </a:cubicBezTo>
                <a:cubicBezTo>
                  <a:pt x="969" y="183"/>
                  <a:pt x="984" y="168"/>
                  <a:pt x="1002" y="168"/>
                </a:cubicBezTo>
                <a:cubicBezTo>
                  <a:pt x="1207" y="168"/>
                  <a:pt x="1207" y="168"/>
                  <a:pt x="1207" y="168"/>
                </a:cubicBezTo>
                <a:cubicBezTo>
                  <a:pt x="1226" y="168"/>
                  <a:pt x="1241" y="183"/>
                  <a:pt x="1241" y="202"/>
                </a:cubicBezTo>
                <a:cubicBezTo>
                  <a:pt x="1241" y="304"/>
                  <a:pt x="1241" y="304"/>
                  <a:pt x="1241" y="304"/>
                </a:cubicBezTo>
                <a:cubicBezTo>
                  <a:pt x="1241" y="317"/>
                  <a:pt x="1234" y="329"/>
                  <a:pt x="1223" y="334"/>
                </a:cubicBezTo>
                <a:cubicBezTo>
                  <a:pt x="1223" y="557"/>
                  <a:pt x="1223" y="557"/>
                  <a:pt x="1223" y="557"/>
                </a:cubicBezTo>
                <a:cubicBezTo>
                  <a:pt x="1223" y="576"/>
                  <a:pt x="1208" y="591"/>
                  <a:pt x="1189" y="591"/>
                </a:cubicBezTo>
                <a:cubicBezTo>
                  <a:pt x="1170" y="591"/>
                  <a:pt x="1155" y="576"/>
                  <a:pt x="1155" y="557"/>
                </a:cubicBezTo>
                <a:cubicBezTo>
                  <a:pt x="1155" y="304"/>
                  <a:pt x="1155" y="304"/>
                  <a:pt x="1155" y="304"/>
                </a:cubicBezTo>
                <a:cubicBezTo>
                  <a:pt x="1155" y="291"/>
                  <a:pt x="1163" y="280"/>
                  <a:pt x="1174" y="274"/>
                </a:cubicBezTo>
                <a:cubicBezTo>
                  <a:pt x="1174" y="235"/>
                  <a:pt x="1174" y="235"/>
                  <a:pt x="1174" y="235"/>
                </a:cubicBezTo>
                <a:cubicBezTo>
                  <a:pt x="1036" y="235"/>
                  <a:pt x="1036" y="235"/>
                  <a:pt x="1036" y="235"/>
                </a:cubicBezTo>
                <a:cubicBezTo>
                  <a:pt x="1036" y="274"/>
                  <a:pt x="1036" y="274"/>
                  <a:pt x="1036" y="274"/>
                </a:cubicBezTo>
                <a:cubicBezTo>
                  <a:pt x="1047" y="280"/>
                  <a:pt x="1054" y="291"/>
                  <a:pt x="1054" y="304"/>
                </a:cubicBezTo>
                <a:cubicBezTo>
                  <a:pt x="1054" y="509"/>
                  <a:pt x="1054" y="509"/>
                  <a:pt x="1054" y="509"/>
                </a:cubicBezTo>
                <a:cubicBezTo>
                  <a:pt x="1054" y="528"/>
                  <a:pt x="1039" y="543"/>
                  <a:pt x="1021" y="543"/>
                </a:cubicBezTo>
                <a:cubicBezTo>
                  <a:pt x="1002" y="543"/>
                  <a:pt x="987" y="528"/>
                  <a:pt x="987" y="509"/>
                </a:cubicBezTo>
                <a:cubicBezTo>
                  <a:pt x="987" y="334"/>
                  <a:pt x="987" y="334"/>
                  <a:pt x="987" y="334"/>
                </a:cubicBezTo>
                <a:cubicBezTo>
                  <a:pt x="976" y="329"/>
                  <a:pt x="969" y="317"/>
                  <a:pt x="969" y="304"/>
                </a:cubicBezTo>
                <a:close/>
                <a:moveTo>
                  <a:pt x="1054" y="105"/>
                </a:moveTo>
                <a:cubicBezTo>
                  <a:pt x="1069" y="116"/>
                  <a:pt x="1090" y="113"/>
                  <a:pt x="1101" y="98"/>
                </a:cubicBezTo>
                <a:cubicBezTo>
                  <a:pt x="1122" y="69"/>
                  <a:pt x="1137" y="72"/>
                  <a:pt x="1188" y="96"/>
                </a:cubicBezTo>
                <a:cubicBezTo>
                  <a:pt x="1225" y="114"/>
                  <a:pt x="1267" y="134"/>
                  <a:pt x="1313" y="134"/>
                </a:cubicBezTo>
                <a:cubicBezTo>
                  <a:pt x="1340" y="134"/>
                  <a:pt x="1368" y="128"/>
                  <a:pt x="1397" y="109"/>
                </a:cubicBezTo>
                <a:cubicBezTo>
                  <a:pt x="1413" y="100"/>
                  <a:pt x="1418" y="79"/>
                  <a:pt x="1408" y="63"/>
                </a:cubicBezTo>
                <a:cubicBezTo>
                  <a:pt x="1398" y="47"/>
                  <a:pt x="1378" y="43"/>
                  <a:pt x="1362" y="52"/>
                </a:cubicBezTo>
                <a:cubicBezTo>
                  <a:pt x="1316" y="81"/>
                  <a:pt x="1277" y="65"/>
                  <a:pt x="1217" y="36"/>
                </a:cubicBezTo>
                <a:cubicBezTo>
                  <a:pt x="1192" y="24"/>
                  <a:pt x="1166" y="11"/>
                  <a:pt x="1138" y="10"/>
                </a:cubicBezTo>
                <a:cubicBezTo>
                  <a:pt x="1102" y="8"/>
                  <a:pt x="1071" y="24"/>
                  <a:pt x="1046" y="58"/>
                </a:cubicBezTo>
                <a:cubicBezTo>
                  <a:pt x="1035" y="73"/>
                  <a:pt x="1039" y="94"/>
                  <a:pt x="1054" y="105"/>
                </a:cubicBezTo>
                <a:close/>
                <a:moveTo>
                  <a:pt x="1413" y="1379"/>
                </a:moveTo>
                <a:cubicBezTo>
                  <a:pt x="1413" y="1398"/>
                  <a:pt x="1398" y="1413"/>
                  <a:pt x="1380" y="1413"/>
                </a:cubicBezTo>
                <a:cubicBezTo>
                  <a:pt x="34" y="1413"/>
                  <a:pt x="34" y="1413"/>
                  <a:pt x="34" y="1413"/>
                </a:cubicBezTo>
                <a:cubicBezTo>
                  <a:pt x="15" y="1413"/>
                  <a:pt x="0" y="1398"/>
                  <a:pt x="0" y="1379"/>
                </a:cubicBezTo>
                <a:cubicBezTo>
                  <a:pt x="0" y="1361"/>
                  <a:pt x="15" y="1346"/>
                  <a:pt x="34" y="1346"/>
                </a:cubicBezTo>
                <a:cubicBezTo>
                  <a:pt x="84" y="1346"/>
                  <a:pt x="84" y="1346"/>
                  <a:pt x="84" y="1346"/>
                </a:cubicBezTo>
                <a:cubicBezTo>
                  <a:pt x="84" y="790"/>
                  <a:pt x="84" y="790"/>
                  <a:pt x="84" y="790"/>
                </a:cubicBezTo>
                <a:cubicBezTo>
                  <a:pt x="84" y="771"/>
                  <a:pt x="99" y="756"/>
                  <a:pt x="118" y="756"/>
                </a:cubicBezTo>
                <a:cubicBezTo>
                  <a:pt x="196" y="756"/>
                  <a:pt x="196" y="756"/>
                  <a:pt x="196" y="756"/>
                </a:cubicBezTo>
                <a:cubicBezTo>
                  <a:pt x="217" y="573"/>
                  <a:pt x="217" y="573"/>
                  <a:pt x="217" y="573"/>
                </a:cubicBezTo>
                <a:cubicBezTo>
                  <a:pt x="192" y="573"/>
                  <a:pt x="192" y="573"/>
                  <a:pt x="192" y="573"/>
                </a:cubicBezTo>
                <a:cubicBezTo>
                  <a:pt x="174" y="573"/>
                  <a:pt x="159" y="558"/>
                  <a:pt x="159" y="539"/>
                </a:cubicBezTo>
                <a:cubicBezTo>
                  <a:pt x="159" y="521"/>
                  <a:pt x="174" y="506"/>
                  <a:pt x="192" y="506"/>
                </a:cubicBezTo>
                <a:cubicBezTo>
                  <a:pt x="224" y="506"/>
                  <a:pt x="224" y="506"/>
                  <a:pt x="224" y="506"/>
                </a:cubicBezTo>
                <a:cubicBezTo>
                  <a:pt x="237" y="396"/>
                  <a:pt x="237" y="396"/>
                  <a:pt x="237" y="396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6" y="396"/>
                  <a:pt x="114" y="396"/>
                  <a:pt x="112" y="395"/>
                </a:cubicBezTo>
                <a:cubicBezTo>
                  <a:pt x="108" y="395"/>
                  <a:pt x="104" y="393"/>
                  <a:pt x="101" y="392"/>
                </a:cubicBezTo>
                <a:cubicBezTo>
                  <a:pt x="97" y="389"/>
                  <a:pt x="87" y="380"/>
                  <a:pt x="85" y="368"/>
                </a:cubicBezTo>
                <a:cubicBezTo>
                  <a:pt x="84" y="364"/>
                  <a:pt x="84" y="360"/>
                  <a:pt x="85" y="357"/>
                </a:cubicBezTo>
                <a:cubicBezTo>
                  <a:pt x="85" y="354"/>
                  <a:pt x="86" y="352"/>
                  <a:pt x="86" y="350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51" y="172"/>
                  <a:pt x="152" y="171"/>
                  <a:pt x="153" y="169"/>
                </a:cubicBezTo>
                <a:cubicBezTo>
                  <a:pt x="159" y="154"/>
                  <a:pt x="168" y="153"/>
                  <a:pt x="176" y="152"/>
                </a:cubicBezTo>
                <a:cubicBezTo>
                  <a:pt x="178" y="152"/>
                  <a:pt x="181" y="152"/>
                  <a:pt x="183" y="152"/>
                </a:cubicBezTo>
                <a:cubicBezTo>
                  <a:pt x="265" y="152"/>
                  <a:pt x="265" y="152"/>
                  <a:pt x="265" y="152"/>
                </a:cubicBezTo>
                <a:cubicBezTo>
                  <a:pt x="279" y="30"/>
                  <a:pt x="279" y="30"/>
                  <a:pt x="279" y="30"/>
                </a:cubicBezTo>
                <a:cubicBezTo>
                  <a:pt x="280" y="13"/>
                  <a:pt x="295" y="0"/>
                  <a:pt x="312" y="0"/>
                </a:cubicBezTo>
                <a:cubicBezTo>
                  <a:pt x="399" y="0"/>
                  <a:pt x="399" y="0"/>
                  <a:pt x="399" y="0"/>
                </a:cubicBezTo>
                <a:cubicBezTo>
                  <a:pt x="417" y="0"/>
                  <a:pt x="431" y="13"/>
                  <a:pt x="433" y="30"/>
                </a:cubicBezTo>
                <a:cubicBezTo>
                  <a:pt x="447" y="152"/>
                  <a:pt x="447" y="152"/>
                  <a:pt x="447" y="152"/>
                </a:cubicBezTo>
                <a:cubicBezTo>
                  <a:pt x="528" y="152"/>
                  <a:pt x="528" y="152"/>
                  <a:pt x="528" y="152"/>
                </a:cubicBezTo>
                <a:cubicBezTo>
                  <a:pt x="531" y="152"/>
                  <a:pt x="533" y="152"/>
                  <a:pt x="535" y="152"/>
                </a:cubicBezTo>
                <a:cubicBezTo>
                  <a:pt x="548" y="154"/>
                  <a:pt x="555" y="161"/>
                  <a:pt x="558" y="168"/>
                </a:cubicBezTo>
                <a:cubicBezTo>
                  <a:pt x="559" y="170"/>
                  <a:pt x="560" y="172"/>
                  <a:pt x="561" y="175"/>
                </a:cubicBezTo>
                <a:cubicBezTo>
                  <a:pt x="625" y="350"/>
                  <a:pt x="625" y="350"/>
                  <a:pt x="625" y="350"/>
                </a:cubicBezTo>
                <a:cubicBezTo>
                  <a:pt x="626" y="352"/>
                  <a:pt x="626" y="354"/>
                  <a:pt x="627" y="356"/>
                </a:cubicBezTo>
                <a:cubicBezTo>
                  <a:pt x="627" y="360"/>
                  <a:pt x="627" y="364"/>
                  <a:pt x="627" y="368"/>
                </a:cubicBezTo>
                <a:cubicBezTo>
                  <a:pt x="626" y="376"/>
                  <a:pt x="620" y="386"/>
                  <a:pt x="611" y="391"/>
                </a:cubicBezTo>
                <a:cubicBezTo>
                  <a:pt x="607" y="393"/>
                  <a:pt x="603" y="395"/>
                  <a:pt x="599" y="396"/>
                </a:cubicBezTo>
                <a:cubicBezTo>
                  <a:pt x="597" y="396"/>
                  <a:pt x="595" y="396"/>
                  <a:pt x="593" y="396"/>
                </a:cubicBezTo>
                <a:cubicBezTo>
                  <a:pt x="475" y="396"/>
                  <a:pt x="475" y="396"/>
                  <a:pt x="475" y="396"/>
                </a:cubicBezTo>
                <a:cubicBezTo>
                  <a:pt x="487" y="506"/>
                  <a:pt x="487" y="506"/>
                  <a:pt x="487" y="506"/>
                </a:cubicBezTo>
                <a:cubicBezTo>
                  <a:pt x="519" y="506"/>
                  <a:pt x="519" y="506"/>
                  <a:pt x="519" y="506"/>
                </a:cubicBezTo>
                <a:cubicBezTo>
                  <a:pt x="538" y="506"/>
                  <a:pt x="553" y="521"/>
                  <a:pt x="553" y="539"/>
                </a:cubicBezTo>
                <a:cubicBezTo>
                  <a:pt x="553" y="558"/>
                  <a:pt x="538" y="573"/>
                  <a:pt x="519" y="573"/>
                </a:cubicBezTo>
                <a:cubicBezTo>
                  <a:pt x="495" y="573"/>
                  <a:pt x="495" y="573"/>
                  <a:pt x="495" y="573"/>
                </a:cubicBezTo>
                <a:cubicBezTo>
                  <a:pt x="515" y="756"/>
                  <a:pt x="515" y="756"/>
                  <a:pt x="515" y="756"/>
                </a:cubicBezTo>
                <a:cubicBezTo>
                  <a:pt x="651" y="756"/>
                  <a:pt x="651" y="756"/>
                  <a:pt x="651" y="756"/>
                </a:cubicBezTo>
                <a:cubicBezTo>
                  <a:pt x="651" y="534"/>
                  <a:pt x="651" y="534"/>
                  <a:pt x="651" y="534"/>
                </a:cubicBezTo>
                <a:cubicBezTo>
                  <a:pt x="651" y="524"/>
                  <a:pt x="656" y="514"/>
                  <a:pt x="664" y="507"/>
                </a:cubicBezTo>
                <a:cubicBezTo>
                  <a:pt x="672" y="501"/>
                  <a:pt x="683" y="499"/>
                  <a:pt x="694" y="502"/>
                </a:cubicBezTo>
                <a:cubicBezTo>
                  <a:pt x="1282" y="670"/>
                  <a:pt x="1282" y="670"/>
                  <a:pt x="1282" y="670"/>
                </a:cubicBezTo>
                <a:cubicBezTo>
                  <a:pt x="1297" y="674"/>
                  <a:pt x="1307" y="688"/>
                  <a:pt x="1307" y="703"/>
                </a:cubicBezTo>
                <a:cubicBezTo>
                  <a:pt x="1307" y="1346"/>
                  <a:pt x="1307" y="1346"/>
                  <a:pt x="1307" y="1346"/>
                </a:cubicBezTo>
                <a:cubicBezTo>
                  <a:pt x="1380" y="1346"/>
                  <a:pt x="1380" y="1346"/>
                  <a:pt x="1380" y="1346"/>
                </a:cubicBezTo>
                <a:cubicBezTo>
                  <a:pt x="1398" y="1346"/>
                  <a:pt x="1413" y="1361"/>
                  <a:pt x="1413" y="1379"/>
                </a:cubicBezTo>
                <a:close/>
                <a:moveTo>
                  <a:pt x="332" y="152"/>
                </a:moveTo>
                <a:cubicBezTo>
                  <a:pt x="379" y="152"/>
                  <a:pt x="379" y="152"/>
                  <a:pt x="379" y="152"/>
                </a:cubicBezTo>
                <a:cubicBezTo>
                  <a:pt x="369" y="67"/>
                  <a:pt x="369" y="67"/>
                  <a:pt x="369" y="67"/>
                </a:cubicBezTo>
                <a:cubicBezTo>
                  <a:pt x="342" y="67"/>
                  <a:pt x="342" y="67"/>
                  <a:pt x="342" y="67"/>
                </a:cubicBezTo>
                <a:lnTo>
                  <a:pt x="332" y="152"/>
                </a:lnTo>
                <a:close/>
                <a:moveTo>
                  <a:pt x="312" y="329"/>
                </a:moveTo>
                <a:cubicBezTo>
                  <a:pt x="399" y="329"/>
                  <a:pt x="399" y="329"/>
                  <a:pt x="399" y="329"/>
                </a:cubicBezTo>
                <a:cubicBezTo>
                  <a:pt x="387" y="219"/>
                  <a:pt x="387" y="219"/>
                  <a:pt x="387" y="219"/>
                </a:cubicBezTo>
                <a:cubicBezTo>
                  <a:pt x="325" y="219"/>
                  <a:pt x="325" y="219"/>
                  <a:pt x="325" y="219"/>
                </a:cubicBezTo>
                <a:lnTo>
                  <a:pt x="312" y="329"/>
                </a:lnTo>
                <a:close/>
                <a:moveTo>
                  <a:pt x="292" y="506"/>
                </a:moveTo>
                <a:cubicBezTo>
                  <a:pt x="419" y="506"/>
                  <a:pt x="419" y="506"/>
                  <a:pt x="419" y="506"/>
                </a:cubicBezTo>
                <a:cubicBezTo>
                  <a:pt x="407" y="396"/>
                  <a:pt x="407" y="396"/>
                  <a:pt x="407" y="396"/>
                </a:cubicBezTo>
                <a:cubicBezTo>
                  <a:pt x="305" y="396"/>
                  <a:pt x="305" y="396"/>
                  <a:pt x="305" y="396"/>
                </a:cubicBezTo>
                <a:lnTo>
                  <a:pt x="292" y="506"/>
                </a:lnTo>
                <a:close/>
                <a:moveTo>
                  <a:pt x="245" y="329"/>
                </a:moveTo>
                <a:cubicBezTo>
                  <a:pt x="257" y="219"/>
                  <a:pt x="257" y="219"/>
                  <a:pt x="257" y="219"/>
                </a:cubicBezTo>
                <a:cubicBezTo>
                  <a:pt x="206" y="219"/>
                  <a:pt x="206" y="219"/>
                  <a:pt x="206" y="219"/>
                </a:cubicBezTo>
                <a:cubicBezTo>
                  <a:pt x="166" y="329"/>
                  <a:pt x="166" y="329"/>
                  <a:pt x="166" y="329"/>
                </a:cubicBezTo>
                <a:lnTo>
                  <a:pt x="245" y="329"/>
                </a:lnTo>
                <a:close/>
                <a:moveTo>
                  <a:pt x="273" y="824"/>
                </a:moveTo>
                <a:cubicBezTo>
                  <a:pt x="226" y="824"/>
                  <a:pt x="226" y="824"/>
                  <a:pt x="226" y="824"/>
                </a:cubicBezTo>
                <a:cubicBezTo>
                  <a:pt x="226" y="824"/>
                  <a:pt x="226" y="824"/>
                  <a:pt x="225" y="824"/>
                </a:cubicBezTo>
                <a:cubicBezTo>
                  <a:pt x="151" y="824"/>
                  <a:pt x="151" y="824"/>
                  <a:pt x="151" y="824"/>
                </a:cubicBezTo>
                <a:cubicBezTo>
                  <a:pt x="151" y="1346"/>
                  <a:pt x="151" y="1346"/>
                  <a:pt x="151" y="1346"/>
                </a:cubicBezTo>
                <a:cubicBezTo>
                  <a:pt x="273" y="1346"/>
                  <a:pt x="273" y="1346"/>
                  <a:pt x="273" y="1346"/>
                </a:cubicBezTo>
                <a:lnTo>
                  <a:pt x="273" y="824"/>
                </a:lnTo>
                <a:close/>
                <a:moveTo>
                  <a:pt x="306" y="756"/>
                </a:moveTo>
                <a:cubicBezTo>
                  <a:pt x="448" y="756"/>
                  <a:pt x="448" y="756"/>
                  <a:pt x="448" y="756"/>
                </a:cubicBezTo>
                <a:cubicBezTo>
                  <a:pt x="427" y="573"/>
                  <a:pt x="427" y="573"/>
                  <a:pt x="427" y="573"/>
                </a:cubicBezTo>
                <a:cubicBezTo>
                  <a:pt x="284" y="573"/>
                  <a:pt x="284" y="573"/>
                  <a:pt x="284" y="573"/>
                </a:cubicBezTo>
                <a:cubicBezTo>
                  <a:pt x="264" y="756"/>
                  <a:pt x="264" y="756"/>
                  <a:pt x="264" y="756"/>
                </a:cubicBezTo>
                <a:lnTo>
                  <a:pt x="306" y="756"/>
                </a:lnTo>
                <a:close/>
                <a:moveTo>
                  <a:pt x="462" y="824"/>
                </a:moveTo>
                <a:cubicBezTo>
                  <a:pt x="340" y="824"/>
                  <a:pt x="340" y="824"/>
                  <a:pt x="340" y="824"/>
                </a:cubicBezTo>
                <a:cubicBezTo>
                  <a:pt x="340" y="1346"/>
                  <a:pt x="340" y="1346"/>
                  <a:pt x="340" y="1346"/>
                </a:cubicBezTo>
                <a:cubicBezTo>
                  <a:pt x="462" y="1346"/>
                  <a:pt x="462" y="1346"/>
                  <a:pt x="462" y="1346"/>
                </a:cubicBezTo>
                <a:lnTo>
                  <a:pt x="462" y="824"/>
                </a:lnTo>
                <a:close/>
                <a:moveTo>
                  <a:pt x="467" y="329"/>
                </a:moveTo>
                <a:cubicBezTo>
                  <a:pt x="546" y="329"/>
                  <a:pt x="546" y="329"/>
                  <a:pt x="546" y="329"/>
                </a:cubicBezTo>
                <a:cubicBezTo>
                  <a:pt x="506" y="219"/>
                  <a:pt x="506" y="219"/>
                  <a:pt x="506" y="219"/>
                </a:cubicBezTo>
                <a:cubicBezTo>
                  <a:pt x="454" y="219"/>
                  <a:pt x="454" y="219"/>
                  <a:pt x="454" y="219"/>
                </a:cubicBezTo>
                <a:lnTo>
                  <a:pt x="467" y="329"/>
                </a:lnTo>
                <a:close/>
                <a:moveTo>
                  <a:pt x="651" y="824"/>
                </a:moveTo>
                <a:cubicBezTo>
                  <a:pt x="529" y="824"/>
                  <a:pt x="529" y="824"/>
                  <a:pt x="529" y="824"/>
                </a:cubicBezTo>
                <a:cubicBezTo>
                  <a:pt x="529" y="1346"/>
                  <a:pt x="529" y="1346"/>
                  <a:pt x="529" y="1346"/>
                </a:cubicBezTo>
                <a:cubicBezTo>
                  <a:pt x="651" y="1346"/>
                  <a:pt x="651" y="1346"/>
                  <a:pt x="651" y="1346"/>
                </a:cubicBezTo>
                <a:lnTo>
                  <a:pt x="651" y="824"/>
                </a:lnTo>
                <a:close/>
                <a:moveTo>
                  <a:pt x="1240" y="728"/>
                </a:moveTo>
                <a:cubicBezTo>
                  <a:pt x="718" y="579"/>
                  <a:pt x="718" y="579"/>
                  <a:pt x="718" y="579"/>
                </a:cubicBezTo>
                <a:cubicBezTo>
                  <a:pt x="718" y="1346"/>
                  <a:pt x="718" y="1346"/>
                  <a:pt x="718" y="1346"/>
                </a:cubicBezTo>
                <a:cubicBezTo>
                  <a:pt x="1240" y="1346"/>
                  <a:pt x="1240" y="1346"/>
                  <a:pt x="1240" y="1346"/>
                </a:cubicBezTo>
                <a:lnTo>
                  <a:pt x="1240" y="728"/>
                </a:lnTo>
                <a:close/>
                <a:moveTo>
                  <a:pt x="826" y="1161"/>
                </a:moveTo>
                <a:cubicBezTo>
                  <a:pt x="1131" y="1161"/>
                  <a:pt x="1131" y="1161"/>
                  <a:pt x="1131" y="1161"/>
                </a:cubicBezTo>
                <a:cubicBezTo>
                  <a:pt x="1149" y="1161"/>
                  <a:pt x="1165" y="1146"/>
                  <a:pt x="1165" y="1127"/>
                </a:cubicBezTo>
                <a:cubicBezTo>
                  <a:pt x="1165" y="1108"/>
                  <a:pt x="1149" y="1093"/>
                  <a:pt x="1131" y="1093"/>
                </a:cubicBezTo>
                <a:cubicBezTo>
                  <a:pt x="826" y="1093"/>
                  <a:pt x="826" y="1093"/>
                  <a:pt x="826" y="1093"/>
                </a:cubicBezTo>
                <a:cubicBezTo>
                  <a:pt x="808" y="1093"/>
                  <a:pt x="793" y="1108"/>
                  <a:pt x="793" y="1127"/>
                </a:cubicBezTo>
                <a:cubicBezTo>
                  <a:pt x="793" y="1146"/>
                  <a:pt x="808" y="1161"/>
                  <a:pt x="826" y="1161"/>
                </a:cubicBezTo>
                <a:close/>
                <a:moveTo>
                  <a:pt x="826" y="992"/>
                </a:moveTo>
                <a:cubicBezTo>
                  <a:pt x="1131" y="992"/>
                  <a:pt x="1131" y="992"/>
                  <a:pt x="1131" y="992"/>
                </a:cubicBezTo>
                <a:cubicBezTo>
                  <a:pt x="1149" y="992"/>
                  <a:pt x="1165" y="977"/>
                  <a:pt x="1165" y="959"/>
                </a:cubicBezTo>
                <a:cubicBezTo>
                  <a:pt x="1165" y="940"/>
                  <a:pt x="1149" y="925"/>
                  <a:pt x="1131" y="925"/>
                </a:cubicBezTo>
                <a:cubicBezTo>
                  <a:pt x="826" y="925"/>
                  <a:pt x="826" y="925"/>
                  <a:pt x="826" y="925"/>
                </a:cubicBezTo>
                <a:cubicBezTo>
                  <a:pt x="808" y="925"/>
                  <a:pt x="793" y="940"/>
                  <a:pt x="793" y="959"/>
                </a:cubicBezTo>
                <a:cubicBezTo>
                  <a:pt x="793" y="977"/>
                  <a:pt x="808" y="992"/>
                  <a:pt x="826" y="992"/>
                </a:cubicBezTo>
                <a:close/>
                <a:moveTo>
                  <a:pt x="826" y="992"/>
                </a:moveTo>
                <a:cubicBezTo>
                  <a:pt x="826" y="992"/>
                  <a:pt x="826" y="992"/>
                  <a:pt x="826" y="99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chemeClr val="bg1"/>
              </a:solidFill>
            </a:endParaRPr>
          </a:p>
        </p:txBody>
      </p:sp>
      <p:grpSp>
        <p:nvGrpSpPr>
          <p:cNvPr id="15" name="Group 13"/>
          <p:cNvGrpSpPr>
            <a:grpSpLocks noChangeAspect="1"/>
          </p:cNvGrpSpPr>
          <p:nvPr/>
        </p:nvGrpSpPr>
        <p:grpSpPr bwMode="auto">
          <a:xfrm>
            <a:off x="9890379" y="4793463"/>
            <a:ext cx="319088" cy="312738"/>
            <a:chOff x="5922" y="1076"/>
            <a:chExt cx="201" cy="197"/>
          </a:xfrm>
          <a:solidFill>
            <a:schemeClr val="bg1"/>
          </a:solidFill>
        </p:grpSpPr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5922" y="1076"/>
              <a:ext cx="201" cy="197"/>
            </a:xfrm>
            <a:custGeom>
              <a:avLst/>
              <a:gdLst>
                <a:gd name="T0" fmla="*/ 366 w 1143"/>
                <a:gd name="T1" fmla="*/ 247 h 1115"/>
                <a:gd name="T2" fmla="*/ 316 w 1143"/>
                <a:gd name="T3" fmla="*/ 211 h 1115"/>
                <a:gd name="T4" fmla="*/ 118 w 1143"/>
                <a:gd name="T5" fmla="*/ 211 h 1115"/>
                <a:gd name="T6" fmla="*/ 184 w 1143"/>
                <a:gd name="T7" fmla="*/ 369 h 1115"/>
                <a:gd name="T8" fmla="*/ 0 w 1143"/>
                <a:gd name="T9" fmla="*/ 534 h 1115"/>
                <a:gd name="T10" fmla="*/ 153 w 1143"/>
                <a:gd name="T11" fmla="*/ 662 h 1115"/>
                <a:gd name="T12" fmla="*/ 100 w 1143"/>
                <a:gd name="T13" fmla="*/ 851 h 1115"/>
                <a:gd name="T14" fmla="*/ 210 w 1143"/>
                <a:gd name="T15" fmla="*/ 974 h 1115"/>
                <a:gd name="T16" fmla="*/ 384 w 1143"/>
                <a:gd name="T17" fmla="*/ 947 h 1115"/>
                <a:gd name="T18" fmla="*/ 78 w 1143"/>
                <a:gd name="T19" fmla="*/ 605 h 1115"/>
                <a:gd name="T20" fmla="*/ 78 w 1143"/>
                <a:gd name="T21" fmla="*/ 514 h 1115"/>
                <a:gd name="T22" fmla="*/ 143 w 1143"/>
                <a:gd name="T23" fmla="*/ 605 h 1115"/>
                <a:gd name="T24" fmla="*/ 157 w 1143"/>
                <a:gd name="T25" fmla="*/ 263 h 1115"/>
                <a:gd name="T26" fmla="*/ 210 w 1143"/>
                <a:gd name="T27" fmla="*/ 203 h 1115"/>
                <a:gd name="T28" fmla="*/ 213 w 1143"/>
                <a:gd name="T29" fmla="*/ 318 h 1115"/>
                <a:gd name="T30" fmla="*/ 194 w 1143"/>
                <a:gd name="T31" fmla="*/ 909 h 1115"/>
                <a:gd name="T32" fmla="*/ 164 w 1143"/>
                <a:gd name="T33" fmla="*/ 842 h 1115"/>
                <a:gd name="T34" fmla="*/ 222 w 1143"/>
                <a:gd name="T35" fmla="*/ 912 h 1115"/>
                <a:gd name="T36" fmla="*/ 959 w 1143"/>
                <a:gd name="T37" fmla="*/ 369 h 1115"/>
                <a:gd name="T38" fmla="*/ 993 w 1143"/>
                <a:gd name="T39" fmla="*/ 173 h 1115"/>
                <a:gd name="T40" fmla="*/ 804 w 1143"/>
                <a:gd name="T41" fmla="*/ 195 h 1115"/>
                <a:gd name="T42" fmla="*/ 946 w 1143"/>
                <a:gd name="T43" fmla="*/ 559 h 1115"/>
                <a:gd name="T44" fmla="*/ 753 w 1143"/>
                <a:gd name="T45" fmla="*/ 951 h 1115"/>
                <a:gd name="T46" fmla="*/ 934 w 1143"/>
                <a:gd name="T47" fmla="*/ 974 h 1115"/>
                <a:gd name="T48" fmla="*/ 1026 w 1143"/>
                <a:gd name="T49" fmla="*/ 908 h 1115"/>
                <a:gd name="T50" fmla="*/ 990 w 1143"/>
                <a:gd name="T51" fmla="*/ 662 h 1115"/>
                <a:gd name="T52" fmla="*/ 1143 w 1143"/>
                <a:gd name="T53" fmla="*/ 534 h 1115"/>
                <a:gd name="T54" fmla="*/ 982 w 1143"/>
                <a:gd name="T55" fmla="*/ 871 h 1115"/>
                <a:gd name="T56" fmla="*/ 921 w 1143"/>
                <a:gd name="T57" fmla="*/ 912 h 1115"/>
                <a:gd name="T58" fmla="*/ 979 w 1143"/>
                <a:gd name="T59" fmla="*/ 842 h 1115"/>
                <a:gd name="T60" fmla="*/ 921 w 1143"/>
                <a:gd name="T61" fmla="*/ 207 h 1115"/>
                <a:gd name="T62" fmla="*/ 979 w 1143"/>
                <a:gd name="T63" fmla="*/ 277 h 1115"/>
                <a:gd name="T64" fmla="*/ 1065 w 1143"/>
                <a:gd name="T65" fmla="*/ 605 h 1115"/>
                <a:gd name="T66" fmla="*/ 1001 w 1143"/>
                <a:gd name="T67" fmla="*/ 514 h 1115"/>
                <a:gd name="T68" fmla="*/ 1086 w 1143"/>
                <a:gd name="T69" fmla="*/ 585 h 1115"/>
                <a:gd name="T70" fmla="*/ 665 w 1143"/>
                <a:gd name="T71" fmla="*/ 354 h 1115"/>
                <a:gd name="T72" fmla="*/ 763 w 1143"/>
                <a:gd name="T73" fmla="*/ 722 h 1115"/>
                <a:gd name="T74" fmla="*/ 720 w 1143"/>
                <a:gd name="T75" fmla="*/ 684 h 1115"/>
                <a:gd name="T76" fmla="*/ 425 w 1143"/>
                <a:gd name="T77" fmla="*/ 729 h 1115"/>
                <a:gd name="T78" fmla="*/ 320 w 1143"/>
                <a:gd name="T79" fmla="*/ 559 h 1115"/>
                <a:gd name="T80" fmla="*/ 480 w 1143"/>
                <a:gd name="T81" fmla="*/ 388 h 1115"/>
                <a:gd name="T82" fmla="*/ 600 w 1143"/>
                <a:gd name="T83" fmla="*/ 652 h 1115"/>
                <a:gd name="T84" fmla="*/ 705 w 1143"/>
                <a:gd name="T85" fmla="*/ 229 h 1115"/>
                <a:gd name="T86" fmla="*/ 705 w 1143"/>
                <a:gd name="T87" fmla="*/ 42 h 1115"/>
                <a:gd name="T88" fmla="*/ 617 w 1143"/>
                <a:gd name="T89" fmla="*/ 58 h 1115"/>
                <a:gd name="T90" fmla="*/ 572 w 1143"/>
                <a:gd name="T91" fmla="*/ 240 h 1115"/>
                <a:gd name="T92" fmla="*/ 527 w 1143"/>
                <a:gd name="T93" fmla="*/ 58 h 1115"/>
                <a:gd name="T94" fmla="*/ 438 w 1143"/>
                <a:gd name="T95" fmla="*/ 42 h 1115"/>
                <a:gd name="T96" fmla="*/ 438 w 1143"/>
                <a:gd name="T97" fmla="*/ 229 h 1115"/>
                <a:gd name="T98" fmla="*/ 543 w 1143"/>
                <a:gd name="T99" fmla="*/ 652 h 1115"/>
                <a:gd name="T100" fmla="*/ 543 w 1143"/>
                <a:gd name="T101" fmla="*/ 1115 h 1115"/>
                <a:gd name="T102" fmla="*/ 667 w 1143"/>
                <a:gd name="T103" fmla="*/ 743 h 1115"/>
                <a:gd name="T104" fmla="*/ 601 w 1143"/>
                <a:gd name="T105" fmla="*/ 1057 h 1115"/>
                <a:gd name="T106" fmla="*/ 534 w 1143"/>
                <a:gd name="T107" fmla="*/ 743 h 1115"/>
                <a:gd name="T108" fmla="*/ 610 w 1143"/>
                <a:gd name="T109" fmla="*/ 1048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3" h="1115">
                  <a:moveTo>
                    <a:pt x="409" y="896"/>
                  </a:moveTo>
                  <a:cubicBezTo>
                    <a:pt x="281" y="833"/>
                    <a:pt x="198" y="701"/>
                    <a:pt x="198" y="559"/>
                  </a:cubicBezTo>
                  <a:cubicBezTo>
                    <a:pt x="198" y="433"/>
                    <a:pt x="260" y="316"/>
                    <a:pt x="366" y="247"/>
                  </a:cubicBezTo>
                  <a:cubicBezTo>
                    <a:pt x="379" y="238"/>
                    <a:pt x="383" y="220"/>
                    <a:pt x="374" y="207"/>
                  </a:cubicBezTo>
                  <a:cubicBezTo>
                    <a:pt x="365" y="194"/>
                    <a:pt x="347" y="190"/>
                    <a:pt x="334" y="199"/>
                  </a:cubicBezTo>
                  <a:cubicBezTo>
                    <a:pt x="328" y="203"/>
                    <a:pt x="322" y="207"/>
                    <a:pt x="316" y="211"/>
                  </a:cubicBezTo>
                  <a:cubicBezTo>
                    <a:pt x="260" y="163"/>
                    <a:pt x="260" y="163"/>
                    <a:pt x="260" y="163"/>
                  </a:cubicBezTo>
                  <a:cubicBezTo>
                    <a:pt x="227" y="136"/>
                    <a:pt x="177" y="140"/>
                    <a:pt x="150" y="173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04" y="227"/>
                    <a:pt x="98" y="247"/>
                    <a:pt x="100" y="268"/>
                  </a:cubicBezTo>
                  <a:cubicBezTo>
                    <a:pt x="102" y="289"/>
                    <a:pt x="111" y="308"/>
                    <a:pt x="127" y="321"/>
                  </a:cubicBezTo>
                  <a:cubicBezTo>
                    <a:pt x="184" y="369"/>
                    <a:pt x="184" y="369"/>
                    <a:pt x="184" y="369"/>
                  </a:cubicBezTo>
                  <a:cubicBezTo>
                    <a:pt x="170" y="397"/>
                    <a:pt x="160" y="426"/>
                    <a:pt x="152" y="457"/>
                  </a:cubicBezTo>
                  <a:cubicBezTo>
                    <a:pt x="78" y="457"/>
                    <a:pt x="78" y="457"/>
                    <a:pt x="78" y="457"/>
                  </a:cubicBezTo>
                  <a:cubicBezTo>
                    <a:pt x="35" y="457"/>
                    <a:pt x="0" y="491"/>
                    <a:pt x="0" y="534"/>
                  </a:cubicBezTo>
                  <a:cubicBezTo>
                    <a:pt x="0" y="585"/>
                    <a:pt x="0" y="585"/>
                    <a:pt x="0" y="585"/>
                  </a:cubicBezTo>
                  <a:cubicBezTo>
                    <a:pt x="0" y="628"/>
                    <a:pt x="35" y="662"/>
                    <a:pt x="78" y="662"/>
                  </a:cubicBezTo>
                  <a:cubicBezTo>
                    <a:pt x="153" y="662"/>
                    <a:pt x="153" y="662"/>
                    <a:pt x="153" y="662"/>
                  </a:cubicBezTo>
                  <a:cubicBezTo>
                    <a:pt x="160" y="693"/>
                    <a:pt x="171" y="722"/>
                    <a:pt x="185" y="750"/>
                  </a:cubicBezTo>
                  <a:cubicBezTo>
                    <a:pt x="127" y="798"/>
                    <a:pt x="127" y="798"/>
                    <a:pt x="127" y="798"/>
                  </a:cubicBezTo>
                  <a:cubicBezTo>
                    <a:pt x="111" y="811"/>
                    <a:pt x="102" y="830"/>
                    <a:pt x="100" y="851"/>
                  </a:cubicBezTo>
                  <a:cubicBezTo>
                    <a:pt x="98" y="872"/>
                    <a:pt x="104" y="892"/>
                    <a:pt x="118" y="908"/>
                  </a:cubicBezTo>
                  <a:cubicBezTo>
                    <a:pt x="150" y="946"/>
                    <a:pt x="150" y="946"/>
                    <a:pt x="150" y="946"/>
                  </a:cubicBezTo>
                  <a:cubicBezTo>
                    <a:pt x="165" y="965"/>
                    <a:pt x="187" y="974"/>
                    <a:pt x="210" y="974"/>
                  </a:cubicBezTo>
                  <a:cubicBezTo>
                    <a:pt x="227" y="974"/>
                    <a:pt x="245" y="968"/>
                    <a:pt x="260" y="956"/>
                  </a:cubicBezTo>
                  <a:cubicBezTo>
                    <a:pt x="317" y="907"/>
                    <a:pt x="317" y="907"/>
                    <a:pt x="317" y="907"/>
                  </a:cubicBezTo>
                  <a:cubicBezTo>
                    <a:pt x="338" y="923"/>
                    <a:pt x="360" y="936"/>
                    <a:pt x="384" y="947"/>
                  </a:cubicBezTo>
                  <a:cubicBezTo>
                    <a:pt x="398" y="954"/>
                    <a:pt x="415" y="948"/>
                    <a:pt x="422" y="934"/>
                  </a:cubicBezTo>
                  <a:cubicBezTo>
                    <a:pt x="429" y="920"/>
                    <a:pt x="423" y="902"/>
                    <a:pt x="409" y="896"/>
                  </a:cubicBezTo>
                  <a:close/>
                  <a:moveTo>
                    <a:pt x="78" y="605"/>
                  </a:moveTo>
                  <a:cubicBezTo>
                    <a:pt x="67" y="605"/>
                    <a:pt x="58" y="596"/>
                    <a:pt x="58" y="585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8" y="523"/>
                    <a:pt x="67" y="514"/>
                    <a:pt x="78" y="514"/>
                  </a:cubicBezTo>
                  <a:cubicBezTo>
                    <a:pt x="142" y="514"/>
                    <a:pt x="142" y="514"/>
                    <a:pt x="142" y="514"/>
                  </a:cubicBezTo>
                  <a:cubicBezTo>
                    <a:pt x="141" y="529"/>
                    <a:pt x="140" y="544"/>
                    <a:pt x="140" y="559"/>
                  </a:cubicBezTo>
                  <a:cubicBezTo>
                    <a:pt x="140" y="574"/>
                    <a:pt x="141" y="590"/>
                    <a:pt x="143" y="605"/>
                  </a:cubicBezTo>
                  <a:lnTo>
                    <a:pt x="78" y="605"/>
                  </a:lnTo>
                  <a:close/>
                  <a:moveTo>
                    <a:pt x="164" y="277"/>
                  </a:moveTo>
                  <a:cubicBezTo>
                    <a:pt x="160" y="273"/>
                    <a:pt x="158" y="269"/>
                    <a:pt x="157" y="263"/>
                  </a:cubicBezTo>
                  <a:cubicBezTo>
                    <a:pt x="157" y="258"/>
                    <a:pt x="158" y="253"/>
                    <a:pt x="162" y="248"/>
                  </a:cubicBezTo>
                  <a:cubicBezTo>
                    <a:pt x="194" y="210"/>
                    <a:pt x="194" y="210"/>
                    <a:pt x="194" y="210"/>
                  </a:cubicBezTo>
                  <a:cubicBezTo>
                    <a:pt x="198" y="205"/>
                    <a:pt x="204" y="203"/>
                    <a:pt x="210" y="203"/>
                  </a:cubicBezTo>
                  <a:cubicBezTo>
                    <a:pt x="214" y="203"/>
                    <a:pt x="219" y="204"/>
                    <a:pt x="222" y="207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50" y="270"/>
                    <a:pt x="230" y="293"/>
                    <a:pt x="213" y="318"/>
                  </a:cubicBezTo>
                  <a:lnTo>
                    <a:pt x="164" y="277"/>
                  </a:lnTo>
                  <a:close/>
                  <a:moveTo>
                    <a:pt x="222" y="912"/>
                  </a:moveTo>
                  <a:cubicBezTo>
                    <a:pt x="214" y="919"/>
                    <a:pt x="201" y="918"/>
                    <a:pt x="194" y="909"/>
                  </a:cubicBezTo>
                  <a:cubicBezTo>
                    <a:pt x="162" y="871"/>
                    <a:pt x="162" y="871"/>
                    <a:pt x="162" y="871"/>
                  </a:cubicBezTo>
                  <a:cubicBezTo>
                    <a:pt x="158" y="867"/>
                    <a:pt x="157" y="861"/>
                    <a:pt x="157" y="856"/>
                  </a:cubicBezTo>
                  <a:cubicBezTo>
                    <a:pt x="158" y="850"/>
                    <a:pt x="160" y="846"/>
                    <a:pt x="164" y="842"/>
                  </a:cubicBezTo>
                  <a:cubicBezTo>
                    <a:pt x="214" y="800"/>
                    <a:pt x="214" y="800"/>
                    <a:pt x="214" y="800"/>
                  </a:cubicBezTo>
                  <a:cubicBezTo>
                    <a:pt x="231" y="826"/>
                    <a:pt x="251" y="849"/>
                    <a:pt x="272" y="870"/>
                  </a:cubicBezTo>
                  <a:lnTo>
                    <a:pt x="222" y="912"/>
                  </a:lnTo>
                  <a:close/>
                  <a:moveTo>
                    <a:pt x="1065" y="457"/>
                  </a:moveTo>
                  <a:cubicBezTo>
                    <a:pt x="991" y="457"/>
                    <a:pt x="991" y="457"/>
                    <a:pt x="991" y="457"/>
                  </a:cubicBezTo>
                  <a:cubicBezTo>
                    <a:pt x="984" y="426"/>
                    <a:pt x="973" y="397"/>
                    <a:pt x="959" y="369"/>
                  </a:cubicBezTo>
                  <a:cubicBezTo>
                    <a:pt x="1016" y="321"/>
                    <a:pt x="1016" y="321"/>
                    <a:pt x="1016" y="321"/>
                  </a:cubicBezTo>
                  <a:cubicBezTo>
                    <a:pt x="1049" y="293"/>
                    <a:pt x="1053" y="244"/>
                    <a:pt x="1026" y="211"/>
                  </a:cubicBezTo>
                  <a:cubicBezTo>
                    <a:pt x="993" y="173"/>
                    <a:pt x="993" y="173"/>
                    <a:pt x="993" y="173"/>
                  </a:cubicBezTo>
                  <a:cubicBezTo>
                    <a:pt x="966" y="140"/>
                    <a:pt x="917" y="136"/>
                    <a:pt x="884" y="163"/>
                  </a:cubicBezTo>
                  <a:cubicBezTo>
                    <a:pt x="827" y="211"/>
                    <a:pt x="827" y="211"/>
                    <a:pt x="827" y="211"/>
                  </a:cubicBezTo>
                  <a:cubicBezTo>
                    <a:pt x="819" y="205"/>
                    <a:pt x="812" y="200"/>
                    <a:pt x="804" y="195"/>
                  </a:cubicBezTo>
                  <a:cubicBezTo>
                    <a:pt x="790" y="186"/>
                    <a:pt x="772" y="190"/>
                    <a:pt x="764" y="204"/>
                  </a:cubicBezTo>
                  <a:cubicBezTo>
                    <a:pt x="755" y="217"/>
                    <a:pt x="759" y="235"/>
                    <a:pt x="773" y="244"/>
                  </a:cubicBezTo>
                  <a:cubicBezTo>
                    <a:pt x="881" y="313"/>
                    <a:pt x="946" y="431"/>
                    <a:pt x="946" y="559"/>
                  </a:cubicBezTo>
                  <a:cubicBezTo>
                    <a:pt x="946" y="704"/>
                    <a:pt x="860" y="837"/>
                    <a:pt x="728" y="898"/>
                  </a:cubicBezTo>
                  <a:cubicBezTo>
                    <a:pt x="714" y="905"/>
                    <a:pt x="708" y="922"/>
                    <a:pt x="714" y="937"/>
                  </a:cubicBezTo>
                  <a:cubicBezTo>
                    <a:pt x="721" y="951"/>
                    <a:pt x="738" y="957"/>
                    <a:pt x="753" y="951"/>
                  </a:cubicBezTo>
                  <a:cubicBezTo>
                    <a:pt x="779" y="939"/>
                    <a:pt x="803" y="924"/>
                    <a:pt x="826" y="907"/>
                  </a:cubicBezTo>
                  <a:cubicBezTo>
                    <a:pt x="884" y="956"/>
                    <a:pt x="884" y="956"/>
                    <a:pt x="884" y="956"/>
                  </a:cubicBezTo>
                  <a:cubicBezTo>
                    <a:pt x="898" y="968"/>
                    <a:pt x="915" y="974"/>
                    <a:pt x="934" y="974"/>
                  </a:cubicBezTo>
                  <a:cubicBezTo>
                    <a:pt x="936" y="974"/>
                    <a:pt x="938" y="974"/>
                    <a:pt x="940" y="974"/>
                  </a:cubicBezTo>
                  <a:cubicBezTo>
                    <a:pt x="961" y="972"/>
                    <a:pt x="980" y="962"/>
                    <a:pt x="993" y="946"/>
                  </a:cubicBezTo>
                  <a:cubicBezTo>
                    <a:pt x="1026" y="908"/>
                    <a:pt x="1026" y="908"/>
                    <a:pt x="1026" y="908"/>
                  </a:cubicBezTo>
                  <a:cubicBezTo>
                    <a:pt x="1053" y="875"/>
                    <a:pt x="1049" y="826"/>
                    <a:pt x="1016" y="798"/>
                  </a:cubicBezTo>
                  <a:cubicBezTo>
                    <a:pt x="958" y="750"/>
                    <a:pt x="958" y="750"/>
                    <a:pt x="958" y="750"/>
                  </a:cubicBezTo>
                  <a:cubicBezTo>
                    <a:pt x="972" y="722"/>
                    <a:pt x="983" y="693"/>
                    <a:pt x="990" y="662"/>
                  </a:cubicBezTo>
                  <a:cubicBezTo>
                    <a:pt x="1065" y="662"/>
                    <a:pt x="1065" y="662"/>
                    <a:pt x="1065" y="662"/>
                  </a:cubicBezTo>
                  <a:cubicBezTo>
                    <a:pt x="1108" y="662"/>
                    <a:pt x="1143" y="628"/>
                    <a:pt x="1143" y="585"/>
                  </a:cubicBezTo>
                  <a:cubicBezTo>
                    <a:pt x="1143" y="534"/>
                    <a:pt x="1143" y="534"/>
                    <a:pt x="1143" y="534"/>
                  </a:cubicBezTo>
                  <a:cubicBezTo>
                    <a:pt x="1143" y="491"/>
                    <a:pt x="1108" y="457"/>
                    <a:pt x="1065" y="457"/>
                  </a:cubicBezTo>
                  <a:close/>
                  <a:moveTo>
                    <a:pt x="979" y="842"/>
                  </a:moveTo>
                  <a:cubicBezTo>
                    <a:pt x="988" y="849"/>
                    <a:pt x="989" y="862"/>
                    <a:pt x="982" y="871"/>
                  </a:cubicBezTo>
                  <a:cubicBezTo>
                    <a:pt x="949" y="909"/>
                    <a:pt x="949" y="909"/>
                    <a:pt x="949" y="909"/>
                  </a:cubicBezTo>
                  <a:cubicBezTo>
                    <a:pt x="946" y="913"/>
                    <a:pt x="941" y="916"/>
                    <a:pt x="935" y="916"/>
                  </a:cubicBezTo>
                  <a:cubicBezTo>
                    <a:pt x="930" y="917"/>
                    <a:pt x="925" y="915"/>
                    <a:pt x="921" y="912"/>
                  </a:cubicBezTo>
                  <a:cubicBezTo>
                    <a:pt x="871" y="870"/>
                    <a:pt x="871" y="870"/>
                    <a:pt x="871" y="870"/>
                  </a:cubicBezTo>
                  <a:cubicBezTo>
                    <a:pt x="893" y="849"/>
                    <a:pt x="912" y="825"/>
                    <a:pt x="929" y="800"/>
                  </a:cubicBezTo>
                  <a:lnTo>
                    <a:pt x="979" y="842"/>
                  </a:lnTo>
                  <a:close/>
                  <a:moveTo>
                    <a:pt x="930" y="318"/>
                  </a:moveTo>
                  <a:cubicBezTo>
                    <a:pt x="913" y="293"/>
                    <a:pt x="894" y="270"/>
                    <a:pt x="872" y="249"/>
                  </a:cubicBezTo>
                  <a:cubicBezTo>
                    <a:pt x="921" y="207"/>
                    <a:pt x="921" y="207"/>
                    <a:pt x="921" y="207"/>
                  </a:cubicBezTo>
                  <a:cubicBezTo>
                    <a:pt x="929" y="200"/>
                    <a:pt x="942" y="201"/>
                    <a:pt x="949" y="210"/>
                  </a:cubicBezTo>
                  <a:cubicBezTo>
                    <a:pt x="982" y="248"/>
                    <a:pt x="982" y="248"/>
                    <a:pt x="982" y="248"/>
                  </a:cubicBezTo>
                  <a:cubicBezTo>
                    <a:pt x="989" y="257"/>
                    <a:pt x="988" y="270"/>
                    <a:pt x="979" y="277"/>
                  </a:cubicBezTo>
                  <a:lnTo>
                    <a:pt x="930" y="318"/>
                  </a:lnTo>
                  <a:close/>
                  <a:moveTo>
                    <a:pt x="1086" y="585"/>
                  </a:moveTo>
                  <a:cubicBezTo>
                    <a:pt x="1086" y="596"/>
                    <a:pt x="1077" y="605"/>
                    <a:pt x="1065" y="605"/>
                  </a:cubicBezTo>
                  <a:cubicBezTo>
                    <a:pt x="1001" y="605"/>
                    <a:pt x="1001" y="605"/>
                    <a:pt x="1001" y="605"/>
                  </a:cubicBezTo>
                  <a:cubicBezTo>
                    <a:pt x="1002" y="590"/>
                    <a:pt x="1003" y="574"/>
                    <a:pt x="1003" y="559"/>
                  </a:cubicBezTo>
                  <a:cubicBezTo>
                    <a:pt x="1003" y="544"/>
                    <a:pt x="1002" y="529"/>
                    <a:pt x="1001" y="514"/>
                  </a:cubicBezTo>
                  <a:cubicBezTo>
                    <a:pt x="1065" y="514"/>
                    <a:pt x="1065" y="514"/>
                    <a:pt x="1065" y="514"/>
                  </a:cubicBezTo>
                  <a:cubicBezTo>
                    <a:pt x="1077" y="514"/>
                    <a:pt x="1086" y="523"/>
                    <a:pt x="1086" y="534"/>
                  </a:cubicBezTo>
                  <a:lnTo>
                    <a:pt x="1086" y="585"/>
                  </a:lnTo>
                  <a:close/>
                  <a:moveTo>
                    <a:pt x="765" y="559"/>
                  </a:moveTo>
                  <a:cubicBezTo>
                    <a:pt x="765" y="491"/>
                    <a:pt x="731" y="430"/>
                    <a:pt x="674" y="394"/>
                  </a:cubicBezTo>
                  <a:cubicBezTo>
                    <a:pt x="660" y="386"/>
                    <a:pt x="656" y="368"/>
                    <a:pt x="665" y="354"/>
                  </a:cubicBezTo>
                  <a:cubicBezTo>
                    <a:pt x="673" y="341"/>
                    <a:pt x="691" y="337"/>
                    <a:pt x="704" y="345"/>
                  </a:cubicBezTo>
                  <a:cubicBezTo>
                    <a:pt x="779" y="391"/>
                    <a:pt x="823" y="471"/>
                    <a:pt x="823" y="559"/>
                  </a:cubicBezTo>
                  <a:cubicBezTo>
                    <a:pt x="823" y="618"/>
                    <a:pt x="802" y="676"/>
                    <a:pt x="763" y="722"/>
                  </a:cubicBezTo>
                  <a:cubicBezTo>
                    <a:pt x="758" y="728"/>
                    <a:pt x="750" y="732"/>
                    <a:pt x="741" y="732"/>
                  </a:cubicBezTo>
                  <a:cubicBezTo>
                    <a:pt x="735" y="732"/>
                    <a:pt x="728" y="729"/>
                    <a:pt x="723" y="725"/>
                  </a:cubicBezTo>
                  <a:cubicBezTo>
                    <a:pt x="711" y="715"/>
                    <a:pt x="709" y="696"/>
                    <a:pt x="720" y="684"/>
                  </a:cubicBezTo>
                  <a:cubicBezTo>
                    <a:pt x="749" y="649"/>
                    <a:pt x="765" y="605"/>
                    <a:pt x="765" y="559"/>
                  </a:cubicBezTo>
                  <a:close/>
                  <a:moveTo>
                    <a:pt x="427" y="688"/>
                  </a:moveTo>
                  <a:cubicBezTo>
                    <a:pt x="438" y="700"/>
                    <a:pt x="436" y="718"/>
                    <a:pt x="425" y="729"/>
                  </a:cubicBezTo>
                  <a:cubicBezTo>
                    <a:pt x="419" y="734"/>
                    <a:pt x="412" y="736"/>
                    <a:pt x="405" y="736"/>
                  </a:cubicBezTo>
                  <a:cubicBezTo>
                    <a:pt x="398" y="736"/>
                    <a:pt x="390" y="733"/>
                    <a:pt x="384" y="726"/>
                  </a:cubicBezTo>
                  <a:cubicBezTo>
                    <a:pt x="343" y="680"/>
                    <a:pt x="320" y="621"/>
                    <a:pt x="320" y="559"/>
                  </a:cubicBezTo>
                  <a:cubicBezTo>
                    <a:pt x="320" y="466"/>
                    <a:pt x="371" y="381"/>
                    <a:pt x="453" y="337"/>
                  </a:cubicBezTo>
                  <a:cubicBezTo>
                    <a:pt x="467" y="329"/>
                    <a:pt x="485" y="335"/>
                    <a:pt x="492" y="349"/>
                  </a:cubicBezTo>
                  <a:cubicBezTo>
                    <a:pt x="500" y="363"/>
                    <a:pt x="495" y="380"/>
                    <a:pt x="480" y="388"/>
                  </a:cubicBezTo>
                  <a:cubicBezTo>
                    <a:pt x="417" y="422"/>
                    <a:pt x="378" y="487"/>
                    <a:pt x="378" y="559"/>
                  </a:cubicBezTo>
                  <a:cubicBezTo>
                    <a:pt x="378" y="607"/>
                    <a:pt x="395" y="652"/>
                    <a:pt x="427" y="688"/>
                  </a:cubicBezTo>
                  <a:close/>
                  <a:moveTo>
                    <a:pt x="600" y="652"/>
                  </a:moveTo>
                  <a:cubicBezTo>
                    <a:pt x="600" y="650"/>
                    <a:pt x="600" y="648"/>
                    <a:pt x="600" y="646"/>
                  </a:cubicBezTo>
                  <a:cubicBezTo>
                    <a:pt x="600" y="290"/>
                    <a:pt x="600" y="290"/>
                    <a:pt x="600" y="290"/>
                  </a:cubicBezTo>
                  <a:cubicBezTo>
                    <a:pt x="705" y="229"/>
                    <a:pt x="705" y="229"/>
                    <a:pt x="705" y="229"/>
                  </a:cubicBezTo>
                  <a:cubicBezTo>
                    <a:pt x="714" y="224"/>
                    <a:pt x="719" y="215"/>
                    <a:pt x="719" y="204"/>
                  </a:cubicBezTo>
                  <a:cubicBezTo>
                    <a:pt x="719" y="67"/>
                    <a:pt x="719" y="67"/>
                    <a:pt x="719" y="67"/>
                  </a:cubicBezTo>
                  <a:cubicBezTo>
                    <a:pt x="719" y="57"/>
                    <a:pt x="714" y="47"/>
                    <a:pt x="705" y="42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32" y="0"/>
                    <a:pt x="614" y="5"/>
                    <a:pt x="606" y="18"/>
                  </a:cubicBezTo>
                  <a:cubicBezTo>
                    <a:pt x="598" y="32"/>
                    <a:pt x="603" y="50"/>
                    <a:pt x="617" y="58"/>
                  </a:cubicBezTo>
                  <a:cubicBezTo>
                    <a:pt x="662" y="84"/>
                    <a:pt x="662" y="84"/>
                    <a:pt x="662" y="84"/>
                  </a:cubicBezTo>
                  <a:cubicBezTo>
                    <a:pt x="662" y="188"/>
                    <a:pt x="662" y="188"/>
                    <a:pt x="662" y="188"/>
                  </a:cubicBezTo>
                  <a:cubicBezTo>
                    <a:pt x="572" y="240"/>
                    <a:pt x="572" y="240"/>
                    <a:pt x="572" y="240"/>
                  </a:cubicBezTo>
                  <a:cubicBezTo>
                    <a:pt x="482" y="188"/>
                    <a:pt x="482" y="188"/>
                    <a:pt x="482" y="188"/>
                  </a:cubicBezTo>
                  <a:cubicBezTo>
                    <a:pt x="482" y="84"/>
                    <a:pt x="482" y="84"/>
                    <a:pt x="482" y="84"/>
                  </a:cubicBezTo>
                  <a:cubicBezTo>
                    <a:pt x="527" y="58"/>
                    <a:pt x="527" y="58"/>
                    <a:pt x="527" y="58"/>
                  </a:cubicBezTo>
                  <a:cubicBezTo>
                    <a:pt x="540" y="50"/>
                    <a:pt x="545" y="32"/>
                    <a:pt x="537" y="18"/>
                  </a:cubicBezTo>
                  <a:cubicBezTo>
                    <a:pt x="529" y="5"/>
                    <a:pt x="512" y="0"/>
                    <a:pt x="498" y="8"/>
                  </a:cubicBezTo>
                  <a:cubicBezTo>
                    <a:pt x="438" y="42"/>
                    <a:pt x="438" y="42"/>
                    <a:pt x="438" y="42"/>
                  </a:cubicBezTo>
                  <a:cubicBezTo>
                    <a:pt x="429" y="47"/>
                    <a:pt x="424" y="57"/>
                    <a:pt x="424" y="67"/>
                  </a:cubicBezTo>
                  <a:cubicBezTo>
                    <a:pt x="424" y="204"/>
                    <a:pt x="424" y="204"/>
                    <a:pt x="424" y="204"/>
                  </a:cubicBezTo>
                  <a:cubicBezTo>
                    <a:pt x="424" y="215"/>
                    <a:pt x="429" y="224"/>
                    <a:pt x="438" y="229"/>
                  </a:cubicBezTo>
                  <a:cubicBezTo>
                    <a:pt x="543" y="290"/>
                    <a:pt x="543" y="290"/>
                    <a:pt x="543" y="290"/>
                  </a:cubicBezTo>
                  <a:cubicBezTo>
                    <a:pt x="543" y="646"/>
                    <a:pt x="543" y="646"/>
                    <a:pt x="543" y="646"/>
                  </a:cubicBezTo>
                  <a:cubicBezTo>
                    <a:pt x="543" y="648"/>
                    <a:pt x="543" y="650"/>
                    <a:pt x="543" y="652"/>
                  </a:cubicBezTo>
                  <a:cubicBezTo>
                    <a:pt x="504" y="664"/>
                    <a:pt x="476" y="700"/>
                    <a:pt x="476" y="743"/>
                  </a:cubicBezTo>
                  <a:cubicBezTo>
                    <a:pt x="476" y="1048"/>
                    <a:pt x="476" y="1048"/>
                    <a:pt x="476" y="1048"/>
                  </a:cubicBezTo>
                  <a:cubicBezTo>
                    <a:pt x="476" y="1085"/>
                    <a:pt x="506" y="1115"/>
                    <a:pt x="543" y="1115"/>
                  </a:cubicBezTo>
                  <a:cubicBezTo>
                    <a:pt x="601" y="1115"/>
                    <a:pt x="601" y="1115"/>
                    <a:pt x="601" y="1115"/>
                  </a:cubicBezTo>
                  <a:cubicBezTo>
                    <a:pt x="637" y="1115"/>
                    <a:pt x="667" y="1085"/>
                    <a:pt x="667" y="1048"/>
                  </a:cubicBezTo>
                  <a:cubicBezTo>
                    <a:pt x="667" y="743"/>
                    <a:pt x="667" y="743"/>
                    <a:pt x="667" y="743"/>
                  </a:cubicBezTo>
                  <a:cubicBezTo>
                    <a:pt x="667" y="700"/>
                    <a:pt x="639" y="664"/>
                    <a:pt x="600" y="652"/>
                  </a:cubicBezTo>
                  <a:close/>
                  <a:moveTo>
                    <a:pt x="610" y="1048"/>
                  </a:moveTo>
                  <a:cubicBezTo>
                    <a:pt x="610" y="1053"/>
                    <a:pt x="606" y="1057"/>
                    <a:pt x="601" y="1057"/>
                  </a:cubicBezTo>
                  <a:cubicBezTo>
                    <a:pt x="543" y="1057"/>
                    <a:pt x="543" y="1057"/>
                    <a:pt x="543" y="1057"/>
                  </a:cubicBezTo>
                  <a:cubicBezTo>
                    <a:pt x="538" y="1057"/>
                    <a:pt x="534" y="1053"/>
                    <a:pt x="534" y="1048"/>
                  </a:cubicBezTo>
                  <a:cubicBezTo>
                    <a:pt x="534" y="743"/>
                    <a:pt x="534" y="743"/>
                    <a:pt x="534" y="743"/>
                  </a:cubicBezTo>
                  <a:cubicBezTo>
                    <a:pt x="534" y="722"/>
                    <a:pt x="551" y="705"/>
                    <a:pt x="572" y="705"/>
                  </a:cubicBezTo>
                  <a:cubicBezTo>
                    <a:pt x="593" y="705"/>
                    <a:pt x="610" y="722"/>
                    <a:pt x="610" y="743"/>
                  </a:cubicBezTo>
                  <a:lnTo>
                    <a:pt x="610" y="1048"/>
                  </a:lnTo>
                  <a:close/>
                  <a:moveTo>
                    <a:pt x="610" y="1048"/>
                  </a:moveTo>
                  <a:cubicBezTo>
                    <a:pt x="610" y="1048"/>
                    <a:pt x="610" y="1048"/>
                    <a:pt x="610" y="10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6008" y="1083"/>
              <a:ext cx="30" cy="35"/>
            </a:xfrm>
            <a:custGeom>
              <a:avLst/>
              <a:gdLst>
                <a:gd name="T0" fmla="*/ 30 w 30"/>
                <a:gd name="T1" fmla="*/ 8 h 35"/>
                <a:gd name="T2" fmla="*/ 30 w 30"/>
                <a:gd name="T3" fmla="*/ 26 h 35"/>
                <a:gd name="T4" fmla="*/ 15 w 30"/>
                <a:gd name="T5" fmla="*/ 35 h 35"/>
                <a:gd name="T6" fmla="*/ 0 w 30"/>
                <a:gd name="T7" fmla="*/ 26 h 35"/>
                <a:gd name="T8" fmla="*/ 0 w 30"/>
                <a:gd name="T9" fmla="*/ 9 h 35"/>
                <a:gd name="T10" fmla="*/ 15 w 30"/>
                <a:gd name="T11" fmla="*/ 0 h 35"/>
                <a:gd name="T12" fmla="*/ 30 w 30"/>
                <a:gd name="T13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5">
                  <a:moveTo>
                    <a:pt x="30" y="8"/>
                  </a:moveTo>
                  <a:lnTo>
                    <a:pt x="30" y="26"/>
                  </a:lnTo>
                  <a:lnTo>
                    <a:pt x="15" y="35"/>
                  </a:lnTo>
                  <a:lnTo>
                    <a:pt x="0" y="26"/>
                  </a:lnTo>
                  <a:lnTo>
                    <a:pt x="0" y="9"/>
                  </a:lnTo>
                  <a:lnTo>
                    <a:pt x="15" y="0"/>
                  </a:lnTo>
                  <a:lnTo>
                    <a:pt x="30" y="8"/>
                  </a:lnTo>
                  <a:close/>
                </a:path>
              </a:pathLst>
            </a:custGeom>
            <a:grpFill/>
            <a:ln w="31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27" name="Oval 23"/>
            <p:cNvSpPr>
              <a:spLocks noChangeArrowheads="1"/>
            </p:cNvSpPr>
            <p:nvPr/>
          </p:nvSpPr>
          <p:spPr bwMode="auto">
            <a:xfrm>
              <a:off x="6018" y="1096"/>
              <a:ext cx="9" cy="9"/>
            </a:xfrm>
            <a:prstGeom prst="ellipse">
              <a:avLst/>
            </a:prstGeom>
            <a:grp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</p:grpSp>
      <p:grpSp>
        <p:nvGrpSpPr>
          <p:cNvPr id="28" name="Group 26"/>
          <p:cNvGrpSpPr>
            <a:grpSpLocks noChangeAspect="1"/>
          </p:cNvGrpSpPr>
          <p:nvPr/>
        </p:nvGrpSpPr>
        <p:grpSpPr bwMode="auto">
          <a:xfrm>
            <a:off x="8667173" y="4769645"/>
            <a:ext cx="330205" cy="336556"/>
            <a:chOff x="5233" y="1053"/>
            <a:chExt cx="208" cy="212"/>
          </a:xfrm>
          <a:solidFill>
            <a:schemeClr val="bg1"/>
          </a:solidFill>
        </p:grpSpPr>
        <p:sp>
          <p:nvSpPr>
            <p:cNvPr id="30" name="Freeform 27"/>
            <p:cNvSpPr>
              <a:spLocks noEditPoints="1"/>
            </p:cNvSpPr>
            <p:nvPr/>
          </p:nvSpPr>
          <p:spPr bwMode="auto">
            <a:xfrm>
              <a:off x="5233" y="1053"/>
              <a:ext cx="208" cy="212"/>
            </a:xfrm>
            <a:custGeom>
              <a:avLst/>
              <a:gdLst>
                <a:gd name="T0" fmla="*/ 1254 w 1254"/>
                <a:gd name="T1" fmla="*/ 247 h 1279"/>
                <a:gd name="T2" fmla="*/ 1163 w 1254"/>
                <a:gd name="T3" fmla="*/ 821 h 1279"/>
                <a:gd name="T4" fmla="*/ 305 w 1254"/>
                <a:gd name="T5" fmla="*/ 932 h 1279"/>
                <a:gd name="T6" fmla="*/ 1116 w 1254"/>
                <a:gd name="T7" fmla="*/ 1015 h 1279"/>
                <a:gd name="T8" fmla="*/ 1116 w 1254"/>
                <a:gd name="T9" fmla="*/ 1063 h 1279"/>
                <a:gd name="T10" fmla="*/ 1074 w 1254"/>
                <a:gd name="T11" fmla="*/ 1104 h 1279"/>
                <a:gd name="T12" fmla="*/ 1007 w 1254"/>
                <a:gd name="T13" fmla="*/ 1279 h 1279"/>
                <a:gd name="T14" fmla="*/ 1007 w 1254"/>
                <a:gd name="T15" fmla="*/ 1079 h 1279"/>
                <a:gd name="T16" fmla="*/ 1042 w 1254"/>
                <a:gd name="T17" fmla="*/ 1063 h 1279"/>
                <a:gd name="T18" fmla="*/ 524 w 1254"/>
                <a:gd name="T19" fmla="*/ 1104 h 1279"/>
                <a:gd name="T20" fmla="*/ 458 w 1254"/>
                <a:gd name="T21" fmla="*/ 1279 h 1279"/>
                <a:gd name="T22" fmla="*/ 458 w 1254"/>
                <a:gd name="T23" fmla="*/ 1079 h 1279"/>
                <a:gd name="T24" fmla="*/ 492 w 1254"/>
                <a:gd name="T25" fmla="*/ 1063 h 1279"/>
                <a:gd name="T26" fmla="*/ 258 w 1254"/>
                <a:gd name="T27" fmla="*/ 938 h 1279"/>
                <a:gd name="T28" fmla="*/ 72 w 1254"/>
                <a:gd name="T29" fmla="*/ 48 h 1279"/>
                <a:gd name="T30" fmla="*/ 0 w 1254"/>
                <a:gd name="T31" fmla="*/ 24 h 1279"/>
                <a:gd name="T32" fmla="*/ 72 w 1254"/>
                <a:gd name="T33" fmla="*/ 0 h 1279"/>
                <a:gd name="T34" fmla="*/ 220 w 1254"/>
                <a:gd name="T35" fmla="*/ 220 h 1279"/>
                <a:gd name="T36" fmla="*/ 1248 w 1254"/>
                <a:gd name="T37" fmla="*/ 228 h 1279"/>
                <a:gd name="T38" fmla="*/ 1203 w 1254"/>
                <a:gd name="T39" fmla="*/ 268 h 1279"/>
                <a:gd name="T40" fmla="*/ 1031 w 1254"/>
                <a:gd name="T41" fmla="*/ 773 h 1279"/>
                <a:gd name="T42" fmla="*/ 1059 w 1254"/>
                <a:gd name="T43" fmla="*/ 1179 h 1279"/>
                <a:gd name="T44" fmla="*/ 1029 w 1254"/>
                <a:gd name="T45" fmla="*/ 1190 h 1279"/>
                <a:gd name="T46" fmla="*/ 996 w 1254"/>
                <a:gd name="T47" fmla="*/ 1200 h 1279"/>
                <a:gd name="T48" fmla="*/ 1008 w 1254"/>
                <a:gd name="T49" fmla="*/ 1127 h 1279"/>
                <a:gd name="T50" fmla="*/ 956 w 1254"/>
                <a:gd name="T51" fmla="*/ 1179 h 1279"/>
                <a:gd name="T52" fmla="*/ 1059 w 1254"/>
                <a:gd name="T53" fmla="*/ 1179 h 1279"/>
                <a:gd name="T54" fmla="*/ 1022 w 1254"/>
                <a:gd name="T55" fmla="*/ 268 h 1279"/>
                <a:gd name="T56" fmla="*/ 844 w 1254"/>
                <a:gd name="T57" fmla="*/ 773 h 1279"/>
                <a:gd name="T58" fmla="*/ 796 w 1254"/>
                <a:gd name="T59" fmla="*/ 773 h 1279"/>
                <a:gd name="T60" fmla="*/ 618 w 1254"/>
                <a:gd name="T61" fmla="*/ 268 h 1279"/>
                <a:gd name="T62" fmla="*/ 796 w 1254"/>
                <a:gd name="T63" fmla="*/ 773 h 1279"/>
                <a:gd name="T64" fmla="*/ 570 w 1254"/>
                <a:gd name="T65" fmla="*/ 268 h 1279"/>
                <a:gd name="T66" fmla="*/ 446 w 1254"/>
                <a:gd name="T67" fmla="*/ 773 h 1279"/>
                <a:gd name="T68" fmla="*/ 510 w 1254"/>
                <a:gd name="T69" fmla="*/ 1179 h 1279"/>
                <a:gd name="T70" fmla="*/ 479 w 1254"/>
                <a:gd name="T71" fmla="*/ 1190 h 1279"/>
                <a:gd name="T72" fmla="*/ 447 w 1254"/>
                <a:gd name="T73" fmla="*/ 1200 h 1279"/>
                <a:gd name="T74" fmla="*/ 458 w 1254"/>
                <a:gd name="T75" fmla="*/ 1127 h 1279"/>
                <a:gd name="T76" fmla="*/ 406 w 1254"/>
                <a:gd name="T77" fmla="*/ 1179 h 1279"/>
                <a:gd name="T78" fmla="*/ 510 w 1254"/>
                <a:gd name="T79" fmla="*/ 1179 h 1279"/>
                <a:gd name="T80" fmla="*/ 358 w 1254"/>
                <a:gd name="T81" fmla="*/ 268 h 1279"/>
                <a:gd name="T82" fmla="*/ 286 w 1254"/>
                <a:gd name="T83" fmla="*/ 773 h 1279"/>
                <a:gd name="T84" fmla="*/ 398 w 1254"/>
                <a:gd name="T85" fmla="*/ 773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4" h="1279">
                  <a:moveTo>
                    <a:pt x="1248" y="228"/>
                  </a:moveTo>
                  <a:cubicBezTo>
                    <a:pt x="1252" y="233"/>
                    <a:pt x="1254" y="240"/>
                    <a:pt x="1254" y="247"/>
                  </a:cubicBezTo>
                  <a:cubicBezTo>
                    <a:pt x="1187" y="800"/>
                    <a:pt x="1187" y="800"/>
                    <a:pt x="1187" y="800"/>
                  </a:cubicBezTo>
                  <a:cubicBezTo>
                    <a:pt x="1185" y="812"/>
                    <a:pt x="1175" y="821"/>
                    <a:pt x="1163" y="821"/>
                  </a:cubicBezTo>
                  <a:cubicBezTo>
                    <a:pt x="292" y="821"/>
                    <a:pt x="292" y="821"/>
                    <a:pt x="292" y="821"/>
                  </a:cubicBezTo>
                  <a:cubicBezTo>
                    <a:pt x="305" y="932"/>
                    <a:pt x="305" y="932"/>
                    <a:pt x="305" y="932"/>
                  </a:cubicBezTo>
                  <a:cubicBezTo>
                    <a:pt x="311" y="979"/>
                    <a:pt x="351" y="1015"/>
                    <a:pt x="399" y="1015"/>
                  </a:cubicBezTo>
                  <a:cubicBezTo>
                    <a:pt x="1116" y="1015"/>
                    <a:pt x="1116" y="1015"/>
                    <a:pt x="1116" y="1015"/>
                  </a:cubicBezTo>
                  <a:cubicBezTo>
                    <a:pt x="1129" y="1015"/>
                    <a:pt x="1140" y="1025"/>
                    <a:pt x="1140" y="1039"/>
                  </a:cubicBezTo>
                  <a:cubicBezTo>
                    <a:pt x="1140" y="1052"/>
                    <a:pt x="1129" y="1063"/>
                    <a:pt x="1116" y="1063"/>
                  </a:cubicBezTo>
                  <a:cubicBezTo>
                    <a:pt x="1096" y="1063"/>
                    <a:pt x="1096" y="1063"/>
                    <a:pt x="1096" y="1063"/>
                  </a:cubicBezTo>
                  <a:cubicBezTo>
                    <a:pt x="1074" y="1104"/>
                    <a:pt x="1074" y="1104"/>
                    <a:pt x="1074" y="1104"/>
                  </a:cubicBezTo>
                  <a:cubicBezTo>
                    <a:pt x="1094" y="1123"/>
                    <a:pt x="1107" y="1149"/>
                    <a:pt x="1107" y="1179"/>
                  </a:cubicBezTo>
                  <a:cubicBezTo>
                    <a:pt x="1107" y="1234"/>
                    <a:pt x="1063" y="1279"/>
                    <a:pt x="1007" y="1279"/>
                  </a:cubicBezTo>
                  <a:cubicBezTo>
                    <a:pt x="952" y="1279"/>
                    <a:pt x="908" y="1234"/>
                    <a:pt x="908" y="1179"/>
                  </a:cubicBezTo>
                  <a:cubicBezTo>
                    <a:pt x="908" y="1124"/>
                    <a:pt x="952" y="1079"/>
                    <a:pt x="1007" y="1079"/>
                  </a:cubicBezTo>
                  <a:cubicBezTo>
                    <a:pt x="1016" y="1079"/>
                    <a:pt x="1024" y="1080"/>
                    <a:pt x="1031" y="1082"/>
                  </a:cubicBezTo>
                  <a:cubicBezTo>
                    <a:pt x="1042" y="1063"/>
                    <a:pt x="1042" y="1063"/>
                    <a:pt x="1042" y="1063"/>
                  </a:cubicBezTo>
                  <a:cubicBezTo>
                    <a:pt x="547" y="1063"/>
                    <a:pt x="547" y="1063"/>
                    <a:pt x="547" y="1063"/>
                  </a:cubicBezTo>
                  <a:cubicBezTo>
                    <a:pt x="524" y="1104"/>
                    <a:pt x="524" y="1104"/>
                    <a:pt x="524" y="1104"/>
                  </a:cubicBezTo>
                  <a:cubicBezTo>
                    <a:pt x="545" y="1123"/>
                    <a:pt x="558" y="1149"/>
                    <a:pt x="558" y="1179"/>
                  </a:cubicBezTo>
                  <a:cubicBezTo>
                    <a:pt x="558" y="1234"/>
                    <a:pt x="513" y="1279"/>
                    <a:pt x="458" y="1279"/>
                  </a:cubicBezTo>
                  <a:cubicBezTo>
                    <a:pt x="403" y="1279"/>
                    <a:pt x="358" y="1234"/>
                    <a:pt x="358" y="1179"/>
                  </a:cubicBezTo>
                  <a:cubicBezTo>
                    <a:pt x="358" y="1124"/>
                    <a:pt x="403" y="1079"/>
                    <a:pt x="458" y="1079"/>
                  </a:cubicBezTo>
                  <a:cubicBezTo>
                    <a:pt x="466" y="1079"/>
                    <a:pt x="474" y="1080"/>
                    <a:pt x="482" y="1082"/>
                  </a:cubicBezTo>
                  <a:cubicBezTo>
                    <a:pt x="492" y="1063"/>
                    <a:pt x="492" y="1063"/>
                    <a:pt x="492" y="1063"/>
                  </a:cubicBezTo>
                  <a:cubicBezTo>
                    <a:pt x="399" y="1063"/>
                    <a:pt x="399" y="1063"/>
                    <a:pt x="399" y="1063"/>
                  </a:cubicBezTo>
                  <a:cubicBezTo>
                    <a:pt x="327" y="1063"/>
                    <a:pt x="266" y="1009"/>
                    <a:pt x="258" y="938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5" y="81"/>
                    <a:pt x="117" y="48"/>
                    <a:pt x="7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41" y="0"/>
                    <a:pt x="199" y="52"/>
                    <a:pt x="208" y="12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1230" y="220"/>
                    <a:pt x="1230" y="220"/>
                    <a:pt x="1230" y="220"/>
                  </a:cubicBezTo>
                  <a:cubicBezTo>
                    <a:pt x="1237" y="220"/>
                    <a:pt x="1243" y="223"/>
                    <a:pt x="1248" y="228"/>
                  </a:cubicBezTo>
                  <a:close/>
                  <a:moveTo>
                    <a:pt x="1142" y="773"/>
                  </a:moveTo>
                  <a:cubicBezTo>
                    <a:pt x="1203" y="268"/>
                    <a:pt x="1203" y="268"/>
                    <a:pt x="1203" y="268"/>
                  </a:cubicBezTo>
                  <a:cubicBezTo>
                    <a:pt x="1070" y="268"/>
                    <a:pt x="1070" y="268"/>
                    <a:pt x="1070" y="268"/>
                  </a:cubicBezTo>
                  <a:cubicBezTo>
                    <a:pt x="1031" y="773"/>
                    <a:pt x="1031" y="773"/>
                    <a:pt x="1031" y="773"/>
                  </a:cubicBezTo>
                  <a:lnTo>
                    <a:pt x="1142" y="773"/>
                  </a:lnTo>
                  <a:close/>
                  <a:moveTo>
                    <a:pt x="1059" y="1179"/>
                  </a:moveTo>
                  <a:cubicBezTo>
                    <a:pt x="1059" y="1168"/>
                    <a:pt x="1056" y="1158"/>
                    <a:pt x="1050" y="1149"/>
                  </a:cubicBezTo>
                  <a:cubicBezTo>
                    <a:pt x="1029" y="1190"/>
                    <a:pt x="1029" y="1190"/>
                    <a:pt x="1029" y="1190"/>
                  </a:cubicBezTo>
                  <a:cubicBezTo>
                    <a:pt x="1024" y="1198"/>
                    <a:pt x="1016" y="1203"/>
                    <a:pt x="1007" y="1203"/>
                  </a:cubicBezTo>
                  <a:cubicBezTo>
                    <a:pt x="1004" y="1203"/>
                    <a:pt x="1000" y="1202"/>
                    <a:pt x="996" y="1200"/>
                  </a:cubicBezTo>
                  <a:cubicBezTo>
                    <a:pt x="985" y="1194"/>
                    <a:pt x="980" y="1179"/>
                    <a:pt x="986" y="1168"/>
                  </a:cubicBezTo>
                  <a:cubicBezTo>
                    <a:pt x="1008" y="1127"/>
                    <a:pt x="1008" y="1127"/>
                    <a:pt x="1008" y="1127"/>
                  </a:cubicBezTo>
                  <a:cubicBezTo>
                    <a:pt x="1007" y="1127"/>
                    <a:pt x="1007" y="1127"/>
                    <a:pt x="1007" y="1127"/>
                  </a:cubicBezTo>
                  <a:cubicBezTo>
                    <a:pt x="979" y="1127"/>
                    <a:pt x="956" y="1150"/>
                    <a:pt x="956" y="1179"/>
                  </a:cubicBezTo>
                  <a:cubicBezTo>
                    <a:pt x="956" y="1207"/>
                    <a:pt x="979" y="1231"/>
                    <a:pt x="1007" y="1231"/>
                  </a:cubicBezTo>
                  <a:cubicBezTo>
                    <a:pt x="1036" y="1231"/>
                    <a:pt x="1059" y="1207"/>
                    <a:pt x="1059" y="1179"/>
                  </a:cubicBezTo>
                  <a:close/>
                  <a:moveTo>
                    <a:pt x="982" y="773"/>
                  </a:moveTo>
                  <a:cubicBezTo>
                    <a:pt x="1022" y="268"/>
                    <a:pt x="1022" y="268"/>
                    <a:pt x="1022" y="268"/>
                  </a:cubicBezTo>
                  <a:cubicBezTo>
                    <a:pt x="858" y="268"/>
                    <a:pt x="858" y="268"/>
                    <a:pt x="858" y="268"/>
                  </a:cubicBezTo>
                  <a:cubicBezTo>
                    <a:pt x="844" y="773"/>
                    <a:pt x="844" y="773"/>
                    <a:pt x="844" y="773"/>
                  </a:cubicBezTo>
                  <a:lnTo>
                    <a:pt x="982" y="773"/>
                  </a:lnTo>
                  <a:close/>
                  <a:moveTo>
                    <a:pt x="796" y="773"/>
                  </a:moveTo>
                  <a:cubicBezTo>
                    <a:pt x="810" y="268"/>
                    <a:pt x="810" y="268"/>
                    <a:pt x="810" y="268"/>
                  </a:cubicBezTo>
                  <a:cubicBezTo>
                    <a:pt x="618" y="268"/>
                    <a:pt x="618" y="268"/>
                    <a:pt x="618" y="268"/>
                  </a:cubicBezTo>
                  <a:cubicBezTo>
                    <a:pt x="632" y="773"/>
                    <a:pt x="632" y="773"/>
                    <a:pt x="632" y="773"/>
                  </a:cubicBezTo>
                  <a:lnTo>
                    <a:pt x="796" y="773"/>
                  </a:lnTo>
                  <a:close/>
                  <a:moveTo>
                    <a:pt x="584" y="773"/>
                  </a:moveTo>
                  <a:cubicBezTo>
                    <a:pt x="570" y="268"/>
                    <a:pt x="570" y="268"/>
                    <a:pt x="570" y="268"/>
                  </a:cubicBezTo>
                  <a:cubicBezTo>
                    <a:pt x="406" y="268"/>
                    <a:pt x="406" y="268"/>
                    <a:pt x="406" y="268"/>
                  </a:cubicBezTo>
                  <a:cubicBezTo>
                    <a:pt x="446" y="773"/>
                    <a:pt x="446" y="773"/>
                    <a:pt x="446" y="773"/>
                  </a:cubicBezTo>
                  <a:lnTo>
                    <a:pt x="584" y="773"/>
                  </a:lnTo>
                  <a:close/>
                  <a:moveTo>
                    <a:pt x="510" y="1179"/>
                  </a:moveTo>
                  <a:cubicBezTo>
                    <a:pt x="510" y="1168"/>
                    <a:pt x="506" y="1158"/>
                    <a:pt x="501" y="1149"/>
                  </a:cubicBezTo>
                  <a:cubicBezTo>
                    <a:pt x="479" y="1190"/>
                    <a:pt x="479" y="1190"/>
                    <a:pt x="479" y="1190"/>
                  </a:cubicBezTo>
                  <a:cubicBezTo>
                    <a:pt x="475" y="1198"/>
                    <a:pt x="467" y="1203"/>
                    <a:pt x="458" y="1203"/>
                  </a:cubicBezTo>
                  <a:cubicBezTo>
                    <a:pt x="454" y="1203"/>
                    <a:pt x="450" y="1202"/>
                    <a:pt x="447" y="1200"/>
                  </a:cubicBezTo>
                  <a:cubicBezTo>
                    <a:pt x="435" y="1194"/>
                    <a:pt x="431" y="1179"/>
                    <a:pt x="437" y="1168"/>
                  </a:cubicBezTo>
                  <a:cubicBezTo>
                    <a:pt x="458" y="1127"/>
                    <a:pt x="458" y="1127"/>
                    <a:pt x="458" y="1127"/>
                  </a:cubicBezTo>
                  <a:cubicBezTo>
                    <a:pt x="458" y="1127"/>
                    <a:pt x="458" y="1127"/>
                    <a:pt x="458" y="1127"/>
                  </a:cubicBezTo>
                  <a:cubicBezTo>
                    <a:pt x="429" y="1127"/>
                    <a:pt x="406" y="1150"/>
                    <a:pt x="406" y="1179"/>
                  </a:cubicBezTo>
                  <a:cubicBezTo>
                    <a:pt x="406" y="1207"/>
                    <a:pt x="429" y="1231"/>
                    <a:pt x="458" y="1231"/>
                  </a:cubicBezTo>
                  <a:cubicBezTo>
                    <a:pt x="487" y="1231"/>
                    <a:pt x="510" y="1207"/>
                    <a:pt x="510" y="1179"/>
                  </a:cubicBezTo>
                  <a:close/>
                  <a:moveTo>
                    <a:pt x="398" y="773"/>
                  </a:moveTo>
                  <a:cubicBezTo>
                    <a:pt x="358" y="268"/>
                    <a:pt x="358" y="268"/>
                    <a:pt x="358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86" y="773"/>
                    <a:pt x="286" y="773"/>
                    <a:pt x="286" y="773"/>
                  </a:cubicBezTo>
                  <a:lnTo>
                    <a:pt x="398" y="773"/>
                  </a:lnTo>
                  <a:close/>
                  <a:moveTo>
                    <a:pt x="398" y="773"/>
                  </a:moveTo>
                  <a:cubicBezTo>
                    <a:pt x="398" y="773"/>
                    <a:pt x="398" y="773"/>
                    <a:pt x="398" y="77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5391" y="1240"/>
              <a:ext cx="18" cy="17"/>
            </a:xfrm>
            <a:custGeom>
              <a:avLst/>
              <a:gdLst>
                <a:gd name="T0" fmla="*/ 94 w 103"/>
                <a:gd name="T1" fmla="*/ 22 h 104"/>
                <a:gd name="T2" fmla="*/ 103 w 103"/>
                <a:gd name="T3" fmla="*/ 52 h 104"/>
                <a:gd name="T4" fmla="*/ 51 w 103"/>
                <a:gd name="T5" fmla="*/ 104 h 104"/>
                <a:gd name="T6" fmla="*/ 0 w 103"/>
                <a:gd name="T7" fmla="*/ 52 h 104"/>
                <a:gd name="T8" fmla="*/ 51 w 103"/>
                <a:gd name="T9" fmla="*/ 0 h 104"/>
                <a:gd name="T10" fmla="*/ 52 w 103"/>
                <a:gd name="T11" fmla="*/ 0 h 104"/>
                <a:gd name="T12" fmla="*/ 30 w 103"/>
                <a:gd name="T13" fmla="*/ 41 h 104"/>
                <a:gd name="T14" fmla="*/ 40 w 103"/>
                <a:gd name="T15" fmla="*/ 73 h 104"/>
                <a:gd name="T16" fmla="*/ 51 w 103"/>
                <a:gd name="T17" fmla="*/ 76 h 104"/>
                <a:gd name="T18" fmla="*/ 73 w 103"/>
                <a:gd name="T19" fmla="*/ 63 h 104"/>
                <a:gd name="T20" fmla="*/ 94 w 103"/>
                <a:gd name="T21" fmla="*/ 22 h 104"/>
                <a:gd name="T22" fmla="*/ 94 w 103"/>
                <a:gd name="T23" fmla="*/ 22 h 104"/>
                <a:gd name="T24" fmla="*/ 94 w 103"/>
                <a:gd name="T2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04">
                  <a:moveTo>
                    <a:pt x="94" y="22"/>
                  </a:moveTo>
                  <a:cubicBezTo>
                    <a:pt x="100" y="31"/>
                    <a:pt x="103" y="41"/>
                    <a:pt x="103" y="52"/>
                  </a:cubicBezTo>
                  <a:cubicBezTo>
                    <a:pt x="103" y="80"/>
                    <a:pt x="80" y="104"/>
                    <a:pt x="51" y="104"/>
                  </a:cubicBezTo>
                  <a:cubicBezTo>
                    <a:pt x="23" y="104"/>
                    <a:pt x="0" y="80"/>
                    <a:pt x="0" y="52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4" y="52"/>
                    <a:pt x="29" y="67"/>
                    <a:pt x="40" y="73"/>
                  </a:cubicBezTo>
                  <a:cubicBezTo>
                    <a:pt x="44" y="75"/>
                    <a:pt x="48" y="76"/>
                    <a:pt x="51" y="76"/>
                  </a:cubicBezTo>
                  <a:cubicBezTo>
                    <a:pt x="60" y="76"/>
                    <a:pt x="68" y="71"/>
                    <a:pt x="73" y="63"/>
                  </a:cubicBezTo>
                  <a:lnTo>
                    <a:pt x="94" y="22"/>
                  </a:lnTo>
                  <a:close/>
                  <a:moveTo>
                    <a:pt x="94" y="22"/>
                  </a:moveTo>
                  <a:cubicBezTo>
                    <a:pt x="94" y="22"/>
                    <a:pt x="94" y="22"/>
                    <a:pt x="94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56" name="Freeform 37"/>
            <p:cNvSpPr>
              <a:spLocks noEditPoints="1"/>
            </p:cNvSpPr>
            <p:nvPr/>
          </p:nvSpPr>
          <p:spPr bwMode="auto">
            <a:xfrm>
              <a:off x="5300" y="1240"/>
              <a:ext cx="17" cy="17"/>
            </a:xfrm>
            <a:custGeom>
              <a:avLst/>
              <a:gdLst>
                <a:gd name="T0" fmla="*/ 95 w 104"/>
                <a:gd name="T1" fmla="*/ 22 h 104"/>
                <a:gd name="T2" fmla="*/ 104 w 104"/>
                <a:gd name="T3" fmla="*/ 52 h 104"/>
                <a:gd name="T4" fmla="*/ 52 w 104"/>
                <a:gd name="T5" fmla="*/ 104 h 104"/>
                <a:gd name="T6" fmla="*/ 0 w 104"/>
                <a:gd name="T7" fmla="*/ 52 h 104"/>
                <a:gd name="T8" fmla="*/ 52 w 104"/>
                <a:gd name="T9" fmla="*/ 0 h 104"/>
                <a:gd name="T10" fmla="*/ 52 w 104"/>
                <a:gd name="T11" fmla="*/ 0 h 104"/>
                <a:gd name="T12" fmla="*/ 31 w 104"/>
                <a:gd name="T13" fmla="*/ 41 h 104"/>
                <a:gd name="T14" fmla="*/ 41 w 104"/>
                <a:gd name="T15" fmla="*/ 73 h 104"/>
                <a:gd name="T16" fmla="*/ 52 w 104"/>
                <a:gd name="T17" fmla="*/ 76 h 104"/>
                <a:gd name="T18" fmla="*/ 73 w 104"/>
                <a:gd name="T19" fmla="*/ 63 h 104"/>
                <a:gd name="T20" fmla="*/ 95 w 104"/>
                <a:gd name="T21" fmla="*/ 22 h 104"/>
                <a:gd name="T22" fmla="*/ 95 w 104"/>
                <a:gd name="T23" fmla="*/ 22 h 104"/>
                <a:gd name="T24" fmla="*/ 95 w 104"/>
                <a:gd name="T2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04">
                  <a:moveTo>
                    <a:pt x="95" y="22"/>
                  </a:moveTo>
                  <a:cubicBezTo>
                    <a:pt x="100" y="31"/>
                    <a:pt x="104" y="41"/>
                    <a:pt x="104" y="52"/>
                  </a:cubicBezTo>
                  <a:cubicBezTo>
                    <a:pt x="104" y="80"/>
                    <a:pt x="81" y="104"/>
                    <a:pt x="52" y="104"/>
                  </a:cubicBezTo>
                  <a:cubicBezTo>
                    <a:pt x="23" y="104"/>
                    <a:pt x="0" y="80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5" y="52"/>
                    <a:pt x="29" y="67"/>
                    <a:pt x="41" y="73"/>
                  </a:cubicBezTo>
                  <a:cubicBezTo>
                    <a:pt x="44" y="75"/>
                    <a:pt x="48" y="76"/>
                    <a:pt x="52" y="76"/>
                  </a:cubicBezTo>
                  <a:cubicBezTo>
                    <a:pt x="61" y="76"/>
                    <a:pt x="69" y="71"/>
                    <a:pt x="73" y="63"/>
                  </a:cubicBezTo>
                  <a:lnTo>
                    <a:pt x="95" y="22"/>
                  </a:lnTo>
                  <a:close/>
                  <a:moveTo>
                    <a:pt x="95" y="22"/>
                  </a:moveTo>
                  <a:cubicBezTo>
                    <a:pt x="95" y="22"/>
                    <a:pt x="95" y="22"/>
                    <a:pt x="95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12" name="Tabela 111"/>
          <p:cNvGraphicFramePr>
            <a:graphicFrameLocks noGrp="1"/>
          </p:cNvGraphicFramePr>
          <p:nvPr/>
        </p:nvGraphicFramePr>
        <p:xfrm>
          <a:off x="8299763" y="5169672"/>
          <a:ext cx="3526062" cy="5581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119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89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0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680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comércio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serviços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ind.</a:t>
                      </a:r>
                      <a:r>
                        <a:rPr lang="pt-BR" sz="18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e const. civil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1" name="CaixaDeTexto 19"/>
          <p:cNvSpPr txBox="1"/>
          <p:nvPr/>
        </p:nvSpPr>
        <p:spPr>
          <a:xfrm>
            <a:off x="835666" y="4137954"/>
            <a:ext cx="2796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segmentação</a:t>
            </a:r>
          </a:p>
        </p:txBody>
      </p:sp>
      <p:grpSp>
        <p:nvGrpSpPr>
          <p:cNvPr id="68" name="Group 4"/>
          <p:cNvGrpSpPr>
            <a:grpSpLocks noChangeAspect="1"/>
          </p:cNvGrpSpPr>
          <p:nvPr/>
        </p:nvGrpSpPr>
        <p:grpSpPr bwMode="auto">
          <a:xfrm>
            <a:off x="1309756" y="2076608"/>
            <a:ext cx="1731442" cy="1731442"/>
            <a:chOff x="1983" y="303"/>
            <a:chExt cx="3712" cy="3712"/>
          </a:xfrm>
          <a:solidFill>
            <a:srgbClr val="ADD94E"/>
          </a:solidFill>
        </p:grpSpPr>
        <p:sp>
          <p:nvSpPr>
            <p:cNvPr id="72" name="Freeform 5"/>
            <p:cNvSpPr>
              <a:spLocks noEditPoints="1"/>
            </p:cNvSpPr>
            <p:nvPr/>
          </p:nvSpPr>
          <p:spPr bwMode="auto">
            <a:xfrm>
              <a:off x="3055" y="1271"/>
              <a:ext cx="1567" cy="1622"/>
            </a:xfrm>
            <a:custGeom>
              <a:avLst/>
              <a:gdLst>
                <a:gd name="T0" fmla="*/ 55 w 662"/>
                <a:gd name="T1" fmla="*/ 675 h 685"/>
                <a:gd name="T2" fmla="*/ 209 w 662"/>
                <a:gd name="T3" fmla="*/ 583 h 685"/>
                <a:gd name="T4" fmla="*/ 231 w 662"/>
                <a:gd name="T5" fmla="*/ 548 h 685"/>
                <a:gd name="T6" fmla="*/ 231 w 662"/>
                <a:gd name="T7" fmla="*/ 394 h 685"/>
                <a:gd name="T8" fmla="*/ 217 w 662"/>
                <a:gd name="T9" fmla="*/ 368 h 685"/>
                <a:gd name="T10" fmla="*/ 199 w 662"/>
                <a:gd name="T11" fmla="*/ 335 h 685"/>
                <a:gd name="T12" fmla="*/ 199 w 662"/>
                <a:gd name="T13" fmla="*/ 175 h 685"/>
                <a:gd name="T14" fmla="*/ 311 w 662"/>
                <a:gd name="T15" fmla="*/ 64 h 685"/>
                <a:gd name="T16" fmla="*/ 345 w 662"/>
                <a:gd name="T17" fmla="*/ 64 h 685"/>
                <a:gd name="T18" fmla="*/ 457 w 662"/>
                <a:gd name="T19" fmla="*/ 175 h 685"/>
                <a:gd name="T20" fmla="*/ 457 w 662"/>
                <a:gd name="T21" fmla="*/ 335 h 685"/>
                <a:gd name="T22" fmla="*/ 439 w 662"/>
                <a:gd name="T23" fmla="*/ 368 h 685"/>
                <a:gd name="T24" fmla="*/ 425 w 662"/>
                <a:gd name="T25" fmla="*/ 394 h 685"/>
                <a:gd name="T26" fmla="*/ 425 w 662"/>
                <a:gd name="T27" fmla="*/ 548 h 685"/>
                <a:gd name="T28" fmla="*/ 447 w 662"/>
                <a:gd name="T29" fmla="*/ 583 h 685"/>
                <a:gd name="T30" fmla="*/ 579 w 662"/>
                <a:gd name="T31" fmla="*/ 660 h 685"/>
                <a:gd name="T32" fmla="*/ 607 w 662"/>
                <a:gd name="T33" fmla="*/ 679 h 685"/>
                <a:gd name="T34" fmla="*/ 625 w 662"/>
                <a:gd name="T35" fmla="*/ 685 h 685"/>
                <a:gd name="T36" fmla="*/ 651 w 662"/>
                <a:gd name="T37" fmla="*/ 671 h 685"/>
                <a:gd name="T38" fmla="*/ 644 w 662"/>
                <a:gd name="T39" fmla="*/ 627 h 685"/>
                <a:gd name="T40" fmla="*/ 614 w 662"/>
                <a:gd name="T41" fmla="*/ 607 h 685"/>
                <a:gd name="T42" fmla="*/ 488 w 662"/>
                <a:gd name="T43" fmla="*/ 533 h 685"/>
                <a:gd name="T44" fmla="*/ 488 w 662"/>
                <a:gd name="T45" fmla="*/ 410 h 685"/>
                <a:gd name="T46" fmla="*/ 520 w 662"/>
                <a:gd name="T47" fmla="*/ 335 h 685"/>
                <a:gd name="T48" fmla="*/ 520 w 662"/>
                <a:gd name="T49" fmla="*/ 175 h 685"/>
                <a:gd name="T50" fmla="*/ 345 w 662"/>
                <a:gd name="T51" fmla="*/ 0 h 685"/>
                <a:gd name="T52" fmla="*/ 311 w 662"/>
                <a:gd name="T53" fmla="*/ 0 h 685"/>
                <a:gd name="T54" fmla="*/ 135 w 662"/>
                <a:gd name="T55" fmla="*/ 175 h 685"/>
                <a:gd name="T56" fmla="*/ 135 w 662"/>
                <a:gd name="T57" fmla="*/ 335 h 685"/>
                <a:gd name="T58" fmla="*/ 167 w 662"/>
                <a:gd name="T59" fmla="*/ 410 h 685"/>
                <a:gd name="T60" fmla="*/ 167 w 662"/>
                <a:gd name="T61" fmla="*/ 533 h 685"/>
                <a:gd name="T62" fmla="*/ 18 w 662"/>
                <a:gd name="T63" fmla="*/ 623 h 685"/>
                <a:gd name="T64" fmla="*/ 10 w 662"/>
                <a:gd name="T65" fmla="*/ 667 h 685"/>
                <a:gd name="T66" fmla="*/ 55 w 662"/>
                <a:gd name="T67" fmla="*/ 675 h 685"/>
                <a:gd name="T68" fmla="*/ 55 w 662"/>
                <a:gd name="T69" fmla="*/ 675 h 685"/>
                <a:gd name="T70" fmla="*/ 55 w 662"/>
                <a:gd name="T71" fmla="*/ 675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2" h="685">
                  <a:moveTo>
                    <a:pt x="55" y="675"/>
                  </a:moveTo>
                  <a:cubicBezTo>
                    <a:pt x="127" y="624"/>
                    <a:pt x="191" y="591"/>
                    <a:pt x="209" y="583"/>
                  </a:cubicBezTo>
                  <a:cubicBezTo>
                    <a:pt x="223" y="576"/>
                    <a:pt x="231" y="563"/>
                    <a:pt x="231" y="548"/>
                  </a:cubicBezTo>
                  <a:cubicBezTo>
                    <a:pt x="231" y="394"/>
                    <a:pt x="231" y="394"/>
                    <a:pt x="231" y="394"/>
                  </a:cubicBezTo>
                  <a:cubicBezTo>
                    <a:pt x="231" y="384"/>
                    <a:pt x="226" y="374"/>
                    <a:pt x="217" y="368"/>
                  </a:cubicBezTo>
                  <a:cubicBezTo>
                    <a:pt x="206" y="361"/>
                    <a:pt x="199" y="348"/>
                    <a:pt x="199" y="33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14"/>
                    <a:pt x="249" y="64"/>
                    <a:pt x="311" y="64"/>
                  </a:cubicBezTo>
                  <a:cubicBezTo>
                    <a:pt x="345" y="64"/>
                    <a:pt x="345" y="64"/>
                    <a:pt x="345" y="64"/>
                  </a:cubicBezTo>
                  <a:cubicBezTo>
                    <a:pt x="407" y="64"/>
                    <a:pt x="457" y="114"/>
                    <a:pt x="457" y="175"/>
                  </a:cubicBezTo>
                  <a:cubicBezTo>
                    <a:pt x="457" y="335"/>
                    <a:pt x="457" y="335"/>
                    <a:pt x="457" y="335"/>
                  </a:cubicBezTo>
                  <a:cubicBezTo>
                    <a:pt x="457" y="348"/>
                    <a:pt x="450" y="361"/>
                    <a:pt x="439" y="368"/>
                  </a:cubicBezTo>
                  <a:cubicBezTo>
                    <a:pt x="430" y="374"/>
                    <a:pt x="425" y="384"/>
                    <a:pt x="425" y="394"/>
                  </a:cubicBezTo>
                  <a:cubicBezTo>
                    <a:pt x="425" y="548"/>
                    <a:pt x="425" y="548"/>
                    <a:pt x="425" y="548"/>
                  </a:cubicBezTo>
                  <a:cubicBezTo>
                    <a:pt x="425" y="563"/>
                    <a:pt x="433" y="576"/>
                    <a:pt x="447" y="583"/>
                  </a:cubicBezTo>
                  <a:cubicBezTo>
                    <a:pt x="462" y="590"/>
                    <a:pt x="516" y="617"/>
                    <a:pt x="579" y="660"/>
                  </a:cubicBezTo>
                  <a:cubicBezTo>
                    <a:pt x="589" y="666"/>
                    <a:pt x="598" y="672"/>
                    <a:pt x="607" y="679"/>
                  </a:cubicBezTo>
                  <a:cubicBezTo>
                    <a:pt x="613" y="683"/>
                    <a:pt x="619" y="685"/>
                    <a:pt x="625" y="685"/>
                  </a:cubicBezTo>
                  <a:cubicBezTo>
                    <a:pt x="635" y="685"/>
                    <a:pt x="645" y="680"/>
                    <a:pt x="651" y="671"/>
                  </a:cubicBezTo>
                  <a:cubicBezTo>
                    <a:pt x="662" y="657"/>
                    <a:pt x="658" y="637"/>
                    <a:pt x="644" y="627"/>
                  </a:cubicBezTo>
                  <a:cubicBezTo>
                    <a:pt x="634" y="620"/>
                    <a:pt x="624" y="613"/>
                    <a:pt x="614" y="607"/>
                  </a:cubicBezTo>
                  <a:cubicBezTo>
                    <a:pt x="560" y="571"/>
                    <a:pt x="513" y="546"/>
                    <a:pt x="488" y="533"/>
                  </a:cubicBezTo>
                  <a:cubicBezTo>
                    <a:pt x="488" y="410"/>
                    <a:pt x="488" y="410"/>
                    <a:pt x="488" y="410"/>
                  </a:cubicBezTo>
                  <a:cubicBezTo>
                    <a:pt x="508" y="390"/>
                    <a:pt x="520" y="363"/>
                    <a:pt x="520" y="335"/>
                  </a:cubicBezTo>
                  <a:cubicBezTo>
                    <a:pt x="520" y="175"/>
                    <a:pt x="520" y="175"/>
                    <a:pt x="520" y="175"/>
                  </a:cubicBezTo>
                  <a:cubicBezTo>
                    <a:pt x="520" y="79"/>
                    <a:pt x="441" y="0"/>
                    <a:pt x="345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214" y="0"/>
                    <a:pt x="135" y="79"/>
                    <a:pt x="135" y="175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35" y="363"/>
                    <a:pt x="147" y="390"/>
                    <a:pt x="167" y="410"/>
                  </a:cubicBezTo>
                  <a:cubicBezTo>
                    <a:pt x="167" y="533"/>
                    <a:pt x="167" y="533"/>
                    <a:pt x="167" y="533"/>
                  </a:cubicBezTo>
                  <a:cubicBezTo>
                    <a:pt x="139" y="547"/>
                    <a:pt x="81" y="579"/>
                    <a:pt x="18" y="623"/>
                  </a:cubicBezTo>
                  <a:cubicBezTo>
                    <a:pt x="4" y="633"/>
                    <a:pt x="0" y="652"/>
                    <a:pt x="10" y="667"/>
                  </a:cubicBezTo>
                  <a:cubicBezTo>
                    <a:pt x="20" y="681"/>
                    <a:pt x="40" y="685"/>
                    <a:pt x="55" y="675"/>
                  </a:cubicBezTo>
                  <a:close/>
                  <a:moveTo>
                    <a:pt x="55" y="675"/>
                  </a:moveTo>
                  <a:cubicBezTo>
                    <a:pt x="55" y="675"/>
                    <a:pt x="55" y="675"/>
                    <a:pt x="55" y="675"/>
                  </a:cubicBezTo>
                </a:path>
              </a:pathLst>
            </a:custGeom>
            <a:solidFill>
              <a:srgbClr val="4AB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6"/>
            <p:cNvSpPr>
              <a:spLocks noEditPoints="1"/>
            </p:cNvSpPr>
            <p:nvPr/>
          </p:nvSpPr>
          <p:spPr bwMode="auto">
            <a:xfrm>
              <a:off x="1983" y="303"/>
              <a:ext cx="3712" cy="3712"/>
            </a:xfrm>
            <a:custGeom>
              <a:avLst/>
              <a:gdLst>
                <a:gd name="T0" fmla="*/ 0 w 1568"/>
                <a:gd name="T1" fmla="*/ 784 h 1568"/>
                <a:gd name="T2" fmla="*/ 32 w 1568"/>
                <a:gd name="T3" fmla="*/ 816 h 1568"/>
                <a:gd name="T4" fmla="*/ 167 w 1568"/>
                <a:gd name="T5" fmla="*/ 816 h 1568"/>
                <a:gd name="T6" fmla="*/ 752 w 1568"/>
                <a:gd name="T7" fmla="*/ 1398 h 1568"/>
                <a:gd name="T8" fmla="*/ 752 w 1568"/>
                <a:gd name="T9" fmla="*/ 1536 h 1568"/>
                <a:gd name="T10" fmla="*/ 784 w 1568"/>
                <a:gd name="T11" fmla="*/ 1568 h 1568"/>
                <a:gd name="T12" fmla="*/ 816 w 1568"/>
                <a:gd name="T13" fmla="*/ 1536 h 1568"/>
                <a:gd name="T14" fmla="*/ 816 w 1568"/>
                <a:gd name="T15" fmla="*/ 1397 h 1568"/>
                <a:gd name="T16" fmla="*/ 1395 w 1568"/>
                <a:gd name="T17" fmla="*/ 816 h 1568"/>
                <a:gd name="T18" fmla="*/ 1536 w 1568"/>
                <a:gd name="T19" fmla="*/ 816 h 1568"/>
                <a:gd name="T20" fmla="*/ 1568 w 1568"/>
                <a:gd name="T21" fmla="*/ 784 h 1568"/>
                <a:gd name="T22" fmla="*/ 1536 w 1568"/>
                <a:gd name="T23" fmla="*/ 752 h 1568"/>
                <a:gd name="T24" fmla="*/ 1395 w 1568"/>
                <a:gd name="T25" fmla="*/ 752 h 1568"/>
                <a:gd name="T26" fmla="*/ 816 w 1568"/>
                <a:gd name="T27" fmla="*/ 171 h 1568"/>
                <a:gd name="T28" fmla="*/ 816 w 1568"/>
                <a:gd name="T29" fmla="*/ 32 h 1568"/>
                <a:gd name="T30" fmla="*/ 784 w 1568"/>
                <a:gd name="T31" fmla="*/ 0 h 1568"/>
                <a:gd name="T32" fmla="*/ 752 w 1568"/>
                <a:gd name="T33" fmla="*/ 32 h 1568"/>
                <a:gd name="T34" fmla="*/ 752 w 1568"/>
                <a:gd name="T35" fmla="*/ 170 h 1568"/>
                <a:gd name="T36" fmla="*/ 167 w 1568"/>
                <a:gd name="T37" fmla="*/ 752 h 1568"/>
                <a:gd name="T38" fmla="*/ 32 w 1568"/>
                <a:gd name="T39" fmla="*/ 752 h 1568"/>
                <a:gd name="T40" fmla="*/ 0 w 1568"/>
                <a:gd name="T41" fmla="*/ 784 h 1568"/>
                <a:gd name="T42" fmla="*/ 230 w 1568"/>
                <a:gd name="T43" fmla="*/ 771 h 1568"/>
                <a:gd name="T44" fmla="*/ 781 w 1568"/>
                <a:gd name="T45" fmla="*/ 233 h 1568"/>
                <a:gd name="T46" fmla="*/ 1332 w 1568"/>
                <a:gd name="T47" fmla="*/ 784 h 1568"/>
                <a:gd name="T48" fmla="*/ 781 w 1568"/>
                <a:gd name="T49" fmla="*/ 1335 h 1568"/>
                <a:gd name="T50" fmla="*/ 230 w 1568"/>
                <a:gd name="T51" fmla="*/ 797 h 1568"/>
                <a:gd name="T52" fmla="*/ 233 w 1568"/>
                <a:gd name="T53" fmla="*/ 784 h 1568"/>
                <a:gd name="T54" fmla="*/ 230 w 1568"/>
                <a:gd name="T55" fmla="*/ 771 h 1568"/>
                <a:gd name="T56" fmla="*/ 230 w 1568"/>
                <a:gd name="T57" fmla="*/ 771 h 1568"/>
                <a:gd name="T58" fmla="*/ 230 w 1568"/>
                <a:gd name="T59" fmla="*/ 771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68" h="1568">
                  <a:moveTo>
                    <a:pt x="0" y="784"/>
                  </a:moveTo>
                  <a:cubicBezTo>
                    <a:pt x="0" y="802"/>
                    <a:pt x="14" y="816"/>
                    <a:pt x="32" y="816"/>
                  </a:cubicBezTo>
                  <a:cubicBezTo>
                    <a:pt x="167" y="816"/>
                    <a:pt x="167" y="816"/>
                    <a:pt x="167" y="816"/>
                  </a:cubicBezTo>
                  <a:cubicBezTo>
                    <a:pt x="183" y="1130"/>
                    <a:pt x="437" y="1383"/>
                    <a:pt x="752" y="1398"/>
                  </a:cubicBezTo>
                  <a:cubicBezTo>
                    <a:pt x="752" y="1536"/>
                    <a:pt x="752" y="1536"/>
                    <a:pt x="752" y="1536"/>
                  </a:cubicBezTo>
                  <a:cubicBezTo>
                    <a:pt x="752" y="1554"/>
                    <a:pt x="766" y="1568"/>
                    <a:pt x="784" y="1568"/>
                  </a:cubicBezTo>
                  <a:cubicBezTo>
                    <a:pt x="802" y="1568"/>
                    <a:pt x="816" y="1554"/>
                    <a:pt x="816" y="1536"/>
                  </a:cubicBezTo>
                  <a:cubicBezTo>
                    <a:pt x="816" y="1397"/>
                    <a:pt x="816" y="1397"/>
                    <a:pt x="816" y="1397"/>
                  </a:cubicBezTo>
                  <a:cubicBezTo>
                    <a:pt x="1128" y="1380"/>
                    <a:pt x="1379" y="1128"/>
                    <a:pt x="1395" y="816"/>
                  </a:cubicBezTo>
                  <a:cubicBezTo>
                    <a:pt x="1536" y="816"/>
                    <a:pt x="1536" y="816"/>
                    <a:pt x="1536" y="816"/>
                  </a:cubicBezTo>
                  <a:cubicBezTo>
                    <a:pt x="1554" y="816"/>
                    <a:pt x="1568" y="802"/>
                    <a:pt x="1568" y="784"/>
                  </a:cubicBezTo>
                  <a:cubicBezTo>
                    <a:pt x="1568" y="766"/>
                    <a:pt x="1554" y="752"/>
                    <a:pt x="1536" y="752"/>
                  </a:cubicBezTo>
                  <a:cubicBezTo>
                    <a:pt x="1395" y="752"/>
                    <a:pt x="1395" y="752"/>
                    <a:pt x="1395" y="752"/>
                  </a:cubicBezTo>
                  <a:cubicBezTo>
                    <a:pt x="1379" y="440"/>
                    <a:pt x="1128" y="188"/>
                    <a:pt x="816" y="171"/>
                  </a:cubicBezTo>
                  <a:cubicBezTo>
                    <a:pt x="816" y="32"/>
                    <a:pt x="816" y="32"/>
                    <a:pt x="816" y="32"/>
                  </a:cubicBezTo>
                  <a:cubicBezTo>
                    <a:pt x="816" y="14"/>
                    <a:pt x="802" y="0"/>
                    <a:pt x="784" y="0"/>
                  </a:cubicBezTo>
                  <a:cubicBezTo>
                    <a:pt x="766" y="0"/>
                    <a:pt x="752" y="14"/>
                    <a:pt x="752" y="32"/>
                  </a:cubicBezTo>
                  <a:cubicBezTo>
                    <a:pt x="752" y="170"/>
                    <a:pt x="752" y="170"/>
                    <a:pt x="752" y="170"/>
                  </a:cubicBezTo>
                  <a:cubicBezTo>
                    <a:pt x="437" y="185"/>
                    <a:pt x="183" y="438"/>
                    <a:pt x="167" y="752"/>
                  </a:cubicBezTo>
                  <a:cubicBezTo>
                    <a:pt x="32" y="752"/>
                    <a:pt x="32" y="752"/>
                    <a:pt x="32" y="752"/>
                  </a:cubicBezTo>
                  <a:cubicBezTo>
                    <a:pt x="14" y="752"/>
                    <a:pt x="0" y="766"/>
                    <a:pt x="0" y="784"/>
                  </a:cubicBezTo>
                  <a:close/>
                  <a:moveTo>
                    <a:pt x="230" y="771"/>
                  </a:moveTo>
                  <a:cubicBezTo>
                    <a:pt x="237" y="473"/>
                    <a:pt x="481" y="233"/>
                    <a:pt x="781" y="233"/>
                  </a:cubicBezTo>
                  <a:cubicBezTo>
                    <a:pt x="1085" y="233"/>
                    <a:pt x="1332" y="480"/>
                    <a:pt x="1332" y="784"/>
                  </a:cubicBezTo>
                  <a:cubicBezTo>
                    <a:pt x="1332" y="1088"/>
                    <a:pt x="1084" y="1335"/>
                    <a:pt x="781" y="1335"/>
                  </a:cubicBezTo>
                  <a:cubicBezTo>
                    <a:pt x="481" y="1335"/>
                    <a:pt x="237" y="1095"/>
                    <a:pt x="230" y="797"/>
                  </a:cubicBezTo>
                  <a:cubicBezTo>
                    <a:pt x="232" y="793"/>
                    <a:pt x="233" y="788"/>
                    <a:pt x="233" y="784"/>
                  </a:cubicBezTo>
                  <a:cubicBezTo>
                    <a:pt x="233" y="780"/>
                    <a:pt x="232" y="775"/>
                    <a:pt x="230" y="771"/>
                  </a:cubicBezTo>
                  <a:close/>
                  <a:moveTo>
                    <a:pt x="230" y="771"/>
                  </a:moveTo>
                  <a:cubicBezTo>
                    <a:pt x="230" y="771"/>
                    <a:pt x="230" y="771"/>
                    <a:pt x="230" y="7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cxnSp>
        <p:nvCxnSpPr>
          <p:cNvPr id="85" name="Conector reto 84"/>
          <p:cNvCxnSpPr/>
          <p:nvPr/>
        </p:nvCxnSpPr>
        <p:spPr>
          <a:xfrm>
            <a:off x="4661440" y="1322577"/>
            <a:ext cx="3065057" cy="0"/>
          </a:xfrm>
          <a:prstGeom prst="line">
            <a:avLst/>
          </a:prstGeom>
          <a:ln w="38100">
            <a:solidFill>
              <a:srgbClr val="F2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ector reto 86"/>
          <p:cNvCxnSpPr/>
          <p:nvPr/>
        </p:nvCxnSpPr>
        <p:spPr>
          <a:xfrm>
            <a:off x="8494375" y="1322577"/>
            <a:ext cx="3065057" cy="0"/>
          </a:xfrm>
          <a:prstGeom prst="line">
            <a:avLst/>
          </a:prstGeom>
          <a:ln w="38100">
            <a:solidFill>
              <a:srgbClr val="F2972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127085" y="6313872"/>
            <a:ext cx="343164" cy="304523"/>
            <a:chOff x="5223" y="541"/>
            <a:chExt cx="3277" cy="2908"/>
          </a:xfrm>
          <a:solidFill>
            <a:srgbClr val="FFC000"/>
          </a:solidFill>
        </p:grpSpPr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5303" y="622"/>
              <a:ext cx="3117" cy="2746"/>
            </a:xfrm>
            <a:custGeom>
              <a:avLst/>
              <a:gdLst>
                <a:gd name="T0" fmla="*/ 3145 w 6236"/>
                <a:gd name="T1" fmla="*/ 0 h 5494"/>
                <a:gd name="T2" fmla="*/ 3199 w 6236"/>
                <a:gd name="T3" fmla="*/ 8 h 5494"/>
                <a:gd name="T4" fmla="*/ 3250 w 6236"/>
                <a:gd name="T5" fmla="*/ 24 h 5494"/>
                <a:gd name="T6" fmla="*/ 3300 w 6236"/>
                <a:gd name="T7" fmla="*/ 50 h 5494"/>
                <a:gd name="T8" fmla="*/ 3346 w 6236"/>
                <a:gd name="T9" fmla="*/ 82 h 5494"/>
                <a:gd name="T10" fmla="*/ 3386 w 6236"/>
                <a:gd name="T11" fmla="*/ 123 h 5494"/>
                <a:gd name="T12" fmla="*/ 3421 w 6236"/>
                <a:gd name="T13" fmla="*/ 173 h 5494"/>
                <a:gd name="T14" fmla="*/ 6188 w 6236"/>
                <a:gd name="T15" fmla="*/ 4969 h 5494"/>
                <a:gd name="T16" fmla="*/ 6214 w 6236"/>
                <a:gd name="T17" fmla="*/ 5024 h 5494"/>
                <a:gd name="T18" fmla="*/ 6230 w 6236"/>
                <a:gd name="T19" fmla="*/ 5080 h 5494"/>
                <a:gd name="T20" fmla="*/ 6236 w 6236"/>
                <a:gd name="T21" fmla="*/ 5136 h 5494"/>
                <a:gd name="T22" fmla="*/ 6232 w 6236"/>
                <a:gd name="T23" fmla="*/ 5191 h 5494"/>
                <a:gd name="T24" fmla="*/ 6220 w 6236"/>
                <a:gd name="T25" fmla="*/ 5245 h 5494"/>
                <a:gd name="T26" fmla="*/ 6202 w 6236"/>
                <a:gd name="T27" fmla="*/ 5295 h 5494"/>
                <a:gd name="T28" fmla="*/ 6174 w 6236"/>
                <a:gd name="T29" fmla="*/ 5343 h 5494"/>
                <a:gd name="T30" fmla="*/ 6140 w 6236"/>
                <a:gd name="T31" fmla="*/ 5384 h 5494"/>
                <a:gd name="T32" fmla="*/ 6099 w 6236"/>
                <a:gd name="T33" fmla="*/ 5422 h 5494"/>
                <a:gd name="T34" fmla="*/ 6053 w 6236"/>
                <a:gd name="T35" fmla="*/ 5452 h 5494"/>
                <a:gd name="T36" fmla="*/ 6001 w 6236"/>
                <a:gd name="T37" fmla="*/ 5474 h 5494"/>
                <a:gd name="T38" fmla="*/ 5946 w 6236"/>
                <a:gd name="T39" fmla="*/ 5490 h 5494"/>
                <a:gd name="T40" fmla="*/ 5886 w 6236"/>
                <a:gd name="T41" fmla="*/ 5494 h 5494"/>
                <a:gd name="T42" fmla="*/ 350 w 6236"/>
                <a:gd name="T43" fmla="*/ 5494 h 5494"/>
                <a:gd name="T44" fmla="*/ 291 w 6236"/>
                <a:gd name="T45" fmla="*/ 5490 h 5494"/>
                <a:gd name="T46" fmla="*/ 233 w 6236"/>
                <a:gd name="T47" fmla="*/ 5474 h 5494"/>
                <a:gd name="T48" fmla="*/ 183 w 6236"/>
                <a:gd name="T49" fmla="*/ 5452 h 5494"/>
                <a:gd name="T50" fmla="*/ 135 w 6236"/>
                <a:gd name="T51" fmla="*/ 5422 h 5494"/>
                <a:gd name="T52" fmla="*/ 96 w 6236"/>
                <a:gd name="T53" fmla="*/ 5384 h 5494"/>
                <a:gd name="T54" fmla="*/ 62 w 6236"/>
                <a:gd name="T55" fmla="*/ 5343 h 5494"/>
                <a:gd name="T56" fmla="*/ 34 w 6236"/>
                <a:gd name="T57" fmla="*/ 5295 h 5494"/>
                <a:gd name="T58" fmla="*/ 14 w 6236"/>
                <a:gd name="T59" fmla="*/ 5245 h 5494"/>
                <a:gd name="T60" fmla="*/ 2 w 6236"/>
                <a:gd name="T61" fmla="*/ 5191 h 5494"/>
                <a:gd name="T62" fmla="*/ 0 w 6236"/>
                <a:gd name="T63" fmla="*/ 5136 h 5494"/>
                <a:gd name="T64" fmla="*/ 6 w 6236"/>
                <a:gd name="T65" fmla="*/ 5080 h 5494"/>
                <a:gd name="T66" fmla="*/ 22 w 6236"/>
                <a:gd name="T67" fmla="*/ 5024 h 5494"/>
                <a:gd name="T68" fmla="*/ 48 w 6236"/>
                <a:gd name="T69" fmla="*/ 4969 h 5494"/>
                <a:gd name="T70" fmla="*/ 2815 w 6236"/>
                <a:gd name="T71" fmla="*/ 173 h 5494"/>
                <a:gd name="T72" fmla="*/ 2848 w 6236"/>
                <a:gd name="T73" fmla="*/ 123 h 5494"/>
                <a:gd name="T74" fmla="*/ 2890 w 6236"/>
                <a:gd name="T75" fmla="*/ 82 h 5494"/>
                <a:gd name="T76" fmla="*/ 2936 w 6236"/>
                <a:gd name="T77" fmla="*/ 50 h 5494"/>
                <a:gd name="T78" fmla="*/ 2984 w 6236"/>
                <a:gd name="T79" fmla="*/ 24 h 5494"/>
                <a:gd name="T80" fmla="*/ 3037 w 6236"/>
                <a:gd name="T81" fmla="*/ 8 h 5494"/>
                <a:gd name="T82" fmla="*/ 3091 w 6236"/>
                <a:gd name="T83" fmla="*/ 0 h 5494"/>
                <a:gd name="T84" fmla="*/ 3145 w 6236"/>
                <a:gd name="T85" fmla="*/ 0 h 5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36" h="5494">
                  <a:moveTo>
                    <a:pt x="3145" y="0"/>
                  </a:moveTo>
                  <a:lnTo>
                    <a:pt x="3199" y="8"/>
                  </a:lnTo>
                  <a:lnTo>
                    <a:pt x="3250" y="24"/>
                  </a:lnTo>
                  <a:lnTo>
                    <a:pt x="3300" y="50"/>
                  </a:lnTo>
                  <a:lnTo>
                    <a:pt x="3346" y="82"/>
                  </a:lnTo>
                  <a:lnTo>
                    <a:pt x="3386" y="123"/>
                  </a:lnTo>
                  <a:lnTo>
                    <a:pt x="3421" y="173"/>
                  </a:lnTo>
                  <a:lnTo>
                    <a:pt x="6188" y="4969"/>
                  </a:lnTo>
                  <a:lnTo>
                    <a:pt x="6214" y="5024"/>
                  </a:lnTo>
                  <a:lnTo>
                    <a:pt x="6230" y="5080"/>
                  </a:lnTo>
                  <a:lnTo>
                    <a:pt x="6236" y="5136"/>
                  </a:lnTo>
                  <a:lnTo>
                    <a:pt x="6232" y="5191"/>
                  </a:lnTo>
                  <a:lnTo>
                    <a:pt x="6220" y="5245"/>
                  </a:lnTo>
                  <a:lnTo>
                    <a:pt x="6202" y="5295"/>
                  </a:lnTo>
                  <a:lnTo>
                    <a:pt x="6174" y="5343"/>
                  </a:lnTo>
                  <a:lnTo>
                    <a:pt x="6140" y="5384"/>
                  </a:lnTo>
                  <a:lnTo>
                    <a:pt x="6099" y="5422"/>
                  </a:lnTo>
                  <a:lnTo>
                    <a:pt x="6053" y="5452"/>
                  </a:lnTo>
                  <a:lnTo>
                    <a:pt x="6001" y="5474"/>
                  </a:lnTo>
                  <a:lnTo>
                    <a:pt x="5946" y="5490"/>
                  </a:lnTo>
                  <a:lnTo>
                    <a:pt x="5886" y="5494"/>
                  </a:lnTo>
                  <a:lnTo>
                    <a:pt x="350" y="5494"/>
                  </a:lnTo>
                  <a:lnTo>
                    <a:pt x="291" y="5490"/>
                  </a:lnTo>
                  <a:lnTo>
                    <a:pt x="233" y="5474"/>
                  </a:lnTo>
                  <a:lnTo>
                    <a:pt x="183" y="5452"/>
                  </a:lnTo>
                  <a:lnTo>
                    <a:pt x="135" y="5422"/>
                  </a:lnTo>
                  <a:lnTo>
                    <a:pt x="96" y="5384"/>
                  </a:lnTo>
                  <a:lnTo>
                    <a:pt x="62" y="5343"/>
                  </a:lnTo>
                  <a:lnTo>
                    <a:pt x="34" y="5295"/>
                  </a:lnTo>
                  <a:lnTo>
                    <a:pt x="14" y="5245"/>
                  </a:lnTo>
                  <a:lnTo>
                    <a:pt x="2" y="5191"/>
                  </a:lnTo>
                  <a:lnTo>
                    <a:pt x="0" y="5136"/>
                  </a:lnTo>
                  <a:lnTo>
                    <a:pt x="6" y="5080"/>
                  </a:lnTo>
                  <a:lnTo>
                    <a:pt x="22" y="5024"/>
                  </a:lnTo>
                  <a:lnTo>
                    <a:pt x="48" y="4969"/>
                  </a:lnTo>
                  <a:lnTo>
                    <a:pt x="2815" y="173"/>
                  </a:lnTo>
                  <a:lnTo>
                    <a:pt x="2848" y="123"/>
                  </a:lnTo>
                  <a:lnTo>
                    <a:pt x="2890" y="82"/>
                  </a:lnTo>
                  <a:lnTo>
                    <a:pt x="2936" y="50"/>
                  </a:lnTo>
                  <a:lnTo>
                    <a:pt x="2984" y="24"/>
                  </a:lnTo>
                  <a:lnTo>
                    <a:pt x="3037" y="8"/>
                  </a:lnTo>
                  <a:lnTo>
                    <a:pt x="3091" y="0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FFF8E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5223" y="541"/>
              <a:ext cx="3277" cy="2908"/>
            </a:xfrm>
            <a:custGeom>
              <a:avLst/>
              <a:gdLst>
                <a:gd name="T0" fmla="*/ 3260 w 6554"/>
                <a:gd name="T1" fmla="*/ 320 h 5816"/>
                <a:gd name="T2" fmla="*/ 3214 w 6554"/>
                <a:gd name="T3" fmla="*/ 330 h 5816"/>
                <a:gd name="T4" fmla="*/ 3161 w 6554"/>
                <a:gd name="T5" fmla="*/ 358 h 5816"/>
                <a:gd name="T6" fmla="*/ 3113 w 6554"/>
                <a:gd name="T7" fmla="*/ 416 h 5816"/>
                <a:gd name="T8" fmla="*/ 326 w 6554"/>
                <a:gd name="T9" fmla="*/ 5253 h 5816"/>
                <a:gd name="T10" fmla="*/ 320 w 6554"/>
                <a:gd name="T11" fmla="*/ 5327 h 5816"/>
                <a:gd name="T12" fmla="*/ 336 w 6554"/>
                <a:gd name="T13" fmla="*/ 5382 h 5816"/>
                <a:gd name="T14" fmla="*/ 354 w 6554"/>
                <a:gd name="T15" fmla="*/ 5414 h 5816"/>
                <a:gd name="T16" fmla="*/ 386 w 6554"/>
                <a:gd name="T17" fmla="*/ 5450 h 5816"/>
                <a:gd name="T18" fmla="*/ 436 w 6554"/>
                <a:gd name="T19" fmla="*/ 5482 h 5816"/>
                <a:gd name="T20" fmla="*/ 509 w 6554"/>
                <a:gd name="T21" fmla="*/ 5496 h 5816"/>
                <a:gd name="T22" fmla="*/ 6085 w 6554"/>
                <a:gd name="T23" fmla="*/ 5492 h 5816"/>
                <a:gd name="T24" fmla="*/ 6146 w 6554"/>
                <a:gd name="T25" fmla="*/ 5466 h 5816"/>
                <a:gd name="T26" fmla="*/ 6186 w 6554"/>
                <a:gd name="T27" fmla="*/ 5432 h 5816"/>
                <a:gd name="T28" fmla="*/ 6208 w 6554"/>
                <a:gd name="T29" fmla="*/ 5400 h 5816"/>
                <a:gd name="T30" fmla="*/ 6228 w 6554"/>
                <a:gd name="T31" fmla="*/ 5356 h 5816"/>
                <a:gd name="T32" fmla="*/ 6234 w 6554"/>
                <a:gd name="T33" fmla="*/ 5291 h 5816"/>
                <a:gd name="T34" fmla="*/ 6208 w 6554"/>
                <a:gd name="T35" fmla="*/ 5211 h 5816"/>
                <a:gd name="T36" fmla="*/ 3417 w 6554"/>
                <a:gd name="T37" fmla="*/ 382 h 5816"/>
                <a:gd name="T38" fmla="*/ 3366 w 6554"/>
                <a:gd name="T39" fmla="*/ 342 h 5816"/>
                <a:gd name="T40" fmla="*/ 3316 w 6554"/>
                <a:gd name="T41" fmla="*/ 324 h 5816"/>
                <a:gd name="T42" fmla="*/ 3276 w 6554"/>
                <a:gd name="T43" fmla="*/ 320 h 5816"/>
                <a:gd name="T44" fmla="*/ 3346 w 6554"/>
                <a:gd name="T45" fmla="*/ 4 h 5816"/>
                <a:gd name="T46" fmla="*/ 3473 w 6554"/>
                <a:gd name="T47" fmla="*/ 38 h 5816"/>
                <a:gd name="T48" fmla="*/ 3586 w 6554"/>
                <a:gd name="T49" fmla="*/ 103 h 5816"/>
                <a:gd name="T50" fmla="*/ 3682 w 6554"/>
                <a:gd name="T51" fmla="*/ 197 h 5816"/>
                <a:gd name="T52" fmla="*/ 6486 w 6554"/>
                <a:gd name="T53" fmla="*/ 5050 h 5816"/>
                <a:gd name="T54" fmla="*/ 6542 w 6554"/>
                <a:gd name="T55" fmla="*/ 5193 h 5816"/>
                <a:gd name="T56" fmla="*/ 6554 w 6554"/>
                <a:gd name="T57" fmla="*/ 5343 h 5816"/>
                <a:gd name="T58" fmla="*/ 6520 w 6554"/>
                <a:gd name="T59" fmla="*/ 5490 h 5816"/>
                <a:gd name="T60" fmla="*/ 6449 w 6554"/>
                <a:gd name="T61" fmla="*/ 5617 h 5816"/>
                <a:gd name="T62" fmla="*/ 6355 w 6554"/>
                <a:gd name="T63" fmla="*/ 5711 h 5816"/>
                <a:gd name="T64" fmla="*/ 6242 w 6554"/>
                <a:gd name="T65" fmla="*/ 5776 h 5816"/>
                <a:gd name="T66" fmla="*/ 6112 w 6554"/>
                <a:gd name="T67" fmla="*/ 5812 h 5816"/>
                <a:gd name="T68" fmla="*/ 509 w 6554"/>
                <a:gd name="T69" fmla="*/ 5816 h 5816"/>
                <a:gd name="T70" fmla="*/ 376 w 6554"/>
                <a:gd name="T71" fmla="*/ 5798 h 5816"/>
                <a:gd name="T72" fmla="*/ 253 w 6554"/>
                <a:gd name="T73" fmla="*/ 5748 h 5816"/>
                <a:gd name="T74" fmla="*/ 149 w 6554"/>
                <a:gd name="T75" fmla="*/ 5667 h 5816"/>
                <a:gd name="T76" fmla="*/ 68 w 6554"/>
                <a:gd name="T77" fmla="*/ 5561 h 5816"/>
                <a:gd name="T78" fmla="*/ 10 w 6554"/>
                <a:gd name="T79" fmla="*/ 5418 h 5816"/>
                <a:gd name="T80" fmla="*/ 0 w 6554"/>
                <a:gd name="T81" fmla="*/ 5267 h 5816"/>
                <a:gd name="T82" fmla="*/ 34 w 6554"/>
                <a:gd name="T83" fmla="*/ 5120 h 5816"/>
                <a:gd name="T84" fmla="*/ 2834 w 6554"/>
                <a:gd name="T85" fmla="*/ 255 h 5816"/>
                <a:gd name="T86" fmla="*/ 2916 w 6554"/>
                <a:gd name="T87" fmla="*/ 147 h 5816"/>
                <a:gd name="T88" fmla="*/ 3021 w 6554"/>
                <a:gd name="T89" fmla="*/ 68 h 5816"/>
                <a:gd name="T90" fmla="*/ 3143 w 6554"/>
                <a:gd name="T91" fmla="*/ 16 h 5816"/>
                <a:gd name="T92" fmla="*/ 3276 w 6554"/>
                <a:gd name="T93" fmla="*/ 0 h 5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54" h="5816">
                  <a:moveTo>
                    <a:pt x="3276" y="320"/>
                  </a:moveTo>
                  <a:lnTo>
                    <a:pt x="3260" y="320"/>
                  </a:lnTo>
                  <a:lnTo>
                    <a:pt x="3238" y="324"/>
                  </a:lnTo>
                  <a:lnTo>
                    <a:pt x="3214" y="330"/>
                  </a:lnTo>
                  <a:lnTo>
                    <a:pt x="3189" y="342"/>
                  </a:lnTo>
                  <a:lnTo>
                    <a:pt x="3161" y="358"/>
                  </a:lnTo>
                  <a:lnTo>
                    <a:pt x="3135" y="382"/>
                  </a:lnTo>
                  <a:lnTo>
                    <a:pt x="3113" y="416"/>
                  </a:lnTo>
                  <a:lnTo>
                    <a:pt x="344" y="5211"/>
                  </a:lnTo>
                  <a:lnTo>
                    <a:pt x="326" y="5253"/>
                  </a:lnTo>
                  <a:lnTo>
                    <a:pt x="318" y="5291"/>
                  </a:lnTo>
                  <a:lnTo>
                    <a:pt x="320" y="5327"/>
                  </a:lnTo>
                  <a:lnTo>
                    <a:pt x="326" y="5356"/>
                  </a:lnTo>
                  <a:lnTo>
                    <a:pt x="336" y="5382"/>
                  </a:lnTo>
                  <a:lnTo>
                    <a:pt x="344" y="5400"/>
                  </a:lnTo>
                  <a:lnTo>
                    <a:pt x="354" y="5414"/>
                  </a:lnTo>
                  <a:lnTo>
                    <a:pt x="368" y="5432"/>
                  </a:lnTo>
                  <a:lnTo>
                    <a:pt x="386" y="5450"/>
                  </a:lnTo>
                  <a:lnTo>
                    <a:pt x="408" y="5466"/>
                  </a:lnTo>
                  <a:lnTo>
                    <a:pt x="436" y="5482"/>
                  </a:lnTo>
                  <a:lnTo>
                    <a:pt x="469" y="5492"/>
                  </a:lnTo>
                  <a:lnTo>
                    <a:pt x="509" y="5496"/>
                  </a:lnTo>
                  <a:lnTo>
                    <a:pt x="6045" y="5496"/>
                  </a:lnTo>
                  <a:lnTo>
                    <a:pt x="6085" y="5492"/>
                  </a:lnTo>
                  <a:lnTo>
                    <a:pt x="6116" y="5482"/>
                  </a:lnTo>
                  <a:lnTo>
                    <a:pt x="6146" y="5466"/>
                  </a:lnTo>
                  <a:lnTo>
                    <a:pt x="6168" y="5450"/>
                  </a:lnTo>
                  <a:lnTo>
                    <a:pt x="6186" y="5432"/>
                  </a:lnTo>
                  <a:lnTo>
                    <a:pt x="6200" y="5414"/>
                  </a:lnTo>
                  <a:lnTo>
                    <a:pt x="6208" y="5400"/>
                  </a:lnTo>
                  <a:lnTo>
                    <a:pt x="6218" y="5382"/>
                  </a:lnTo>
                  <a:lnTo>
                    <a:pt x="6228" y="5356"/>
                  </a:lnTo>
                  <a:lnTo>
                    <a:pt x="6234" y="5327"/>
                  </a:lnTo>
                  <a:lnTo>
                    <a:pt x="6234" y="5291"/>
                  </a:lnTo>
                  <a:lnTo>
                    <a:pt x="6228" y="5253"/>
                  </a:lnTo>
                  <a:lnTo>
                    <a:pt x="6208" y="5211"/>
                  </a:lnTo>
                  <a:lnTo>
                    <a:pt x="3441" y="416"/>
                  </a:lnTo>
                  <a:lnTo>
                    <a:pt x="3417" y="382"/>
                  </a:lnTo>
                  <a:lnTo>
                    <a:pt x="3393" y="358"/>
                  </a:lnTo>
                  <a:lnTo>
                    <a:pt x="3366" y="342"/>
                  </a:lnTo>
                  <a:lnTo>
                    <a:pt x="3340" y="330"/>
                  </a:lnTo>
                  <a:lnTo>
                    <a:pt x="3316" y="324"/>
                  </a:lnTo>
                  <a:lnTo>
                    <a:pt x="3294" y="320"/>
                  </a:lnTo>
                  <a:lnTo>
                    <a:pt x="3276" y="320"/>
                  </a:lnTo>
                  <a:close/>
                  <a:moveTo>
                    <a:pt x="3276" y="0"/>
                  </a:moveTo>
                  <a:lnTo>
                    <a:pt x="3346" y="4"/>
                  </a:lnTo>
                  <a:lnTo>
                    <a:pt x="3411" y="16"/>
                  </a:lnTo>
                  <a:lnTo>
                    <a:pt x="3473" y="38"/>
                  </a:lnTo>
                  <a:lnTo>
                    <a:pt x="3533" y="68"/>
                  </a:lnTo>
                  <a:lnTo>
                    <a:pt x="3586" y="103"/>
                  </a:lnTo>
                  <a:lnTo>
                    <a:pt x="3636" y="147"/>
                  </a:lnTo>
                  <a:lnTo>
                    <a:pt x="3682" y="197"/>
                  </a:lnTo>
                  <a:lnTo>
                    <a:pt x="3720" y="255"/>
                  </a:lnTo>
                  <a:lnTo>
                    <a:pt x="6486" y="5050"/>
                  </a:lnTo>
                  <a:lnTo>
                    <a:pt x="6520" y="5120"/>
                  </a:lnTo>
                  <a:lnTo>
                    <a:pt x="6542" y="5193"/>
                  </a:lnTo>
                  <a:lnTo>
                    <a:pt x="6554" y="5267"/>
                  </a:lnTo>
                  <a:lnTo>
                    <a:pt x="6554" y="5343"/>
                  </a:lnTo>
                  <a:lnTo>
                    <a:pt x="6542" y="5418"/>
                  </a:lnTo>
                  <a:lnTo>
                    <a:pt x="6520" y="5490"/>
                  </a:lnTo>
                  <a:lnTo>
                    <a:pt x="6486" y="5561"/>
                  </a:lnTo>
                  <a:lnTo>
                    <a:pt x="6449" y="5617"/>
                  </a:lnTo>
                  <a:lnTo>
                    <a:pt x="6405" y="5667"/>
                  </a:lnTo>
                  <a:lnTo>
                    <a:pt x="6355" y="5711"/>
                  </a:lnTo>
                  <a:lnTo>
                    <a:pt x="6299" y="5748"/>
                  </a:lnTo>
                  <a:lnTo>
                    <a:pt x="6242" y="5776"/>
                  </a:lnTo>
                  <a:lnTo>
                    <a:pt x="6178" y="5798"/>
                  </a:lnTo>
                  <a:lnTo>
                    <a:pt x="6112" y="5812"/>
                  </a:lnTo>
                  <a:lnTo>
                    <a:pt x="6045" y="5816"/>
                  </a:lnTo>
                  <a:lnTo>
                    <a:pt x="509" y="5816"/>
                  </a:lnTo>
                  <a:lnTo>
                    <a:pt x="442" y="5812"/>
                  </a:lnTo>
                  <a:lnTo>
                    <a:pt x="376" y="5798"/>
                  </a:lnTo>
                  <a:lnTo>
                    <a:pt x="312" y="5776"/>
                  </a:lnTo>
                  <a:lnTo>
                    <a:pt x="253" y="5748"/>
                  </a:lnTo>
                  <a:lnTo>
                    <a:pt x="199" y="5711"/>
                  </a:lnTo>
                  <a:lnTo>
                    <a:pt x="149" y="5667"/>
                  </a:lnTo>
                  <a:lnTo>
                    <a:pt x="105" y="5617"/>
                  </a:lnTo>
                  <a:lnTo>
                    <a:pt x="68" y="5561"/>
                  </a:lnTo>
                  <a:lnTo>
                    <a:pt x="34" y="5490"/>
                  </a:lnTo>
                  <a:lnTo>
                    <a:pt x="10" y="5418"/>
                  </a:lnTo>
                  <a:lnTo>
                    <a:pt x="0" y="5343"/>
                  </a:lnTo>
                  <a:lnTo>
                    <a:pt x="0" y="5267"/>
                  </a:lnTo>
                  <a:lnTo>
                    <a:pt x="10" y="5193"/>
                  </a:lnTo>
                  <a:lnTo>
                    <a:pt x="34" y="5120"/>
                  </a:lnTo>
                  <a:lnTo>
                    <a:pt x="68" y="5050"/>
                  </a:lnTo>
                  <a:lnTo>
                    <a:pt x="2834" y="255"/>
                  </a:lnTo>
                  <a:lnTo>
                    <a:pt x="2872" y="197"/>
                  </a:lnTo>
                  <a:lnTo>
                    <a:pt x="2916" y="147"/>
                  </a:lnTo>
                  <a:lnTo>
                    <a:pt x="2966" y="103"/>
                  </a:lnTo>
                  <a:lnTo>
                    <a:pt x="3021" y="68"/>
                  </a:lnTo>
                  <a:lnTo>
                    <a:pt x="3081" y="38"/>
                  </a:lnTo>
                  <a:lnTo>
                    <a:pt x="3143" y="16"/>
                  </a:lnTo>
                  <a:lnTo>
                    <a:pt x="3208" y="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F2B70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0"/>
            <p:cNvSpPr>
              <a:spLocks noEditPoints="1"/>
            </p:cNvSpPr>
            <p:nvPr/>
          </p:nvSpPr>
          <p:spPr bwMode="auto">
            <a:xfrm>
              <a:off x="6617" y="1217"/>
              <a:ext cx="489" cy="1284"/>
            </a:xfrm>
            <a:custGeom>
              <a:avLst/>
              <a:gdLst>
                <a:gd name="T0" fmla="*/ 443 w 976"/>
                <a:gd name="T1" fmla="*/ 326 h 2567"/>
                <a:gd name="T2" fmla="*/ 370 w 976"/>
                <a:gd name="T3" fmla="*/ 370 h 2567"/>
                <a:gd name="T4" fmla="*/ 326 w 976"/>
                <a:gd name="T5" fmla="*/ 446 h 2567"/>
                <a:gd name="T6" fmla="*/ 320 w 976"/>
                <a:gd name="T7" fmla="*/ 2077 h 2567"/>
                <a:gd name="T8" fmla="*/ 342 w 976"/>
                <a:gd name="T9" fmla="*/ 2163 h 2567"/>
                <a:gd name="T10" fmla="*/ 403 w 976"/>
                <a:gd name="T11" fmla="*/ 2223 h 2567"/>
                <a:gd name="T12" fmla="*/ 487 w 976"/>
                <a:gd name="T13" fmla="*/ 2246 h 2567"/>
                <a:gd name="T14" fmla="*/ 573 w 976"/>
                <a:gd name="T15" fmla="*/ 2223 h 2567"/>
                <a:gd name="T16" fmla="*/ 632 w 976"/>
                <a:gd name="T17" fmla="*/ 2163 h 2567"/>
                <a:gd name="T18" fmla="*/ 656 w 976"/>
                <a:gd name="T19" fmla="*/ 2077 h 2567"/>
                <a:gd name="T20" fmla="*/ 650 w 976"/>
                <a:gd name="T21" fmla="*/ 446 h 2567"/>
                <a:gd name="T22" fmla="*/ 606 w 976"/>
                <a:gd name="T23" fmla="*/ 370 h 2567"/>
                <a:gd name="T24" fmla="*/ 533 w 976"/>
                <a:gd name="T25" fmla="*/ 326 h 2567"/>
                <a:gd name="T26" fmla="*/ 487 w 976"/>
                <a:gd name="T27" fmla="*/ 0 h 2567"/>
                <a:gd name="T28" fmla="*/ 628 w 976"/>
                <a:gd name="T29" fmla="*/ 22 h 2567"/>
                <a:gd name="T30" fmla="*/ 754 w 976"/>
                <a:gd name="T31" fmla="*/ 80 h 2567"/>
                <a:gd name="T32" fmla="*/ 857 w 976"/>
                <a:gd name="T33" fmla="*/ 169 h 2567"/>
                <a:gd name="T34" fmla="*/ 931 w 976"/>
                <a:gd name="T35" fmla="*/ 283 h 2567"/>
                <a:gd name="T36" fmla="*/ 972 w 976"/>
                <a:gd name="T37" fmla="*/ 418 h 2567"/>
                <a:gd name="T38" fmla="*/ 976 w 976"/>
                <a:gd name="T39" fmla="*/ 2077 h 2567"/>
                <a:gd name="T40" fmla="*/ 956 w 976"/>
                <a:gd name="T41" fmla="*/ 2219 h 2567"/>
                <a:gd name="T42" fmla="*/ 899 w 976"/>
                <a:gd name="T43" fmla="*/ 2344 h 2567"/>
                <a:gd name="T44" fmla="*/ 809 w 976"/>
                <a:gd name="T45" fmla="*/ 2445 h 2567"/>
                <a:gd name="T46" fmla="*/ 694 w 976"/>
                <a:gd name="T47" fmla="*/ 2521 h 2567"/>
                <a:gd name="T48" fmla="*/ 561 w 976"/>
                <a:gd name="T49" fmla="*/ 2561 h 2567"/>
                <a:gd name="T50" fmla="*/ 415 w 976"/>
                <a:gd name="T51" fmla="*/ 2561 h 2567"/>
                <a:gd name="T52" fmla="*/ 282 w 976"/>
                <a:gd name="T53" fmla="*/ 2521 h 2567"/>
                <a:gd name="T54" fmla="*/ 167 w 976"/>
                <a:gd name="T55" fmla="*/ 2445 h 2567"/>
                <a:gd name="T56" fmla="*/ 77 w 976"/>
                <a:gd name="T57" fmla="*/ 2344 h 2567"/>
                <a:gd name="T58" fmla="*/ 20 w 976"/>
                <a:gd name="T59" fmla="*/ 2219 h 2567"/>
                <a:gd name="T60" fmla="*/ 0 w 976"/>
                <a:gd name="T61" fmla="*/ 2077 h 2567"/>
                <a:gd name="T62" fmla="*/ 4 w 976"/>
                <a:gd name="T63" fmla="*/ 418 h 2567"/>
                <a:gd name="T64" fmla="*/ 43 w 976"/>
                <a:gd name="T65" fmla="*/ 283 h 2567"/>
                <a:gd name="T66" fmla="*/ 119 w 976"/>
                <a:gd name="T67" fmla="*/ 169 h 2567"/>
                <a:gd name="T68" fmla="*/ 222 w 976"/>
                <a:gd name="T69" fmla="*/ 80 h 2567"/>
                <a:gd name="T70" fmla="*/ 346 w 976"/>
                <a:gd name="T71" fmla="*/ 22 h 2567"/>
                <a:gd name="T72" fmla="*/ 487 w 976"/>
                <a:gd name="T73" fmla="*/ 0 h 2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6" h="2567">
                  <a:moveTo>
                    <a:pt x="487" y="320"/>
                  </a:moveTo>
                  <a:lnTo>
                    <a:pt x="443" y="326"/>
                  </a:lnTo>
                  <a:lnTo>
                    <a:pt x="403" y="344"/>
                  </a:lnTo>
                  <a:lnTo>
                    <a:pt x="370" y="370"/>
                  </a:lnTo>
                  <a:lnTo>
                    <a:pt x="342" y="404"/>
                  </a:lnTo>
                  <a:lnTo>
                    <a:pt x="326" y="446"/>
                  </a:lnTo>
                  <a:lnTo>
                    <a:pt x="320" y="489"/>
                  </a:lnTo>
                  <a:lnTo>
                    <a:pt x="320" y="2077"/>
                  </a:lnTo>
                  <a:lnTo>
                    <a:pt x="326" y="2121"/>
                  </a:lnTo>
                  <a:lnTo>
                    <a:pt x="342" y="2163"/>
                  </a:lnTo>
                  <a:lnTo>
                    <a:pt x="370" y="2197"/>
                  </a:lnTo>
                  <a:lnTo>
                    <a:pt x="403" y="2223"/>
                  </a:lnTo>
                  <a:lnTo>
                    <a:pt x="443" y="2240"/>
                  </a:lnTo>
                  <a:lnTo>
                    <a:pt x="487" y="2246"/>
                  </a:lnTo>
                  <a:lnTo>
                    <a:pt x="533" y="2240"/>
                  </a:lnTo>
                  <a:lnTo>
                    <a:pt x="573" y="2223"/>
                  </a:lnTo>
                  <a:lnTo>
                    <a:pt x="606" y="2197"/>
                  </a:lnTo>
                  <a:lnTo>
                    <a:pt x="632" y="2163"/>
                  </a:lnTo>
                  <a:lnTo>
                    <a:pt x="650" y="2121"/>
                  </a:lnTo>
                  <a:lnTo>
                    <a:pt x="656" y="2077"/>
                  </a:lnTo>
                  <a:lnTo>
                    <a:pt x="656" y="489"/>
                  </a:lnTo>
                  <a:lnTo>
                    <a:pt x="650" y="446"/>
                  </a:lnTo>
                  <a:lnTo>
                    <a:pt x="632" y="404"/>
                  </a:lnTo>
                  <a:lnTo>
                    <a:pt x="606" y="370"/>
                  </a:lnTo>
                  <a:lnTo>
                    <a:pt x="573" y="344"/>
                  </a:lnTo>
                  <a:lnTo>
                    <a:pt x="533" y="326"/>
                  </a:lnTo>
                  <a:lnTo>
                    <a:pt x="487" y="320"/>
                  </a:lnTo>
                  <a:close/>
                  <a:moveTo>
                    <a:pt x="487" y="0"/>
                  </a:moveTo>
                  <a:lnTo>
                    <a:pt x="561" y="6"/>
                  </a:lnTo>
                  <a:lnTo>
                    <a:pt x="628" y="22"/>
                  </a:lnTo>
                  <a:lnTo>
                    <a:pt x="694" y="46"/>
                  </a:lnTo>
                  <a:lnTo>
                    <a:pt x="754" y="80"/>
                  </a:lnTo>
                  <a:lnTo>
                    <a:pt x="809" y="121"/>
                  </a:lnTo>
                  <a:lnTo>
                    <a:pt x="857" y="169"/>
                  </a:lnTo>
                  <a:lnTo>
                    <a:pt x="899" y="223"/>
                  </a:lnTo>
                  <a:lnTo>
                    <a:pt x="931" y="283"/>
                  </a:lnTo>
                  <a:lnTo>
                    <a:pt x="956" y="348"/>
                  </a:lnTo>
                  <a:lnTo>
                    <a:pt x="972" y="418"/>
                  </a:lnTo>
                  <a:lnTo>
                    <a:pt x="976" y="489"/>
                  </a:lnTo>
                  <a:lnTo>
                    <a:pt x="976" y="2077"/>
                  </a:lnTo>
                  <a:lnTo>
                    <a:pt x="972" y="2149"/>
                  </a:lnTo>
                  <a:lnTo>
                    <a:pt x="956" y="2219"/>
                  </a:lnTo>
                  <a:lnTo>
                    <a:pt x="931" y="2282"/>
                  </a:lnTo>
                  <a:lnTo>
                    <a:pt x="899" y="2344"/>
                  </a:lnTo>
                  <a:lnTo>
                    <a:pt x="857" y="2398"/>
                  </a:lnTo>
                  <a:lnTo>
                    <a:pt x="809" y="2445"/>
                  </a:lnTo>
                  <a:lnTo>
                    <a:pt x="754" y="2487"/>
                  </a:lnTo>
                  <a:lnTo>
                    <a:pt x="694" y="2521"/>
                  </a:lnTo>
                  <a:lnTo>
                    <a:pt x="628" y="2545"/>
                  </a:lnTo>
                  <a:lnTo>
                    <a:pt x="561" y="2561"/>
                  </a:lnTo>
                  <a:lnTo>
                    <a:pt x="487" y="2567"/>
                  </a:lnTo>
                  <a:lnTo>
                    <a:pt x="415" y="2561"/>
                  </a:lnTo>
                  <a:lnTo>
                    <a:pt x="346" y="2545"/>
                  </a:lnTo>
                  <a:lnTo>
                    <a:pt x="282" y="2521"/>
                  </a:lnTo>
                  <a:lnTo>
                    <a:pt x="222" y="2487"/>
                  </a:lnTo>
                  <a:lnTo>
                    <a:pt x="167" y="2445"/>
                  </a:lnTo>
                  <a:lnTo>
                    <a:pt x="119" y="2398"/>
                  </a:lnTo>
                  <a:lnTo>
                    <a:pt x="77" y="2344"/>
                  </a:lnTo>
                  <a:lnTo>
                    <a:pt x="43" y="2282"/>
                  </a:lnTo>
                  <a:lnTo>
                    <a:pt x="20" y="2219"/>
                  </a:lnTo>
                  <a:lnTo>
                    <a:pt x="4" y="2149"/>
                  </a:lnTo>
                  <a:lnTo>
                    <a:pt x="0" y="2077"/>
                  </a:lnTo>
                  <a:lnTo>
                    <a:pt x="0" y="489"/>
                  </a:lnTo>
                  <a:lnTo>
                    <a:pt x="4" y="418"/>
                  </a:lnTo>
                  <a:lnTo>
                    <a:pt x="20" y="348"/>
                  </a:lnTo>
                  <a:lnTo>
                    <a:pt x="43" y="283"/>
                  </a:lnTo>
                  <a:lnTo>
                    <a:pt x="77" y="223"/>
                  </a:lnTo>
                  <a:lnTo>
                    <a:pt x="119" y="169"/>
                  </a:lnTo>
                  <a:lnTo>
                    <a:pt x="167" y="121"/>
                  </a:lnTo>
                  <a:lnTo>
                    <a:pt x="222" y="80"/>
                  </a:lnTo>
                  <a:lnTo>
                    <a:pt x="282" y="46"/>
                  </a:lnTo>
                  <a:lnTo>
                    <a:pt x="346" y="22"/>
                  </a:lnTo>
                  <a:lnTo>
                    <a:pt x="415" y="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F2B70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1"/>
            <p:cNvSpPr>
              <a:spLocks noEditPoints="1"/>
            </p:cNvSpPr>
            <p:nvPr/>
          </p:nvSpPr>
          <p:spPr bwMode="auto">
            <a:xfrm>
              <a:off x="6621" y="2661"/>
              <a:ext cx="481" cy="482"/>
            </a:xfrm>
            <a:custGeom>
              <a:avLst/>
              <a:gdLst>
                <a:gd name="T0" fmla="*/ 437 w 960"/>
                <a:gd name="T1" fmla="*/ 326 h 963"/>
                <a:gd name="T2" fmla="*/ 366 w 960"/>
                <a:gd name="T3" fmla="*/ 368 h 963"/>
                <a:gd name="T4" fmla="*/ 326 w 960"/>
                <a:gd name="T5" fmla="*/ 438 h 963"/>
                <a:gd name="T6" fmla="*/ 326 w 960"/>
                <a:gd name="T7" fmla="*/ 523 h 963"/>
                <a:gd name="T8" fmla="*/ 366 w 960"/>
                <a:gd name="T9" fmla="*/ 595 h 963"/>
                <a:gd name="T10" fmla="*/ 437 w 960"/>
                <a:gd name="T11" fmla="*/ 635 h 963"/>
                <a:gd name="T12" fmla="*/ 523 w 960"/>
                <a:gd name="T13" fmla="*/ 635 h 963"/>
                <a:gd name="T14" fmla="*/ 592 w 960"/>
                <a:gd name="T15" fmla="*/ 595 h 963"/>
                <a:gd name="T16" fmla="*/ 634 w 960"/>
                <a:gd name="T17" fmla="*/ 523 h 963"/>
                <a:gd name="T18" fmla="*/ 634 w 960"/>
                <a:gd name="T19" fmla="*/ 438 h 963"/>
                <a:gd name="T20" fmla="*/ 592 w 960"/>
                <a:gd name="T21" fmla="*/ 368 h 963"/>
                <a:gd name="T22" fmla="*/ 523 w 960"/>
                <a:gd name="T23" fmla="*/ 326 h 963"/>
                <a:gd name="T24" fmla="*/ 479 w 960"/>
                <a:gd name="T25" fmla="*/ 0 h 963"/>
                <a:gd name="T26" fmla="*/ 618 w 960"/>
                <a:gd name="T27" fmla="*/ 20 h 963"/>
                <a:gd name="T28" fmla="*/ 742 w 960"/>
                <a:gd name="T29" fmla="*/ 78 h 963"/>
                <a:gd name="T30" fmla="*/ 843 w 960"/>
                <a:gd name="T31" fmla="*/ 165 h 963"/>
                <a:gd name="T32" fmla="*/ 917 w 960"/>
                <a:gd name="T33" fmla="*/ 279 h 963"/>
                <a:gd name="T34" fmla="*/ 956 w 960"/>
                <a:gd name="T35" fmla="*/ 410 h 963"/>
                <a:gd name="T36" fmla="*/ 956 w 960"/>
                <a:gd name="T37" fmla="*/ 551 h 963"/>
                <a:gd name="T38" fmla="*/ 917 w 960"/>
                <a:gd name="T39" fmla="*/ 685 h 963"/>
                <a:gd name="T40" fmla="*/ 843 w 960"/>
                <a:gd name="T41" fmla="*/ 796 h 963"/>
                <a:gd name="T42" fmla="*/ 742 w 960"/>
                <a:gd name="T43" fmla="*/ 886 h 963"/>
                <a:gd name="T44" fmla="*/ 618 w 960"/>
                <a:gd name="T45" fmla="*/ 941 h 963"/>
                <a:gd name="T46" fmla="*/ 479 w 960"/>
                <a:gd name="T47" fmla="*/ 963 h 963"/>
                <a:gd name="T48" fmla="*/ 342 w 960"/>
                <a:gd name="T49" fmla="*/ 941 h 963"/>
                <a:gd name="T50" fmla="*/ 218 w 960"/>
                <a:gd name="T51" fmla="*/ 886 h 963"/>
                <a:gd name="T52" fmla="*/ 117 w 960"/>
                <a:gd name="T53" fmla="*/ 796 h 963"/>
                <a:gd name="T54" fmla="*/ 43 w 960"/>
                <a:gd name="T55" fmla="*/ 685 h 963"/>
                <a:gd name="T56" fmla="*/ 4 w 960"/>
                <a:gd name="T57" fmla="*/ 551 h 963"/>
                <a:gd name="T58" fmla="*/ 6 w 960"/>
                <a:gd name="T59" fmla="*/ 404 h 963"/>
                <a:gd name="T60" fmla="*/ 53 w 960"/>
                <a:gd name="T61" fmla="*/ 261 h 963"/>
                <a:gd name="T62" fmla="*/ 139 w 960"/>
                <a:gd name="T63" fmla="*/ 141 h 963"/>
                <a:gd name="T64" fmla="*/ 258 w 960"/>
                <a:gd name="T65" fmla="*/ 54 h 963"/>
                <a:gd name="T66" fmla="*/ 401 w 960"/>
                <a:gd name="T67" fmla="*/ 6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0" h="963">
                  <a:moveTo>
                    <a:pt x="479" y="321"/>
                  </a:moveTo>
                  <a:lnTo>
                    <a:pt x="437" y="326"/>
                  </a:lnTo>
                  <a:lnTo>
                    <a:pt x="399" y="342"/>
                  </a:lnTo>
                  <a:lnTo>
                    <a:pt x="366" y="368"/>
                  </a:lnTo>
                  <a:lnTo>
                    <a:pt x="342" y="400"/>
                  </a:lnTo>
                  <a:lnTo>
                    <a:pt x="326" y="438"/>
                  </a:lnTo>
                  <a:lnTo>
                    <a:pt x="320" y="482"/>
                  </a:lnTo>
                  <a:lnTo>
                    <a:pt x="326" y="523"/>
                  </a:lnTo>
                  <a:lnTo>
                    <a:pt x="342" y="561"/>
                  </a:lnTo>
                  <a:lnTo>
                    <a:pt x="366" y="595"/>
                  </a:lnTo>
                  <a:lnTo>
                    <a:pt x="399" y="619"/>
                  </a:lnTo>
                  <a:lnTo>
                    <a:pt x="437" y="635"/>
                  </a:lnTo>
                  <a:lnTo>
                    <a:pt x="479" y="641"/>
                  </a:lnTo>
                  <a:lnTo>
                    <a:pt x="523" y="635"/>
                  </a:lnTo>
                  <a:lnTo>
                    <a:pt x="561" y="619"/>
                  </a:lnTo>
                  <a:lnTo>
                    <a:pt x="592" y="595"/>
                  </a:lnTo>
                  <a:lnTo>
                    <a:pt x="618" y="561"/>
                  </a:lnTo>
                  <a:lnTo>
                    <a:pt x="634" y="523"/>
                  </a:lnTo>
                  <a:lnTo>
                    <a:pt x="640" y="482"/>
                  </a:lnTo>
                  <a:lnTo>
                    <a:pt x="634" y="438"/>
                  </a:lnTo>
                  <a:lnTo>
                    <a:pt x="618" y="400"/>
                  </a:lnTo>
                  <a:lnTo>
                    <a:pt x="592" y="368"/>
                  </a:lnTo>
                  <a:lnTo>
                    <a:pt x="561" y="342"/>
                  </a:lnTo>
                  <a:lnTo>
                    <a:pt x="523" y="326"/>
                  </a:lnTo>
                  <a:lnTo>
                    <a:pt x="479" y="321"/>
                  </a:lnTo>
                  <a:close/>
                  <a:moveTo>
                    <a:pt x="479" y="0"/>
                  </a:moveTo>
                  <a:lnTo>
                    <a:pt x="551" y="6"/>
                  </a:lnTo>
                  <a:lnTo>
                    <a:pt x="618" y="20"/>
                  </a:lnTo>
                  <a:lnTo>
                    <a:pt x="682" y="44"/>
                  </a:lnTo>
                  <a:lnTo>
                    <a:pt x="742" y="78"/>
                  </a:lnTo>
                  <a:lnTo>
                    <a:pt x="795" y="118"/>
                  </a:lnTo>
                  <a:lnTo>
                    <a:pt x="843" y="165"/>
                  </a:lnTo>
                  <a:lnTo>
                    <a:pt x="883" y="219"/>
                  </a:lnTo>
                  <a:lnTo>
                    <a:pt x="917" y="279"/>
                  </a:lnTo>
                  <a:lnTo>
                    <a:pt x="940" y="342"/>
                  </a:lnTo>
                  <a:lnTo>
                    <a:pt x="956" y="410"/>
                  </a:lnTo>
                  <a:lnTo>
                    <a:pt x="960" y="482"/>
                  </a:lnTo>
                  <a:lnTo>
                    <a:pt x="956" y="551"/>
                  </a:lnTo>
                  <a:lnTo>
                    <a:pt x="940" y="621"/>
                  </a:lnTo>
                  <a:lnTo>
                    <a:pt x="917" y="685"/>
                  </a:lnTo>
                  <a:lnTo>
                    <a:pt x="883" y="742"/>
                  </a:lnTo>
                  <a:lnTo>
                    <a:pt x="843" y="796"/>
                  </a:lnTo>
                  <a:lnTo>
                    <a:pt x="795" y="844"/>
                  </a:lnTo>
                  <a:lnTo>
                    <a:pt x="742" y="886"/>
                  </a:lnTo>
                  <a:lnTo>
                    <a:pt x="682" y="917"/>
                  </a:lnTo>
                  <a:lnTo>
                    <a:pt x="618" y="941"/>
                  </a:lnTo>
                  <a:lnTo>
                    <a:pt x="551" y="957"/>
                  </a:lnTo>
                  <a:lnTo>
                    <a:pt x="479" y="963"/>
                  </a:lnTo>
                  <a:lnTo>
                    <a:pt x="409" y="957"/>
                  </a:lnTo>
                  <a:lnTo>
                    <a:pt x="342" y="941"/>
                  </a:lnTo>
                  <a:lnTo>
                    <a:pt x="278" y="917"/>
                  </a:lnTo>
                  <a:lnTo>
                    <a:pt x="218" y="886"/>
                  </a:lnTo>
                  <a:lnTo>
                    <a:pt x="165" y="844"/>
                  </a:lnTo>
                  <a:lnTo>
                    <a:pt x="117" y="796"/>
                  </a:lnTo>
                  <a:lnTo>
                    <a:pt x="77" y="742"/>
                  </a:lnTo>
                  <a:lnTo>
                    <a:pt x="43" y="685"/>
                  </a:lnTo>
                  <a:lnTo>
                    <a:pt x="20" y="621"/>
                  </a:lnTo>
                  <a:lnTo>
                    <a:pt x="4" y="551"/>
                  </a:lnTo>
                  <a:lnTo>
                    <a:pt x="0" y="482"/>
                  </a:lnTo>
                  <a:lnTo>
                    <a:pt x="6" y="404"/>
                  </a:lnTo>
                  <a:lnTo>
                    <a:pt x="24" y="328"/>
                  </a:lnTo>
                  <a:lnTo>
                    <a:pt x="53" y="261"/>
                  </a:lnTo>
                  <a:lnTo>
                    <a:pt x="91" y="197"/>
                  </a:lnTo>
                  <a:lnTo>
                    <a:pt x="139" y="141"/>
                  </a:lnTo>
                  <a:lnTo>
                    <a:pt x="197" y="94"/>
                  </a:lnTo>
                  <a:lnTo>
                    <a:pt x="258" y="54"/>
                  </a:lnTo>
                  <a:lnTo>
                    <a:pt x="328" y="24"/>
                  </a:lnTo>
                  <a:lnTo>
                    <a:pt x="401" y="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F2B70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415788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Graphic spid="76" grpId="0">
        <p:bldAsOne/>
      </p:bldGraphic>
      <p:bldP spid="80" grpId="0"/>
      <p:bldP spid="83" grpId="0"/>
      <p:bldP spid="86" grpId="0"/>
      <p:bldP spid="33" grpId="0"/>
      <p:bldP spid="74" grpId="0"/>
      <p:bldGraphic spid="111" grpId="0">
        <p:bldAsOne/>
      </p:bldGraphic>
      <p:bldP spid="1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6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Q.12 - De uma forma geral, como o(a) Sr.(a) avalia os serviços de empréstimo/financiamento do sistema bancário no Brasil?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5.288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Nos três perfis, o total de ‘muito ruim’ com ‘ruim’ em 2019 é sempre superior a 55%, reforçando a necessidade de melhoria 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total de ‘muito ruim’ com ‘ruim’ em 2019 ainda correspondeu a ~57% das respostas, indicando o quanto ainda precisaria ser melhorado o serviço do sistema bancário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/>
        </p:nvGraphicFramePr>
        <p:xfrm>
          <a:off x="896400" y="2523600"/>
          <a:ext cx="5504400" cy="33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9261305"/>
              </p:ext>
            </p:extLst>
          </p:nvPr>
        </p:nvGraphicFramePr>
        <p:xfrm>
          <a:off x="7686000" y="2844000"/>
          <a:ext cx="4305600" cy="353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885827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7231D9C1-4FD4-4673-A967-0D6C730D1A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6234426"/>
              </p:ext>
            </p:extLst>
          </p:nvPr>
        </p:nvGraphicFramePr>
        <p:xfrm>
          <a:off x="1817999" y="4006800"/>
          <a:ext cx="3332711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áfico 33">
            <a:extLst>
              <a:ext uri="{FF2B5EF4-FFF2-40B4-BE49-F238E27FC236}">
                <a16:creationId xmlns:a16="http://schemas.microsoft.com/office/drawing/2014/main" id="{56A8440E-EF7C-4CC5-B69B-B41CBD63E5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7888260"/>
              </p:ext>
            </p:extLst>
          </p:nvPr>
        </p:nvGraphicFramePr>
        <p:xfrm>
          <a:off x="1444487" y="1191600"/>
          <a:ext cx="3488757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88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3C093E2E-AE03-43D1-8988-6D26E72DD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3953934"/>
              </p:ext>
            </p:extLst>
          </p:nvPr>
        </p:nvGraphicFramePr>
        <p:xfrm>
          <a:off x="6199200" y="11916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A190FB58-5EC8-442F-A39F-45B05E007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6533873"/>
              </p:ext>
            </p:extLst>
          </p:nvPr>
        </p:nvGraphicFramePr>
        <p:xfrm>
          <a:off x="6291917" y="4047924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ítulo 1">
            <a:extLst>
              <a:ext uri="{FF2B5EF4-FFF2-40B4-BE49-F238E27FC236}">
                <a16:creationId xmlns:a16="http://schemas.microsoft.com/office/drawing/2014/main" id="{9BBD4EDF-F381-494F-BAB3-4AEB93EE5CC5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Q.12 - De uma forma geral, como o(a) Sr.(a) avalia os serviços de empréstimo/financiamento do sistema bancário no Brasil?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8517FC91-0099-4C3B-8AB6-A37C15F2558A}"/>
              </a:ext>
            </a:extLst>
          </p:cNvPr>
          <p:cNvSpPr txBox="1"/>
          <p:nvPr/>
        </p:nvSpPr>
        <p:spPr>
          <a:xfrm>
            <a:off x="408373" y="6215875"/>
            <a:ext cx="14096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5.288</a:t>
            </a:r>
          </a:p>
        </p:txBody>
      </p:sp>
    </p:spTree>
    <p:extLst>
      <p:ext uri="{BB962C8B-B14F-4D97-AF65-F5344CB8AC3E}">
        <p14:creationId xmlns:p14="http://schemas.microsoft.com/office/powerpoint/2010/main" val="2263450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5" grpId="0">
        <p:bldAsOne/>
      </p:bldGraphic>
      <p:bldGraphic spid="34" grpId="0">
        <p:bldAsOne/>
      </p:bldGraphic>
      <p:bldP spid="4" grpId="0"/>
      <p:bldGraphic spid="36" grpId="0">
        <p:bldAsOne/>
      </p:bldGraphic>
      <p:bldGraphic spid="37" grpId="0">
        <p:bldAsOne/>
      </p:bldGraphic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6"/>
            <a:ext cx="10053349" cy="90473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Q.12 - De uma forma geral, como o(a) Sr.(a) avalia os serviços de empréstimo/financiamento do sistema bancário no Brasil?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791821" y="1737204"/>
            <a:ext cx="404273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região geográfica mais crítica quanto aos serviços de empréstimo do sistema bancário é o Sudeste, com o total de ‘muito ruim’ e ‘ruim’ alcançando a 60% 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31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3AC4C278-82BC-41B4-86EC-94FFDBC96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2880388"/>
              </p:ext>
            </p:extLst>
          </p:nvPr>
        </p:nvGraphicFramePr>
        <p:xfrm>
          <a:off x="6594038" y="1364502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C6B9909-DB5C-4017-B126-FD39F3C77D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1959138"/>
              </p:ext>
            </p:extLst>
          </p:nvPr>
        </p:nvGraphicFramePr>
        <p:xfrm>
          <a:off x="307200" y="3544474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3" name="CaixaDeTexto 22">
            <a:extLst>
              <a:ext uri="{FF2B5EF4-FFF2-40B4-BE49-F238E27FC236}">
                <a16:creationId xmlns:a16="http://schemas.microsoft.com/office/drawing/2014/main" id="{D186FC09-9081-4E94-8A6E-5247C4CF8490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5.288</a:t>
            </a:r>
          </a:p>
        </p:txBody>
      </p:sp>
    </p:spTree>
    <p:extLst>
      <p:ext uri="{BB962C8B-B14F-4D97-AF65-F5344CB8AC3E}">
        <p14:creationId xmlns:p14="http://schemas.microsoft.com/office/powerpoint/2010/main" val="709095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Graphic spid="21" grpId="0">
        <p:bldAsOne/>
      </p:bldGraphic>
      <p:bldGraphic spid="22" grpId="0">
        <p:bldAsOne/>
      </p:bldGraphic>
      <p:bldP spid="2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595029" y="72104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94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95029" y="72104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6430" y="82370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Q.13 – O que poderia ser feito para facilitar a aquisição de empréstimos/financiamentos?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5.983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739844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103605" y="1243766"/>
            <a:ext cx="4593027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Independentemente do porte da empresa, a redução dos juros é sempre o pleito mais presente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619680" y="1250642"/>
            <a:ext cx="5999940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Não existe praticamente alteração em 2019 com relação aos resultados de 2018, com destaque ainda para a redução dos juros</a:t>
            </a: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9914DF0E-87D7-4EFD-B924-737F3CEE4F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7474320"/>
              </p:ext>
            </p:extLst>
          </p:nvPr>
        </p:nvGraphicFramePr>
        <p:xfrm>
          <a:off x="482810" y="2588227"/>
          <a:ext cx="2861658" cy="33762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616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(nunca tentou empréstimo)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exigidas pelo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pagamento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proximidade/conhecer melhor a empresa e suas necessidades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61222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há o que facilitar (já é fácil)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937007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7B1407E1-201C-407F-B60D-3FBC3E5055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661166"/>
              </p:ext>
            </p:extLst>
          </p:nvPr>
        </p:nvGraphicFramePr>
        <p:xfrm>
          <a:off x="3341829" y="2167096"/>
          <a:ext cx="285634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268">
                  <a:extLst>
                    <a:ext uri="{9D8B030D-6E8A-4147-A177-3AD203B41FA5}">
                      <a16:colId xmlns:a16="http://schemas.microsoft.com/office/drawing/2014/main" val="3865962670"/>
                    </a:ext>
                  </a:extLst>
                </a:gridCol>
                <a:gridCol w="571268">
                  <a:extLst>
                    <a:ext uri="{9D8B030D-6E8A-4147-A177-3AD203B41FA5}">
                      <a16:colId xmlns:a16="http://schemas.microsoft.com/office/drawing/2014/main" val="2020707626"/>
                    </a:ext>
                  </a:extLst>
                </a:gridCol>
                <a:gridCol w="571268">
                  <a:extLst>
                    <a:ext uri="{9D8B030D-6E8A-4147-A177-3AD203B41FA5}">
                      <a16:colId xmlns:a16="http://schemas.microsoft.com/office/drawing/2014/main" val="2998034097"/>
                    </a:ext>
                  </a:extLst>
                </a:gridCol>
                <a:gridCol w="571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268">
                  <a:extLst>
                    <a:ext uri="{9D8B030D-6E8A-4147-A177-3AD203B41FA5}">
                      <a16:colId xmlns:a16="http://schemas.microsoft.com/office/drawing/2014/main" val="29851732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63B86E26-70BA-403B-8AD6-437CF7B85D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9593803"/>
              </p:ext>
            </p:extLst>
          </p:nvPr>
        </p:nvGraphicFramePr>
        <p:xfrm>
          <a:off x="10045613" y="2205396"/>
          <a:ext cx="171381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2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3" name="Tabela 22">
            <a:extLst>
              <a:ext uri="{FF2B5EF4-FFF2-40B4-BE49-F238E27FC236}">
                <a16:creationId xmlns:a16="http://schemas.microsoft.com/office/drawing/2014/main" id="{428EC693-5AAA-4FE4-AC31-D9CB699C33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478822"/>
              </p:ext>
            </p:extLst>
          </p:nvPr>
        </p:nvGraphicFramePr>
        <p:xfrm>
          <a:off x="7186596" y="2586974"/>
          <a:ext cx="2861658" cy="33762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616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(nunca tentou empréstimo)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exigidas pelo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pagamento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proximidade/conhecer melhor a empresa e suas necessidades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937007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há o que facilitar (já é fácil)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8202409"/>
                  </a:ext>
                </a:extLst>
              </a:tr>
            </a:tbl>
          </a:graphicData>
        </a:graphic>
      </p:graphicFrame>
      <p:graphicFrame>
        <p:nvGraphicFramePr>
          <p:cNvPr id="24" name="Tabela 23">
            <a:extLst>
              <a:ext uri="{FF2B5EF4-FFF2-40B4-BE49-F238E27FC236}">
                <a16:creationId xmlns:a16="http://schemas.microsoft.com/office/drawing/2014/main" id="{0A599FC8-BF99-4082-A2A9-B85310EF39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402434"/>
              </p:ext>
            </p:extLst>
          </p:nvPr>
        </p:nvGraphicFramePr>
        <p:xfrm>
          <a:off x="10045613" y="2586974"/>
          <a:ext cx="1713810" cy="33760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270">
                  <a:extLst>
                    <a:ext uri="{9D8B030D-6E8A-4147-A177-3AD203B41FA5}">
                      <a16:colId xmlns:a16="http://schemas.microsoft.com/office/drawing/2014/main" val="3223151694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35E3ADEB-1810-4AAB-B017-83DE6E678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9751322"/>
              </p:ext>
            </p:extLst>
          </p:nvPr>
        </p:nvGraphicFramePr>
        <p:xfrm>
          <a:off x="3341827" y="2588227"/>
          <a:ext cx="2856350" cy="33760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270">
                  <a:extLst>
                    <a:ext uri="{9D8B030D-6E8A-4147-A177-3AD203B41FA5}">
                      <a16:colId xmlns:a16="http://schemas.microsoft.com/office/drawing/2014/main" val="3223151694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571270">
                  <a:extLst>
                    <a:ext uri="{9D8B030D-6E8A-4147-A177-3AD203B41FA5}">
                      <a16:colId xmlns:a16="http://schemas.microsoft.com/office/drawing/2014/main" val="35839075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  <a:endParaRPr lang="pt-BR" sz="1400" b="1" u="none" strike="noStrike" kern="1200" dirty="0">
                        <a:solidFill>
                          <a:srgbClr val="4472C4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7468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3779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536" y="68337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Q.13 – O que poderia ser feito para facilitar a aquisição de empréstimos/financiamentos?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5.983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866214" y="69594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96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66214" y="69594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E21E397F-220A-4B8B-B5FE-CB7F1F396775}"/>
              </a:ext>
            </a:extLst>
          </p:cNvPr>
          <p:cNvGraphicFramePr>
            <a:graphicFrameLocks noGrp="1"/>
          </p:cNvGraphicFramePr>
          <p:nvPr/>
        </p:nvGraphicFramePr>
        <p:xfrm>
          <a:off x="8979245" y="881068"/>
          <a:ext cx="2988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967FED16-4539-42FA-A0BA-6DFE8448AFFE}"/>
              </a:ext>
            </a:extLst>
          </p:cNvPr>
          <p:cNvGraphicFramePr>
            <a:graphicFrameLocks noGrp="1"/>
          </p:cNvGraphicFramePr>
          <p:nvPr/>
        </p:nvGraphicFramePr>
        <p:xfrm>
          <a:off x="363941" y="778026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6E750A64-3C68-4AF7-B186-201A207E20AA}"/>
              </a:ext>
            </a:extLst>
          </p:cNvPr>
          <p:cNvGraphicFramePr>
            <a:graphicFrameLocks noGrp="1"/>
          </p:cNvGraphicFramePr>
          <p:nvPr/>
        </p:nvGraphicFramePr>
        <p:xfrm>
          <a:off x="7943411" y="3577058"/>
          <a:ext cx="418583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4645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26848209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0AF4F9BF-1719-4464-AFCC-D367AD1D1D11}"/>
              </a:ext>
            </a:extLst>
          </p:cNvPr>
          <p:cNvGraphicFramePr>
            <a:graphicFrameLocks noGrp="1"/>
          </p:cNvGraphicFramePr>
          <p:nvPr/>
        </p:nvGraphicFramePr>
        <p:xfrm>
          <a:off x="312847" y="3577058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2932A9C8-D0F9-4DE9-8EDE-CE93EAA8E8B8}"/>
              </a:ext>
            </a:extLst>
          </p:cNvPr>
          <p:cNvGraphicFramePr>
            <a:graphicFrameLocks noGrp="1"/>
          </p:cNvGraphicFramePr>
          <p:nvPr/>
        </p:nvGraphicFramePr>
        <p:xfrm>
          <a:off x="2355941" y="1248585"/>
          <a:ext cx="6623304" cy="20055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66233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(ou nunca tentou adquirir empréstimo)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reais exigidas pelo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pagamento do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Proximidade/avaliar e conhecer melhor a empresa e suas necessidades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937007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acha que há algo a facilitar (ou acredita que já é fácil)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8202409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AD60DD36-5A95-4997-92C8-1601BCF7A4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8018640"/>
              </p:ext>
            </p:extLst>
          </p:nvPr>
        </p:nvGraphicFramePr>
        <p:xfrm>
          <a:off x="8979245" y="1253428"/>
          <a:ext cx="2988000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22315169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  <p:graphicFrame>
        <p:nvGraphicFramePr>
          <p:cNvPr id="31" name="Tabela 30">
            <a:extLst>
              <a:ext uri="{FF2B5EF4-FFF2-40B4-BE49-F238E27FC236}">
                <a16:creationId xmlns:a16="http://schemas.microsoft.com/office/drawing/2014/main" id="{7E4EA464-4247-4643-98CC-E511B50A3B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6642821"/>
              </p:ext>
            </p:extLst>
          </p:nvPr>
        </p:nvGraphicFramePr>
        <p:xfrm>
          <a:off x="379176" y="1248360"/>
          <a:ext cx="1992000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  <p:graphicFrame>
        <p:nvGraphicFramePr>
          <p:cNvPr id="32" name="Tabela 31">
            <a:extLst>
              <a:ext uri="{FF2B5EF4-FFF2-40B4-BE49-F238E27FC236}">
                <a16:creationId xmlns:a16="http://schemas.microsoft.com/office/drawing/2014/main" id="{175F371C-A836-459A-92C0-E76AB1A159EA}"/>
              </a:ext>
            </a:extLst>
          </p:cNvPr>
          <p:cNvGraphicFramePr>
            <a:graphicFrameLocks noGrp="1"/>
          </p:cNvGraphicFramePr>
          <p:nvPr/>
        </p:nvGraphicFramePr>
        <p:xfrm>
          <a:off x="2304847" y="3972940"/>
          <a:ext cx="5623330" cy="20055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623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(ou nunca tentou adquirir empréstimo)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reais exigidas pelo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pagamento do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Proximidade/avaliar e conhecer melhor a empresa e suas necessidades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937007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acha que há algo a facilitar (ou acredita que já é fácil)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8202409"/>
                  </a:ext>
                </a:extLst>
              </a:tr>
            </a:tbl>
          </a:graphicData>
        </a:graphic>
      </p:graphicFrame>
      <p:graphicFrame>
        <p:nvGraphicFramePr>
          <p:cNvPr id="34" name="Tabela 33">
            <a:extLst>
              <a:ext uri="{FF2B5EF4-FFF2-40B4-BE49-F238E27FC236}">
                <a16:creationId xmlns:a16="http://schemas.microsoft.com/office/drawing/2014/main" id="{E2C8EB3C-915A-4FE1-9C50-F84490E2AB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694615"/>
              </p:ext>
            </p:extLst>
          </p:nvPr>
        </p:nvGraphicFramePr>
        <p:xfrm>
          <a:off x="7943411" y="3977783"/>
          <a:ext cx="4185836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46459">
                  <a:extLst>
                    <a:ext uri="{9D8B030D-6E8A-4147-A177-3AD203B41FA5}">
                      <a16:colId xmlns:a16="http://schemas.microsoft.com/office/drawing/2014/main" val="3686485944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3223151694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1046459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  <p:graphicFrame>
        <p:nvGraphicFramePr>
          <p:cNvPr id="35" name="Tabela 34">
            <a:extLst>
              <a:ext uri="{FF2B5EF4-FFF2-40B4-BE49-F238E27FC236}">
                <a16:creationId xmlns:a16="http://schemas.microsoft.com/office/drawing/2014/main" id="{EE749675-DCBB-479B-8D27-C8374ADC9B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069013"/>
              </p:ext>
            </p:extLst>
          </p:nvPr>
        </p:nvGraphicFramePr>
        <p:xfrm>
          <a:off x="328082" y="3972715"/>
          <a:ext cx="1992000" cy="2005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1578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83118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Q.13 – O que poderia ser feito para facilitar a aquisição de empréstimos/financiamentos?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5.983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408373" y="1715619"/>
            <a:ext cx="3266888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todas as regiões geográficas a sugestão quanto à redução dos juros permanece enquanto o percentual mais elevado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739414" y="20606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98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39414" y="20606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AA73276-CAA7-4878-9B17-ABB2EC54FC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700908"/>
              </p:ext>
            </p:extLst>
          </p:nvPr>
        </p:nvGraphicFramePr>
        <p:xfrm>
          <a:off x="2997702" y="3926170"/>
          <a:ext cx="8940834" cy="22574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114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7003425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82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1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74AD1214-7D41-49A5-85E4-EA20B99D65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361754"/>
              </p:ext>
            </p:extLst>
          </p:nvPr>
        </p:nvGraphicFramePr>
        <p:xfrm>
          <a:off x="2997677" y="3627008"/>
          <a:ext cx="894083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11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31142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16E587A1-652B-4C22-9635-FBE5B681BD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3316174"/>
              </p:ext>
            </p:extLst>
          </p:nvPr>
        </p:nvGraphicFramePr>
        <p:xfrm>
          <a:off x="289710" y="3926171"/>
          <a:ext cx="2707967" cy="225069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7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39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81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4352652"/>
                  </a:ext>
                </a:extLst>
              </a:tr>
              <a:tr h="2550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</a:t>
                      </a:r>
                      <a:r>
                        <a:rPr lang="pt-BR" sz="10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(nunca tentou empréstimo)</a:t>
                      </a:r>
                      <a:endParaRPr lang="pt-BR" sz="1100" b="1" i="1" u="none" strike="noStrike" kern="1200" dirty="0">
                        <a:solidFill>
                          <a:srgbClr val="23413B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4259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03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4881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exigidas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5503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</a:t>
                      </a:r>
                      <a:r>
                        <a:rPr lang="pt-BR" sz="11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pagto</a:t>
                      </a:r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4881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proximidade/conhecer melhor 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59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acha que há algo a facilitar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DC9BBCBF-C83B-4EDE-9EAD-32BAF89286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1679276"/>
              </p:ext>
            </p:extLst>
          </p:nvPr>
        </p:nvGraphicFramePr>
        <p:xfrm>
          <a:off x="8895029" y="1018682"/>
          <a:ext cx="25908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8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268482090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4060892046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6ED2F903-01E5-43AD-A0F7-00EE38EEE8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2921469"/>
              </p:ext>
            </p:extLst>
          </p:nvPr>
        </p:nvGraphicFramePr>
        <p:xfrm>
          <a:off x="4247934" y="1412102"/>
          <a:ext cx="4647095" cy="20055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6470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dos juros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avaliar (ou nunca tentou adquirir empréstimo)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taxas e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 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redução das garantias reais exigidas pelo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maior prazo para pagamento do empréstimo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proximidade/avaliar e conhecer melhor a empresa e suas necessidades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937007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acha que há algo a facilitar (ou acredita que já é fácil)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8202409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4115E191-340A-498C-817A-8F3C3F01E5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156138"/>
              </p:ext>
            </p:extLst>
          </p:nvPr>
        </p:nvGraphicFramePr>
        <p:xfrm>
          <a:off x="8895029" y="1410442"/>
          <a:ext cx="2590800" cy="2005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8160">
                  <a:extLst>
                    <a:ext uri="{9D8B030D-6E8A-4147-A177-3AD203B41FA5}">
                      <a16:colId xmlns:a16="http://schemas.microsoft.com/office/drawing/2014/main" val="368648594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322315169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2016568114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3474916518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1947949888"/>
                    </a:ext>
                  </a:extLst>
                </a:gridCol>
              </a:tblGrid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2228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13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062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09707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01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Q.14 – Qual o nome do banco com o qual o seu negócio mais se relaciona?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984692" y="1349718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349516" y="1349718"/>
            <a:ext cx="4480089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Caixa Econômica Federal continua relevante em 2019, particularmente para o perfil MEI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exemplo de 2018, novamente em 2019 existe um destaque para os 4 maiores players, com o setor privado (54%) suplantando em muito os bancos públicos/estaduais (36%)</a:t>
            </a: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9914DF0E-87D7-4EFD-B924-737F3CEE4F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62278"/>
              </p:ext>
            </p:extLst>
          </p:nvPr>
        </p:nvGraphicFramePr>
        <p:xfrm>
          <a:off x="1974111" y="2918133"/>
          <a:ext cx="1833812" cy="300092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338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  <a:endParaRPr lang="pt-BR" sz="1200" b="0" i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35E3ADEB-1810-4AAB-B017-83DE6E678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004949"/>
              </p:ext>
            </p:extLst>
          </p:nvPr>
        </p:nvGraphicFramePr>
        <p:xfrm>
          <a:off x="3805283" y="2918133"/>
          <a:ext cx="1623648" cy="30009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182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811824">
                  <a:extLst>
                    <a:ext uri="{9D8B030D-6E8A-4147-A177-3AD203B41FA5}">
                      <a16:colId xmlns:a16="http://schemas.microsoft.com/office/drawing/2014/main" val="35839075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7B1407E1-201C-407F-B60D-3FBC3E5055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3267637"/>
              </p:ext>
            </p:extLst>
          </p:nvPr>
        </p:nvGraphicFramePr>
        <p:xfrm>
          <a:off x="3805284" y="2497002"/>
          <a:ext cx="162363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18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1818">
                  <a:extLst>
                    <a:ext uri="{9D8B030D-6E8A-4147-A177-3AD203B41FA5}">
                      <a16:colId xmlns:a16="http://schemas.microsoft.com/office/drawing/2014/main" val="29851732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44ACD777-790E-4FAC-B98E-86C47B383AA3}"/>
              </a:ext>
            </a:extLst>
          </p:cNvPr>
          <p:cNvGraphicFramePr>
            <a:graphicFrameLocks noGrp="1"/>
          </p:cNvGraphicFramePr>
          <p:nvPr/>
        </p:nvGraphicFramePr>
        <p:xfrm>
          <a:off x="7539317" y="2918133"/>
          <a:ext cx="1823789" cy="300092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  <a:endParaRPr lang="pt-BR" sz="1200" b="1" i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AEBDB32A-30FA-4E23-B7EF-A7D379133929}"/>
              </a:ext>
            </a:extLst>
          </p:cNvPr>
          <p:cNvGraphicFramePr>
            <a:graphicFrameLocks noGrp="1"/>
          </p:cNvGraphicFramePr>
          <p:nvPr/>
        </p:nvGraphicFramePr>
        <p:xfrm>
          <a:off x="9360468" y="2918133"/>
          <a:ext cx="2469132" cy="30009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304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823044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823044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63B86E26-70BA-403B-8AD6-437CF7B85D3F}"/>
              </a:ext>
            </a:extLst>
          </p:cNvPr>
          <p:cNvGraphicFramePr>
            <a:graphicFrameLocks noGrp="1"/>
          </p:cNvGraphicFramePr>
          <p:nvPr/>
        </p:nvGraphicFramePr>
        <p:xfrm>
          <a:off x="9360468" y="2497002"/>
          <a:ext cx="246912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30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23041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823041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9600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536" y="68337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Q.14 – Qual o nome do banco com o qual o seu negócio mais se relaciona?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3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5E1264E5-82FD-4DDB-9C5E-2108925713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2926916"/>
              </p:ext>
            </p:extLst>
          </p:nvPr>
        </p:nvGraphicFramePr>
        <p:xfrm>
          <a:off x="4967061" y="1366832"/>
          <a:ext cx="1823789" cy="216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CA3AB889-9715-45B4-BF2E-FB82F2B91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4689156"/>
              </p:ext>
            </p:extLst>
          </p:nvPr>
        </p:nvGraphicFramePr>
        <p:xfrm>
          <a:off x="6788212" y="1366832"/>
          <a:ext cx="2988000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E21E397F-220A-4B8B-B5FE-CB7F1F3967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3132278"/>
              </p:ext>
            </p:extLst>
          </p:nvPr>
        </p:nvGraphicFramePr>
        <p:xfrm>
          <a:off x="6788212" y="945701"/>
          <a:ext cx="2988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80741F58-9FFC-4085-B3C4-9125B158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449468"/>
              </p:ext>
            </p:extLst>
          </p:nvPr>
        </p:nvGraphicFramePr>
        <p:xfrm>
          <a:off x="2975061" y="1366077"/>
          <a:ext cx="1992000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967FED16-4539-42FA-A0BA-6DFE8448AF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0428851"/>
              </p:ext>
            </p:extLst>
          </p:nvPr>
        </p:nvGraphicFramePr>
        <p:xfrm>
          <a:off x="2975061" y="944946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304AE1EE-C3E2-4E8D-BE6A-406BABDEF1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6364763"/>
              </p:ext>
            </p:extLst>
          </p:nvPr>
        </p:nvGraphicFramePr>
        <p:xfrm>
          <a:off x="4967061" y="4167464"/>
          <a:ext cx="1823789" cy="216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DD560EE0-3390-464C-89B5-414AB39568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945540"/>
              </p:ext>
            </p:extLst>
          </p:nvPr>
        </p:nvGraphicFramePr>
        <p:xfrm>
          <a:off x="6788211" y="4167464"/>
          <a:ext cx="424858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6214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50808545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6E750A64-3C68-4AF7-B186-201A207E20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029876"/>
              </p:ext>
            </p:extLst>
          </p:nvPr>
        </p:nvGraphicFramePr>
        <p:xfrm>
          <a:off x="6788211" y="3746333"/>
          <a:ext cx="4248588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6214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6848209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12C4610B-C82F-43F6-AAD5-05B598D58A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4967313"/>
              </p:ext>
            </p:extLst>
          </p:nvPr>
        </p:nvGraphicFramePr>
        <p:xfrm>
          <a:off x="2975061" y="4166709"/>
          <a:ext cx="1992000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0AF4F9BF-1719-4464-AFCC-D367AD1D1D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2651158"/>
              </p:ext>
            </p:extLst>
          </p:nvPr>
        </p:nvGraphicFramePr>
        <p:xfrm>
          <a:off x="2975061" y="3745578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17001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83118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Q.14 – Qual o nome do banco com o qual o seu negócio mais se relaciona?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Os resultados por região geográfica apontam estratégias diferentes e consequentemente presenças distintas de cada banco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739414" y="20606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5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39414" y="20606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Tabela 9">
            <a:extLst>
              <a:ext uri="{FF2B5EF4-FFF2-40B4-BE49-F238E27FC236}">
                <a16:creationId xmlns:a16="http://schemas.microsoft.com/office/drawing/2014/main" id="{19F2B4CA-7D30-4AE9-9083-49EB0F2B7D09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1172370"/>
          <a:ext cx="1409327" cy="216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4093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2" name="Tabela 11">
            <a:extLst>
              <a:ext uri="{FF2B5EF4-FFF2-40B4-BE49-F238E27FC236}">
                <a16:creationId xmlns:a16="http://schemas.microsoft.com/office/drawing/2014/main" id="{AB8AA5A1-6F31-4EC7-9792-E3D68A51E216}"/>
              </a:ext>
            </a:extLst>
          </p:cNvPr>
          <p:cNvGraphicFramePr>
            <a:graphicFrameLocks noGrp="1"/>
          </p:cNvGraphicFramePr>
          <p:nvPr/>
        </p:nvGraphicFramePr>
        <p:xfrm>
          <a:off x="7502688" y="1172370"/>
          <a:ext cx="3236725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7345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302635436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343692419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7A296180-4AEE-491A-8581-3F1678DE81B7}"/>
              </a:ext>
            </a:extLst>
          </p:cNvPr>
          <p:cNvGraphicFramePr>
            <a:graphicFrameLocks noGrp="1"/>
          </p:cNvGraphicFramePr>
          <p:nvPr/>
        </p:nvGraphicFramePr>
        <p:xfrm>
          <a:off x="7502689" y="751239"/>
          <a:ext cx="323672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7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667940293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83399440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AA73276-CAA7-4878-9B17-ABB2EC54FCB1}"/>
              </a:ext>
            </a:extLst>
          </p:cNvPr>
          <p:cNvGraphicFramePr>
            <a:graphicFrameLocks noGrp="1"/>
          </p:cNvGraphicFramePr>
          <p:nvPr/>
        </p:nvGraphicFramePr>
        <p:xfrm>
          <a:off x="1640518" y="3931574"/>
          <a:ext cx="1005841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74AD1214-7D41-49A5-85E4-EA20B99D65D3}"/>
              </a:ext>
            </a:extLst>
          </p:cNvPr>
          <p:cNvGraphicFramePr>
            <a:graphicFrameLocks noGrp="1"/>
          </p:cNvGraphicFramePr>
          <p:nvPr/>
        </p:nvGraphicFramePr>
        <p:xfrm>
          <a:off x="1640518" y="3632412"/>
          <a:ext cx="1005841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16E587A1-652B-4C22-9635-FBE5B681BD08}"/>
              </a:ext>
            </a:extLst>
          </p:cNvPr>
          <p:cNvGraphicFramePr>
            <a:graphicFrameLocks noGrp="1"/>
          </p:cNvGraphicFramePr>
          <p:nvPr/>
        </p:nvGraphicFramePr>
        <p:xfrm>
          <a:off x="380957" y="3931574"/>
          <a:ext cx="1259561" cy="216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595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7330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4">
            <a:extLst>
              <a:ext uri="{FF2B5EF4-FFF2-40B4-BE49-F238E27FC236}">
                <a16:creationId xmlns:a16="http://schemas.microsoft.com/office/drawing/2014/main" id="{27BAE746-CBB4-4378-96CC-F288ABF61CA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33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6" name="Object 4">
                        <a:extLst>
                          <a:ext uri="{FF2B5EF4-FFF2-40B4-BE49-F238E27FC236}">
                            <a16:creationId xmlns:a16="http://schemas.microsoft.com/office/drawing/2014/main" id="{27BAE746-CBB4-4378-96CC-F288ABF61CA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ítulo 1">
            <a:extLst>
              <a:ext uri="{FF2B5EF4-FFF2-40B4-BE49-F238E27FC236}">
                <a16:creationId xmlns:a16="http://schemas.microsoft.com/office/drawing/2014/main" id="{85645700-5F13-416B-B8EA-50FD9D25ADED}"/>
              </a:ext>
            </a:extLst>
          </p:cNvPr>
          <p:cNvSpPr txBox="1">
            <a:spLocks/>
          </p:cNvSpPr>
          <p:nvPr/>
        </p:nvSpPr>
        <p:spPr>
          <a:xfrm>
            <a:off x="408373" y="280188"/>
            <a:ext cx="978003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dirty="0"/>
              <a:t>Q.15 – Grau de satisfação com os serviços oferecidos pelo banco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1A668CED-4AB6-4DEC-8043-8C5470CB9C16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67DA0AC7-A58E-4C44-9167-F83CFC9ED16C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5.549</a:t>
            </a:r>
          </a:p>
        </p:txBody>
      </p:sp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B183705B-373B-40A6-B4F9-BE816F491FFB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09DD5CF-4A26-494D-A6C2-EB955B60CCC3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Mesmo com relação aos tamanhos das empresas, a variação entre os extremos foi de apenas 3%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2DA3D0B1-1C33-48AF-AD97-41DA005C4122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Praticamente não existiu alteração na satisfação com os serviços oferecidos pelos bancos, e apesar das críticas a avaliação ainda é razoável  </a:t>
            </a:r>
          </a:p>
        </p:txBody>
      </p:sp>
      <p:graphicFrame>
        <p:nvGraphicFramePr>
          <p:cNvPr id="20" name="Gráfico 19">
            <a:extLst>
              <a:ext uri="{FF2B5EF4-FFF2-40B4-BE49-F238E27FC236}">
                <a16:creationId xmlns:a16="http://schemas.microsoft.com/office/drawing/2014/main" id="{F67F1058-BF9F-4F79-B8B1-AD1996FF07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5870798"/>
              </p:ext>
            </p:extLst>
          </p:nvPr>
        </p:nvGraphicFramePr>
        <p:xfrm>
          <a:off x="896400" y="2523600"/>
          <a:ext cx="5504400" cy="33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AD298FEE-432A-4136-BF83-7818CE1240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7352646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8848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 animBg="1"/>
      <p:bldP spid="12" grpId="0" animBg="1"/>
      <p:bldGraphic spid="20" grpId="0">
        <p:bldAsOne/>
      </p:bldGraphic>
      <p:bldGraphic spid="21" grpId="0">
        <p:bldAsOne/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/>
          <p:cNvGraphicFramePr>
            <a:graphicFrameLocks noGrp="1"/>
          </p:cNvGraphicFramePr>
          <p:nvPr/>
        </p:nvGraphicFramePr>
        <p:xfrm>
          <a:off x="10192610" y="927691"/>
          <a:ext cx="1307815" cy="356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B69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2646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B69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44236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B69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077694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972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923838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972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0447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972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19876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972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68459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80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7341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80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41254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80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058966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80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7220934"/>
                  </a:ext>
                </a:extLst>
              </a:tr>
            </a:tbl>
          </a:graphicData>
        </a:graphic>
      </p:graphicFrame>
      <p:graphicFrame>
        <p:nvGraphicFramePr>
          <p:cNvPr id="199" name="Tabela 198"/>
          <p:cNvGraphicFramePr>
            <a:graphicFrameLocks noGrp="1"/>
          </p:cNvGraphicFramePr>
          <p:nvPr/>
        </p:nvGraphicFramePr>
        <p:xfrm>
          <a:off x="8685786" y="3200025"/>
          <a:ext cx="1307815" cy="291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165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222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296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9223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236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015862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64321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162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18476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i="0" u="none" strike="noStrike" kern="1200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D94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167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6855883"/>
                  </a:ext>
                </a:extLst>
              </a:tr>
            </a:tbl>
          </a:graphicData>
        </a:graphic>
      </p:graphicFrame>
      <p:graphicFrame>
        <p:nvGraphicFramePr>
          <p:cNvPr id="200" name="Tabela 199"/>
          <p:cNvGraphicFramePr>
            <a:graphicFrameLocks noGrp="1"/>
          </p:cNvGraphicFramePr>
          <p:nvPr/>
        </p:nvGraphicFramePr>
        <p:xfrm>
          <a:off x="8679580" y="902590"/>
          <a:ext cx="1307815" cy="22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584362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150119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411858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47353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4931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42102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400" b="1" i="0" u="none" strike="noStrike" dirty="0">
                          <a:solidFill>
                            <a:srgbClr val="23413B"/>
                          </a:solidFill>
                          <a:effectLst/>
                          <a:latin typeface="Calibri" panose="020F0502020204030204" pitchFamily="34" charset="0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23413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B70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4391309"/>
                  </a:ext>
                </a:extLst>
              </a:tr>
            </a:tbl>
          </a:graphicData>
        </a:graphic>
      </p:graphicFrame>
      <p:grpSp>
        <p:nvGrpSpPr>
          <p:cNvPr id="59" name="Grupo 97"/>
          <p:cNvGrpSpPr/>
          <p:nvPr/>
        </p:nvGrpSpPr>
        <p:grpSpPr>
          <a:xfrm>
            <a:off x="5555380" y="3035160"/>
            <a:ext cx="1563687" cy="1649413"/>
            <a:chOff x="8328025" y="2344738"/>
            <a:chExt cx="1563687" cy="1649413"/>
          </a:xfrm>
          <a:solidFill>
            <a:srgbClr val="F28080"/>
          </a:solidFill>
        </p:grpSpPr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3" name="Grupo 101"/>
          <p:cNvGrpSpPr/>
          <p:nvPr/>
        </p:nvGrpSpPr>
        <p:grpSpPr>
          <a:xfrm>
            <a:off x="6442793" y="3722547"/>
            <a:ext cx="1304924" cy="1079501"/>
            <a:chOff x="9215438" y="3032125"/>
            <a:chExt cx="1304924" cy="1079501"/>
          </a:xfrm>
          <a:solidFill>
            <a:schemeClr val="accent2"/>
          </a:solidFill>
        </p:grpSpPr>
        <p:sp>
          <p:nvSpPr>
            <p:cNvPr id="64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8" name="Grupo 106"/>
          <p:cNvGrpSpPr/>
          <p:nvPr/>
        </p:nvGrpSpPr>
        <p:grpSpPr>
          <a:xfrm>
            <a:off x="5964955" y="4568685"/>
            <a:ext cx="931862" cy="1101725"/>
            <a:chOff x="8737600" y="3878263"/>
            <a:chExt cx="931862" cy="1101725"/>
          </a:xfrm>
          <a:solidFill>
            <a:srgbClr val="4AB692"/>
          </a:solidFill>
        </p:grpSpPr>
        <p:sp>
          <p:nvSpPr>
            <p:cNvPr id="69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2" name="Grupo 110"/>
          <p:cNvGrpSpPr/>
          <p:nvPr/>
        </p:nvGrpSpPr>
        <p:grpSpPr>
          <a:xfrm>
            <a:off x="6901580" y="2409685"/>
            <a:ext cx="1330325" cy="1692275"/>
            <a:chOff x="9674225" y="1719263"/>
            <a:chExt cx="1330325" cy="1692275"/>
          </a:xfrm>
          <a:solidFill>
            <a:srgbClr val="ADD94E"/>
          </a:solidFill>
        </p:grpSpPr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2" name="Grupo 120"/>
          <p:cNvGrpSpPr/>
          <p:nvPr/>
        </p:nvGrpSpPr>
        <p:grpSpPr>
          <a:xfrm>
            <a:off x="4328243" y="1747697"/>
            <a:ext cx="2798762" cy="1889125"/>
            <a:chOff x="7100888" y="1057275"/>
            <a:chExt cx="2798762" cy="1889125"/>
          </a:xfrm>
          <a:solidFill>
            <a:srgbClr val="F2B705"/>
          </a:solidFill>
        </p:grpSpPr>
        <p:sp>
          <p:nvSpPr>
            <p:cNvPr id="113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2" name="Group 4"/>
          <p:cNvGrpSpPr>
            <a:grpSpLocks noChangeAspect="1"/>
          </p:cNvGrpSpPr>
          <p:nvPr/>
        </p:nvGrpSpPr>
        <p:grpSpPr bwMode="auto">
          <a:xfrm>
            <a:off x="1309756" y="2076608"/>
            <a:ext cx="1731442" cy="1731442"/>
            <a:chOff x="1983" y="303"/>
            <a:chExt cx="3712" cy="3712"/>
          </a:xfrm>
          <a:solidFill>
            <a:srgbClr val="ADD94E"/>
          </a:solidFill>
        </p:grpSpPr>
        <p:sp>
          <p:nvSpPr>
            <p:cNvPr id="53" name="Freeform 5"/>
            <p:cNvSpPr>
              <a:spLocks noEditPoints="1"/>
            </p:cNvSpPr>
            <p:nvPr/>
          </p:nvSpPr>
          <p:spPr bwMode="auto">
            <a:xfrm>
              <a:off x="3055" y="1271"/>
              <a:ext cx="1567" cy="1622"/>
            </a:xfrm>
            <a:custGeom>
              <a:avLst/>
              <a:gdLst>
                <a:gd name="T0" fmla="*/ 55 w 662"/>
                <a:gd name="T1" fmla="*/ 675 h 685"/>
                <a:gd name="T2" fmla="*/ 209 w 662"/>
                <a:gd name="T3" fmla="*/ 583 h 685"/>
                <a:gd name="T4" fmla="*/ 231 w 662"/>
                <a:gd name="T5" fmla="*/ 548 h 685"/>
                <a:gd name="T6" fmla="*/ 231 w 662"/>
                <a:gd name="T7" fmla="*/ 394 h 685"/>
                <a:gd name="T8" fmla="*/ 217 w 662"/>
                <a:gd name="T9" fmla="*/ 368 h 685"/>
                <a:gd name="T10" fmla="*/ 199 w 662"/>
                <a:gd name="T11" fmla="*/ 335 h 685"/>
                <a:gd name="T12" fmla="*/ 199 w 662"/>
                <a:gd name="T13" fmla="*/ 175 h 685"/>
                <a:gd name="T14" fmla="*/ 311 w 662"/>
                <a:gd name="T15" fmla="*/ 64 h 685"/>
                <a:gd name="T16" fmla="*/ 345 w 662"/>
                <a:gd name="T17" fmla="*/ 64 h 685"/>
                <a:gd name="T18" fmla="*/ 457 w 662"/>
                <a:gd name="T19" fmla="*/ 175 h 685"/>
                <a:gd name="T20" fmla="*/ 457 w 662"/>
                <a:gd name="T21" fmla="*/ 335 h 685"/>
                <a:gd name="T22" fmla="*/ 439 w 662"/>
                <a:gd name="T23" fmla="*/ 368 h 685"/>
                <a:gd name="T24" fmla="*/ 425 w 662"/>
                <a:gd name="T25" fmla="*/ 394 h 685"/>
                <a:gd name="T26" fmla="*/ 425 w 662"/>
                <a:gd name="T27" fmla="*/ 548 h 685"/>
                <a:gd name="T28" fmla="*/ 447 w 662"/>
                <a:gd name="T29" fmla="*/ 583 h 685"/>
                <a:gd name="T30" fmla="*/ 579 w 662"/>
                <a:gd name="T31" fmla="*/ 660 h 685"/>
                <a:gd name="T32" fmla="*/ 607 w 662"/>
                <a:gd name="T33" fmla="*/ 679 h 685"/>
                <a:gd name="T34" fmla="*/ 625 w 662"/>
                <a:gd name="T35" fmla="*/ 685 h 685"/>
                <a:gd name="T36" fmla="*/ 651 w 662"/>
                <a:gd name="T37" fmla="*/ 671 h 685"/>
                <a:gd name="T38" fmla="*/ 644 w 662"/>
                <a:gd name="T39" fmla="*/ 627 h 685"/>
                <a:gd name="T40" fmla="*/ 614 w 662"/>
                <a:gd name="T41" fmla="*/ 607 h 685"/>
                <a:gd name="T42" fmla="*/ 488 w 662"/>
                <a:gd name="T43" fmla="*/ 533 h 685"/>
                <a:gd name="T44" fmla="*/ 488 w 662"/>
                <a:gd name="T45" fmla="*/ 410 h 685"/>
                <a:gd name="T46" fmla="*/ 520 w 662"/>
                <a:gd name="T47" fmla="*/ 335 h 685"/>
                <a:gd name="T48" fmla="*/ 520 w 662"/>
                <a:gd name="T49" fmla="*/ 175 h 685"/>
                <a:gd name="T50" fmla="*/ 345 w 662"/>
                <a:gd name="T51" fmla="*/ 0 h 685"/>
                <a:gd name="T52" fmla="*/ 311 w 662"/>
                <a:gd name="T53" fmla="*/ 0 h 685"/>
                <a:gd name="T54" fmla="*/ 135 w 662"/>
                <a:gd name="T55" fmla="*/ 175 h 685"/>
                <a:gd name="T56" fmla="*/ 135 w 662"/>
                <a:gd name="T57" fmla="*/ 335 h 685"/>
                <a:gd name="T58" fmla="*/ 167 w 662"/>
                <a:gd name="T59" fmla="*/ 410 h 685"/>
                <a:gd name="T60" fmla="*/ 167 w 662"/>
                <a:gd name="T61" fmla="*/ 533 h 685"/>
                <a:gd name="T62" fmla="*/ 18 w 662"/>
                <a:gd name="T63" fmla="*/ 623 h 685"/>
                <a:gd name="T64" fmla="*/ 10 w 662"/>
                <a:gd name="T65" fmla="*/ 667 h 685"/>
                <a:gd name="T66" fmla="*/ 55 w 662"/>
                <a:gd name="T67" fmla="*/ 675 h 685"/>
                <a:gd name="T68" fmla="*/ 55 w 662"/>
                <a:gd name="T69" fmla="*/ 675 h 685"/>
                <a:gd name="T70" fmla="*/ 55 w 662"/>
                <a:gd name="T71" fmla="*/ 675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2" h="685">
                  <a:moveTo>
                    <a:pt x="55" y="675"/>
                  </a:moveTo>
                  <a:cubicBezTo>
                    <a:pt x="127" y="624"/>
                    <a:pt x="191" y="591"/>
                    <a:pt x="209" y="583"/>
                  </a:cubicBezTo>
                  <a:cubicBezTo>
                    <a:pt x="223" y="576"/>
                    <a:pt x="231" y="563"/>
                    <a:pt x="231" y="548"/>
                  </a:cubicBezTo>
                  <a:cubicBezTo>
                    <a:pt x="231" y="394"/>
                    <a:pt x="231" y="394"/>
                    <a:pt x="231" y="394"/>
                  </a:cubicBezTo>
                  <a:cubicBezTo>
                    <a:pt x="231" y="384"/>
                    <a:pt x="226" y="374"/>
                    <a:pt x="217" y="368"/>
                  </a:cubicBezTo>
                  <a:cubicBezTo>
                    <a:pt x="206" y="361"/>
                    <a:pt x="199" y="348"/>
                    <a:pt x="199" y="33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14"/>
                    <a:pt x="249" y="64"/>
                    <a:pt x="311" y="64"/>
                  </a:cubicBezTo>
                  <a:cubicBezTo>
                    <a:pt x="345" y="64"/>
                    <a:pt x="345" y="64"/>
                    <a:pt x="345" y="64"/>
                  </a:cubicBezTo>
                  <a:cubicBezTo>
                    <a:pt x="407" y="64"/>
                    <a:pt x="457" y="114"/>
                    <a:pt x="457" y="175"/>
                  </a:cubicBezTo>
                  <a:cubicBezTo>
                    <a:pt x="457" y="335"/>
                    <a:pt x="457" y="335"/>
                    <a:pt x="457" y="335"/>
                  </a:cubicBezTo>
                  <a:cubicBezTo>
                    <a:pt x="457" y="348"/>
                    <a:pt x="450" y="361"/>
                    <a:pt x="439" y="368"/>
                  </a:cubicBezTo>
                  <a:cubicBezTo>
                    <a:pt x="430" y="374"/>
                    <a:pt x="425" y="384"/>
                    <a:pt x="425" y="394"/>
                  </a:cubicBezTo>
                  <a:cubicBezTo>
                    <a:pt x="425" y="548"/>
                    <a:pt x="425" y="548"/>
                    <a:pt x="425" y="548"/>
                  </a:cubicBezTo>
                  <a:cubicBezTo>
                    <a:pt x="425" y="563"/>
                    <a:pt x="433" y="576"/>
                    <a:pt x="447" y="583"/>
                  </a:cubicBezTo>
                  <a:cubicBezTo>
                    <a:pt x="462" y="590"/>
                    <a:pt x="516" y="617"/>
                    <a:pt x="579" y="660"/>
                  </a:cubicBezTo>
                  <a:cubicBezTo>
                    <a:pt x="589" y="666"/>
                    <a:pt x="598" y="672"/>
                    <a:pt x="607" y="679"/>
                  </a:cubicBezTo>
                  <a:cubicBezTo>
                    <a:pt x="613" y="683"/>
                    <a:pt x="619" y="685"/>
                    <a:pt x="625" y="685"/>
                  </a:cubicBezTo>
                  <a:cubicBezTo>
                    <a:pt x="635" y="685"/>
                    <a:pt x="645" y="680"/>
                    <a:pt x="651" y="671"/>
                  </a:cubicBezTo>
                  <a:cubicBezTo>
                    <a:pt x="662" y="657"/>
                    <a:pt x="658" y="637"/>
                    <a:pt x="644" y="627"/>
                  </a:cubicBezTo>
                  <a:cubicBezTo>
                    <a:pt x="634" y="620"/>
                    <a:pt x="624" y="613"/>
                    <a:pt x="614" y="607"/>
                  </a:cubicBezTo>
                  <a:cubicBezTo>
                    <a:pt x="560" y="571"/>
                    <a:pt x="513" y="546"/>
                    <a:pt x="488" y="533"/>
                  </a:cubicBezTo>
                  <a:cubicBezTo>
                    <a:pt x="488" y="410"/>
                    <a:pt x="488" y="410"/>
                    <a:pt x="488" y="410"/>
                  </a:cubicBezTo>
                  <a:cubicBezTo>
                    <a:pt x="508" y="390"/>
                    <a:pt x="520" y="363"/>
                    <a:pt x="520" y="335"/>
                  </a:cubicBezTo>
                  <a:cubicBezTo>
                    <a:pt x="520" y="175"/>
                    <a:pt x="520" y="175"/>
                    <a:pt x="520" y="175"/>
                  </a:cubicBezTo>
                  <a:cubicBezTo>
                    <a:pt x="520" y="79"/>
                    <a:pt x="441" y="0"/>
                    <a:pt x="345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214" y="0"/>
                    <a:pt x="135" y="79"/>
                    <a:pt x="135" y="175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35" y="363"/>
                    <a:pt x="147" y="390"/>
                    <a:pt x="167" y="410"/>
                  </a:cubicBezTo>
                  <a:cubicBezTo>
                    <a:pt x="167" y="533"/>
                    <a:pt x="167" y="533"/>
                    <a:pt x="167" y="533"/>
                  </a:cubicBezTo>
                  <a:cubicBezTo>
                    <a:pt x="139" y="547"/>
                    <a:pt x="81" y="579"/>
                    <a:pt x="18" y="623"/>
                  </a:cubicBezTo>
                  <a:cubicBezTo>
                    <a:pt x="4" y="633"/>
                    <a:pt x="0" y="652"/>
                    <a:pt x="10" y="667"/>
                  </a:cubicBezTo>
                  <a:cubicBezTo>
                    <a:pt x="20" y="681"/>
                    <a:pt x="40" y="685"/>
                    <a:pt x="55" y="675"/>
                  </a:cubicBezTo>
                  <a:close/>
                  <a:moveTo>
                    <a:pt x="55" y="675"/>
                  </a:moveTo>
                  <a:cubicBezTo>
                    <a:pt x="55" y="675"/>
                    <a:pt x="55" y="675"/>
                    <a:pt x="55" y="675"/>
                  </a:cubicBezTo>
                </a:path>
              </a:pathLst>
            </a:custGeom>
            <a:solidFill>
              <a:srgbClr val="4AB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6"/>
            <p:cNvSpPr>
              <a:spLocks noEditPoints="1"/>
            </p:cNvSpPr>
            <p:nvPr/>
          </p:nvSpPr>
          <p:spPr bwMode="auto">
            <a:xfrm>
              <a:off x="1983" y="303"/>
              <a:ext cx="3712" cy="3712"/>
            </a:xfrm>
            <a:custGeom>
              <a:avLst/>
              <a:gdLst>
                <a:gd name="T0" fmla="*/ 0 w 1568"/>
                <a:gd name="T1" fmla="*/ 784 h 1568"/>
                <a:gd name="T2" fmla="*/ 32 w 1568"/>
                <a:gd name="T3" fmla="*/ 816 h 1568"/>
                <a:gd name="T4" fmla="*/ 167 w 1568"/>
                <a:gd name="T5" fmla="*/ 816 h 1568"/>
                <a:gd name="T6" fmla="*/ 752 w 1568"/>
                <a:gd name="T7" fmla="*/ 1398 h 1568"/>
                <a:gd name="T8" fmla="*/ 752 w 1568"/>
                <a:gd name="T9" fmla="*/ 1536 h 1568"/>
                <a:gd name="T10" fmla="*/ 784 w 1568"/>
                <a:gd name="T11" fmla="*/ 1568 h 1568"/>
                <a:gd name="T12" fmla="*/ 816 w 1568"/>
                <a:gd name="T13" fmla="*/ 1536 h 1568"/>
                <a:gd name="T14" fmla="*/ 816 w 1568"/>
                <a:gd name="T15" fmla="*/ 1397 h 1568"/>
                <a:gd name="T16" fmla="*/ 1395 w 1568"/>
                <a:gd name="T17" fmla="*/ 816 h 1568"/>
                <a:gd name="T18" fmla="*/ 1536 w 1568"/>
                <a:gd name="T19" fmla="*/ 816 h 1568"/>
                <a:gd name="T20" fmla="*/ 1568 w 1568"/>
                <a:gd name="T21" fmla="*/ 784 h 1568"/>
                <a:gd name="T22" fmla="*/ 1536 w 1568"/>
                <a:gd name="T23" fmla="*/ 752 h 1568"/>
                <a:gd name="T24" fmla="*/ 1395 w 1568"/>
                <a:gd name="T25" fmla="*/ 752 h 1568"/>
                <a:gd name="T26" fmla="*/ 816 w 1568"/>
                <a:gd name="T27" fmla="*/ 171 h 1568"/>
                <a:gd name="T28" fmla="*/ 816 w 1568"/>
                <a:gd name="T29" fmla="*/ 32 h 1568"/>
                <a:gd name="T30" fmla="*/ 784 w 1568"/>
                <a:gd name="T31" fmla="*/ 0 h 1568"/>
                <a:gd name="T32" fmla="*/ 752 w 1568"/>
                <a:gd name="T33" fmla="*/ 32 h 1568"/>
                <a:gd name="T34" fmla="*/ 752 w 1568"/>
                <a:gd name="T35" fmla="*/ 170 h 1568"/>
                <a:gd name="T36" fmla="*/ 167 w 1568"/>
                <a:gd name="T37" fmla="*/ 752 h 1568"/>
                <a:gd name="T38" fmla="*/ 32 w 1568"/>
                <a:gd name="T39" fmla="*/ 752 h 1568"/>
                <a:gd name="T40" fmla="*/ 0 w 1568"/>
                <a:gd name="T41" fmla="*/ 784 h 1568"/>
                <a:gd name="T42" fmla="*/ 230 w 1568"/>
                <a:gd name="T43" fmla="*/ 771 h 1568"/>
                <a:gd name="T44" fmla="*/ 781 w 1568"/>
                <a:gd name="T45" fmla="*/ 233 h 1568"/>
                <a:gd name="T46" fmla="*/ 1332 w 1568"/>
                <a:gd name="T47" fmla="*/ 784 h 1568"/>
                <a:gd name="T48" fmla="*/ 781 w 1568"/>
                <a:gd name="T49" fmla="*/ 1335 h 1568"/>
                <a:gd name="T50" fmla="*/ 230 w 1568"/>
                <a:gd name="T51" fmla="*/ 797 h 1568"/>
                <a:gd name="T52" fmla="*/ 233 w 1568"/>
                <a:gd name="T53" fmla="*/ 784 h 1568"/>
                <a:gd name="T54" fmla="*/ 230 w 1568"/>
                <a:gd name="T55" fmla="*/ 771 h 1568"/>
                <a:gd name="T56" fmla="*/ 230 w 1568"/>
                <a:gd name="T57" fmla="*/ 771 h 1568"/>
                <a:gd name="T58" fmla="*/ 230 w 1568"/>
                <a:gd name="T59" fmla="*/ 771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68" h="1568">
                  <a:moveTo>
                    <a:pt x="0" y="784"/>
                  </a:moveTo>
                  <a:cubicBezTo>
                    <a:pt x="0" y="802"/>
                    <a:pt x="14" y="816"/>
                    <a:pt x="32" y="816"/>
                  </a:cubicBezTo>
                  <a:cubicBezTo>
                    <a:pt x="167" y="816"/>
                    <a:pt x="167" y="816"/>
                    <a:pt x="167" y="816"/>
                  </a:cubicBezTo>
                  <a:cubicBezTo>
                    <a:pt x="183" y="1130"/>
                    <a:pt x="437" y="1383"/>
                    <a:pt x="752" y="1398"/>
                  </a:cubicBezTo>
                  <a:cubicBezTo>
                    <a:pt x="752" y="1536"/>
                    <a:pt x="752" y="1536"/>
                    <a:pt x="752" y="1536"/>
                  </a:cubicBezTo>
                  <a:cubicBezTo>
                    <a:pt x="752" y="1554"/>
                    <a:pt x="766" y="1568"/>
                    <a:pt x="784" y="1568"/>
                  </a:cubicBezTo>
                  <a:cubicBezTo>
                    <a:pt x="802" y="1568"/>
                    <a:pt x="816" y="1554"/>
                    <a:pt x="816" y="1536"/>
                  </a:cubicBezTo>
                  <a:cubicBezTo>
                    <a:pt x="816" y="1397"/>
                    <a:pt x="816" y="1397"/>
                    <a:pt x="816" y="1397"/>
                  </a:cubicBezTo>
                  <a:cubicBezTo>
                    <a:pt x="1128" y="1380"/>
                    <a:pt x="1379" y="1128"/>
                    <a:pt x="1395" y="816"/>
                  </a:cubicBezTo>
                  <a:cubicBezTo>
                    <a:pt x="1536" y="816"/>
                    <a:pt x="1536" y="816"/>
                    <a:pt x="1536" y="816"/>
                  </a:cubicBezTo>
                  <a:cubicBezTo>
                    <a:pt x="1554" y="816"/>
                    <a:pt x="1568" y="802"/>
                    <a:pt x="1568" y="784"/>
                  </a:cubicBezTo>
                  <a:cubicBezTo>
                    <a:pt x="1568" y="766"/>
                    <a:pt x="1554" y="752"/>
                    <a:pt x="1536" y="752"/>
                  </a:cubicBezTo>
                  <a:cubicBezTo>
                    <a:pt x="1395" y="752"/>
                    <a:pt x="1395" y="752"/>
                    <a:pt x="1395" y="752"/>
                  </a:cubicBezTo>
                  <a:cubicBezTo>
                    <a:pt x="1379" y="440"/>
                    <a:pt x="1128" y="188"/>
                    <a:pt x="816" y="171"/>
                  </a:cubicBezTo>
                  <a:cubicBezTo>
                    <a:pt x="816" y="32"/>
                    <a:pt x="816" y="32"/>
                    <a:pt x="816" y="32"/>
                  </a:cubicBezTo>
                  <a:cubicBezTo>
                    <a:pt x="816" y="14"/>
                    <a:pt x="802" y="0"/>
                    <a:pt x="784" y="0"/>
                  </a:cubicBezTo>
                  <a:cubicBezTo>
                    <a:pt x="766" y="0"/>
                    <a:pt x="752" y="14"/>
                    <a:pt x="752" y="32"/>
                  </a:cubicBezTo>
                  <a:cubicBezTo>
                    <a:pt x="752" y="170"/>
                    <a:pt x="752" y="170"/>
                    <a:pt x="752" y="170"/>
                  </a:cubicBezTo>
                  <a:cubicBezTo>
                    <a:pt x="437" y="185"/>
                    <a:pt x="183" y="438"/>
                    <a:pt x="167" y="752"/>
                  </a:cubicBezTo>
                  <a:cubicBezTo>
                    <a:pt x="32" y="752"/>
                    <a:pt x="32" y="752"/>
                    <a:pt x="32" y="752"/>
                  </a:cubicBezTo>
                  <a:cubicBezTo>
                    <a:pt x="14" y="752"/>
                    <a:pt x="0" y="766"/>
                    <a:pt x="0" y="784"/>
                  </a:cubicBezTo>
                  <a:close/>
                  <a:moveTo>
                    <a:pt x="230" y="771"/>
                  </a:moveTo>
                  <a:cubicBezTo>
                    <a:pt x="237" y="473"/>
                    <a:pt x="481" y="233"/>
                    <a:pt x="781" y="233"/>
                  </a:cubicBezTo>
                  <a:cubicBezTo>
                    <a:pt x="1085" y="233"/>
                    <a:pt x="1332" y="480"/>
                    <a:pt x="1332" y="784"/>
                  </a:cubicBezTo>
                  <a:cubicBezTo>
                    <a:pt x="1332" y="1088"/>
                    <a:pt x="1084" y="1335"/>
                    <a:pt x="781" y="1335"/>
                  </a:cubicBezTo>
                  <a:cubicBezTo>
                    <a:pt x="481" y="1335"/>
                    <a:pt x="237" y="1095"/>
                    <a:pt x="230" y="797"/>
                  </a:cubicBezTo>
                  <a:cubicBezTo>
                    <a:pt x="232" y="793"/>
                    <a:pt x="233" y="788"/>
                    <a:pt x="233" y="784"/>
                  </a:cubicBezTo>
                  <a:cubicBezTo>
                    <a:pt x="233" y="780"/>
                    <a:pt x="232" y="775"/>
                    <a:pt x="230" y="771"/>
                  </a:cubicBezTo>
                  <a:close/>
                  <a:moveTo>
                    <a:pt x="230" y="771"/>
                  </a:moveTo>
                  <a:cubicBezTo>
                    <a:pt x="230" y="771"/>
                    <a:pt x="230" y="771"/>
                    <a:pt x="230" y="7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1" name="CaixaDeTexto 19"/>
          <p:cNvSpPr txBox="1"/>
          <p:nvPr/>
        </p:nvSpPr>
        <p:spPr>
          <a:xfrm>
            <a:off x="835666" y="4137954"/>
            <a:ext cx="2796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segmentação</a:t>
            </a:r>
          </a:p>
        </p:txBody>
      </p:sp>
    </p:spTree>
    <p:extLst>
      <p:ext uri="{BB962C8B-B14F-4D97-AF65-F5344CB8AC3E}">
        <p14:creationId xmlns:p14="http://schemas.microsoft.com/office/powerpoint/2010/main" val="681318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8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B84EBDCD-81FE-4EAE-9C91-4103AE5CF5A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7118393"/>
              </p:ext>
            </p:extLst>
          </p:nvPr>
        </p:nvGraphicFramePr>
        <p:xfrm>
          <a:off x="1818000" y="4006800"/>
          <a:ext cx="2973600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5E7950F9-17D9-4548-8A98-02ABAC23A5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3576830"/>
              </p:ext>
            </p:extLst>
          </p:nvPr>
        </p:nvGraphicFramePr>
        <p:xfrm>
          <a:off x="1954800" y="1191600"/>
          <a:ext cx="2822400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Título 1">
            <a:extLst>
              <a:ext uri="{FF2B5EF4-FFF2-40B4-BE49-F238E27FC236}">
                <a16:creationId xmlns:a16="http://schemas.microsoft.com/office/drawing/2014/main" id="{8B8CB638-4447-4438-89EE-81DD5FE7C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183677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Q.15 – Grau de satisfação com os serviços oferecidos pelo banco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DE269FB0-8023-40AE-A046-8BC631AFE9C6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1BDCF6AC-664D-4708-BFEB-CD2C338CFA48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5.549</a:t>
            </a:r>
          </a:p>
        </p:txBody>
      </p:sp>
      <p:graphicFrame>
        <p:nvGraphicFramePr>
          <p:cNvPr id="11" name="Object 4">
            <a:extLst>
              <a:ext uri="{FF2B5EF4-FFF2-40B4-BE49-F238E27FC236}">
                <a16:creationId xmlns:a16="http://schemas.microsoft.com/office/drawing/2014/main" id="{CD5CA9E9-990E-4048-886B-A1FD8AFD906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57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11" name="Object 4">
                        <a:extLst>
                          <a:ext uri="{FF2B5EF4-FFF2-40B4-BE49-F238E27FC236}">
                            <a16:creationId xmlns:a16="http://schemas.microsoft.com/office/drawing/2014/main" id="{CD5CA9E9-990E-4048-886B-A1FD8AFD906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02517CB3-4E7D-498E-A3EF-E8079F7A4B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3521290"/>
              </p:ext>
            </p:extLst>
          </p:nvPr>
        </p:nvGraphicFramePr>
        <p:xfrm>
          <a:off x="6199200" y="11916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" name="Gráfico 12">
            <a:extLst>
              <a:ext uri="{FF2B5EF4-FFF2-40B4-BE49-F238E27FC236}">
                <a16:creationId xmlns:a16="http://schemas.microsoft.com/office/drawing/2014/main" id="{145D0864-A003-419F-B3DA-7A7218E3DE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4989712"/>
              </p:ext>
            </p:extLst>
          </p:nvPr>
        </p:nvGraphicFramePr>
        <p:xfrm>
          <a:off x="6361200" y="38088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025550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  <p:bldGraphic spid="7" grpId="0">
        <p:bldAsOne/>
      </p:bldGraphic>
      <p:bldP spid="9" grpId="0"/>
      <p:bldP spid="10" grpId="0"/>
      <p:bldGraphic spid="12" grpId="0">
        <p:bldAsOne/>
      </p:bldGraphic>
      <p:bldGraphic spid="13" grpId="0">
        <p:bldAsOne/>
      </p:bldGraphic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1">
            <a:extLst>
              <a:ext uri="{FF2B5EF4-FFF2-40B4-BE49-F238E27FC236}">
                <a16:creationId xmlns:a16="http://schemas.microsoft.com/office/drawing/2014/main" id="{2336343F-54A2-4D2C-8FBA-4012B9946E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6"/>
            <a:ext cx="10053349" cy="90473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Q.15 – Grau de satisfação com os serviços oferecidos pelo banco.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738F29E8-101A-4598-A15B-D0843A7699A4}"/>
              </a:ext>
            </a:extLst>
          </p:cNvPr>
          <p:cNvSpPr txBox="1"/>
          <p:nvPr/>
        </p:nvSpPr>
        <p:spPr>
          <a:xfrm>
            <a:off x="1884490" y="6484247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8C124E7-812C-4187-97DC-B130E8DB30D9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5.549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76C7750A-31A7-46A5-8414-AB4AB2416CB1}"/>
              </a:ext>
            </a:extLst>
          </p:cNvPr>
          <p:cNvSpPr txBox="1"/>
          <p:nvPr/>
        </p:nvSpPr>
        <p:spPr>
          <a:xfrm>
            <a:off x="676792" y="2159479"/>
            <a:ext cx="426485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variação entre os extremos das regiões geográficas é de apenas 6%, enquanto entre os estados (RO &amp; DF) já alcança a 21%</a:t>
            </a:r>
          </a:p>
        </p:txBody>
      </p:sp>
      <p:graphicFrame>
        <p:nvGraphicFramePr>
          <p:cNvPr id="10" name="Object 4">
            <a:extLst>
              <a:ext uri="{FF2B5EF4-FFF2-40B4-BE49-F238E27FC236}">
                <a16:creationId xmlns:a16="http://schemas.microsoft.com/office/drawing/2014/main" id="{512536A2-2736-4AD2-AA41-E180E19721E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8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10" name="Object 4">
                        <a:extLst>
                          <a:ext uri="{FF2B5EF4-FFF2-40B4-BE49-F238E27FC236}">
                            <a16:creationId xmlns:a16="http://schemas.microsoft.com/office/drawing/2014/main" id="{512536A2-2736-4AD2-AA41-E180E19721E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9C59C64E-5F41-426A-BBF1-E28753E7B8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2504343"/>
              </p:ext>
            </p:extLst>
          </p:nvPr>
        </p:nvGraphicFramePr>
        <p:xfrm>
          <a:off x="6594038" y="1578616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06DF556F-57E5-46A6-94B6-639D483E4D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3745057"/>
              </p:ext>
            </p:extLst>
          </p:nvPr>
        </p:nvGraphicFramePr>
        <p:xfrm>
          <a:off x="206027" y="3629070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1669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Graphic spid="11" grpId="0">
        <p:bldAsOne/>
      </p:bldGraphic>
      <p:bldGraphic spid="12" grpId="0">
        <p:bldAsOne/>
      </p:bldGraphic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0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Q.16 - O Sr. já solicitou algum empréstimo/ financiamento por meio da internet (p. ex. aplicativos no celular, sites, bancos digitais, </a:t>
            </a:r>
            <a:r>
              <a:rPr lang="pt-BR" sz="2000" i="1" dirty="0" err="1"/>
              <a:t>fintechs</a:t>
            </a:r>
            <a:r>
              <a:rPr lang="pt-BR" sz="2000" dirty="0"/>
              <a:t> etc. )? 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5.997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567414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6846271" y="1349718"/>
            <a:ext cx="4983334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baixa utilização da internet para a solicitação de empréstimo é algo comum aos três portes de empresas considerado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1" y="1349718"/>
            <a:ext cx="4871936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solicitação de empréstimos por meio da internet se constitui ainda em algo pouco utilizado pelo perfil de pequenas empresas no Brasil</a:t>
            </a:r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8184373"/>
              </p:ext>
            </p:extLst>
          </p:nvPr>
        </p:nvGraphicFramePr>
        <p:xfrm>
          <a:off x="7145835" y="2631379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Gráfico 13">
            <a:extLst>
              <a:ext uri="{FF2B5EF4-FFF2-40B4-BE49-F238E27FC236}">
                <a16:creationId xmlns:a16="http://schemas.microsoft.com/office/drawing/2014/main" id="{55EE6BCA-7375-4511-A2D3-68F3AE0E40A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1651567"/>
              </p:ext>
            </p:extLst>
          </p:nvPr>
        </p:nvGraphicFramePr>
        <p:xfrm>
          <a:off x="1524002" y="2273048"/>
          <a:ext cx="4764556" cy="36422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987290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31" grpId="0">
        <p:bldAsOne/>
      </p:bldGraphic>
      <p:bldGraphic spid="14" grpId="0">
        <p:bldAsOne/>
      </p:bldGraphic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7231D9C1-4FD4-4673-A967-0D6C730D1A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1931722"/>
              </p:ext>
            </p:extLst>
          </p:nvPr>
        </p:nvGraphicFramePr>
        <p:xfrm>
          <a:off x="1818000" y="4006800"/>
          <a:ext cx="2973600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áfico 33">
            <a:extLst>
              <a:ext uri="{FF2B5EF4-FFF2-40B4-BE49-F238E27FC236}">
                <a16:creationId xmlns:a16="http://schemas.microsoft.com/office/drawing/2014/main" id="{56A8440E-EF7C-4CC5-B69B-B41CBD63E5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0608830"/>
              </p:ext>
            </p:extLst>
          </p:nvPr>
        </p:nvGraphicFramePr>
        <p:xfrm>
          <a:off x="1954800" y="1191600"/>
          <a:ext cx="2822400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426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3C093E2E-AE03-43D1-8988-6D26E72DD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603072"/>
              </p:ext>
            </p:extLst>
          </p:nvPr>
        </p:nvGraphicFramePr>
        <p:xfrm>
          <a:off x="6199200" y="11916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A190FB58-5EC8-442F-A39F-45B05E007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4870800"/>
              </p:ext>
            </p:extLst>
          </p:nvPr>
        </p:nvGraphicFramePr>
        <p:xfrm>
          <a:off x="6387781" y="3965897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9" name="CaixaDeTexto 38">
            <a:extLst>
              <a:ext uri="{FF2B5EF4-FFF2-40B4-BE49-F238E27FC236}">
                <a16:creationId xmlns:a16="http://schemas.microsoft.com/office/drawing/2014/main" id="{FF337DC3-F578-43DA-96A2-DF936CD97E82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5.997</a:t>
            </a:r>
          </a:p>
        </p:txBody>
      </p:sp>
      <p:sp>
        <p:nvSpPr>
          <p:cNvPr id="13" name="Título 1">
            <a:extLst>
              <a:ext uri="{FF2B5EF4-FFF2-40B4-BE49-F238E27FC236}">
                <a16:creationId xmlns:a16="http://schemas.microsoft.com/office/drawing/2014/main" id="{80E60B5E-FEF5-4BCB-A88A-9892B29E26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Q.16 - O Sr. já solicitou algum empréstimo/ financiamento por meio da internet (p. ex. aplicativos no celular, sites, bancos digitais, </a:t>
            </a:r>
            <a:r>
              <a:rPr lang="pt-BR" sz="2000" i="1" dirty="0" err="1"/>
              <a:t>fintechs</a:t>
            </a:r>
            <a:r>
              <a:rPr lang="pt-BR" sz="2000" dirty="0"/>
              <a:t> etc. )? </a:t>
            </a:r>
          </a:p>
        </p:txBody>
      </p:sp>
    </p:spTree>
    <p:extLst>
      <p:ext uri="{BB962C8B-B14F-4D97-AF65-F5344CB8AC3E}">
        <p14:creationId xmlns:p14="http://schemas.microsoft.com/office/powerpoint/2010/main" val="148495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5" grpId="0">
        <p:bldAsOne/>
      </p:bldGraphic>
      <p:bldGraphic spid="34" grpId="0">
        <p:bldAsOne/>
      </p:bldGraphic>
      <p:bldP spid="4" grpId="0"/>
      <p:bldGraphic spid="36" grpId="0">
        <p:bldAsOne/>
      </p:bldGraphic>
      <p:bldGraphic spid="37" grpId="0">
        <p:bldAsOne/>
      </p:bldGraphic>
      <p:bldP spid="39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693136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solicitação de empréstimos por meio da internet se constitui ainda em algo pouco utilizado pelo perfil de pequenas empresas no Brasil, seja na segmentação por região ou estado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5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3AC4C278-82BC-41B4-86EC-94FFDBC96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6273246"/>
              </p:ext>
            </p:extLst>
          </p:nvPr>
        </p:nvGraphicFramePr>
        <p:xfrm>
          <a:off x="6453619" y="1313661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C6B9909-DB5C-4017-B126-FD39F3C77D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5200942"/>
              </p:ext>
            </p:extLst>
          </p:nvPr>
        </p:nvGraphicFramePr>
        <p:xfrm>
          <a:off x="206027" y="3495144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7" name="CaixaDeTexto 26">
            <a:extLst>
              <a:ext uri="{FF2B5EF4-FFF2-40B4-BE49-F238E27FC236}">
                <a16:creationId xmlns:a16="http://schemas.microsoft.com/office/drawing/2014/main" id="{2FA53ACD-2F0D-475B-84C0-3F971EF7A2A1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5.997</a:t>
            </a:r>
          </a:p>
        </p:txBody>
      </p:sp>
      <p:sp>
        <p:nvSpPr>
          <p:cNvPr id="12" name="Título 1">
            <a:extLst>
              <a:ext uri="{FF2B5EF4-FFF2-40B4-BE49-F238E27FC236}">
                <a16:creationId xmlns:a16="http://schemas.microsoft.com/office/drawing/2014/main" id="{2D66A129-B294-4239-86BB-32FE95C9E0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Q.16 - O Sr. já solicitou algum empréstimo/ financiamento por meio da internet (p. ex. aplicativos no celular, sites, bancos digitais, </a:t>
            </a:r>
            <a:r>
              <a:rPr lang="pt-BR" sz="2000" i="1" dirty="0" err="1"/>
              <a:t>fintechs</a:t>
            </a:r>
            <a:r>
              <a:rPr lang="pt-BR" sz="2000" dirty="0"/>
              <a:t> etc. )? </a:t>
            </a:r>
          </a:p>
        </p:txBody>
      </p:sp>
    </p:spTree>
    <p:extLst>
      <p:ext uri="{BB962C8B-B14F-4D97-AF65-F5344CB8AC3E}">
        <p14:creationId xmlns:p14="http://schemas.microsoft.com/office/powerpoint/2010/main" val="2116545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Graphic spid="21" grpId="0">
        <p:bldAsOne/>
      </p:bldGraphic>
      <p:bldGraphic spid="22" grpId="0">
        <p:bldAsOne/>
      </p:bldGraphic>
      <p:bldP spid="2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647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Q.17 – Onde solicitou esse empréstimo/financiamento?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084430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Interessante as cooperativas de crédito já se destacarem nesses perfis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Em que pese os principais bancos terem sido todos citados, as instituições financeiras privadas alcançam um maior destaque </a:t>
            </a: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9914DF0E-87D7-4EFD-B924-737F3CEE4F1F}"/>
              </a:ext>
            </a:extLst>
          </p:cNvPr>
          <p:cNvGraphicFramePr>
            <a:graphicFrameLocks noGrp="1"/>
          </p:cNvGraphicFramePr>
          <p:nvPr/>
        </p:nvGraphicFramePr>
        <p:xfrm>
          <a:off x="2137224" y="2726042"/>
          <a:ext cx="1833812" cy="337603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338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80627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7855661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7B1407E1-201C-407F-B60D-3FBC3E50551E}"/>
              </a:ext>
            </a:extLst>
          </p:cNvPr>
          <p:cNvGraphicFramePr>
            <a:graphicFrameLocks noGrp="1"/>
          </p:cNvGraphicFramePr>
          <p:nvPr/>
        </p:nvGraphicFramePr>
        <p:xfrm>
          <a:off x="3968398" y="2304911"/>
          <a:ext cx="85991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44ACD777-790E-4FAC-B98E-86C47B383AA3}"/>
              </a:ext>
            </a:extLst>
          </p:cNvPr>
          <p:cNvGraphicFramePr>
            <a:graphicFrameLocks noGrp="1"/>
          </p:cNvGraphicFramePr>
          <p:nvPr/>
        </p:nvGraphicFramePr>
        <p:xfrm>
          <a:off x="7539317" y="2918133"/>
          <a:ext cx="1823789" cy="337603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0061827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63B86E26-70BA-403B-8AD6-437CF7B85D3F}"/>
              </a:ext>
            </a:extLst>
          </p:cNvPr>
          <p:cNvGraphicFramePr>
            <a:graphicFrameLocks noGrp="1"/>
          </p:cNvGraphicFramePr>
          <p:nvPr/>
        </p:nvGraphicFramePr>
        <p:xfrm>
          <a:off x="9360468" y="2497002"/>
          <a:ext cx="246912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30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23041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823041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35E3ADEB-1810-4AAB-B017-83DE6E6788C1}"/>
              </a:ext>
            </a:extLst>
          </p:cNvPr>
          <p:cNvGraphicFramePr>
            <a:graphicFrameLocks noGrp="1"/>
          </p:cNvGraphicFramePr>
          <p:nvPr/>
        </p:nvGraphicFramePr>
        <p:xfrm>
          <a:off x="3968398" y="2726042"/>
          <a:ext cx="859913" cy="33760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477307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7288764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AEBDB32A-30FA-4E23-B7EF-A7D379133929}"/>
              </a:ext>
            </a:extLst>
          </p:cNvPr>
          <p:cNvGraphicFramePr>
            <a:graphicFrameLocks noGrp="1"/>
          </p:cNvGraphicFramePr>
          <p:nvPr/>
        </p:nvGraphicFramePr>
        <p:xfrm>
          <a:off x="9360468" y="2918133"/>
          <a:ext cx="2469132" cy="33760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304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823044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823044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350736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390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536" y="68337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Q.17 – Onde solicitou esse empréstimo/financiamento?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53854" y="151350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749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53854" y="151350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5E1264E5-82FD-4DDB-9C5E-2108925713C6}"/>
              </a:ext>
            </a:extLst>
          </p:cNvPr>
          <p:cNvGraphicFramePr>
            <a:graphicFrameLocks noGrp="1"/>
          </p:cNvGraphicFramePr>
          <p:nvPr/>
        </p:nvGraphicFramePr>
        <p:xfrm>
          <a:off x="5166096" y="1188106"/>
          <a:ext cx="1823789" cy="221012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639732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E21E397F-220A-4B8B-B5FE-CB7F1F396775}"/>
              </a:ext>
            </a:extLst>
          </p:cNvPr>
          <p:cNvGraphicFramePr>
            <a:graphicFrameLocks noGrp="1"/>
          </p:cNvGraphicFramePr>
          <p:nvPr/>
        </p:nvGraphicFramePr>
        <p:xfrm>
          <a:off x="6987247" y="766975"/>
          <a:ext cx="2988000" cy="5066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066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967FED16-4539-42FA-A0BA-6DFE8448AFFE}"/>
              </a:ext>
            </a:extLst>
          </p:cNvPr>
          <p:cNvGraphicFramePr>
            <a:graphicFrameLocks noGrp="1"/>
          </p:cNvGraphicFramePr>
          <p:nvPr/>
        </p:nvGraphicFramePr>
        <p:xfrm>
          <a:off x="3212754" y="737156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304AE1EE-C3E2-4E8D-BE6A-406BABDEF153}"/>
              </a:ext>
            </a:extLst>
          </p:cNvPr>
          <p:cNvGraphicFramePr>
            <a:graphicFrameLocks noGrp="1"/>
          </p:cNvGraphicFramePr>
          <p:nvPr/>
        </p:nvGraphicFramePr>
        <p:xfrm>
          <a:off x="5163458" y="3832592"/>
          <a:ext cx="1823789" cy="243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18955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6E750A64-3C68-4AF7-B186-201A207E20AA}"/>
              </a:ext>
            </a:extLst>
          </p:cNvPr>
          <p:cNvGraphicFramePr>
            <a:graphicFrameLocks noGrp="1"/>
          </p:cNvGraphicFramePr>
          <p:nvPr/>
        </p:nvGraphicFramePr>
        <p:xfrm>
          <a:off x="6984608" y="3411461"/>
          <a:ext cx="4248588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6214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6848209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0AF4F9BF-1719-4464-AFCC-D367AD1D1D11}"/>
              </a:ext>
            </a:extLst>
          </p:cNvPr>
          <p:cNvGraphicFramePr>
            <a:graphicFrameLocks noGrp="1"/>
          </p:cNvGraphicFramePr>
          <p:nvPr/>
        </p:nvGraphicFramePr>
        <p:xfrm>
          <a:off x="3169683" y="3385527"/>
          <a:ext cx="19920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CA3AB889-9715-45B4-BF2E-FB82F2B918B7}"/>
              </a:ext>
            </a:extLst>
          </p:cNvPr>
          <p:cNvGraphicFramePr>
            <a:graphicFrameLocks noGrp="1"/>
          </p:cNvGraphicFramePr>
          <p:nvPr/>
        </p:nvGraphicFramePr>
        <p:xfrm>
          <a:off x="6987247" y="1188106"/>
          <a:ext cx="2988000" cy="221012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558956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556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DD560EE0-3390-464C-89B5-414AB39568A6}"/>
              </a:ext>
            </a:extLst>
          </p:cNvPr>
          <p:cNvGraphicFramePr>
            <a:graphicFrameLocks noGrp="1"/>
          </p:cNvGraphicFramePr>
          <p:nvPr/>
        </p:nvGraphicFramePr>
        <p:xfrm>
          <a:off x="6984608" y="3832592"/>
          <a:ext cx="4248588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62147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  <a:gridCol w="1062147">
                  <a:extLst>
                    <a:ext uri="{9D8B030D-6E8A-4147-A177-3AD203B41FA5}">
                      <a16:colId xmlns:a16="http://schemas.microsoft.com/office/drawing/2014/main" val="250808545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307325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80741F58-9FFC-4085-B3C4-9125B1585500}"/>
              </a:ext>
            </a:extLst>
          </p:cNvPr>
          <p:cNvGraphicFramePr>
            <a:graphicFrameLocks noGrp="1"/>
          </p:cNvGraphicFramePr>
          <p:nvPr/>
        </p:nvGraphicFramePr>
        <p:xfrm>
          <a:off x="3184158" y="1184100"/>
          <a:ext cx="1992000" cy="22014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064361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6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12C4610B-C82F-43F6-AAD5-05B598D58A99}"/>
              </a:ext>
            </a:extLst>
          </p:cNvPr>
          <p:cNvGraphicFramePr>
            <a:graphicFrameLocks noGrp="1"/>
          </p:cNvGraphicFramePr>
          <p:nvPr/>
        </p:nvGraphicFramePr>
        <p:xfrm>
          <a:off x="3171458" y="3832592"/>
          <a:ext cx="1992000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6000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996000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42432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0881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83118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Q.17 – Onde solicitou esse empréstimo/financiamento?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676792" y="1577083"/>
            <a:ext cx="4381851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Interessante as cooperativas de crédito estarem presentes em todas as regiões geográficas (em alguns casos até mais forte do que alguns dos principais bancos), ainda que ausente em 11 estados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739414" y="20606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851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39414" y="20606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Tabela 9">
            <a:extLst>
              <a:ext uri="{FF2B5EF4-FFF2-40B4-BE49-F238E27FC236}">
                <a16:creationId xmlns:a16="http://schemas.microsoft.com/office/drawing/2014/main" id="{19F2B4CA-7D30-4AE9-9083-49EB0F2B7D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389539"/>
              </p:ext>
            </p:extLst>
          </p:nvPr>
        </p:nvGraphicFramePr>
        <p:xfrm>
          <a:off x="5681538" y="1328087"/>
          <a:ext cx="1823789" cy="203809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2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68162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7A296180-4AEE-491A-8581-3F1678DE81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030899"/>
              </p:ext>
            </p:extLst>
          </p:nvPr>
        </p:nvGraphicFramePr>
        <p:xfrm>
          <a:off x="7502689" y="906956"/>
          <a:ext cx="3236725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7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3539034876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04808914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667940293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833994402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AA73276-CAA7-4878-9B17-ABB2EC54FCB1}"/>
              </a:ext>
            </a:extLst>
          </p:cNvPr>
          <p:cNvGraphicFramePr>
            <a:graphicFrameLocks noGrp="1"/>
          </p:cNvGraphicFramePr>
          <p:nvPr/>
        </p:nvGraphicFramePr>
        <p:xfrm>
          <a:off x="1936353" y="3931574"/>
          <a:ext cx="10058418" cy="217518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11360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74AD1214-7D41-49A5-85E4-EA20B99D65D3}"/>
              </a:ext>
            </a:extLst>
          </p:cNvPr>
          <p:cNvGraphicFramePr>
            <a:graphicFrameLocks noGrp="1"/>
          </p:cNvGraphicFramePr>
          <p:nvPr/>
        </p:nvGraphicFramePr>
        <p:xfrm>
          <a:off x="1936353" y="3632412"/>
          <a:ext cx="1005841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16E587A1-652B-4C22-9635-FBE5B681BD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345451"/>
              </p:ext>
            </p:extLst>
          </p:nvPr>
        </p:nvGraphicFramePr>
        <p:xfrm>
          <a:off x="340468" y="3931574"/>
          <a:ext cx="1595885" cy="217518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595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0745477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Caixa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Cooperativas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6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Brasil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94849"/>
                  </a:ext>
                </a:extLst>
              </a:tr>
            </a:tbl>
          </a:graphicData>
        </a:graphic>
      </p:graphicFrame>
      <p:graphicFrame>
        <p:nvGraphicFramePr>
          <p:cNvPr id="12" name="Tabela 11">
            <a:extLst>
              <a:ext uri="{FF2B5EF4-FFF2-40B4-BE49-F238E27FC236}">
                <a16:creationId xmlns:a16="http://schemas.microsoft.com/office/drawing/2014/main" id="{AB8AA5A1-6F31-4EC7-9792-E3D68A51E2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831220"/>
              </p:ext>
            </p:extLst>
          </p:nvPr>
        </p:nvGraphicFramePr>
        <p:xfrm>
          <a:off x="7502688" y="1328087"/>
          <a:ext cx="3236725" cy="20380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7345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1556171947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751015385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2302635436"/>
                    </a:ext>
                  </a:extLst>
                </a:gridCol>
                <a:gridCol w="647345">
                  <a:extLst>
                    <a:ext uri="{9D8B030D-6E8A-4147-A177-3AD203B41FA5}">
                      <a16:colId xmlns:a16="http://schemas.microsoft.com/office/drawing/2014/main" val="3436924191"/>
                    </a:ext>
                  </a:extLst>
                </a:gridCol>
              </a:tblGrid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1423885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64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218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3891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4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Q.18 – Por que meios obteve empréstimo/financiamento na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670841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086604" y="1349718"/>
            <a:ext cx="4743001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Quanto menor o porte da empresa, tanto maior o percentual referente aos aplicativos no celular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257793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Chama atenção que praticamente a metade dessas menções (46%) se refiram aos aplicativos no celular</a:t>
            </a:r>
          </a:p>
        </p:txBody>
      </p:sp>
      <p:graphicFrame>
        <p:nvGraphicFramePr>
          <p:cNvPr id="14" name="Gráfico 13">
            <a:extLst>
              <a:ext uri="{FF2B5EF4-FFF2-40B4-BE49-F238E27FC236}">
                <a16:creationId xmlns:a16="http://schemas.microsoft.com/office/drawing/2014/main" id="{798ED9CC-D9BC-40FE-9529-67F1039108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1661590"/>
              </p:ext>
            </p:extLst>
          </p:nvPr>
        </p:nvGraphicFramePr>
        <p:xfrm>
          <a:off x="7245690" y="2273048"/>
          <a:ext cx="4745911" cy="4584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" name="Gráfico 15">
            <a:extLst>
              <a:ext uri="{FF2B5EF4-FFF2-40B4-BE49-F238E27FC236}">
                <a16:creationId xmlns:a16="http://schemas.microsoft.com/office/drawing/2014/main" id="{617721ED-21D5-4680-98BC-2475347589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2350463"/>
              </p:ext>
            </p:extLst>
          </p:nvPr>
        </p:nvGraphicFramePr>
        <p:xfrm>
          <a:off x="1524002" y="2273048"/>
          <a:ext cx="4764556" cy="36422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51886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4" grpId="0">
        <p:bldAsOne/>
      </p:bldGraphic>
      <p:bldGraphic spid="16" grpId="0">
        <p:bldAsOne/>
      </p:bldGraphic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536" y="68337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Q.18 – Por que meios obteve empréstimo/financiamento na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18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28B7AA9A-EAB5-407D-9114-9340E2122C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7520118"/>
              </p:ext>
            </p:extLst>
          </p:nvPr>
        </p:nvGraphicFramePr>
        <p:xfrm>
          <a:off x="6799761" y="776427"/>
          <a:ext cx="4430008" cy="3030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375334"/>
              </p:ext>
            </p:extLst>
          </p:nvPr>
        </p:nvGraphicFramePr>
        <p:xfrm>
          <a:off x="6799761" y="3806862"/>
          <a:ext cx="4430008" cy="2756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5366491"/>
              </p:ext>
            </p:extLst>
          </p:nvPr>
        </p:nvGraphicFramePr>
        <p:xfrm>
          <a:off x="1295719" y="779536"/>
          <a:ext cx="4430008" cy="2858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91EA4ABF-3465-459C-AC14-EB01332EA5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1684285"/>
              </p:ext>
            </p:extLst>
          </p:nvPr>
        </p:nvGraphicFramePr>
        <p:xfrm>
          <a:off x="962231" y="3634760"/>
          <a:ext cx="5130191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723131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5" grpId="0">
        <p:bldAsOne/>
      </p:bldGraphic>
      <p:bldGraphic spid="36" grpId="0">
        <p:bldAsOne/>
      </p:bldGraphic>
      <p:bldGraphic spid="37" grpId="0">
        <p:bldAsOne/>
      </p:bldGraphic>
      <p:bldGraphic spid="11" grpId="0">
        <p:bldAsOne/>
      </p:bldGraphic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Grupo 39"/>
          <p:cNvGrpSpPr/>
          <p:nvPr/>
        </p:nvGrpSpPr>
        <p:grpSpPr>
          <a:xfrm>
            <a:off x="4328243" y="1747697"/>
            <a:ext cx="3903662" cy="3922713"/>
            <a:chOff x="4362681" y="1404787"/>
            <a:chExt cx="3903662" cy="3922713"/>
          </a:xfrm>
        </p:grpSpPr>
        <p:grpSp>
          <p:nvGrpSpPr>
            <p:cNvPr id="156" name="Grupo 40"/>
            <p:cNvGrpSpPr/>
            <p:nvPr/>
          </p:nvGrpSpPr>
          <p:grpSpPr>
            <a:xfrm>
              <a:off x="4362681" y="1404787"/>
              <a:ext cx="3903662" cy="3922713"/>
              <a:chOff x="7016884" y="1356712"/>
              <a:chExt cx="3903662" cy="3922713"/>
            </a:xfrm>
            <a:solidFill>
              <a:schemeClr val="bg2"/>
            </a:solidFill>
          </p:grpSpPr>
          <p:grpSp>
            <p:nvGrpSpPr>
              <p:cNvPr id="161" name="Grupo 48"/>
              <p:cNvGrpSpPr/>
              <p:nvPr/>
            </p:nvGrpSpPr>
            <p:grpSpPr>
              <a:xfrm>
                <a:off x="8244021" y="2644175"/>
                <a:ext cx="1563687" cy="1649413"/>
                <a:chOff x="8328025" y="2344738"/>
                <a:chExt cx="1563687" cy="1649413"/>
              </a:xfrm>
              <a:grpFill/>
            </p:grpSpPr>
            <p:sp>
              <p:nvSpPr>
                <p:cNvPr id="197" name="Freeform 16"/>
                <p:cNvSpPr>
                  <a:spLocks/>
                </p:cNvSpPr>
                <p:nvPr/>
              </p:nvSpPr>
              <p:spPr bwMode="auto">
                <a:xfrm>
                  <a:off x="8328025" y="2344738"/>
                  <a:ext cx="1135062" cy="1044575"/>
                </a:xfrm>
                <a:custGeom>
                  <a:avLst/>
                  <a:gdLst>
                    <a:gd name="T0" fmla="*/ 84 w 302"/>
                    <a:gd name="T1" fmla="*/ 37 h 278"/>
                    <a:gd name="T2" fmla="*/ 89 w 302"/>
                    <a:gd name="T3" fmla="*/ 24 h 278"/>
                    <a:gd name="T4" fmla="*/ 90 w 302"/>
                    <a:gd name="T5" fmla="*/ 9 h 278"/>
                    <a:gd name="T6" fmla="*/ 92 w 302"/>
                    <a:gd name="T7" fmla="*/ 0 h 278"/>
                    <a:gd name="T8" fmla="*/ 96 w 302"/>
                    <a:gd name="T9" fmla="*/ 2 h 278"/>
                    <a:gd name="T10" fmla="*/ 99 w 302"/>
                    <a:gd name="T11" fmla="*/ 11 h 278"/>
                    <a:gd name="T12" fmla="*/ 103 w 302"/>
                    <a:gd name="T13" fmla="*/ 33 h 278"/>
                    <a:gd name="T14" fmla="*/ 128 w 302"/>
                    <a:gd name="T15" fmla="*/ 54 h 278"/>
                    <a:gd name="T16" fmla="*/ 172 w 302"/>
                    <a:gd name="T17" fmla="*/ 57 h 278"/>
                    <a:gd name="T18" fmla="*/ 302 w 302"/>
                    <a:gd name="T19" fmla="*/ 64 h 278"/>
                    <a:gd name="T20" fmla="*/ 299 w 302"/>
                    <a:gd name="T21" fmla="*/ 74 h 278"/>
                    <a:gd name="T22" fmla="*/ 291 w 302"/>
                    <a:gd name="T23" fmla="*/ 104 h 278"/>
                    <a:gd name="T24" fmla="*/ 293 w 302"/>
                    <a:gd name="T25" fmla="*/ 143 h 278"/>
                    <a:gd name="T26" fmla="*/ 284 w 302"/>
                    <a:gd name="T27" fmla="*/ 172 h 278"/>
                    <a:gd name="T28" fmla="*/ 278 w 302"/>
                    <a:gd name="T29" fmla="*/ 195 h 278"/>
                    <a:gd name="T30" fmla="*/ 266 w 302"/>
                    <a:gd name="T31" fmla="*/ 203 h 278"/>
                    <a:gd name="T32" fmla="*/ 260 w 302"/>
                    <a:gd name="T33" fmla="*/ 215 h 278"/>
                    <a:gd name="T34" fmla="*/ 249 w 302"/>
                    <a:gd name="T35" fmla="*/ 222 h 278"/>
                    <a:gd name="T36" fmla="*/ 237 w 302"/>
                    <a:gd name="T37" fmla="*/ 237 h 278"/>
                    <a:gd name="T38" fmla="*/ 227 w 302"/>
                    <a:gd name="T39" fmla="*/ 252 h 278"/>
                    <a:gd name="T40" fmla="*/ 222 w 302"/>
                    <a:gd name="T41" fmla="*/ 261 h 278"/>
                    <a:gd name="T42" fmla="*/ 224 w 302"/>
                    <a:gd name="T43" fmla="*/ 271 h 278"/>
                    <a:gd name="T44" fmla="*/ 224 w 302"/>
                    <a:gd name="T45" fmla="*/ 278 h 278"/>
                    <a:gd name="T46" fmla="*/ 213 w 302"/>
                    <a:gd name="T47" fmla="*/ 275 h 278"/>
                    <a:gd name="T48" fmla="*/ 213 w 302"/>
                    <a:gd name="T49" fmla="*/ 265 h 278"/>
                    <a:gd name="T50" fmla="*/ 205 w 302"/>
                    <a:gd name="T51" fmla="*/ 260 h 278"/>
                    <a:gd name="T52" fmla="*/ 198 w 302"/>
                    <a:gd name="T53" fmla="*/ 266 h 278"/>
                    <a:gd name="T54" fmla="*/ 185 w 302"/>
                    <a:gd name="T55" fmla="*/ 264 h 278"/>
                    <a:gd name="T56" fmla="*/ 169 w 302"/>
                    <a:gd name="T57" fmla="*/ 265 h 278"/>
                    <a:gd name="T58" fmla="*/ 156 w 302"/>
                    <a:gd name="T59" fmla="*/ 258 h 278"/>
                    <a:gd name="T60" fmla="*/ 137 w 302"/>
                    <a:gd name="T61" fmla="*/ 256 h 278"/>
                    <a:gd name="T62" fmla="*/ 124 w 302"/>
                    <a:gd name="T63" fmla="*/ 261 h 278"/>
                    <a:gd name="T64" fmla="*/ 118 w 302"/>
                    <a:gd name="T65" fmla="*/ 270 h 278"/>
                    <a:gd name="T66" fmla="*/ 110 w 302"/>
                    <a:gd name="T67" fmla="*/ 269 h 278"/>
                    <a:gd name="T68" fmla="*/ 100 w 302"/>
                    <a:gd name="T69" fmla="*/ 263 h 278"/>
                    <a:gd name="T70" fmla="*/ 89 w 302"/>
                    <a:gd name="T71" fmla="*/ 257 h 278"/>
                    <a:gd name="T72" fmla="*/ 85 w 302"/>
                    <a:gd name="T73" fmla="*/ 243 h 278"/>
                    <a:gd name="T74" fmla="*/ 88 w 302"/>
                    <a:gd name="T75" fmla="*/ 237 h 278"/>
                    <a:gd name="T76" fmla="*/ 89 w 302"/>
                    <a:gd name="T77" fmla="*/ 230 h 278"/>
                    <a:gd name="T78" fmla="*/ 39 w 302"/>
                    <a:gd name="T79" fmla="*/ 220 h 278"/>
                    <a:gd name="T80" fmla="*/ 35 w 302"/>
                    <a:gd name="T81" fmla="*/ 209 h 278"/>
                    <a:gd name="T82" fmla="*/ 31 w 302"/>
                    <a:gd name="T83" fmla="*/ 202 h 278"/>
                    <a:gd name="T84" fmla="*/ 37 w 302"/>
                    <a:gd name="T85" fmla="*/ 196 h 278"/>
                    <a:gd name="T86" fmla="*/ 34 w 302"/>
                    <a:gd name="T87" fmla="*/ 182 h 278"/>
                    <a:gd name="T88" fmla="*/ 28 w 302"/>
                    <a:gd name="T89" fmla="*/ 163 h 278"/>
                    <a:gd name="T90" fmla="*/ 46 w 302"/>
                    <a:gd name="T91" fmla="*/ 138 h 278"/>
                    <a:gd name="T92" fmla="*/ 43 w 302"/>
                    <a:gd name="T93" fmla="*/ 115 h 278"/>
                    <a:gd name="T94" fmla="*/ 43 w 302"/>
                    <a:gd name="T95" fmla="*/ 105 h 278"/>
                    <a:gd name="T96" fmla="*/ 41 w 302"/>
                    <a:gd name="T97" fmla="*/ 94 h 278"/>
                    <a:gd name="T98" fmla="*/ 24 w 302"/>
                    <a:gd name="T99" fmla="*/ 89 h 278"/>
                    <a:gd name="T100" fmla="*/ 3 w 302"/>
                    <a:gd name="T101" fmla="*/ 76 h 278"/>
                    <a:gd name="T102" fmla="*/ 2 w 302"/>
                    <a:gd name="T103" fmla="*/ 64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2" h="278">
                      <a:moveTo>
                        <a:pt x="2" y="36"/>
                      </a:move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6" y="32"/>
                        <a:pt x="86" y="32"/>
                        <a:pt x="86" y="32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9"/>
                        <a:pt x="90" y="9"/>
                        <a:pt x="90" y="9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102" y="20"/>
                        <a:pt x="102" y="20"/>
                        <a:pt x="102" y="20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37" y="55"/>
                        <a:pt x="137" y="55"/>
                        <a:pt x="137" y="55"/>
                      </a:cubicBezTo>
                      <a:cubicBezTo>
                        <a:pt x="172" y="57"/>
                        <a:pt x="172" y="57"/>
                        <a:pt x="172" y="57"/>
                      </a:cubicBezTo>
                      <a:cubicBezTo>
                        <a:pt x="247" y="60"/>
                        <a:pt x="247" y="60"/>
                        <a:pt x="247" y="60"/>
                      </a:cubicBezTo>
                      <a:cubicBezTo>
                        <a:pt x="302" y="64"/>
                        <a:pt x="302" y="64"/>
                        <a:pt x="302" y="64"/>
                      </a:cubicBezTo>
                      <a:cubicBezTo>
                        <a:pt x="302" y="66"/>
                        <a:pt x="302" y="66"/>
                        <a:pt x="302" y="6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2" y="95"/>
                        <a:pt x="292" y="95"/>
                        <a:pt x="292" y="95"/>
                      </a:cubicBezTo>
                      <a:cubicBezTo>
                        <a:pt x="292" y="95"/>
                        <a:pt x="291" y="94"/>
                        <a:pt x="291" y="104"/>
                      </a:cubicBezTo>
                      <a:cubicBezTo>
                        <a:pt x="291" y="114"/>
                        <a:pt x="291" y="135"/>
                        <a:pt x="291" y="135"/>
                      </a:cubicBezTo>
                      <a:cubicBezTo>
                        <a:pt x="293" y="143"/>
                        <a:pt x="293" y="143"/>
                        <a:pt x="293" y="143"/>
                      </a:cubicBezTo>
                      <a:cubicBezTo>
                        <a:pt x="293" y="143"/>
                        <a:pt x="294" y="152"/>
                        <a:pt x="290" y="157"/>
                      </a:cubicBezTo>
                      <a:cubicBezTo>
                        <a:pt x="286" y="162"/>
                        <a:pt x="284" y="172"/>
                        <a:pt x="284" y="172"/>
                      </a:cubicBezTo>
                      <a:cubicBezTo>
                        <a:pt x="281" y="190"/>
                        <a:pt x="281" y="190"/>
                        <a:pt x="281" y="190"/>
                      </a:cubicBezTo>
                      <a:cubicBezTo>
                        <a:pt x="278" y="195"/>
                        <a:pt x="278" y="195"/>
                        <a:pt x="278" y="195"/>
                      </a:cubicBezTo>
                      <a:cubicBezTo>
                        <a:pt x="271" y="198"/>
                        <a:pt x="271" y="198"/>
                        <a:pt x="271" y="198"/>
                      </a:cubicBezTo>
                      <a:cubicBezTo>
                        <a:pt x="266" y="203"/>
                        <a:pt x="266" y="203"/>
                        <a:pt x="266" y="203"/>
                      </a:cubicBezTo>
                      <a:cubicBezTo>
                        <a:pt x="262" y="210"/>
                        <a:pt x="262" y="210"/>
                        <a:pt x="262" y="210"/>
                      </a:cubicBezTo>
                      <a:cubicBezTo>
                        <a:pt x="260" y="215"/>
                        <a:pt x="260" y="215"/>
                        <a:pt x="260" y="215"/>
                      </a:cubicBezTo>
                      <a:cubicBezTo>
                        <a:pt x="256" y="217"/>
                        <a:pt x="256" y="217"/>
                        <a:pt x="256" y="217"/>
                      </a:cubicBezTo>
                      <a:cubicBezTo>
                        <a:pt x="249" y="222"/>
                        <a:pt x="249" y="222"/>
                        <a:pt x="249" y="222"/>
                      </a:cubicBezTo>
                      <a:cubicBezTo>
                        <a:pt x="244" y="227"/>
                        <a:pt x="244" y="227"/>
                        <a:pt x="244" y="227"/>
                      </a:cubicBezTo>
                      <a:cubicBezTo>
                        <a:pt x="237" y="237"/>
                        <a:pt x="237" y="237"/>
                        <a:pt x="237" y="237"/>
                      </a:cubicBezTo>
                      <a:cubicBezTo>
                        <a:pt x="232" y="245"/>
                        <a:pt x="232" y="245"/>
                        <a:pt x="232" y="245"/>
                      </a:cubicBezTo>
                      <a:cubicBezTo>
                        <a:pt x="227" y="252"/>
                        <a:pt x="227" y="252"/>
                        <a:pt x="227" y="252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ubicBezTo>
                        <a:pt x="222" y="267"/>
                        <a:pt x="222" y="267"/>
                        <a:pt x="222" y="267"/>
                      </a:cubicBezTo>
                      <a:cubicBezTo>
                        <a:pt x="224" y="271"/>
                        <a:pt x="224" y="271"/>
                        <a:pt x="224" y="271"/>
                      </a:cubicBezTo>
                      <a:cubicBezTo>
                        <a:pt x="224" y="273"/>
                        <a:pt x="224" y="273"/>
                        <a:pt x="224" y="273"/>
                      </a:cubicBezTo>
                      <a:cubicBezTo>
                        <a:pt x="224" y="278"/>
                        <a:pt x="224" y="278"/>
                        <a:pt x="224" y="278"/>
                      </a:cubicBezTo>
                      <a:cubicBezTo>
                        <a:pt x="214" y="278"/>
                        <a:pt x="214" y="278"/>
                        <a:pt x="214" y="278"/>
                      </a:cubicBezTo>
                      <a:cubicBezTo>
                        <a:pt x="213" y="275"/>
                        <a:pt x="213" y="275"/>
                        <a:pt x="213" y="275"/>
                      </a:cubicBezTo>
                      <a:cubicBezTo>
                        <a:pt x="214" y="269"/>
                        <a:pt x="214" y="269"/>
                        <a:pt x="214" y="269"/>
                      </a:cubicBezTo>
                      <a:cubicBezTo>
                        <a:pt x="213" y="265"/>
                        <a:pt x="213" y="265"/>
                        <a:pt x="213" y="265"/>
                      </a:cubicBezTo>
                      <a:cubicBezTo>
                        <a:pt x="210" y="260"/>
                        <a:pt x="210" y="260"/>
                        <a:pt x="210" y="260"/>
                      </a:cubicBezTo>
                      <a:cubicBezTo>
                        <a:pt x="205" y="260"/>
                        <a:pt x="205" y="260"/>
                        <a:pt x="205" y="260"/>
                      </a:cubicBezTo>
                      <a:cubicBezTo>
                        <a:pt x="200" y="263"/>
                        <a:pt x="200" y="263"/>
                        <a:pt x="200" y="263"/>
                      </a:cubicBezTo>
                      <a:cubicBezTo>
                        <a:pt x="198" y="266"/>
                        <a:pt x="198" y="266"/>
                        <a:pt x="198" y="266"/>
                      </a:cubicBezTo>
                      <a:cubicBezTo>
                        <a:pt x="198" y="266"/>
                        <a:pt x="193" y="266"/>
                        <a:pt x="191" y="266"/>
                      </a:cubicBezTo>
                      <a:cubicBezTo>
                        <a:pt x="189" y="266"/>
                        <a:pt x="185" y="264"/>
                        <a:pt x="185" y="264"/>
                      </a:cubicBezTo>
                      <a:cubicBezTo>
                        <a:pt x="181" y="264"/>
                        <a:pt x="181" y="264"/>
                        <a:pt x="181" y="264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2" y="262"/>
                        <a:pt x="162" y="262"/>
                        <a:pt x="162" y="262"/>
                      </a:cubicBezTo>
                      <a:cubicBezTo>
                        <a:pt x="162" y="262"/>
                        <a:pt x="160" y="261"/>
                        <a:pt x="156" y="258"/>
                      </a:cubicBezTo>
                      <a:cubicBezTo>
                        <a:pt x="152" y="255"/>
                        <a:pt x="149" y="255"/>
                        <a:pt x="148" y="255"/>
                      </a:cubicBezTo>
                      <a:cubicBezTo>
                        <a:pt x="146" y="255"/>
                        <a:pt x="140" y="255"/>
                        <a:pt x="137" y="256"/>
                      </a:cubicBezTo>
                      <a:cubicBezTo>
                        <a:pt x="133" y="257"/>
                        <a:pt x="135" y="257"/>
                        <a:pt x="132" y="257"/>
                      </a:cubicBezTo>
                      <a:cubicBezTo>
                        <a:pt x="129" y="257"/>
                        <a:pt x="125" y="260"/>
                        <a:pt x="124" y="261"/>
                      </a:cubicBezTo>
                      <a:cubicBezTo>
                        <a:pt x="123" y="261"/>
                        <a:pt x="120" y="266"/>
                        <a:pt x="120" y="266"/>
                      </a:cubicBezTo>
                      <a:cubicBezTo>
                        <a:pt x="118" y="270"/>
                        <a:pt x="118" y="270"/>
                        <a:pt x="118" y="270"/>
                      </a:cubicBezTo>
                      <a:cubicBezTo>
                        <a:pt x="112" y="269"/>
                        <a:pt x="112" y="269"/>
                        <a:pt x="112" y="269"/>
                      </a:cubicBezTo>
                      <a:cubicBezTo>
                        <a:pt x="110" y="269"/>
                        <a:pt x="110" y="269"/>
                        <a:pt x="110" y="269"/>
                      </a:cubicBezTo>
                      <a:cubicBezTo>
                        <a:pt x="107" y="267"/>
                        <a:pt x="107" y="267"/>
                        <a:pt x="107" y="267"/>
                      </a:cubicBezTo>
                      <a:cubicBezTo>
                        <a:pt x="100" y="263"/>
                        <a:pt x="100" y="263"/>
                        <a:pt x="100" y="263"/>
                      </a:cubicBezTo>
                      <a:cubicBezTo>
                        <a:pt x="95" y="261"/>
                        <a:pt x="95" y="261"/>
                        <a:pt x="95" y="261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5" y="243"/>
                        <a:pt x="85" y="243"/>
                        <a:pt x="85" y="243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9" y="233"/>
                        <a:pt x="89" y="233"/>
                        <a:pt x="89" y="233"/>
                      </a:cubicBezTo>
                      <a:cubicBezTo>
                        <a:pt x="89" y="230"/>
                        <a:pt x="89" y="230"/>
                        <a:pt x="89" y="230"/>
                      </a:cubicBezTo>
                      <a:cubicBezTo>
                        <a:pt x="40" y="229"/>
                        <a:pt x="40" y="229"/>
                        <a:pt x="40" y="229"/>
                      </a:cubicBezTo>
                      <a:cubicBezTo>
                        <a:pt x="39" y="220"/>
                        <a:pt x="39" y="220"/>
                        <a:pt x="39" y="220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5" y="209"/>
                        <a:pt x="35" y="209"/>
                        <a:pt x="35" y="209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ubicBezTo>
                        <a:pt x="31" y="202"/>
                        <a:pt x="31" y="202"/>
                        <a:pt x="31" y="202"/>
                      </a:cubicBezTo>
                      <a:cubicBezTo>
                        <a:pt x="36" y="202"/>
                        <a:pt x="36" y="202"/>
                        <a:pt x="36" y="202"/>
                      </a:cubicBezTo>
                      <a:cubicBezTo>
                        <a:pt x="37" y="196"/>
                        <a:pt x="37" y="196"/>
                        <a:pt x="37" y="196"/>
                      </a:cubicBezTo>
                      <a:cubicBezTo>
                        <a:pt x="36" y="186"/>
                        <a:pt x="36" y="186"/>
                        <a:pt x="36" y="186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32" y="159"/>
                        <a:pt x="32" y="159"/>
                        <a:pt x="32" y="159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5" y="99"/>
                        <a:pt x="44" y="98"/>
                      </a:cubicBezTo>
                      <a:cubicBezTo>
                        <a:pt x="43" y="97"/>
                        <a:pt x="42" y="95"/>
                        <a:pt x="41" y="94"/>
                      </a:cubicBezTo>
                      <a:cubicBezTo>
                        <a:pt x="40" y="93"/>
                        <a:pt x="33" y="92"/>
                        <a:pt x="33" y="92"/>
                      </a:cubicBezTo>
                      <a:cubicBezTo>
                        <a:pt x="33" y="92"/>
                        <a:pt x="25" y="89"/>
                        <a:pt x="24" y="89"/>
                      </a:cubicBezTo>
                      <a:cubicBezTo>
                        <a:pt x="23" y="89"/>
                        <a:pt x="2" y="89"/>
                        <a:pt x="2" y="89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" y="64"/>
                        <a:pt x="2" y="64"/>
                        <a:pt x="2" y="64"/>
                      </a:cubicBezTo>
                      <a:lnTo>
                        <a:pt x="2" y="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8" name="Freeform 17"/>
                <p:cNvSpPr>
                  <a:spLocks/>
                </p:cNvSpPr>
                <p:nvPr/>
              </p:nvSpPr>
              <p:spPr bwMode="auto">
                <a:xfrm>
                  <a:off x="8677275" y="3325813"/>
                  <a:ext cx="700087" cy="668338"/>
                </a:xfrm>
                <a:custGeom>
                  <a:avLst/>
                  <a:gdLst>
                    <a:gd name="T0" fmla="*/ 11 w 186"/>
                    <a:gd name="T1" fmla="*/ 16 h 178"/>
                    <a:gd name="T2" fmla="*/ 15 w 186"/>
                    <a:gd name="T3" fmla="*/ 28 h 178"/>
                    <a:gd name="T4" fmla="*/ 10 w 186"/>
                    <a:gd name="T5" fmla="*/ 42 h 178"/>
                    <a:gd name="T6" fmla="*/ 6 w 186"/>
                    <a:gd name="T7" fmla="*/ 56 h 178"/>
                    <a:gd name="T8" fmla="*/ 1 w 186"/>
                    <a:gd name="T9" fmla="*/ 66 h 178"/>
                    <a:gd name="T10" fmla="*/ 2 w 186"/>
                    <a:gd name="T11" fmla="*/ 77 h 178"/>
                    <a:gd name="T12" fmla="*/ 1 w 186"/>
                    <a:gd name="T13" fmla="*/ 87 h 178"/>
                    <a:gd name="T14" fmla="*/ 6 w 186"/>
                    <a:gd name="T15" fmla="*/ 100 h 178"/>
                    <a:gd name="T16" fmla="*/ 7 w 186"/>
                    <a:gd name="T17" fmla="*/ 120 h 178"/>
                    <a:gd name="T18" fmla="*/ 16 w 186"/>
                    <a:gd name="T19" fmla="*/ 128 h 178"/>
                    <a:gd name="T20" fmla="*/ 30 w 186"/>
                    <a:gd name="T21" fmla="*/ 129 h 178"/>
                    <a:gd name="T22" fmla="*/ 53 w 186"/>
                    <a:gd name="T23" fmla="*/ 130 h 178"/>
                    <a:gd name="T24" fmla="*/ 62 w 186"/>
                    <a:gd name="T25" fmla="*/ 136 h 178"/>
                    <a:gd name="T26" fmla="*/ 66 w 186"/>
                    <a:gd name="T27" fmla="*/ 149 h 178"/>
                    <a:gd name="T28" fmla="*/ 69 w 186"/>
                    <a:gd name="T29" fmla="*/ 158 h 178"/>
                    <a:gd name="T30" fmla="*/ 72 w 186"/>
                    <a:gd name="T31" fmla="*/ 168 h 178"/>
                    <a:gd name="T32" fmla="*/ 75 w 186"/>
                    <a:gd name="T33" fmla="*/ 178 h 178"/>
                    <a:gd name="T34" fmla="*/ 87 w 186"/>
                    <a:gd name="T35" fmla="*/ 175 h 178"/>
                    <a:gd name="T36" fmla="*/ 97 w 186"/>
                    <a:gd name="T37" fmla="*/ 173 h 178"/>
                    <a:gd name="T38" fmla="*/ 103 w 186"/>
                    <a:gd name="T39" fmla="*/ 177 h 178"/>
                    <a:gd name="T40" fmla="*/ 106 w 186"/>
                    <a:gd name="T41" fmla="*/ 166 h 178"/>
                    <a:gd name="T42" fmla="*/ 113 w 186"/>
                    <a:gd name="T43" fmla="*/ 158 h 178"/>
                    <a:gd name="T44" fmla="*/ 120 w 186"/>
                    <a:gd name="T45" fmla="*/ 148 h 178"/>
                    <a:gd name="T46" fmla="*/ 138 w 186"/>
                    <a:gd name="T47" fmla="*/ 137 h 178"/>
                    <a:gd name="T48" fmla="*/ 158 w 186"/>
                    <a:gd name="T49" fmla="*/ 120 h 178"/>
                    <a:gd name="T50" fmla="*/ 162 w 186"/>
                    <a:gd name="T51" fmla="*/ 110 h 178"/>
                    <a:gd name="T52" fmla="*/ 167 w 186"/>
                    <a:gd name="T53" fmla="*/ 97 h 178"/>
                    <a:gd name="T54" fmla="*/ 179 w 186"/>
                    <a:gd name="T55" fmla="*/ 81 h 178"/>
                    <a:gd name="T56" fmla="*/ 186 w 186"/>
                    <a:gd name="T57" fmla="*/ 76 h 178"/>
                    <a:gd name="T58" fmla="*/ 179 w 186"/>
                    <a:gd name="T59" fmla="*/ 55 h 178"/>
                    <a:gd name="T60" fmla="*/ 157 w 186"/>
                    <a:gd name="T61" fmla="*/ 45 h 178"/>
                    <a:gd name="T62" fmla="*/ 142 w 186"/>
                    <a:gd name="T63" fmla="*/ 40 h 178"/>
                    <a:gd name="T64" fmla="*/ 135 w 186"/>
                    <a:gd name="T65" fmla="*/ 29 h 178"/>
                    <a:gd name="T66" fmla="*/ 128 w 186"/>
                    <a:gd name="T67" fmla="*/ 22 h 178"/>
                    <a:gd name="T68" fmla="*/ 111 w 186"/>
                    <a:gd name="T69" fmla="*/ 21 h 178"/>
                    <a:gd name="T70" fmla="*/ 112 w 186"/>
                    <a:gd name="T71" fmla="*/ 12 h 178"/>
                    <a:gd name="T72" fmla="*/ 115 w 186"/>
                    <a:gd name="T73" fmla="*/ 4 h 178"/>
                    <a:gd name="T74" fmla="*/ 111 w 186"/>
                    <a:gd name="T75" fmla="*/ 6 h 178"/>
                    <a:gd name="T76" fmla="*/ 99 w 186"/>
                    <a:gd name="T77" fmla="*/ 8 h 178"/>
                    <a:gd name="T78" fmla="*/ 85 w 186"/>
                    <a:gd name="T79" fmla="*/ 9 h 178"/>
                    <a:gd name="T80" fmla="*/ 71 w 186"/>
                    <a:gd name="T81" fmla="*/ 8 h 178"/>
                    <a:gd name="T82" fmla="*/ 57 w 186"/>
                    <a:gd name="T83" fmla="*/ 1 h 178"/>
                    <a:gd name="T84" fmla="*/ 46 w 186"/>
                    <a:gd name="T85" fmla="*/ 1 h 178"/>
                    <a:gd name="T86" fmla="*/ 34 w 186"/>
                    <a:gd name="T87" fmla="*/ 6 h 178"/>
                    <a:gd name="T88" fmla="*/ 26 w 186"/>
                    <a:gd name="T89" fmla="*/ 14 h 178"/>
                    <a:gd name="T90" fmla="*/ 16 w 186"/>
                    <a:gd name="T91" fmla="*/ 13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6" h="178">
                      <a:moveTo>
                        <a:pt x="9" y="9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4" y="21"/>
                        <a:pt x="14" y="22"/>
                      </a:cubicBezTo>
                      <a:cubicBezTo>
                        <a:pt x="15" y="23"/>
                        <a:pt x="15" y="28"/>
                        <a:pt x="15" y="28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1" y="48"/>
                        <a:pt x="11" y="49"/>
                      </a:cubicBezTo>
                      <a:cubicBezTo>
                        <a:pt x="11" y="50"/>
                        <a:pt x="6" y="56"/>
                        <a:pt x="6" y="56"/>
                      </a:cubicBezTo>
                      <a:cubicBezTo>
                        <a:pt x="1" y="61"/>
                        <a:pt x="1" y="61"/>
                        <a:pt x="1" y="61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2" y="77"/>
                        <a:pt x="0" y="80"/>
                        <a:pt x="0" y="81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4" y="94"/>
                        <a:pt x="4" y="95"/>
                      </a:cubicBezTo>
                      <a:cubicBezTo>
                        <a:pt x="4" y="96"/>
                        <a:pt x="6" y="100"/>
                        <a:pt x="6" y="100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18" y="129"/>
                        <a:pt x="18" y="129"/>
                        <a:pt x="1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44" y="128"/>
                        <a:pt x="44" y="128"/>
                        <a:pt x="44" y="128"/>
                      </a:cubicBezTo>
                      <a:cubicBezTo>
                        <a:pt x="53" y="130"/>
                        <a:pt x="53" y="130"/>
                        <a:pt x="53" y="130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6" y="156"/>
                        <a:pt x="66" y="156"/>
                        <a:pt x="66" y="156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3" y="175"/>
                        <a:pt x="73" y="175"/>
                        <a:pt x="73" y="175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83" y="178"/>
                        <a:pt x="83" y="178"/>
                        <a:pt x="83" y="178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91" y="173"/>
                        <a:pt x="91" y="173"/>
                        <a:pt x="91" y="173"/>
                      </a:cubicBezTo>
                      <a:cubicBezTo>
                        <a:pt x="97" y="173"/>
                        <a:pt x="97" y="173"/>
                        <a:pt x="97" y="173"/>
                      </a:cubicBezTo>
                      <a:cubicBezTo>
                        <a:pt x="99" y="176"/>
                        <a:pt x="99" y="176"/>
                        <a:pt x="99" y="176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5" y="174"/>
                        <a:pt x="105" y="174"/>
                        <a:pt x="105" y="174"/>
                      </a:cubicBezTo>
                      <a:cubicBezTo>
                        <a:pt x="106" y="166"/>
                        <a:pt x="106" y="166"/>
                        <a:pt x="106" y="166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6" y="153"/>
                        <a:pt x="116" y="153"/>
                        <a:pt x="116" y="153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33" y="142"/>
                        <a:pt x="133" y="142"/>
                        <a:pt x="133" y="142"/>
                      </a:cubicBezTo>
                      <a:cubicBezTo>
                        <a:pt x="138" y="137"/>
                        <a:pt x="138" y="137"/>
                        <a:pt x="138" y="137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58" y="120"/>
                        <a:pt x="158" y="120"/>
                        <a:pt x="158" y="120"/>
                      </a:cubicBezTo>
                      <a:cubicBezTo>
                        <a:pt x="158" y="120"/>
                        <a:pt x="158" y="116"/>
                        <a:pt x="159" y="115"/>
                      </a:cubicBezTo>
                      <a:cubicBezTo>
                        <a:pt x="159" y="114"/>
                        <a:pt x="162" y="110"/>
                        <a:pt x="162" y="110"/>
                      </a:cubicBezTo>
                      <a:cubicBezTo>
                        <a:pt x="163" y="104"/>
                        <a:pt x="163" y="104"/>
                        <a:pt x="163" y="104"/>
                      </a:cubicBezTo>
                      <a:cubicBezTo>
                        <a:pt x="167" y="97"/>
                        <a:pt x="167" y="97"/>
                        <a:pt x="167" y="97"/>
                      </a:cubicBezTo>
                      <a:cubicBezTo>
                        <a:pt x="174" y="88"/>
                        <a:pt x="174" y="88"/>
                        <a:pt x="174" y="88"/>
                      </a:cubicBezTo>
                      <a:cubicBezTo>
                        <a:pt x="179" y="81"/>
                        <a:pt x="179" y="81"/>
                        <a:pt x="179" y="81"/>
                      </a:cubicBezTo>
                      <a:cubicBezTo>
                        <a:pt x="184" y="77"/>
                        <a:pt x="184" y="77"/>
                        <a:pt x="184" y="77"/>
                      </a:cubicBezTo>
                      <a:cubicBezTo>
                        <a:pt x="186" y="76"/>
                        <a:pt x="186" y="76"/>
                        <a:pt x="186" y="76"/>
                      </a:cubicBezTo>
                      <a:cubicBezTo>
                        <a:pt x="186" y="57"/>
                        <a:pt x="186" y="57"/>
                        <a:pt x="186" y="57"/>
                      </a:cubicBezTo>
                      <a:cubicBezTo>
                        <a:pt x="179" y="55"/>
                        <a:pt x="179" y="55"/>
                        <a:pt x="179" y="55"/>
                      </a:cubicBezTo>
                      <a:cubicBezTo>
                        <a:pt x="169" y="52"/>
                        <a:pt x="169" y="52"/>
                        <a:pt x="169" y="52"/>
                      </a:cubicBezTo>
                      <a:cubicBezTo>
                        <a:pt x="169" y="52"/>
                        <a:pt x="159" y="46"/>
                        <a:pt x="157" y="45"/>
                      </a:cubicBezTo>
                      <a:cubicBezTo>
                        <a:pt x="156" y="44"/>
                        <a:pt x="151" y="42"/>
                        <a:pt x="150" y="41"/>
                      </a:cubicBezTo>
                      <a:cubicBezTo>
                        <a:pt x="149" y="40"/>
                        <a:pt x="144" y="40"/>
                        <a:pt x="142" y="40"/>
                      </a:cubicBezTo>
                      <a:cubicBezTo>
                        <a:pt x="140" y="40"/>
                        <a:pt x="137" y="40"/>
                        <a:pt x="135" y="39"/>
                      </a:cubicBezTo>
                      <a:cubicBezTo>
                        <a:pt x="134" y="38"/>
                        <a:pt x="135" y="29"/>
                        <a:pt x="135" y="29"/>
                      </a:cubicBezTo>
                      <a:cubicBezTo>
                        <a:pt x="135" y="29"/>
                        <a:pt x="130" y="27"/>
                        <a:pt x="129" y="26"/>
                      </a:cubicBezTo>
                      <a:cubicBezTo>
                        <a:pt x="128" y="25"/>
                        <a:pt x="130" y="23"/>
                        <a:pt x="128" y="22"/>
                      </a:cubicBezTo>
                      <a:cubicBezTo>
                        <a:pt x="126" y="21"/>
                        <a:pt x="121" y="21"/>
                        <a:pt x="119" y="21"/>
                      </a:cubicBezTo>
                      <a:cubicBezTo>
                        <a:pt x="117" y="21"/>
                        <a:pt x="111" y="21"/>
                        <a:pt x="111" y="21"/>
                      </a:cubicBezTo>
                      <a:cubicBezTo>
                        <a:pt x="109" y="15"/>
                        <a:pt x="109" y="15"/>
                        <a:pt x="109" y="15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3" y="8"/>
                        <a:pt x="113" y="8"/>
                        <a:pt x="113" y="8"/>
                      </a:cubicBezTo>
                      <a:cubicBezTo>
                        <a:pt x="115" y="4"/>
                        <a:pt x="115" y="4"/>
                        <a:pt x="115" y="4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11" y="6"/>
                        <a:pt x="111" y="6"/>
                        <a:pt x="111" y="6"/>
                      </a:cubicBezTo>
                      <a:cubicBezTo>
                        <a:pt x="105" y="8"/>
                        <a:pt x="105" y="8"/>
                        <a:pt x="105" y="8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99" y="8"/>
                        <a:pt x="93" y="8"/>
                        <a:pt x="92" y="8"/>
                      </a:cubicBezTo>
                      <a:cubicBezTo>
                        <a:pt x="91" y="8"/>
                        <a:pt x="85" y="9"/>
                        <a:pt x="85" y="9"/>
                      </a:cubicBezTo>
                      <a:cubicBezTo>
                        <a:pt x="85" y="9"/>
                        <a:pt x="80" y="9"/>
                        <a:pt x="78" y="9"/>
                      </a:cubicBezTo>
                      <a:cubicBezTo>
                        <a:pt x="76" y="9"/>
                        <a:pt x="73" y="9"/>
                        <a:pt x="71" y="8"/>
                      </a:cubicBezTo>
                      <a:cubicBezTo>
                        <a:pt x="69" y="7"/>
                        <a:pt x="66" y="6"/>
                        <a:pt x="65" y="5"/>
                      </a:cubicBezTo>
                      <a:cubicBezTo>
                        <a:pt x="64" y="5"/>
                        <a:pt x="57" y="1"/>
                        <a:pt x="57" y="1"/>
                      </a:cubicBezTo>
                      <a:cubicBezTo>
                        <a:pt x="57" y="1"/>
                        <a:pt x="55" y="0"/>
                        <a:pt x="53" y="0"/>
                      </a:cubicBezTo>
                      <a:cubicBezTo>
                        <a:pt x="52" y="0"/>
                        <a:pt x="47" y="1"/>
                        <a:pt x="46" y="1"/>
                      </a:cubicBezTo>
                      <a:cubicBezTo>
                        <a:pt x="45" y="1"/>
                        <a:pt x="38" y="3"/>
                        <a:pt x="38" y="3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18" y="13"/>
                        <a:pt x="16" y="13"/>
                      </a:cubicBezTo>
                      <a:cubicBezTo>
                        <a:pt x="15" y="13"/>
                        <a:pt x="9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9" name="Freeform 18"/>
                <p:cNvSpPr>
                  <a:spLocks/>
                </p:cNvSpPr>
                <p:nvPr/>
              </p:nvSpPr>
              <p:spPr bwMode="auto">
                <a:xfrm>
                  <a:off x="9185275" y="2878138"/>
                  <a:ext cx="706437" cy="654050"/>
                </a:xfrm>
                <a:custGeom>
                  <a:avLst/>
                  <a:gdLst>
                    <a:gd name="T0" fmla="*/ 78 w 188"/>
                    <a:gd name="T1" fmla="*/ 3 h 174"/>
                    <a:gd name="T2" fmla="*/ 89 w 188"/>
                    <a:gd name="T3" fmla="*/ 8 h 174"/>
                    <a:gd name="T4" fmla="*/ 101 w 188"/>
                    <a:gd name="T5" fmla="*/ 15 h 174"/>
                    <a:gd name="T6" fmla="*/ 107 w 188"/>
                    <a:gd name="T7" fmla="*/ 4 h 174"/>
                    <a:gd name="T8" fmla="*/ 117 w 188"/>
                    <a:gd name="T9" fmla="*/ 9 h 174"/>
                    <a:gd name="T10" fmla="*/ 122 w 188"/>
                    <a:gd name="T11" fmla="*/ 14 h 174"/>
                    <a:gd name="T12" fmla="*/ 134 w 188"/>
                    <a:gd name="T13" fmla="*/ 14 h 174"/>
                    <a:gd name="T14" fmla="*/ 141 w 188"/>
                    <a:gd name="T15" fmla="*/ 18 h 174"/>
                    <a:gd name="T16" fmla="*/ 148 w 188"/>
                    <a:gd name="T17" fmla="*/ 15 h 174"/>
                    <a:gd name="T18" fmla="*/ 159 w 188"/>
                    <a:gd name="T19" fmla="*/ 10 h 174"/>
                    <a:gd name="T20" fmla="*/ 173 w 188"/>
                    <a:gd name="T21" fmla="*/ 7 h 174"/>
                    <a:gd name="T22" fmla="*/ 182 w 188"/>
                    <a:gd name="T23" fmla="*/ 6 h 174"/>
                    <a:gd name="T24" fmla="*/ 180 w 188"/>
                    <a:gd name="T25" fmla="*/ 17 h 174"/>
                    <a:gd name="T26" fmla="*/ 183 w 188"/>
                    <a:gd name="T27" fmla="*/ 37 h 174"/>
                    <a:gd name="T28" fmla="*/ 188 w 188"/>
                    <a:gd name="T29" fmla="*/ 42 h 174"/>
                    <a:gd name="T30" fmla="*/ 187 w 188"/>
                    <a:gd name="T31" fmla="*/ 54 h 174"/>
                    <a:gd name="T32" fmla="*/ 181 w 188"/>
                    <a:gd name="T33" fmla="*/ 51 h 174"/>
                    <a:gd name="T34" fmla="*/ 173 w 188"/>
                    <a:gd name="T35" fmla="*/ 50 h 174"/>
                    <a:gd name="T36" fmla="*/ 172 w 188"/>
                    <a:gd name="T37" fmla="*/ 57 h 174"/>
                    <a:gd name="T38" fmla="*/ 162 w 188"/>
                    <a:gd name="T39" fmla="*/ 59 h 174"/>
                    <a:gd name="T40" fmla="*/ 162 w 188"/>
                    <a:gd name="T41" fmla="*/ 72 h 174"/>
                    <a:gd name="T42" fmla="*/ 163 w 188"/>
                    <a:gd name="T43" fmla="*/ 77 h 174"/>
                    <a:gd name="T44" fmla="*/ 160 w 188"/>
                    <a:gd name="T45" fmla="*/ 81 h 174"/>
                    <a:gd name="T46" fmla="*/ 150 w 188"/>
                    <a:gd name="T47" fmla="*/ 88 h 174"/>
                    <a:gd name="T48" fmla="*/ 149 w 188"/>
                    <a:gd name="T49" fmla="*/ 99 h 174"/>
                    <a:gd name="T50" fmla="*/ 152 w 188"/>
                    <a:gd name="T51" fmla="*/ 105 h 174"/>
                    <a:gd name="T52" fmla="*/ 155 w 188"/>
                    <a:gd name="T53" fmla="*/ 112 h 174"/>
                    <a:gd name="T54" fmla="*/ 147 w 188"/>
                    <a:gd name="T55" fmla="*/ 119 h 174"/>
                    <a:gd name="T56" fmla="*/ 147 w 188"/>
                    <a:gd name="T57" fmla="*/ 126 h 174"/>
                    <a:gd name="T58" fmla="*/ 151 w 188"/>
                    <a:gd name="T59" fmla="*/ 129 h 174"/>
                    <a:gd name="T60" fmla="*/ 151 w 188"/>
                    <a:gd name="T61" fmla="*/ 138 h 174"/>
                    <a:gd name="T62" fmla="*/ 142 w 188"/>
                    <a:gd name="T63" fmla="*/ 143 h 174"/>
                    <a:gd name="T64" fmla="*/ 138 w 188"/>
                    <a:gd name="T65" fmla="*/ 150 h 174"/>
                    <a:gd name="T66" fmla="*/ 128 w 188"/>
                    <a:gd name="T67" fmla="*/ 147 h 174"/>
                    <a:gd name="T68" fmla="*/ 113 w 188"/>
                    <a:gd name="T69" fmla="*/ 146 h 174"/>
                    <a:gd name="T70" fmla="*/ 102 w 188"/>
                    <a:gd name="T71" fmla="*/ 149 h 174"/>
                    <a:gd name="T72" fmla="*/ 91 w 188"/>
                    <a:gd name="T73" fmla="*/ 151 h 174"/>
                    <a:gd name="T74" fmla="*/ 75 w 188"/>
                    <a:gd name="T75" fmla="*/ 154 h 174"/>
                    <a:gd name="T76" fmla="*/ 65 w 188"/>
                    <a:gd name="T77" fmla="*/ 164 h 174"/>
                    <a:gd name="T78" fmla="*/ 56 w 188"/>
                    <a:gd name="T79" fmla="*/ 174 h 174"/>
                    <a:gd name="T80" fmla="*/ 43 w 188"/>
                    <a:gd name="T81" fmla="*/ 167 h 174"/>
                    <a:gd name="T82" fmla="*/ 29 w 188"/>
                    <a:gd name="T83" fmla="*/ 160 h 174"/>
                    <a:gd name="T84" fmla="*/ 17 w 188"/>
                    <a:gd name="T85" fmla="*/ 153 h 174"/>
                    <a:gd name="T86" fmla="*/ 8 w 188"/>
                    <a:gd name="T87" fmla="*/ 148 h 174"/>
                    <a:gd name="T88" fmla="*/ 3 w 188"/>
                    <a:gd name="T89" fmla="*/ 141 h 174"/>
                    <a:gd name="T90" fmla="*/ 2 w 188"/>
                    <a:gd name="T91" fmla="*/ 131 h 174"/>
                    <a:gd name="T92" fmla="*/ 0 w 188"/>
                    <a:gd name="T93" fmla="*/ 117 h 174"/>
                    <a:gd name="T94" fmla="*/ 9 w 188"/>
                    <a:gd name="T95" fmla="*/ 106 h 174"/>
                    <a:gd name="T96" fmla="*/ 16 w 188"/>
                    <a:gd name="T97" fmla="*/ 95 h 174"/>
                    <a:gd name="T98" fmla="*/ 30 w 188"/>
                    <a:gd name="T99" fmla="*/ 82 h 174"/>
                    <a:gd name="T100" fmla="*/ 37 w 188"/>
                    <a:gd name="T101" fmla="*/ 76 h 174"/>
                    <a:gd name="T102" fmla="*/ 44 w 188"/>
                    <a:gd name="T103" fmla="*/ 63 h 174"/>
                    <a:gd name="T104" fmla="*/ 54 w 188"/>
                    <a:gd name="T105" fmla="*/ 56 h 174"/>
                    <a:gd name="T106" fmla="*/ 59 w 188"/>
                    <a:gd name="T107" fmla="*/ 39 h 174"/>
                    <a:gd name="T108" fmla="*/ 64 w 188"/>
                    <a:gd name="T109" fmla="*/ 25 h 174"/>
                    <a:gd name="T110" fmla="*/ 68 w 188"/>
                    <a:gd name="T111" fmla="*/ 9 h 174"/>
                    <a:gd name="T112" fmla="*/ 73 w 188"/>
                    <a:gd name="T113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8" h="174">
                      <a:moveTo>
                        <a:pt x="73" y="0"/>
                      </a:move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9" y="8"/>
                        <a:pt x="89" y="8"/>
                        <a:pt x="89" y="8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34" y="14"/>
                        <a:pt x="134" y="14"/>
                        <a:pt x="134" y="14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1" y="18"/>
                        <a:pt x="141" y="18"/>
                        <a:pt x="141" y="18"/>
                      </a:cubicBezTo>
                      <a:cubicBezTo>
                        <a:pt x="148" y="18"/>
                        <a:pt x="148" y="18"/>
                        <a:pt x="148" y="18"/>
                      </a:cubicBezTo>
                      <a:cubicBezTo>
                        <a:pt x="148" y="15"/>
                        <a:pt x="148" y="15"/>
                        <a:pt x="148" y="15"/>
                      </a:cubicBezTo>
                      <a:cubicBezTo>
                        <a:pt x="154" y="13"/>
                        <a:pt x="154" y="13"/>
                        <a:pt x="154" y="13"/>
                      </a:cubicBezTo>
                      <a:cubicBezTo>
                        <a:pt x="159" y="10"/>
                        <a:pt x="159" y="10"/>
                        <a:pt x="159" y="10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73" y="7"/>
                        <a:pt x="173" y="7"/>
                        <a:pt x="173" y="7"/>
                      </a:cubicBezTo>
                      <a:cubicBezTo>
                        <a:pt x="178" y="6"/>
                        <a:pt x="178" y="6"/>
                        <a:pt x="178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16"/>
                        <a:pt x="182" y="16"/>
                        <a:pt x="182" y="16"/>
                      </a:cubicBezTo>
                      <a:cubicBezTo>
                        <a:pt x="180" y="17"/>
                        <a:pt x="180" y="17"/>
                        <a:pt x="180" y="17"/>
                      </a:cubicBezTo>
                      <a:cubicBezTo>
                        <a:pt x="181" y="34"/>
                        <a:pt x="181" y="34"/>
                        <a:pt x="181" y="34"/>
                      </a:cubicBezTo>
                      <a:cubicBezTo>
                        <a:pt x="183" y="37"/>
                        <a:pt x="183" y="37"/>
                        <a:pt x="183" y="37"/>
                      </a:cubicBezTo>
                      <a:cubicBezTo>
                        <a:pt x="186" y="41"/>
                        <a:pt x="186" y="41"/>
                        <a:pt x="186" y="41"/>
                      </a:cubicBezTo>
                      <a:cubicBezTo>
                        <a:pt x="188" y="42"/>
                        <a:pt x="188" y="42"/>
                        <a:pt x="188" y="42"/>
                      </a:cubicBezTo>
                      <a:cubicBezTo>
                        <a:pt x="188" y="52"/>
                        <a:pt x="188" y="52"/>
                        <a:pt x="188" y="52"/>
                      </a:cubicBezTo>
                      <a:cubicBezTo>
                        <a:pt x="187" y="54"/>
                        <a:pt x="187" y="54"/>
                        <a:pt x="187" y="54"/>
                      </a:cubicBezTo>
                      <a:cubicBezTo>
                        <a:pt x="184" y="54"/>
                        <a:pt x="184" y="54"/>
                        <a:pt x="184" y="54"/>
                      </a:cubicBezTo>
                      <a:cubicBezTo>
                        <a:pt x="181" y="51"/>
                        <a:pt x="181" y="51"/>
                        <a:pt x="181" y="51"/>
                      </a:cubicBezTo>
                      <a:cubicBezTo>
                        <a:pt x="177" y="49"/>
                        <a:pt x="177" y="49"/>
                        <a:pt x="177" y="49"/>
                      </a:cubicBezTo>
                      <a:cubicBezTo>
                        <a:pt x="173" y="50"/>
                        <a:pt x="173" y="50"/>
                        <a:pt x="173" y="50"/>
                      </a:cubicBezTo>
                      <a:cubicBezTo>
                        <a:pt x="172" y="54"/>
                        <a:pt x="172" y="54"/>
                        <a:pt x="172" y="54"/>
                      </a:cubicBezTo>
                      <a:cubicBezTo>
                        <a:pt x="172" y="57"/>
                        <a:pt x="172" y="57"/>
                        <a:pt x="172" y="57"/>
                      </a:cubicBezTo>
                      <a:cubicBezTo>
                        <a:pt x="166" y="58"/>
                        <a:pt x="166" y="58"/>
                        <a:pt x="166" y="58"/>
                      </a:cubicBezTo>
                      <a:cubicBezTo>
                        <a:pt x="162" y="59"/>
                        <a:pt x="162" y="59"/>
                        <a:pt x="162" y="59"/>
                      </a:cubicBezTo>
                      <a:cubicBezTo>
                        <a:pt x="162" y="63"/>
                        <a:pt x="162" y="63"/>
                        <a:pt x="162" y="63"/>
                      </a:cubicBezTo>
                      <a:cubicBezTo>
                        <a:pt x="162" y="72"/>
                        <a:pt x="162" y="72"/>
                        <a:pt x="162" y="72"/>
                      </a:cubicBezTo>
                      <a:cubicBezTo>
                        <a:pt x="163" y="75"/>
                        <a:pt x="163" y="75"/>
                        <a:pt x="163" y="75"/>
                      </a:cubicBezTo>
                      <a:cubicBezTo>
                        <a:pt x="163" y="77"/>
                        <a:pt x="163" y="77"/>
                        <a:pt x="163" y="77"/>
                      </a:cubicBezTo>
                      <a:cubicBezTo>
                        <a:pt x="164" y="81"/>
                        <a:pt x="164" y="81"/>
                        <a:pt x="164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54" y="82"/>
                        <a:pt x="154" y="82"/>
                        <a:pt x="154" y="82"/>
                      </a:cubicBezTo>
                      <a:cubicBezTo>
                        <a:pt x="150" y="88"/>
                        <a:pt x="150" y="88"/>
                        <a:pt x="150" y="88"/>
                      </a:cubicBezTo>
                      <a:cubicBezTo>
                        <a:pt x="149" y="94"/>
                        <a:pt x="149" y="94"/>
                        <a:pt x="149" y="94"/>
                      </a:cubicBezTo>
                      <a:cubicBezTo>
                        <a:pt x="149" y="99"/>
                        <a:pt x="149" y="99"/>
                        <a:pt x="149" y="99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ubicBezTo>
                        <a:pt x="152" y="105"/>
                        <a:pt x="152" y="105"/>
                        <a:pt x="152" y="105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12"/>
                        <a:pt x="155" y="112"/>
                        <a:pt x="155" y="112"/>
                      </a:cubicBezTo>
                      <a:cubicBezTo>
                        <a:pt x="151" y="115"/>
                        <a:pt x="151" y="115"/>
                        <a:pt x="151" y="115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6" y="122"/>
                        <a:pt x="146" y="122"/>
                        <a:pt x="146" y="122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50" y="127"/>
                        <a:pt x="150" y="127"/>
                        <a:pt x="150" y="127"/>
                      </a:cubicBezTo>
                      <a:cubicBezTo>
                        <a:pt x="151" y="129"/>
                        <a:pt x="151" y="129"/>
                        <a:pt x="151" y="129"/>
                      </a:cubicBezTo>
                      <a:cubicBezTo>
                        <a:pt x="151" y="135"/>
                        <a:pt x="151" y="135"/>
                        <a:pt x="151" y="135"/>
                      </a:cubicBezTo>
                      <a:cubicBezTo>
                        <a:pt x="151" y="138"/>
                        <a:pt x="151" y="138"/>
                        <a:pt x="151" y="138"/>
                      </a:cubicBezTo>
                      <a:cubicBezTo>
                        <a:pt x="147" y="141"/>
                        <a:pt x="147" y="141"/>
                        <a:pt x="147" y="141"/>
                      </a:cubicBezTo>
                      <a:cubicBezTo>
                        <a:pt x="142" y="143"/>
                        <a:pt x="142" y="143"/>
                        <a:pt x="142" y="143"/>
                      </a:cubicBezTo>
                      <a:cubicBezTo>
                        <a:pt x="139" y="147"/>
                        <a:pt x="139" y="147"/>
                        <a:pt x="139" y="147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4" y="148"/>
                        <a:pt x="134" y="148"/>
                        <a:pt x="134" y="148"/>
                      </a:cubicBezTo>
                      <a:cubicBezTo>
                        <a:pt x="128" y="147"/>
                        <a:pt x="128" y="147"/>
                        <a:pt x="128" y="147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13" y="146"/>
                        <a:pt x="113" y="146"/>
                        <a:pt x="113" y="146"/>
                      </a:cubicBezTo>
                      <a:cubicBezTo>
                        <a:pt x="113" y="146"/>
                        <a:pt x="109" y="147"/>
                        <a:pt x="108" y="147"/>
                      </a:cubicBezTo>
                      <a:cubicBezTo>
                        <a:pt x="107" y="147"/>
                        <a:pt x="102" y="149"/>
                        <a:pt x="102" y="149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1" y="151"/>
                        <a:pt x="91" y="151"/>
                        <a:pt x="91" y="151"/>
                      </a:cubicBezTo>
                      <a:cubicBezTo>
                        <a:pt x="81" y="153"/>
                        <a:pt x="81" y="153"/>
                        <a:pt x="81" y="153"/>
                      </a:cubicBezTo>
                      <a:cubicBezTo>
                        <a:pt x="81" y="153"/>
                        <a:pt x="76" y="154"/>
                        <a:pt x="75" y="154"/>
                      </a:cubicBezTo>
                      <a:cubicBezTo>
                        <a:pt x="74" y="154"/>
                        <a:pt x="70" y="158"/>
                        <a:pt x="70" y="158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56" y="174"/>
                        <a:pt x="56" y="174"/>
                        <a:pt x="56" y="174"/>
                      </a:cubicBezTo>
                      <a:cubicBezTo>
                        <a:pt x="50" y="170"/>
                        <a:pt x="50" y="170"/>
                        <a:pt x="50" y="170"/>
                      </a:cubicBezTo>
                      <a:cubicBezTo>
                        <a:pt x="43" y="167"/>
                        <a:pt x="43" y="167"/>
                        <a:pt x="43" y="167"/>
                      </a:cubicBezTo>
                      <a:cubicBezTo>
                        <a:pt x="43" y="167"/>
                        <a:pt x="39" y="164"/>
                        <a:pt x="38" y="164"/>
                      </a:cubicBezTo>
                      <a:cubicBezTo>
                        <a:pt x="36" y="164"/>
                        <a:pt x="30" y="160"/>
                        <a:pt x="29" y="160"/>
                      </a:cubicBezTo>
                      <a:cubicBezTo>
                        <a:pt x="28" y="160"/>
                        <a:pt x="23" y="157"/>
                        <a:pt x="23" y="157"/>
                      </a:cubicBezTo>
                      <a:cubicBezTo>
                        <a:pt x="22" y="156"/>
                        <a:pt x="20" y="154"/>
                        <a:pt x="17" y="153"/>
                      </a:cubicBezTo>
                      <a:cubicBezTo>
                        <a:pt x="14" y="152"/>
                        <a:pt x="11" y="151"/>
                        <a:pt x="11" y="151"/>
                      </a:cubicBezTo>
                      <a:cubicBezTo>
                        <a:pt x="8" y="148"/>
                        <a:pt x="8" y="148"/>
                        <a:pt x="8" y="148"/>
                      </a:cubicBezTo>
                      <a:cubicBezTo>
                        <a:pt x="8" y="144"/>
                        <a:pt x="8" y="144"/>
                        <a:pt x="8" y="144"/>
                      </a:cubicBezTo>
                      <a:cubicBezTo>
                        <a:pt x="3" y="141"/>
                        <a:pt x="3" y="141"/>
                        <a:pt x="3" y="141"/>
                      </a:cubicBezTo>
                      <a:cubicBezTo>
                        <a:pt x="2" y="136"/>
                        <a:pt x="2" y="136"/>
                        <a:pt x="2" y="136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0" y="117"/>
                        <a:pt x="0" y="117"/>
                        <a:pt x="0" y="117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" y="106"/>
                        <a:pt x="9" y="106"/>
                        <a:pt x="9" y="106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62" y="32"/>
                        <a:pt x="62" y="32"/>
                        <a:pt x="62" y="32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5"/>
                        <a:pt x="64" y="21"/>
                        <a:pt x="65" y="19"/>
                      </a:cubicBezTo>
                      <a:cubicBezTo>
                        <a:pt x="67" y="16"/>
                        <a:pt x="67" y="10"/>
                        <a:pt x="68" y="9"/>
                      </a:cubicBezTo>
                      <a:cubicBezTo>
                        <a:pt x="69" y="9"/>
                        <a:pt x="71" y="3"/>
                        <a:pt x="71" y="3"/>
                      </a:cubicBezTo>
                      <a:lnTo>
                        <a:pt x="7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162" name="Grupo 50"/>
              <p:cNvGrpSpPr/>
              <p:nvPr/>
            </p:nvGrpSpPr>
            <p:grpSpPr>
              <a:xfrm>
                <a:off x="9131434" y="3331562"/>
                <a:ext cx="1304924" cy="1079501"/>
                <a:chOff x="9215438" y="3032125"/>
                <a:chExt cx="1304924" cy="1079501"/>
              </a:xfrm>
              <a:grpFill/>
            </p:grpSpPr>
            <p:sp>
              <p:nvSpPr>
                <p:cNvPr id="193" name="Freeform 20"/>
                <p:cNvSpPr>
                  <a:spLocks/>
                </p:cNvSpPr>
                <p:nvPr/>
              </p:nvSpPr>
              <p:spPr bwMode="auto">
                <a:xfrm>
                  <a:off x="9215438" y="3595688"/>
                  <a:ext cx="838200" cy="515938"/>
                </a:xfrm>
                <a:custGeom>
                  <a:avLst/>
                  <a:gdLst>
                    <a:gd name="T0" fmla="*/ 9 w 223"/>
                    <a:gd name="T1" fmla="*/ 69 h 137"/>
                    <a:gd name="T2" fmla="*/ 26 w 223"/>
                    <a:gd name="T3" fmla="*/ 69 h 137"/>
                    <a:gd name="T4" fmla="*/ 39 w 223"/>
                    <a:gd name="T5" fmla="*/ 71 h 137"/>
                    <a:gd name="T6" fmla="*/ 49 w 223"/>
                    <a:gd name="T7" fmla="*/ 76 h 137"/>
                    <a:gd name="T8" fmla="*/ 65 w 223"/>
                    <a:gd name="T9" fmla="*/ 76 h 137"/>
                    <a:gd name="T10" fmla="*/ 78 w 223"/>
                    <a:gd name="T11" fmla="*/ 77 h 137"/>
                    <a:gd name="T12" fmla="*/ 83 w 223"/>
                    <a:gd name="T13" fmla="*/ 83 h 137"/>
                    <a:gd name="T14" fmla="*/ 87 w 223"/>
                    <a:gd name="T15" fmla="*/ 89 h 137"/>
                    <a:gd name="T16" fmla="*/ 87 w 223"/>
                    <a:gd name="T17" fmla="*/ 98 h 137"/>
                    <a:gd name="T18" fmla="*/ 88 w 223"/>
                    <a:gd name="T19" fmla="*/ 105 h 137"/>
                    <a:gd name="T20" fmla="*/ 91 w 223"/>
                    <a:gd name="T21" fmla="*/ 109 h 137"/>
                    <a:gd name="T22" fmla="*/ 93 w 223"/>
                    <a:gd name="T23" fmla="*/ 115 h 137"/>
                    <a:gd name="T24" fmla="*/ 93 w 223"/>
                    <a:gd name="T25" fmla="*/ 123 h 137"/>
                    <a:gd name="T26" fmla="*/ 109 w 223"/>
                    <a:gd name="T27" fmla="*/ 124 h 137"/>
                    <a:gd name="T28" fmla="*/ 113 w 223"/>
                    <a:gd name="T29" fmla="*/ 127 h 137"/>
                    <a:gd name="T30" fmla="*/ 115 w 223"/>
                    <a:gd name="T31" fmla="*/ 134 h 137"/>
                    <a:gd name="T32" fmla="*/ 124 w 223"/>
                    <a:gd name="T33" fmla="*/ 136 h 137"/>
                    <a:gd name="T34" fmla="*/ 128 w 223"/>
                    <a:gd name="T35" fmla="*/ 136 h 137"/>
                    <a:gd name="T36" fmla="*/ 138 w 223"/>
                    <a:gd name="T37" fmla="*/ 127 h 137"/>
                    <a:gd name="T38" fmla="*/ 151 w 223"/>
                    <a:gd name="T39" fmla="*/ 118 h 137"/>
                    <a:gd name="T40" fmla="*/ 161 w 223"/>
                    <a:gd name="T41" fmla="*/ 109 h 137"/>
                    <a:gd name="T42" fmla="*/ 172 w 223"/>
                    <a:gd name="T43" fmla="*/ 105 h 137"/>
                    <a:gd name="T44" fmla="*/ 179 w 223"/>
                    <a:gd name="T45" fmla="*/ 100 h 137"/>
                    <a:gd name="T46" fmla="*/ 198 w 223"/>
                    <a:gd name="T47" fmla="*/ 96 h 137"/>
                    <a:gd name="T48" fmla="*/ 209 w 223"/>
                    <a:gd name="T49" fmla="*/ 90 h 137"/>
                    <a:gd name="T50" fmla="*/ 219 w 223"/>
                    <a:gd name="T51" fmla="*/ 88 h 137"/>
                    <a:gd name="T52" fmla="*/ 219 w 223"/>
                    <a:gd name="T53" fmla="*/ 82 h 137"/>
                    <a:gd name="T54" fmla="*/ 223 w 223"/>
                    <a:gd name="T55" fmla="*/ 73 h 137"/>
                    <a:gd name="T56" fmla="*/ 214 w 223"/>
                    <a:gd name="T57" fmla="*/ 70 h 137"/>
                    <a:gd name="T58" fmla="*/ 203 w 223"/>
                    <a:gd name="T59" fmla="*/ 72 h 137"/>
                    <a:gd name="T60" fmla="*/ 193 w 223"/>
                    <a:gd name="T61" fmla="*/ 76 h 137"/>
                    <a:gd name="T62" fmla="*/ 187 w 223"/>
                    <a:gd name="T63" fmla="*/ 81 h 137"/>
                    <a:gd name="T64" fmla="*/ 170 w 223"/>
                    <a:gd name="T65" fmla="*/ 81 h 137"/>
                    <a:gd name="T66" fmla="*/ 164 w 223"/>
                    <a:gd name="T67" fmla="*/ 74 h 137"/>
                    <a:gd name="T68" fmla="*/ 161 w 223"/>
                    <a:gd name="T69" fmla="*/ 65 h 137"/>
                    <a:gd name="T70" fmla="*/ 160 w 223"/>
                    <a:gd name="T71" fmla="*/ 51 h 137"/>
                    <a:gd name="T72" fmla="*/ 161 w 223"/>
                    <a:gd name="T73" fmla="*/ 42 h 137"/>
                    <a:gd name="T74" fmla="*/ 151 w 223"/>
                    <a:gd name="T75" fmla="*/ 39 h 137"/>
                    <a:gd name="T76" fmla="*/ 146 w 223"/>
                    <a:gd name="T77" fmla="*/ 26 h 137"/>
                    <a:gd name="T78" fmla="*/ 145 w 223"/>
                    <a:gd name="T79" fmla="*/ 14 h 137"/>
                    <a:gd name="T80" fmla="*/ 139 w 223"/>
                    <a:gd name="T81" fmla="*/ 5 h 137"/>
                    <a:gd name="T82" fmla="*/ 131 w 223"/>
                    <a:gd name="T83" fmla="*/ 6 h 137"/>
                    <a:gd name="T84" fmla="*/ 112 w 223"/>
                    <a:gd name="T85" fmla="*/ 7 h 137"/>
                    <a:gd name="T86" fmla="*/ 106 w 223"/>
                    <a:gd name="T87" fmla="*/ 12 h 137"/>
                    <a:gd name="T88" fmla="*/ 100 w 223"/>
                    <a:gd name="T89" fmla="*/ 13 h 137"/>
                    <a:gd name="T90" fmla="*/ 91 w 223"/>
                    <a:gd name="T91" fmla="*/ 6 h 137"/>
                    <a:gd name="T92" fmla="*/ 79 w 223"/>
                    <a:gd name="T93" fmla="*/ 2 h 137"/>
                    <a:gd name="T94" fmla="*/ 61 w 223"/>
                    <a:gd name="T95" fmla="*/ 0 h 137"/>
                    <a:gd name="T96" fmla="*/ 54 w 223"/>
                    <a:gd name="T97" fmla="*/ 2 h 137"/>
                    <a:gd name="T98" fmla="*/ 44 w 223"/>
                    <a:gd name="T99" fmla="*/ 10 h 137"/>
                    <a:gd name="T100" fmla="*/ 31 w 223"/>
                    <a:gd name="T101" fmla="*/ 22 h 137"/>
                    <a:gd name="T102" fmla="*/ 26 w 223"/>
                    <a:gd name="T103" fmla="*/ 33 h 137"/>
                    <a:gd name="T104" fmla="*/ 22 w 223"/>
                    <a:gd name="T105" fmla="*/ 43 h 137"/>
                    <a:gd name="T106" fmla="*/ 19 w 223"/>
                    <a:gd name="T107" fmla="*/ 52 h 137"/>
                    <a:gd name="T108" fmla="*/ 7 w 223"/>
                    <a:gd name="T109" fmla="*/ 61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3" h="137">
                      <a:moveTo>
                        <a:pt x="0" y="68"/>
                      </a:move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74" y="76"/>
                        <a:pt x="74" y="76"/>
                        <a:pt x="74" y="76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80" y="80"/>
                        <a:pt x="80" y="80"/>
                        <a:pt x="80" y="80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94"/>
                        <a:pt x="87" y="94"/>
                        <a:pt x="87" y="94"/>
                      </a:cubicBezTo>
                      <a:cubicBezTo>
                        <a:pt x="87" y="98"/>
                        <a:pt x="87" y="98"/>
                        <a:pt x="87" y="98"/>
                      </a:cubicBezTo>
                      <a:cubicBezTo>
                        <a:pt x="87" y="102"/>
                        <a:pt x="87" y="102"/>
                        <a:pt x="87" y="102"/>
                      </a:cubicBezTo>
                      <a:cubicBezTo>
                        <a:pt x="88" y="105"/>
                        <a:pt x="88" y="105"/>
                        <a:pt x="88" y="105"/>
                      </a:cubicBez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1" y="109"/>
                        <a:pt x="91" y="109"/>
                        <a:pt x="91" y="109"/>
                      </a:cubicBezTo>
                      <a:cubicBezTo>
                        <a:pt x="93" y="112"/>
                        <a:pt x="93" y="112"/>
                        <a:pt x="93" y="112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3" y="120"/>
                        <a:pt x="93" y="120"/>
                        <a:pt x="93" y="120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100" y="124"/>
                        <a:pt x="100" y="124"/>
                        <a:pt x="100" y="124"/>
                      </a:cubicBezTo>
                      <a:cubicBezTo>
                        <a:pt x="109" y="124"/>
                        <a:pt x="109" y="124"/>
                        <a:pt x="109" y="124"/>
                      </a:cubicBezTo>
                      <a:cubicBezTo>
                        <a:pt x="112" y="124"/>
                        <a:pt x="112" y="124"/>
                        <a:pt x="112" y="124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4" y="132"/>
                        <a:pt x="114" y="132"/>
                        <a:pt x="114" y="132"/>
                      </a:cubicBezTo>
                      <a:cubicBezTo>
                        <a:pt x="115" y="134"/>
                        <a:pt x="115" y="134"/>
                        <a:pt x="115" y="134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5" y="137"/>
                        <a:pt x="125" y="137"/>
                        <a:pt x="125" y="137"/>
                      </a:cubicBezTo>
                      <a:cubicBezTo>
                        <a:pt x="128" y="136"/>
                        <a:pt x="128" y="136"/>
                        <a:pt x="128" y="136"/>
                      </a:cubicBezTo>
                      <a:cubicBezTo>
                        <a:pt x="131" y="131"/>
                        <a:pt x="131" y="131"/>
                        <a:pt x="131" y="131"/>
                      </a:cubicBezTo>
                      <a:cubicBezTo>
                        <a:pt x="138" y="127"/>
                        <a:pt x="138" y="127"/>
                        <a:pt x="138" y="127"/>
                      </a:cubicBezTo>
                      <a:cubicBezTo>
                        <a:pt x="138" y="127"/>
                        <a:pt x="141" y="125"/>
                        <a:pt x="141" y="124"/>
                      </a:cubicBezTo>
                      <a:cubicBezTo>
                        <a:pt x="142" y="123"/>
                        <a:pt x="151" y="118"/>
                        <a:pt x="151" y="118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7" y="107"/>
                        <a:pt x="167" y="107"/>
                        <a:pt x="167" y="107"/>
                      </a:cubicBezTo>
                      <a:cubicBezTo>
                        <a:pt x="172" y="105"/>
                        <a:pt x="172" y="105"/>
                        <a:pt x="172" y="105"/>
                      </a:cubicBezTo>
                      <a:cubicBezTo>
                        <a:pt x="175" y="105"/>
                        <a:pt x="175" y="105"/>
                        <a:pt x="175" y="105"/>
                      </a:cubicBezTo>
                      <a:cubicBezTo>
                        <a:pt x="179" y="100"/>
                        <a:pt x="179" y="100"/>
                        <a:pt x="179" y="100"/>
                      </a:cubicBezTo>
                      <a:cubicBezTo>
                        <a:pt x="195" y="100"/>
                        <a:pt x="195" y="100"/>
                        <a:pt x="195" y="100"/>
                      </a:cubicBezTo>
                      <a:cubicBezTo>
                        <a:pt x="198" y="96"/>
                        <a:pt x="198" y="96"/>
                        <a:pt x="198" y="96"/>
                      </a:cubicBezTo>
                      <a:cubicBezTo>
                        <a:pt x="205" y="91"/>
                        <a:pt x="205" y="91"/>
                        <a:pt x="205" y="91"/>
                      </a:cubicBezTo>
                      <a:cubicBezTo>
                        <a:pt x="209" y="90"/>
                        <a:pt x="209" y="90"/>
                        <a:pt x="209" y="90"/>
                      </a:cubicBezTo>
                      <a:cubicBezTo>
                        <a:pt x="215" y="89"/>
                        <a:pt x="215" y="89"/>
                        <a:pt x="215" y="89"/>
                      </a:cubicBezTo>
                      <a:cubicBezTo>
                        <a:pt x="219" y="88"/>
                        <a:pt x="219" y="88"/>
                        <a:pt x="219" y="88"/>
                      </a:cubicBezTo>
                      <a:cubicBezTo>
                        <a:pt x="219" y="85"/>
                        <a:pt x="219" y="85"/>
                        <a:pt x="219" y="85"/>
                      </a:cubicBezTo>
                      <a:cubicBezTo>
                        <a:pt x="219" y="82"/>
                        <a:pt x="219" y="82"/>
                        <a:pt x="219" y="82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3" y="73"/>
                        <a:pt x="223" y="73"/>
                        <a:pt x="223" y="73"/>
                      </a:cubicBezTo>
                      <a:cubicBezTo>
                        <a:pt x="218" y="73"/>
                        <a:pt x="218" y="73"/>
                        <a:pt x="218" y="73"/>
                      </a:cubicBezTo>
                      <a:cubicBezTo>
                        <a:pt x="214" y="70"/>
                        <a:pt x="214" y="70"/>
                        <a:pt x="214" y="70"/>
                      </a:cubicBezTo>
                      <a:cubicBezTo>
                        <a:pt x="208" y="70"/>
                        <a:pt x="208" y="70"/>
                        <a:pt x="208" y="70"/>
                      </a:cubicBezTo>
                      <a:cubicBezTo>
                        <a:pt x="203" y="72"/>
                        <a:pt x="203" y="72"/>
                        <a:pt x="203" y="72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8" y="78"/>
                        <a:pt x="188" y="81"/>
                        <a:pt x="187" y="81"/>
                      </a:cubicBezTo>
                      <a:cubicBezTo>
                        <a:pt x="186" y="81"/>
                        <a:pt x="178" y="81"/>
                        <a:pt x="178" y="81"/>
                      </a:cubicBezTo>
                      <a:cubicBezTo>
                        <a:pt x="170" y="81"/>
                        <a:pt x="170" y="81"/>
                        <a:pt x="170" y="81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4" y="74"/>
                        <a:pt x="164" y="74"/>
                        <a:pt x="164" y="74"/>
                      </a:cubicBezTo>
                      <a:cubicBezTo>
                        <a:pt x="163" y="70"/>
                        <a:pt x="163" y="70"/>
                        <a:pt x="163" y="70"/>
                      </a:cubicBezTo>
                      <a:cubicBezTo>
                        <a:pt x="163" y="70"/>
                        <a:pt x="161" y="66"/>
                        <a:pt x="161" y="65"/>
                      </a:cubicBezTo>
                      <a:cubicBezTo>
                        <a:pt x="160" y="64"/>
                        <a:pt x="160" y="58"/>
                        <a:pt x="160" y="58"/>
                      </a:cubicBezTo>
                      <a:cubicBezTo>
                        <a:pt x="160" y="51"/>
                        <a:pt x="160" y="51"/>
                        <a:pt x="160" y="51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1" y="42"/>
                        <a:pt x="161" y="42"/>
                        <a:pt x="161" y="42"/>
                      </a:cubicBezTo>
                      <a:cubicBezTo>
                        <a:pt x="157" y="41"/>
                        <a:pt x="157" y="41"/>
                        <a:pt x="157" y="41"/>
                      </a:cubicBezTo>
                      <a:cubicBezTo>
                        <a:pt x="157" y="41"/>
                        <a:pt x="152" y="41"/>
                        <a:pt x="151" y="39"/>
                      </a:cubicBezTo>
                      <a:cubicBezTo>
                        <a:pt x="150" y="37"/>
                        <a:pt x="147" y="33"/>
                        <a:pt x="147" y="32"/>
                      </a:cubicBezTo>
                      <a:cubicBezTo>
                        <a:pt x="147" y="31"/>
                        <a:pt x="146" y="28"/>
                        <a:pt x="146" y="26"/>
                      </a:cubicBezTo>
                      <a:cubicBezTo>
                        <a:pt x="146" y="24"/>
                        <a:pt x="145" y="21"/>
                        <a:pt x="145" y="19"/>
                      </a:cubicBezTo>
                      <a:cubicBezTo>
                        <a:pt x="145" y="16"/>
                        <a:pt x="145" y="15"/>
                        <a:pt x="145" y="14"/>
                      </a:cubicBezTo>
                      <a:cubicBezTo>
                        <a:pt x="145" y="13"/>
                        <a:pt x="143" y="8"/>
                        <a:pt x="143" y="8"/>
                      </a:cubicBezTo>
                      <a:cubicBezTo>
                        <a:pt x="139" y="5"/>
                        <a:pt x="139" y="5"/>
                        <a:pt x="139" y="5"/>
                      </a:cubicBezTo>
                      <a:cubicBezTo>
                        <a:pt x="134" y="5"/>
                        <a:pt x="134" y="5"/>
                        <a:pt x="134" y="5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22" y="7"/>
                        <a:pt x="122" y="7"/>
                        <a:pt x="122" y="7"/>
                      </a:cubicBezTo>
                      <a:cubicBezTo>
                        <a:pt x="112" y="7"/>
                        <a:pt x="112" y="7"/>
                        <a:pt x="112" y="7"/>
                      </a:cubicBezTo>
                      <a:cubicBezTo>
                        <a:pt x="108" y="8"/>
                        <a:pt x="108" y="8"/>
                        <a:pt x="108" y="8"/>
                      </a:cubicBezTo>
                      <a:cubicBezTo>
                        <a:pt x="106" y="12"/>
                        <a:pt x="106" y="12"/>
                        <a:pt x="106" y="12"/>
                      </a:cubicBezTo>
                      <a:cubicBezTo>
                        <a:pt x="105" y="15"/>
                        <a:pt x="105" y="15"/>
                        <a:pt x="105" y="15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6"/>
                        <a:pt x="89" y="3"/>
                        <a:pt x="87" y="2"/>
                      </a:cubicBezTo>
                      <a:cubicBezTo>
                        <a:pt x="85" y="2"/>
                        <a:pt x="82" y="2"/>
                        <a:pt x="79" y="2"/>
                      </a:cubicBezTo>
                      <a:cubicBezTo>
                        <a:pt x="76" y="2"/>
                        <a:pt x="67" y="2"/>
                        <a:pt x="67" y="2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2"/>
                        <a:pt x="54" y="2"/>
                        <a:pt x="54" y="2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7" y="61"/>
                        <a:pt x="7" y="61"/>
                        <a:pt x="7" y="61"/>
                      </a:cubicBezTo>
                      <a:lnTo>
                        <a:pt x="0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4" name="Freeform 21"/>
                <p:cNvSpPr>
                  <a:spLocks/>
                </p:cNvSpPr>
                <p:nvPr/>
              </p:nvSpPr>
              <p:spPr bwMode="auto">
                <a:xfrm>
                  <a:off x="10045700" y="3702050"/>
                  <a:ext cx="346075" cy="198438"/>
                </a:xfrm>
                <a:custGeom>
                  <a:avLst/>
                  <a:gdLst>
                    <a:gd name="T0" fmla="*/ 0 w 92"/>
                    <a:gd name="T1" fmla="*/ 39 h 53"/>
                    <a:gd name="T2" fmla="*/ 8 w 92"/>
                    <a:gd name="T3" fmla="*/ 34 h 53"/>
                    <a:gd name="T4" fmla="*/ 13 w 92"/>
                    <a:gd name="T5" fmla="*/ 33 h 53"/>
                    <a:gd name="T6" fmla="*/ 23 w 92"/>
                    <a:gd name="T7" fmla="*/ 33 h 53"/>
                    <a:gd name="T8" fmla="*/ 29 w 92"/>
                    <a:gd name="T9" fmla="*/ 31 h 53"/>
                    <a:gd name="T10" fmla="*/ 33 w 92"/>
                    <a:gd name="T11" fmla="*/ 31 h 53"/>
                    <a:gd name="T12" fmla="*/ 37 w 92"/>
                    <a:gd name="T13" fmla="*/ 31 h 53"/>
                    <a:gd name="T14" fmla="*/ 44 w 92"/>
                    <a:gd name="T15" fmla="*/ 29 h 53"/>
                    <a:gd name="T16" fmla="*/ 49 w 92"/>
                    <a:gd name="T17" fmla="*/ 26 h 53"/>
                    <a:gd name="T18" fmla="*/ 52 w 92"/>
                    <a:gd name="T19" fmla="*/ 25 h 53"/>
                    <a:gd name="T20" fmla="*/ 56 w 92"/>
                    <a:gd name="T21" fmla="*/ 24 h 53"/>
                    <a:gd name="T22" fmla="*/ 58 w 92"/>
                    <a:gd name="T23" fmla="*/ 21 h 53"/>
                    <a:gd name="T24" fmla="*/ 62 w 92"/>
                    <a:gd name="T25" fmla="*/ 17 h 53"/>
                    <a:gd name="T26" fmla="*/ 63 w 92"/>
                    <a:gd name="T27" fmla="*/ 11 h 53"/>
                    <a:gd name="T28" fmla="*/ 64 w 92"/>
                    <a:gd name="T29" fmla="*/ 7 h 53"/>
                    <a:gd name="T30" fmla="*/ 64 w 92"/>
                    <a:gd name="T31" fmla="*/ 3 h 53"/>
                    <a:gd name="T32" fmla="*/ 69 w 92"/>
                    <a:gd name="T33" fmla="*/ 0 h 53"/>
                    <a:gd name="T34" fmla="*/ 71 w 92"/>
                    <a:gd name="T35" fmla="*/ 2 h 53"/>
                    <a:gd name="T36" fmla="*/ 72 w 92"/>
                    <a:gd name="T37" fmla="*/ 5 h 53"/>
                    <a:gd name="T38" fmla="*/ 76 w 92"/>
                    <a:gd name="T39" fmla="*/ 7 h 53"/>
                    <a:gd name="T40" fmla="*/ 81 w 92"/>
                    <a:gd name="T41" fmla="*/ 8 h 53"/>
                    <a:gd name="T42" fmla="*/ 88 w 92"/>
                    <a:gd name="T43" fmla="*/ 8 h 53"/>
                    <a:gd name="T44" fmla="*/ 90 w 92"/>
                    <a:gd name="T45" fmla="*/ 8 h 53"/>
                    <a:gd name="T46" fmla="*/ 91 w 92"/>
                    <a:gd name="T47" fmla="*/ 19 h 53"/>
                    <a:gd name="T48" fmla="*/ 92 w 92"/>
                    <a:gd name="T49" fmla="*/ 21 h 53"/>
                    <a:gd name="T50" fmla="*/ 92 w 92"/>
                    <a:gd name="T51" fmla="*/ 24 h 53"/>
                    <a:gd name="T52" fmla="*/ 89 w 92"/>
                    <a:gd name="T53" fmla="*/ 26 h 53"/>
                    <a:gd name="T54" fmla="*/ 84 w 92"/>
                    <a:gd name="T55" fmla="*/ 29 h 53"/>
                    <a:gd name="T56" fmla="*/ 82 w 92"/>
                    <a:gd name="T57" fmla="*/ 30 h 53"/>
                    <a:gd name="T58" fmla="*/ 77 w 92"/>
                    <a:gd name="T59" fmla="*/ 32 h 53"/>
                    <a:gd name="T60" fmla="*/ 73 w 92"/>
                    <a:gd name="T61" fmla="*/ 35 h 53"/>
                    <a:gd name="T62" fmla="*/ 71 w 92"/>
                    <a:gd name="T63" fmla="*/ 39 h 53"/>
                    <a:gd name="T64" fmla="*/ 68 w 92"/>
                    <a:gd name="T65" fmla="*/ 43 h 53"/>
                    <a:gd name="T66" fmla="*/ 67 w 92"/>
                    <a:gd name="T67" fmla="*/ 46 h 53"/>
                    <a:gd name="T68" fmla="*/ 67 w 92"/>
                    <a:gd name="T69" fmla="*/ 49 h 53"/>
                    <a:gd name="T70" fmla="*/ 61 w 92"/>
                    <a:gd name="T71" fmla="*/ 50 h 53"/>
                    <a:gd name="T72" fmla="*/ 51 w 92"/>
                    <a:gd name="T73" fmla="*/ 50 h 53"/>
                    <a:gd name="T74" fmla="*/ 43 w 92"/>
                    <a:gd name="T75" fmla="*/ 50 h 53"/>
                    <a:gd name="T76" fmla="*/ 41 w 92"/>
                    <a:gd name="T77" fmla="*/ 47 h 53"/>
                    <a:gd name="T78" fmla="*/ 41 w 92"/>
                    <a:gd name="T79" fmla="*/ 44 h 53"/>
                    <a:gd name="T80" fmla="*/ 36 w 92"/>
                    <a:gd name="T81" fmla="*/ 44 h 53"/>
                    <a:gd name="T82" fmla="*/ 33 w 92"/>
                    <a:gd name="T83" fmla="*/ 45 h 53"/>
                    <a:gd name="T84" fmla="*/ 33 w 92"/>
                    <a:gd name="T85" fmla="*/ 50 h 53"/>
                    <a:gd name="T86" fmla="*/ 31 w 92"/>
                    <a:gd name="T87" fmla="*/ 52 h 53"/>
                    <a:gd name="T88" fmla="*/ 22 w 92"/>
                    <a:gd name="T89" fmla="*/ 52 h 53"/>
                    <a:gd name="T90" fmla="*/ 18 w 92"/>
                    <a:gd name="T91" fmla="*/ 51 h 53"/>
                    <a:gd name="T92" fmla="*/ 13 w 92"/>
                    <a:gd name="T93" fmla="*/ 49 h 53"/>
                    <a:gd name="T94" fmla="*/ 10 w 92"/>
                    <a:gd name="T95" fmla="*/ 52 h 53"/>
                    <a:gd name="T96" fmla="*/ 8 w 92"/>
                    <a:gd name="T97" fmla="*/ 53 h 53"/>
                    <a:gd name="T98" fmla="*/ 6 w 92"/>
                    <a:gd name="T99" fmla="*/ 50 h 53"/>
                    <a:gd name="T100" fmla="*/ 8 w 92"/>
                    <a:gd name="T101" fmla="*/ 46 h 53"/>
                    <a:gd name="T102" fmla="*/ 7 w 92"/>
                    <a:gd name="T103" fmla="*/ 42 h 53"/>
                    <a:gd name="T104" fmla="*/ 4 w 92"/>
                    <a:gd name="T105" fmla="*/ 41 h 53"/>
                    <a:gd name="T106" fmla="*/ 0 w 92"/>
                    <a:gd name="T107" fmla="*/ 3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53">
                      <a:moveTo>
                        <a:pt x="0" y="39"/>
                      </a:move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62" y="17"/>
                        <a:pt x="62" y="17"/>
                        <a:pt x="62" y="17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5" y="7"/>
                        <a:pt x="76" y="7"/>
                      </a:cubicBezTo>
                      <a:cubicBezTo>
                        <a:pt x="77" y="8"/>
                        <a:pt x="81" y="8"/>
                        <a:pt x="81" y="8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61" y="50"/>
                        <a:pt x="52" y="50"/>
                        <a:pt x="51" y="50"/>
                      </a:cubicBezTo>
                      <a:cubicBezTo>
                        <a:pt x="50" y="50"/>
                        <a:pt x="43" y="50"/>
                        <a:pt x="43" y="50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23" y="52"/>
                        <a:pt x="22" y="52"/>
                      </a:cubicBezTo>
                      <a:cubicBezTo>
                        <a:pt x="21" y="52"/>
                        <a:pt x="18" y="51"/>
                        <a:pt x="18" y="51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4" y="41"/>
                        <a:pt x="4" y="41"/>
                        <a:pt x="4" y="41"/>
                      </a:cubicBezTo>
                      <a:lnTo>
                        <a:pt x="0" y="3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5" name="Freeform 22"/>
                <p:cNvSpPr>
                  <a:spLocks/>
                </p:cNvSpPr>
                <p:nvPr/>
              </p:nvSpPr>
              <p:spPr bwMode="auto">
                <a:xfrm>
                  <a:off x="10325100" y="3405188"/>
                  <a:ext cx="195262" cy="311150"/>
                </a:xfrm>
                <a:custGeom>
                  <a:avLst/>
                  <a:gdLst>
                    <a:gd name="T0" fmla="*/ 2 w 52"/>
                    <a:gd name="T1" fmla="*/ 80 h 83"/>
                    <a:gd name="T2" fmla="*/ 6 w 52"/>
                    <a:gd name="T3" fmla="*/ 82 h 83"/>
                    <a:gd name="T4" fmla="*/ 9 w 52"/>
                    <a:gd name="T5" fmla="*/ 83 h 83"/>
                    <a:gd name="T6" fmla="*/ 19 w 52"/>
                    <a:gd name="T7" fmla="*/ 82 h 83"/>
                    <a:gd name="T8" fmla="*/ 22 w 52"/>
                    <a:gd name="T9" fmla="*/ 79 h 83"/>
                    <a:gd name="T10" fmla="*/ 25 w 52"/>
                    <a:gd name="T11" fmla="*/ 76 h 83"/>
                    <a:gd name="T12" fmla="*/ 28 w 52"/>
                    <a:gd name="T13" fmla="*/ 72 h 83"/>
                    <a:gd name="T14" fmla="*/ 32 w 52"/>
                    <a:gd name="T15" fmla="*/ 67 h 83"/>
                    <a:gd name="T16" fmla="*/ 35 w 52"/>
                    <a:gd name="T17" fmla="*/ 62 h 83"/>
                    <a:gd name="T18" fmla="*/ 37 w 52"/>
                    <a:gd name="T19" fmla="*/ 59 h 83"/>
                    <a:gd name="T20" fmla="*/ 40 w 52"/>
                    <a:gd name="T21" fmla="*/ 52 h 83"/>
                    <a:gd name="T22" fmla="*/ 41 w 52"/>
                    <a:gd name="T23" fmla="*/ 46 h 83"/>
                    <a:gd name="T24" fmla="*/ 48 w 52"/>
                    <a:gd name="T25" fmla="*/ 43 h 83"/>
                    <a:gd name="T26" fmla="*/ 50 w 52"/>
                    <a:gd name="T27" fmla="*/ 40 h 83"/>
                    <a:gd name="T28" fmla="*/ 51 w 52"/>
                    <a:gd name="T29" fmla="*/ 32 h 83"/>
                    <a:gd name="T30" fmla="*/ 52 w 52"/>
                    <a:gd name="T31" fmla="*/ 21 h 83"/>
                    <a:gd name="T32" fmla="*/ 52 w 52"/>
                    <a:gd name="T33" fmla="*/ 13 h 83"/>
                    <a:gd name="T34" fmla="*/ 49 w 52"/>
                    <a:gd name="T35" fmla="*/ 7 h 83"/>
                    <a:gd name="T36" fmla="*/ 45 w 52"/>
                    <a:gd name="T37" fmla="*/ 4 h 83"/>
                    <a:gd name="T38" fmla="*/ 41 w 52"/>
                    <a:gd name="T39" fmla="*/ 1 h 83"/>
                    <a:gd name="T40" fmla="*/ 37 w 52"/>
                    <a:gd name="T41" fmla="*/ 0 h 83"/>
                    <a:gd name="T42" fmla="*/ 29 w 52"/>
                    <a:gd name="T43" fmla="*/ 0 h 83"/>
                    <a:gd name="T44" fmla="*/ 26 w 52"/>
                    <a:gd name="T45" fmla="*/ 1 h 83"/>
                    <a:gd name="T46" fmla="*/ 23 w 52"/>
                    <a:gd name="T47" fmla="*/ 3 h 83"/>
                    <a:gd name="T48" fmla="*/ 21 w 52"/>
                    <a:gd name="T49" fmla="*/ 5 h 83"/>
                    <a:gd name="T50" fmla="*/ 21 w 52"/>
                    <a:gd name="T51" fmla="*/ 9 h 83"/>
                    <a:gd name="T52" fmla="*/ 21 w 52"/>
                    <a:gd name="T53" fmla="*/ 13 h 83"/>
                    <a:gd name="T54" fmla="*/ 22 w 52"/>
                    <a:gd name="T55" fmla="*/ 17 h 83"/>
                    <a:gd name="T56" fmla="*/ 23 w 52"/>
                    <a:gd name="T57" fmla="*/ 21 h 83"/>
                    <a:gd name="T58" fmla="*/ 22 w 52"/>
                    <a:gd name="T59" fmla="*/ 24 h 83"/>
                    <a:gd name="T60" fmla="*/ 21 w 52"/>
                    <a:gd name="T61" fmla="*/ 27 h 83"/>
                    <a:gd name="T62" fmla="*/ 21 w 52"/>
                    <a:gd name="T63" fmla="*/ 32 h 83"/>
                    <a:gd name="T64" fmla="*/ 20 w 52"/>
                    <a:gd name="T65" fmla="*/ 38 h 83"/>
                    <a:gd name="T66" fmla="*/ 18 w 52"/>
                    <a:gd name="T67" fmla="*/ 45 h 83"/>
                    <a:gd name="T68" fmla="*/ 16 w 52"/>
                    <a:gd name="T69" fmla="*/ 49 h 83"/>
                    <a:gd name="T70" fmla="*/ 13 w 52"/>
                    <a:gd name="T71" fmla="*/ 53 h 83"/>
                    <a:gd name="T72" fmla="*/ 12 w 52"/>
                    <a:gd name="T73" fmla="*/ 57 h 83"/>
                    <a:gd name="T74" fmla="*/ 10 w 52"/>
                    <a:gd name="T75" fmla="*/ 60 h 83"/>
                    <a:gd name="T76" fmla="*/ 5 w 52"/>
                    <a:gd name="T77" fmla="*/ 61 h 83"/>
                    <a:gd name="T78" fmla="*/ 1 w 52"/>
                    <a:gd name="T79" fmla="*/ 63 h 83"/>
                    <a:gd name="T80" fmla="*/ 1 w 52"/>
                    <a:gd name="T81" fmla="*/ 68 h 83"/>
                    <a:gd name="T82" fmla="*/ 1 w 52"/>
                    <a:gd name="T83" fmla="*/ 73 h 83"/>
                    <a:gd name="T84" fmla="*/ 0 w 52"/>
                    <a:gd name="T85" fmla="*/ 79 h 83"/>
                    <a:gd name="T86" fmla="*/ 2 w 52"/>
                    <a:gd name="T87" fmla="*/ 8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2" h="83">
                      <a:moveTo>
                        <a:pt x="2" y="80"/>
                      </a:moveTo>
                      <a:cubicBezTo>
                        <a:pt x="6" y="82"/>
                        <a:pt x="6" y="82"/>
                        <a:pt x="6" y="82"/>
                      </a:cubicBezTo>
                      <a:cubicBezTo>
                        <a:pt x="9" y="83"/>
                        <a:pt x="9" y="83"/>
                        <a:pt x="9" y="83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50" y="41"/>
                        <a:pt x="50" y="40"/>
                      </a:cubicBezTo>
                      <a:cubicBezTo>
                        <a:pt x="50" y="39"/>
                        <a:pt x="51" y="32"/>
                        <a:pt x="51" y="32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3"/>
                        <a:pt x="1" y="63"/>
                        <a:pt x="1" y="63"/>
                      </a:cubicBezTo>
                      <a:cubicBezTo>
                        <a:pt x="1" y="68"/>
                        <a:pt x="1" y="68"/>
                        <a:pt x="1" y="68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0" y="79"/>
                        <a:pt x="0" y="79"/>
                        <a:pt x="0" y="79"/>
                      </a:cubicBezTo>
                      <a:lnTo>
                        <a:pt x="2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6" name="Freeform 23"/>
                <p:cNvSpPr>
                  <a:spLocks/>
                </p:cNvSpPr>
                <p:nvPr/>
              </p:nvSpPr>
              <p:spPr bwMode="auto">
                <a:xfrm>
                  <a:off x="9402763" y="3032125"/>
                  <a:ext cx="1087437" cy="854075"/>
                </a:xfrm>
                <a:custGeom>
                  <a:avLst/>
                  <a:gdLst>
                    <a:gd name="T0" fmla="*/ 9 w 289"/>
                    <a:gd name="T1" fmla="*/ 146 h 227"/>
                    <a:gd name="T2" fmla="*/ 37 w 289"/>
                    <a:gd name="T3" fmla="*/ 147 h 227"/>
                    <a:gd name="T4" fmla="*/ 48 w 289"/>
                    <a:gd name="T5" fmla="*/ 155 h 227"/>
                    <a:gd name="T6" fmla="*/ 57 w 289"/>
                    <a:gd name="T7" fmla="*/ 152 h 227"/>
                    <a:gd name="T8" fmla="*/ 76 w 289"/>
                    <a:gd name="T9" fmla="*/ 150 h 227"/>
                    <a:gd name="T10" fmla="*/ 93 w 289"/>
                    <a:gd name="T11" fmla="*/ 150 h 227"/>
                    <a:gd name="T12" fmla="*/ 99 w 289"/>
                    <a:gd name="T13" fmla="*/ 160 h 227"/>
                    <a:gd name="T14" fmla="*/ 101 w 289"/>
                    <a:gd name="T15" fmla="*/ 175 h 227"/>
                    <a:gd name="T16" fmla="*/ 107 w 289"/>
                    <a:gd name="T17" fmla="*/ 184 h 227"/>
                    <a:gd name="T18" fmla="*/ 117 w 289"/>
                    <a:gd name="T19" fmla="*/ 189 h 227"/>
                    <a:gd name="T20" fmla="*/ 117 w 289"/>
                    <a:gd name="T21" fmla="*/ 200 h 227"/>
                    <a:gd name="T22" fmla="*/ 116 w 289"/>
                    <a:gd name="T23" fmla="*/ 212 h 227"/>
                    <a:gd name="T24" fmla="*/ 121 w 289"/>
                    <a:gd name="T25" fmla="*/ 222 h 227"/>
                    <a:gd name="T26" fmla="*/ 125 w 289"/>
                    <a:gd name="T27" fmla="*/ 227 h 227"/>
                    <a:gd name="T28" fmla="*/ 135 w 289"/>
                    <a:gd name="T29" fmla="*/ 221 h 227"/>
                    <a:gd name="T30" fmla="*/ 145 w 289"/>
                    <a:gd name="T31" fmla="*/ 220 h 227"/>
                    <a:gd name="T32" fmla="*/ 157 w 289"/>
                    <a:gd name="T33" fmla="*/ 215 h 227"/>
                    <a:gd name="T34" fmla="*/ 171 w 289"/>
                    <a:gd name="T35" fmla="*/ 211 h 227"/>
                    <a:gd name="T36" fmla="*/ 184 w 289"/>
                    <a:gd name="T37" fmla="*/ 207 h 227"/>
                    <a:gd name="T38" fmla="*/ 197 w 289"/>
                    <a:gd name="T39" fmla="*/ 205 h 227"/>
                    <a:gd name="T40" fmla="*/ 214 w 289"/>
                    <a:gd name="T41" fmla="*/ 203 h 227"/>
                    <a:gd name="T42" fmla="*/ 228 w 289"/>
                    <a:gd name="T43" fmla="*/ 192 h 227"/>
                    <a:gd name="T44" fmla="*/ 234 w 289"/>
                    <a:gd name="T45" fmla="*/ 176 h 227"/>
                    <a:gd name="T46" fmla="*/ 241 w 289"/>
                    <a:gd name="T47" fmla="*/ 164 h 227"/>
                    <a:gd name="T48" fmla="*/ 252 w 289"/>
                    <a:gd name="T49" fmla="*/ 155 h 227"/>
                    <a:gd name="T50" fmla="*/ 260 w 289"/>
                    <a:gd name="T51" fmla="*/ 142 h 227"/>
                    <a:gd name="T52" fmla="*/ 261 w 289"/>
                    <a:gd name="T53" fmla="*/ 125 h 227"/>
                    <a:gd name="T54" fmla="*/ 262 w 289"/>
                    <a:gd name="T55" fmla="*/ 117 h 227"/>
                    <a:gd name="T56" fmla="*/ 260 w 289"/>
                    <a:gd name="T57" fmla="*/ 106 h 227"/>
                    <a:gd name="T58" fmla="*/ 265 w 289"/>
                    <a:gd name="T59" fmla="*/ 95 h 227"/>
                    <a:gd name="T60" fmla="*/ 272 w 289"/>
                    <a:gd name="T61" fmla="*/ 94 h 227"/>
                    <a:gd name="T62" fmla="*/ 282 w 289"/>
                    <a:gd name="T63" fmla="*/ 92 h 227"/>
                    <a:gd name="T64" fmla="*/ 274 w 289"/>
                    <a:gd name="T65" fmla="*/ 74 h 227"/>
                    <a:gd name="T66" fmla="*/ 282 w 289"/>
                    <a:gd name="T67" fmla="*/ 66 h 227"/>
                    <a:gd name="T68" fmla="*/ 287 w 289"/>
                    <a:gd name="T69" fmla="*/ 54 h 227"/>
                    <a:gd name="T70" fmla="*/ 283 w 289"/>
                    <a:gd name="T71" fmla="*/ 43 h 227"/>
                    <a:gd name="T72" fmla="*/ 270 w 289"/>
                    <a:gd name="T73" fmla="*/ 39 h 227"/>
                    <a:gd name="T74" fmla="*/ 258 w 289"/>
                    <a:gd name="T75" fmla="*/ 40 h 227"/>
                    <a:gd name="T76" fmla="*/ 253 w 289"/>
                    <a:gd name="T77" fmla="*/ 32 h 227"/>
                    <a:gd name="T78" fmla="*/ 244 w 289"/>
                    <a:gd name="T79" fmla="*/ 25 h 227"/>
                    <a:gd name="T80" fmla="*/ 232 w 289"/>
                    <a:gd name="T81" fmla="*/ 24 h 227"/>
                    <a:gd name="T82" fmla="*/ 214 w 289"/>
                    <a:gd name="T83" fmla="*/ 13 h 227"/>
                    <a:gd name="T84" fmla="*/ 202 w 289"/>
                    <a:gd name="T85" fmla="*/ 10 h 227"/>
                    <a:gd name="T86" fmla="*/ 192 w 289"/>
                    <a:gd name="T87" fmla="*/ 13 h 227"/>
                    <a:gd name="T88" fmla="*/ 186 w 289"/>
                    <a:gd name="T89" fmla="*/ 3 h 227"/>
                    <a:gd name="T90" fmla="*/ 174 w 289"/>
                    <a:gd name="T91" fmla="*/ 0 h 227"/>
                    <a:gd name="T92" fmla="*/ 138 w 289"/>
                    <a:gd name="T93" fmla="*/ 22 h 227"/>
                    <a:gd name="T94" fmla="*/ 128 w 289"/>
                    <a:gd name="T95" fmla="*/ 19 h 227"/>
                    <a:gd name="T96" fmla="*/ 117 w 289"/>
                    <a:gd name="T97" fmla="*/ 19 h 227"/>
                    <a:gd name="T98" fmla="*/ 111 w 289"/>
                    <a:gd name="T99" fmla="*/ 28 h 227"/>
                    <a:gd name="T100" fmla="*/ 111 w 289"/>
                    <a:gd name="T101" fmla="*/ 43 h 227"/>
                    <a:gd name="T102" fmla="*/ 99 w 289"/>
                    <a:gd name="T103" fmla="*/ 47 h 227"/>
                    <a:gd name="T104" fmla="*/ 100 w 289"/>
                    <a:gd name="T105" fmla="*/ 61 h 227"/>
                    <a:gd name="T106" fmla="*/ 101 w 289"/>
                    <a:gd name="T107" fmla="*/ 74 h 227"/>
                    <a:gd name="T108" fmla="*/ 96 w 289"/>
                    <a:gd name="T109" fmla="*/ 83 h 227"/>
                    <a:gd name="T110" fmla="*/ 98 w 289"/>
                    <a:gd name="T111" fmla="*/ 94 h 227"/>
                    <a:gd name="T112" fmla="*/ 92 w 289"/>
                    <a:gd name="T113" fmla="*/ 106 h 227"/>
                    <a:gd name="T114" fmla="*/ 79 w 289"/>
                    <a:gd name="T115" fmla="*/ 116 h 227"/>
                    <a:gd name="T116" fmla="*/ 67 w 289"/>
                    <a:gd name="T117" fmla="*/ 110 h 227"/>
                    <a:gd name="T118" fmla="*/ 49 w 289"/>
                    <a:gd name="T119" fmla="*/ 110 h 227"/>
                    <a:gd name="T120" fmla="*/ 37 w 289"/>
                    <a:gd name="T121" fmla="*/ 115 h 227"/>
                    <a:gd name="T122" fmla="*/ 21 w 289"/>
                    <a:gd name="T123" fmla="*/ 117 h 227"/>
                    <a:gd name="T124" fmla="*/ 6 w 289"/>
                    <a:gd name="T125" fmla="*/ 132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227">
                      <a:moveTo>
                        <a:pt x="0" y="144"/>
                      </a:moveTo>
                      <a:cubicBezTo>
                        <a:pt x="1" y="146"/>
                        <a:pt x="1" y="146"/>
                        <a:pt x="1" y="146"/>
                      </a:cubicBezTo>
                      <a:cubicBezTo>
                        <a:pt x="9" y="146"/>
                        <a:pt x="9" y="146"/>
                        <a:pt x="9" y="146"/>
                      </a:cubicBezTo>
                      <a:cubicBezTo>
                        <a:pt x="17" y="146"/>
                        <a:pt x="17" y="146"/>
                        <a:pt x="17" y="146"/>
                      </a:cubicBezTo>
                      <a:cubicBezTo>
                        <a:pt x="26" y="147"/>
                        <a:pt x="26" y="147"/>
                        <a:pt x="26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8" y="155"/>
                        <a:pt x="48" y="155"/>
                        <a:pt x="48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4" y="154"/>
                        <a:pt x="54" y="154"/>
                        <a:pt x="54" y="154"/>
                      </a:cubicBezTo>
                      <a:cubicBezTo>
                        <a:pt x="54" y="154"/>
                        <a:pt x="55" y="152"/>
                        <a:pt x="57" y="152"/>
                      </a:cubicBezTo>
                      <a:cubicBezTo>
                        <a:pt x="58" y="152"/>
                        <a:pt x="63" y="152"/>
                        <a:pt x="64" y="152"/>
                      </a:cubicBezTo>
                      <a:cubicBezTo>
                        <a:pt x="66" y="152"/>
                        <a:pt x="68" y="150"/>
                        <a:pt x="69" y="150"/>
                      </a:cubicBezTo>
                      <a:cubicBezTo>
                        <a:pt x="70" y="150"/>
                        <a:pt x="76" y="150"/>
                        <a:pt x="76" y="150"/>
                      </a:cubicBezTo>
                      <a:cubicBezTo>
                        <a:pt x="76" y="150"/>
                        <a:pt x="81" y="149"/>
                        <a:pt x="82" y="149"/>
                      </a:cubicBezTo>
                      <a:cubicBezTo>
                        <a:pt x="83" y="149"/>
                        <a:pt x="88" y="149"/>
                        <a:pt x="88" y="149"/>
                      </a:cubicBezTo>
                      <a:cubicBezTo>
                        <a:pt x="93" y="150"/>
                        <a:pt x="93" y="150"/>
                        <a:pt x="93" y="150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7" y="155"/>
                        <a:pt x="97" y="155"/>
                        <a:pt x="97" y="155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1" y="175"/>
                        <a:pt x="101" y="175"/>
                        <a:pt x="101" y="175"/>
                      </a:cubicBezTo>
                      <a:cubicBezTo>
                        <a:pt x="102" y="178"/>
                        <a:pt x="102" y="178"/>
                        <a:pt x="102" y="178"/>
                      </a:cubicBezTo>
                      <a:cubicBezTo>
                        <a:pt x="104" y="181"/>
                        <a:pt x="104" y="181"/>
                        <a:pt x="104" y="181"/>
                      </a:cubicBezTo>
                      <a:cubicBezTo>
                        <a:pt x="107" y="184"/>
                        <a:pt x="107" y="184"/>
                        <a:pt x="107" y="184"/>
                      </a:cubicBezTo>
                      <a:cubicBezTo>
                        <a:pt x="110" y="186"/>
                        <a:pt x="110" y="186"/>
                        <a:pt x="110" y="186"/>
                      </a:cubicBezTo>
                      <a:cubicBezTo>
                        <a:pt x="113" y="187"/>
                        <a:pt x="113" y="187"/>
                        <a:pt x="113" y="187"/>
                      </a:cubicBezTo>
                      <a:cubicBezTo>
                        <a:pt x="117" y="189"/>
                        <a:pt x="117" y="189"/>
                        <a:pt x="117" y="189"/>
                      </a:cubicBezTo>
                      <a:cubicBezTo>
                        <a:pt x="118" y="192"/>
                        <a:pt x="118" y="192"/>
                        <a:pt x="118" y="192"/>
                      </a:cubicBezTo>
                      <a:cubicBezTo>
                        <a:pt x="117" y="196"/>
                        <a:pt x="117" y="196"/>
                        <a:pt x="117" y="196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6" y="203"/>
                        <a:pt x="116" y="203"/>
                        <a:pt x="116" y="203"/>
                      </a:cubicBezTo>
                      <a:cubicBezTo>
                        <a:pt x="116" y="208"/>
                        <a:pt x="116" y="208"/>
                        <a:pt x="116" y="208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7" y="216"/>
                        <a:pt x="117" y="216"/>
                        <a:pt x="117" y="216"/>
                      </a:cubicBezTo>
                      <a:cubicBezTo>
                        <a:pt x="118" y="218"/>
                        <a:pt x="118" y="218"/>
                        <a:pt x="118" y="218"/>
                      </a:cubicBezTo>
                      <a:cubicBezTo>
                        <a:pt x="121" y="222"/>
                        <a:pt x="121" y="222"/>
                        <a:pt x="121" y="222"/>
                      </a:cubicBezTo>
                      <a:cubicBezTo>
                        <a:pt x="121" y="225"/>
                        <a:pt x="121" y="225"/>
                        <a:pt x="121" y="225"/>
                      </a:cubicBezTo>
                      <a:cubicBezTo>
                        <a:pt x="121" y="227"/>
                        <a:pt x="121" y="227"/>
                        <a:pt x="121" y="227"/>
                      </a:cubicBezTo>
                      <a:cubicBezTo>
                        <a:pt x="125" y="227"/>
                        <a:pt x="125" y="227"/>
                        <a:pt x="125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2" y="224"/>
                        <a:pt x="132" y="224"/>
                        <a:pt x="132" y="224"/>
                      </a:cubicBezTo>
                      <a:cubicBezTo>
                        <a:pt x="135" y="221"/>
                        <a:pt x="135" y="221"/>
                        <a:pt x="135" y="221"/>
                      </a:cubicBezTo>
                      <a:cubicBezTo>
                        <a:pt x="139" y="219"/>
                        <a:pt x="139" y="219"/>
                        <a:pt x="139" y="219"/>
                      </a:cubicBezTo>
                      <a:cubicBezTo>
                        <a:pt x="141" y="221"/>
                        <a:pt x="141" y="221"/>
                        <a:pt x="141" y="221"/>
                      </a:cubicBezTo>
                      <a:cubicBezTo>
                        <a:pt x="141" y="221"/>
                        <a:pt x="144" y="221"/>
                        <a:pt x="145" y="220"/>
                      </a:cubicBezTo>
                      <a:cubicBezTo>
                        <a:pt x="145" y="220"/>
                        <a:pt x="147" y="219"/>
                        <a:pt x="147" y="219"/>
                      </a:cubicBezTo>
                      <a:cubicBezTo>
                        <a:pt x="153" y="217"/>
                        <a:pt x="153" y="217"/>
                        <a:pt x="153" y="217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60" y="213"/>
                        <a:pt x="160" y="213"/>
                        <a:pt x="160" y="213"/>
                      </a:cubicBezTo>
                      <a:cubicBezTo>
                        <a:pt x="166" y="212"/>
                        <a:pt x="166" y="212"/>
                        <a:pt x="166" y="212"/>
                      </a:cubicBezTo>
                      <a:cubicBezTo>
                        <a:pt x="171" y="211"/>
                        <a:pt x="171" y="211"/>
                        <a:pt x="171" y="211"/>
                      </a:cubicBezTo>
                      <a:cubicBezTo>
                        <a:pt x="175" y="209"/>
                        <a:pt x="175" y="209"/>
                        <a:pt x="175" y="209"/>
                      </a:cubicBezTo>
                      <a:cubicBezTo>
                        <a:pt x="178" y="208"/>
                        <a:pt x="178" y="208"/>
                        <a:pt x="178" y="208"/>
                      </a:cubicBezTo>
                      <a:cubicBezTo>
                        <a:pt x="184" y="207"/>
                        <a:pt x="184" y="207"/>
                        <a:pt x="184" y="207"/>
                      </a:cubicBezTo>
                      <a:cubicBezTo>
                        <a:pt x="189" y="206"/>
                        <a:pt x="189" y="206"/>
                        <a:pt x="189" y="206"/>
                      </a:cubicBezTo>
                      <a:cubicBezTo>
                        <a:pt x="193" y="205"/>
                        <a:pt x="193" y="205"/>
                        <a:pt x="193" y="205"/>
                      </a:cubicBezTo>
                      <a:cubicBezTo>
                        <a:pt x="197" y="205"/>
                        <a:pt x="197" y="205"/>
                        <a:pt x="197" y="205"/>
                      </a:cubicBezTo>
                      <a:cubicBezTo>
                        <a:pt x="204" y="205"/>
                        <a:pt x="204" y="205"/>
                        <a:pt x="204" y="205"/>
                      </a:cubicBezTo>
                      <a:cubicBezTo>
                        <a:pt x="209" y="205"/>
                        <a:pt x="209" y="205"/>
                        <a:pt x="209" y="205"/>
                      </a:cubicBezTo>
                      <a:cubicBezTo>
                        <a:pt x="214" y="203"/>
                        <a:pt x="214" y="203"/>
                        <a:pt x="214" y="203"/>
                      </a:cubicBezTo>
                      <a:cubicBezTo>
                        <a:pt x="214" y="203"/>
                        <a:pt x="220" y="200"/>
                        <a:pt x="220" y="200"/>
                      </a:cubicBezTo>
                      <a:cubicBezTo>
                        <a:pt x="220" y="199"/>
                        <a:pt x="225" y="196"/>
                        <a:pt x="225" y="196"/>
                      </a:cubicBezTo>
                      <a:cubicBezTo>
                        <a:pt x="228" y="192"/>
                        <a:pt x="228" y="192"/>
                        <a:pt x="228" y="192"/>
                      </a:cubicBezTo>
                      <a:cubicBezTo>
                        <a:pt x="230" y="186"/>
                        <a:pt x="230" y="186"/>
                        <a:pt x="230" y="186"/>
                      </a:cubicBezTo>
                      <a:cubicBezTo>
                        <a:pt x="232" y="180"/>
                        <a:pt x="232" y="180"/>
                        <a:pt x="232" y="180"/>
                      </a:cubicBezTo>
                      <a:cubicBezTo>
                        <a:pt x="234" y="176"/>
                        <a:pt x="234" y="176"/>
                        <a:pt x="234" y="176"/>
                      </a:cubicBezTo>
                      <a:cubicBezTo>
                        <a:pt x="236" y="172"/>
                        <a:pt x="236" y="172"/>
                        <a:pt x="236" y="172"/>
                      </a:cubicBezTo>
                      <a:cubicBezTo>
                        <a:pt x="239" y="169"/>
                        <a:pt x="239" y="169"/>
                        <a:pt x="239" y="169"/>
                      </a:cubicBezTo>
                      <a:cubicBezTo>
                        <a:pt x="241" y="164"/>
                        <a:pt x="241" y="164"/>
                        <a:pt x="241" y="164"/>
                      </a:cubicBezTo>
                      <a:cubicBezTo>
                        <a:pt x="242" y="159"/>
                        <a:pt x="242" y="159"/>
                        <a:pt x="242" y="159"/>
                      </a:cubicBezTo>
                      <a:cubicBezTo>
                        <a:pt x="245" y="155"/>
                        <a:pt x="245" y="155"/>
                        <a:pt x="245" y="155"/>
                      </a:cubicBezTo>
                      <a:cubicBezTo>
                        <a:pt x="252" y="155"/>
                        <a:pt x="252" y="155"/>
                        <a:pt x="252" y="155"/>
                      </a:cubicBezTo>
                      <a:cubicBezTo>
                        <a:pt x="254" y="151"/>
                        <a:pt x="254" y="151"/>
                        <a:pt x="254" y="151"/>
                      </a:cubicBezTo>
                      <a:cubicBezTo>
                        <a:pt x="257" y="146"/>
                        <a:pt x="257" y="146"/>
                        <a:pt x="257" y="146"/>
                      </a:cubicBezTo>
                      <a:cubicBezTo>
                        <a:pt x="260" y="142"/>
                        <a:pt x="260" y="142"/>
                        <a:pt x="260" y="142"/>
                      </a:cubicBezTo>
                      <a:cubicBezTo>
                        <a:pt x="260" y="142"/>
                        <a:pt x="260" y="139"/>
                        <a:pt x="260" y="137"/>
                      </a:cubicBezTo>
                      <a:cubicBezTo>
                        <a:pt x="260" y="136"/>
                        <a:pt x="262" y="129"/>
                        <a:pt x="262" y="129"/>
                      </a:cubicBezTo>
                      <a:cubicBezTo>
                        <a:pt x="261" y="125"/>
                        <a:pt x="261" y="125"/>
                        <a:pt x="261" y="125"/>
                      </a:cubicBezTo>
                      <a:cubicBezTo>
                        <a:pt x="259" y="123"/>
                        <a:pt x="259" y="123"/>
                        <a:pt x="259" y="123"/>
                      </a:cubicBezTo>
                      <a:cubicBezTo>
                        <a:pt x="260" y="118"/>
                        <a:pt x="260" y="118"/>
                        <a:pt x="260" y="118"/>
                      </a:cubicBezTo>
                      <a:cubicBezTo>
                        <a:pt x="262" y="117"/>
                        <a:pt x="262" y="117"/>
                        <a:pt x="262" y="117"/>
                      </a:cubicBezTo>
                      <a:cubicBezTo>
                        <a:pt x="262" y="112"/>
                        <a:pt x="262" y="112"/>
                        <a:pt x="262" y="112"/>
                      </a:cubicBezTo>
                      <a:cubicBezTo>
                        <a:pt x="259" y="111"/>
                        <a:pt x="259" y="111"/>
                        <a:pt x="259" y="111"/>
                      </a:cubicBezTo>
                      <a:cubicBezTo>
                        <a:pt x="259" y="111"/>
                        <a:pt x="260" y="107"/>
                        <a:pt x="260" y="106"/>
                      </a:cubicBezTo>
                      <a:cubicBezTo>
                        <a:pt x="260" y="105"/>
                        <a:pt x="262" y="101"/>
                        <a:pt x="262" y="101"/>
                      </a:cubicBezTo>
                      <a:cubicBezTo>
                        <a:pt x="263" y="100"/>
                        <a:pt x="263" y="100"/>
                        <a:pt x="263" y="100"/>
                      </a:cubicBezTo>
                      <a:cubicBezTo>
                        <a:pt x="263" y="100"/>
                        <a:pt x="263" y="96"/>
                        <a:pt x="265" y="95"/>
                      </a:cubicBezTo>
                      <a:cubicBezTo>
                        <a:pt x="266" y="94"/>
                        <a:pt x="268" y="94"/>
                        <a:pt x="268" y="94"/>
                      </a:cubicBezTo>
                      <a:cubicBezTo>
                        <a:pt x="270" y="94"/>
                        <a:pt x="270" y="94"/>
                        <a:pt x="270" y="94"/>
                      </a:cubicBezTo>
                      <a:cubicBezTo>
                        <a:pt x="272" y="94"/>
                        <a:pt x="272" y="94"/>
                        <a:pt x="272" y="94"/>
                      </a:cubicBezTo>
                      <a:cubicBezTo>
                        <a:pt x="278" y="94"/>
                        <a:pt x="278" y="94"/>
                        <a:pt x="278" y="94"/>
                      </a:cubicBezTo>
                      <a:cubicBezTo>
                        <a:pt x="281" y="94"/>
                        <a:pt x="281" y="94"/>
                        <a:pt x="281" y="94"/>
                      </a:cubicBezTo>
                      <a:cubicBezTo>
                        <a:pt x="282" y="92"/>
                        <a:pt x="282" y="92"/>
                        <a:pt x="282" y="92"/>
                      </a:cubicBezTo>
                      <a:cubicBezTo>
                        <a:pt x="277" y="87"/>
                        <a:pt x="277" y="87"/>
                        <a:pt x="277" y="87"/>
                      </a:cubicBezTo>
                      <a:cubicBezTo>
                        <a:pt x="277" y="87"/>
                        <a:pt x="274" y="83"/>
                        <a:pt x="273" y="82"/>
                      </a:cubicBezTo>
                      <a:cubicBezTo>
                        <a:pt x="273" y="81"/>
                        <a:pt x="274" y="74"/>
                        <a:pt x="274" y="74"/>
                      </a:cubicBezTo>
                      <a:cubicBezTo>
                        <a:pt x="275" y="67"/>
                        <a:pt x="275" y="67"/>
                        <a:pt x="275" y="67"/>
                      </a:cubicBezTo>
                      <a:cubicBezTo>
                        <a:pt x="278" y="66"/>
                        <a:pt x="278" y="66"/>
                        <a:pt x="278" y="66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2" y="62"/>
                        <a:pt x="282" y="62"/>
                        <a:pt x="282" y="62"/>
                      </a:cubicBezTo>
                      <a:cubicBezTo>
                        <a:pt x="284" y="57"/>
                        <a:pt x="284" y="57"/>
                        <a:pt x="284" y="57"/>
                      </a:cubicBezTo>
                      <a:cubicBezTo>
                        <a:pt x="287" y="54"/>
                        <a:pt x="287" y="54"/>
                        <a:pt x="287" y="54"/>
                      </a:cubicBezTo>
                      <a:cubicBezTo>
                        <a:pt x="289" y="51"/>
                        <a:pt x="289" y="51"/>
                        <a:pt x="289" y="51"/>
                      </a:cubicBezTo>
                      <a:cubicBezTo>
                        <a:pt x="289" y="46"/>
                        <a:pt x="289" y="46"/>
                        <a:pt x="289" y="46"/>
                      </a:cubicBezTo>
                      <a:cubicBezTo>
                        <a:pt x="283" y="43"/>
                        <a:pt x="283" y="43"/>
                        <a:pt x="283" y="43"/>
                      </a:cubicBezTo>
                      <a:cubicBezTo>
                        <a:pt x="279" y="41"/>
                        <a:pt x="279" y="41"/>
                        <a:pt x="279" y="41"/>
                      </a:cubicBezTo>
                      <a:cubicBezTo>
                        <a:pt x="274" y="39"/>
                        <a:pt x="274" y="39"/>
                        <a:pt x="274" y="39"/>
                      </a:cubicBezTo>
                      <a:cubicBezTo>
                        <a:pt x="274" y="39"/>
                        <a:pt x="271" y="39"/>
                        <a:pt x="270" y="39"/>
                      </a:cubicBezTo>
                      <a:cubicBezTo>
                        <a:pt x="270" y="39"/>
                        <a:pt x="265" y="39"/>
                        <a:pt x="265" y="39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58" y="40"/>
                        <a:pt x="258" y="40"/>
                        <a:pt x="258" y="40"/>
                      </a:cubicBezTo>
                      <a:cubicBezTo>
                        <a:pt x="255" y="40"/>
                        <a:pt x="255" y="40"/>
                        <a:pt x="255" y="40"/>
                      </a:cubicBezTo>
                      <a:cubicBezTo>
                        <a:pt x="254" y="37"/>
                        <a:pt x="254" y="37"/>
                        <a:pt x="254" y="37"/>
                      </a:cubicBezTo>
                      <a:cubicBezTo>
                        <a:pt x="253" y="32"/>
                        <a:pt x="253" y="32"/>
                        <a:pt x="253" y="32"/>
                      </a:cubicBezTo>
                      <a:cubicBezTo>
                        <a:pt x="249" y="29"/>
                        <a:pt x="249" y="29"/>
                        <a:pt x="249" y="29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4" y="25"/>
                        <a:pt x="244" y="25"/>
                        <a:pt x="244" y="25"/>
                      </a:cubicBezTo>
                      <a:cubicBezTo>
                        <a:pt x="244" y="25"/>
                        <a:pt x="241" y="24"/>
                        <a:pt x="240" y="24"/>
                      </a:cubicBezTo>
                      <a:cubicBezTo>
                        <a:pt x="239" y="24"/>
                        <a:pt x="235" y="24"/>
                        <a:pt x="235" y="24"/>
                      </a:cubicBezTo>
                      <a:cubicBezTo>
                        <a:pt x="232" y="24"/>
                        <a:pt x="232" y="24"/>
                        <a:pt x="232" y="24"/>
                      </a:cubicBezTo>
                      <a:cubicBezTo>
                        <a:pt x="228" y="22"/>
                        <a:pt x="228" y="22"/>
                        <a:pt x="228" y="22"/>
                      </a:cubicBezTo>
                      <a:cubicBezTo>
                        <a:pt x="220" y="18"/>
                        <a:pt x="220" y="18"/>
                        <a:pt x="220" y="18"/>
                      </a:cubicBezTo>
                      <a:cubicBezTo>
                        <a:pt x="214" y="13"/>
                        <a:pt x="214" y="13"/>
                        <a:pt x="214" y="13"/>
                      </a:cubicBezTo>
                      <a:cubicBezTo>
                        <a:pt x="210" y="10"/>
                        <a:pt x="210" y="10"/>
                        <a:pt x="210" y="10"/>
                      </a:cubicBezTo>
                      <a:cubicBezTo>
                        <a:pt x="210" y="10"/>
                        <a:pt x="207" y="10"/>
                        <a:pt x="206" y="10"/>
                      </a:cubicBezTo>
                      <a:cubicBezTo>
                        <a:pt x="206" y="10"/>
                        <a:pt x="202" y="10"/>
                        <a:pt x="202" y="10"/>
                      </a:cubicBezTo>
                      <a:cubicBezTo>
                        <a:pt x="201" y="13"/>
                        <a:pt x="201" y="13"/>
                        <a:pt x="201" y="13"/>
                      </a:cubicBezTo>
                      <a:cubicBezTo>
                        <a:pt x="198" y="13"/>
                        <a:pt x="198" y="13"/>
                        <a:pt x="198" y="13"/>
                      </a:cubicBezTo>
                      <a:cubicBezTo>
                        <a:pt x="192" y="13"/>
                        <a:pt x="192" y="13"/>
                        <a:pt x="192" y="13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7" y="6"/>
                        <a:pt x="187" y="6"/>
                        <a:pt x="187" y="6"/>
                      </a:cubicBezTo>
                      <a:cubicBezTo>
                        <a:pt x="186" y="3"/>
                        <a:pt x="186" y="3"/>
                        <a:pt x="186" y="3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174" y="0"/>
                        <a:pt x="174" y="0"/>
                        <a:pt x="174" y="0"/>
                      </a:cubicBezTo>
                      <a:cubicBezTo>
                        <a:pt x="166" y="6"/>
                        <a:pt x="166" y="6"/>
                        <a:pt x="166" y="6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19"/>
                        <a:pt x="128" y="19"/>
                        <a:pt x="128" y="19"/>
                      </a:cubicBezTo>
                      <a:cubicBezTo>
                        <a:pt x="128" y="19"/>
                        <a:pt x="125" y="16"/>
                        <a:pt x="124" y="16"/>
                      </a:cubicBezTo>
                      <a:cubicBezTo>
                        <a:pt x="123" y="16"/>
                        <a:pt x="120" y="16"/>
                        <a:pt x="120" y="16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2" y="33"/>
                        <a:pt x="112" y="33"/>
                        <a:pt x="112" y="33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1" y="43"/>
                        <a:pt x="111" y="43"/>
                        <a:pt x="111" y="43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3" y="45"/>
                        <a:pt x="103" y="45"/>
                        <a:pt x="103" y="45"/>
                      </a:cubicBezTo>
                      <a:cubicBezTo>
                        <a:pt x="99" y="47"/>
                        <a:pt x="99" y="47"/>
                        <a:pt x="99" y="47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70"/>
                        <a:pt x="101" y="70"/>
                        <a:pt x="101" y="70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8" y="84"/>
                        <a:pt x="98" y="84"/>
                        <a:pt x="98" y="84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8" y="94"/>
                        <a:pt x="98" y="94"/>
                        <a:pt x="98" y="94"/>
                      </a:cubicBezTo>
                      <a:cubicBezTo>
                        <a:pt x="98" y="98"/>
                        <a:pt x="98" y="98"/>
                        <a:pt x="98" y="98"/>
                      </a:cubicBezTo>
                      <a:cubicBezTo>
                        <a:pt x="98" y="98"/>
                        <a:pt x="97" y="100"/>
                        <a:pt x="97" y="101"/>
                      </a:cubicBezTo>
                      <a:cubicBezTo>
                        <a:pt x="96" y="103"/>
                        <a:pt x="92" y="106"/>
                        <a:pt x="92" y="106"/>
                      </a:cubicBezTo>
                      <a:cubicBezTo>
                        <a:pt x="87" y="109"/>
                        <a:pt x="87" y="109"/>
                        <a:pt x="87" y="109"/>
                      </a:cubicBezTo>
                      <a:cubicBezTo>
                        <a:pt x="82" y="113"/>
                        <a:pt x="82" y="113"/>
                        <a:pt x="82" y="113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3" y="110"/>
                        <a:pt x="71" y="110"/>
                      </a:cubicBezTo>
                      <a:cubicBezTo>
                        <a:pt x="70" y="110"/>
                        <a:pt x="67" y="110"/>
                        <a:pt x="67" y="110"/>
                      </a:cubicBezTo>
                      <a:cubicBezTo>
                        <a:pt x="59" y="110"/>
                        <a:pt x="59" y="110"/>
                        <a:pt x="59" y="110"/>
                      </a:cubicBezTo>
                      <a:cubicBezTo>
                        <a:pt x="53" y="109"/>
                        <a:pt x="53" y="109"/>
                        <a:pt x="53" y="109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26" y="117"/>
                        <a:pt x="26" y="117"/>
                        <a:pt x="26" y="117"/>
                      </a:cubicBezTo>
                      <a:cubicBezTo>
                        <a:pt x="21" y="117"/>
                        <a:pt x="21" y="117"/>
                        <a:pt x="21" y="117"/>
                      </a:cubicBezTo>
                      <a:cubicBezTo>
                        <a:pt x="21" y="117"/>
                        <a:pt x="18" y="117"/>
                        <a:pt x="18" y="118"/>
                      </a:cubicBezTo>
                      <a:cubicBezTo>
                        <a:pt x="17" y="119"/>
                        <a:pt x="14" y="120"/>
                        <a:pt x="13" y="122"/>
                      </a:cubicBezTo>
                      <a:cubicBezTo>
                        <a:pt x="13" y="125"/>
                        <a:pt x="6" y="132"/>
                        <a:pt x="6" y="132"/>
                      </a:cubicBezTo>
                      <a:cubicBezTo>
                        <a:pt x="6" y="132"/>
                        <a:pt x="2" y="137"/>
                        <a:pt x="1" y="139"/>
                      </a:cubicBezTo>
                      <a:cubicBezTo>
                        <a:pt x="0" y="140"/>
                        <a:pt x="0" y="144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163" name="Grupo 51"/>
              <p:cNvGrpSpPr/>
              <p:nvPr/>
            </p:nvGrpSpPr>
            <p:grpSpPr>
              <a:xfrm>
                <a:off x="8653596" y="4177700"/>
                <a:ext cx="931862" cy="1101725"/>
                <a:chOff x="8737600" y="3878263"/>
                <a:chExt cx="931862" cy="1101725"/>
              </a:xfrm>
              <a:grpFill/>
            </p:grpSpPr>
            <p:sp>
              <p:nvSpPr>
                <p:cNvPr id="190" name="Freeform 19"/>
                <p:cNvSpPr>
                  <a:spLocks/>
                </p:cNvSpPr>
                <p:nvPr/>
              </p:nvSpPr>
              <p:spPr bwMode="auto">
                <a:xfrm>
                  <a:off x="9048750" y="3878263"/>
                  <a:ext cx="620712" cy="384175"/>
                </a:xfrm>
                <a:custGeom>
                  <a:avLst/>
                  <a:gdLst>
                    <a:gd name="T0" fmla="*/ 17 w 391"/>
                    <a:gd name="T1" fmla="*/ 109 h 242"/>
                    <a:gd name="T2" fmla="*/ 15 w 391"/>
                    <a:gd name="T3" fmla="*/ 156 h 242"/>
                    <a:gd name="T4" fmla="*/ 0 w 391"/>
                    <a:gd name="T5" fmla="*/ 171 h 242"/>
                    <a:gd name="T6" fmla="*/ 12 w 391"/>
                    <a:gd name="T7" fmla="*/ 173 h 242"/>
                    <a:gd name="T8" fmla="*/ 22 w 391"/>
                    <a:gd name="T9" fmla="*/ 171 h 242"/>
                    <a:gd name="T10" fmla="*/ 36 w 391"/>
                    <a:gd name="T11" fmla="*/ 197 h 242"/>
                    <a:gd name="T12" fmla="*/ 55 w 391"/>
                    <a:gd name="T13" fmla="*/ 218 h 242"/>
                    <a:gd name="T14" fmla="*/ 88 w 391"/>
                    <a:gd name="T15" fmla="*/ 223 h 242"/>
                    <a:gd name="T16" fmla="*/ 124 w 391"/>
                    <a:gd name="T17" fmla="*/ 225 h 242"/>
                    <a:gd name="T18" fmla="*/ 147 w 391"/>
                    <a:gd name="T19" fmla="*/ 235 h 242"/>
                    <a:gd name="T20" fmla="*/ 190 w 391"/>
                    <a:gd name="T21" fmla="*/ 242 h 242"/>
                    <a:gd name="T22" fmla="*/ 195 w 391"/>
                    <a:gd name="T23" fmla="*/ 227 h 242"/>
                    <a:gd name="T24" fmla="*/ 218 w 391"/>
                    <a:gd name="T25" fmla="*/ 216 h 242"/>
                    <a:gd name="T26" fmla="*/ 235 w 391"/>
                    <a:gd name="T27" fmla="*/ 206 h 242"/>
                    <a:gd name="T28" fmla="*/ 259 w 391"/>
                    <a:gd name="T29" fmla="*/ 201 h 242"/>
                    <a:gd name="T30" fmla="*/ 294 w 391"/>
                    <a:gd name="T31" fmla="*/ 201 h 242"/>
                    <a:gd name="T32" fmla="*/ 306 w 391"/>
                    <a:gd name="T33" fmla="*/ 213 h 242"/>
                    <a:gd name="T34" fmla="*/ 325 w 391"/>
                    <a:gd name="T35" fmla="*/ 206 h 242"/>
                    <a:gd name="T36" fmla="*/ 344 w 391"/>
                    <a:gd name="T37" fmla="*/ 204 h 242"/>
                    <a:gd name="T38" fmla="*/ 363 w 391"/>
                    <a:gd name="T39" fmla="*/ 208 h 242"/>
                    <a:gd name="T40" fmla="*/ 372 w 391"/>
                    <a:gd name="T41" fmla="*/ 199 h 242"/>
                    <a:gd name="T42" fmla="*/ 384 w 391"/>
                    <a:gd name="T43" fmla="*/ 182 h 242"/>
                    <a:gd name="T44" fmla="*/ 391 w 391"/>
                    <a:gd name="T45" fmla="*/ 171 h 242"/>
                    <a:gd name="T46" fmla="*/ 384 w 391"/>
                    <a:gd name="T47" fmla="*/ 154 h 242"/>
                    <a:gd name="T48" fmla="*/ 365 w 391"/>
                    <a:gd name="T49" fmla="*/ 154 h 242"/>
                    <a:gd name="T50" fmla="*/ 363 w 391"/>
                    <a:gd name="T51" fmla="*/ 140 h 242"/>
                    <a:gd name="T52" fmla="*/ 320 w 391"/>
                    <a:gd name="T53" fmla="*/ 130 h 242"/>
                    <a:gd name="T54" fmla="*/ 316 w 391"/>
                    <a:gd name="T55" fmla="*/ 97 h 242"/>
                    <a:gd name="T56" fmla="*/ 299 w 391"/>
                    <a:gd name="T57" fmla="*/ 78 h 242"/>
                    <a:gd name="T58" fmla="*/ 294 w 391"/>
                    <a:gd name="T59" fmla="*/ 47 h 242"/>
                    <a:gd name="T60" fmla="*/ 285 w 391"/>
                    <a:gd name="T61" fmla="*/ 21 h 242"/>
                    <a:gd name="T62" fmla="*/ 226 w 391"/>
                    <a:gd name="T63" fmla="*/ 19 h 242"/>
                    <a:gd name="T64" fmla="*/ 207 w 391"/>
                    <a:gd name="T65" fmla="*/ 7 h 242"/>
                    <a:gd name="T66" fmla="*/ 190 w 391"/>
                    <a:gd name="T67" fmla="*/ 2 h 242"/>
                    <a:gd name="T68" fmla="*/ 145 w 391"/>
                    <a:gd name="T69" fmla="*/ 0 h 242"/>
                    <a:gd name="T70" fmla="*/ 119 w 391"/>
                    <a:gd name="T71" fmla="*/ 0 h 242"/>
                    <a:gd name="T72" fmla="*/ 93 w 391"/>
                    <a:gd name="T73" fmla="*/ 0 h 242"/>
                    <a:gd name="T74" fmla="*/ 72 w 391"/>
                    <a:gd name="T75" fmla="*/ 7 h 242"/>
                    <a:gd name="T76" fmla="*/ 45 w 391"/>
                    <a:gd name="T77" fmla="*/ 28 h 242"/>
                    <a:gd name="T78" fmla="*/ 27 w 391"/>
                    <a:gd name="T79" fmla="*/ 57 h 242"/>
                    <a:gd name="T80" fmla="*/ 17 w 391"/>
                    <a:gd name="T81" fmla="*/ 8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1" h="242">
                      <a:moveTo>
                        <a:pt x="17" y="81"/>
                      </a:moveTo>
                      <a:lnTo>
                        <a:pt x="17" y="109"/>
                      </a:lnTo>
                      <a:lnTo>
                        <a:pt x="15" y="133"/>
                      </a:lnTo>
                      <a:lnTo>
                        <a:pt x="15" y="156"/>
                      </a:lnTo>
                      <a:lnTo>
                        <a:pt x="5" y="168"/>
                      </a:lnTo>
                      <a:lnTo>
                        <a:pt x="0" y="171"/>
                      </a:lnTo>
                      <a:lnTo>
                        <a:pt x="5" y="173"/>
                      </a:lnTo>
                      <a:lnTo>
                        <a:pt x="12" y="173"/>
                      </a:lnTo>
                      <a:lnTo>
                        <a:pt x="17" y="168"/>
                      </a:lnTo>
                      <a:lnTo>
                        <a:pt x="22" y="171"/>
                      </a:lnTo>
                      <a:lnTo>
                        <a:pt x="31" y="185"/>
                      </a:lnTo>
                      <a:lnTo>
                        <a:pt x="36" y="197"/>
                      </a:lnTo>
                      <a:lnTo>
                        <a:pt x="41" y="211"/>
                      </a:lnTo>
                      <a:lnTo>
                        <a:pt x="55" y="218"/>
                      </a:lnTo>
                      <a:lnTo>
                        <a:pt x="72" y="220"/>
                      </a:lnTo>
                      <a:lnTo>
                        <a:pt x="88" y="223"/>
                      </a:lnTo>
                      <a:lnTo>
                        <a:pt x="107" y="223"/>
                      </a:lnTo>
                      <a:lnTo>
                        <a:pt x="124" y="225"/>
                      </a:lnTo>
                      <a:lnTo>
                        <a:pt x="131" y="230"/>
                      </a:lnTo>
                      <a:lnTo>
                        <a:pt x="147" y="235"/>
                      </a:lnTo>
                      <a:lnTo>
                        <a:pt x="171" y="239"/>
                      </a:lnTo>
                      <a:lnTo>
                        <a:pt x="190" y="242"/>
                      </a:lnTo>
                      <a:lnTo>
                        <a:pt x="195" y="235"/>
                      </a:lnTo>
                      <a:lnTo>
                        <a:pt x="195" y="227"/>
                      </a:lnTo>
                      <a:lnTo>
                        <a:pt x="199" y="218"/>
                      </a:lnTo>
                      <a:lnTo>
                        <a:pt x="218" y="216"/>
                      </a:lnTo>
                      <a:lnTo>
                        <a:pt x="228" y="216"/>
                      </a:lnTo>
                      <a:lnTo>
                        <a:pt x="235" y="206"/>
                      </a:lnTo>
                      <a:lnTo>
                        <a:pt x="242" y="201"/>
                      </a:lnTo>
                      <a:lnTo>
                        <a:pt x="259" y="201"/>
                      </a:lnTo>
                      <a:lnTo>
                        <a:pt x="280" y="201"/>
                      </a:lnTo>
                      <a:lnTo>
                        <a:pt x="294" y="201"/>
                      </a:lnTo>
                      <a:lnTo>
                        <a:pt x="299" y="211"/>
                      </a:lnTo>
                      <a:lnTo>
                        <a:pt x="306" y="213"/>
                      </a:lnTo>
                      <a:lnTo>
                        <a:pt x="313" y="213"/>
                      </a:lnTo>
                      <a:lnTo>
                        <a:pt x="325" y="206"/>
                      </a:lnTo>
                      <a:lnTo>
                        <a:pt x="334" y="204"/>
                      </a:lnTo>
                      <a:lnTo>
                        <a:pt x="344" y="204"/>
                      </a:lnTo>
                      <a:lnTo>
                        <a:pt x="356" y="204"/>
                      </a:lnTo>
                      <a:lnTo>
                        <a:pt x="363" y="208"/>
                      </a:lnTo>
                      <a:lnTo>
                        <a:pt x="370" y="208"/>
                      </a:lnTo>
                      <a:lnTo>
                        <a:pt x="372" y="199"/>
                      </a:lnTo>
                      <a:lnTo>
                        <a:pt x="377" y="190"/>
                      </a:lnTo>
                      <a:lnTo>
                        <a:pt x="384" y="182"/>
                      </a:lnTo>
                      <a:lnTo>
                        <a:pt x="387" y="175"/>
                      </a:lnTo>
                      <a:lnTo>
                        <a:pt x="391" y="171"/>
                      </a:lnTo>
                      <a:lnTo>
                        <a:pt x="391" y="159"/>
                      </a:lnTo>
                      <a:lnTo>
                        <a:pt x="384" y="154"/>
                      </a:lnTo>
                      <a:lnTo>
                        <a:pt x="375" y="154"/>
                      </a:lnTo>
                      <a:lnTo>
                        <a:pt x="365" y="154"/>
                      </a:lnTo>
                      <a:lnTo>
                        <a:pt x="361" y="152"/>
                      </a:lnTo>
                      <a:lnTo>
                        <a:pt x="363" y="140"/>
                      </a:lnTo>
                      <a:lnTo>
                        <a:pt x="363" y="130"/>
                      </a:lnTo>
                      <a:lnTo>
                        <a:pt x="320" y="130"/>
                      </a:lnTo>
                      <a:lnTo>
                        <a:pt x="316" y="114"/>
                      </a:lnTo>
                      <a:lnTo>
                        <a:pt x="316" y="97"/>
                      </a:lnTo>
                      <a:lnTo>
                        <a:pt x="308" y="85"/>
                      </a:lnTo>
                      <a:lnTo>
                        <a:pt x="299" y="78"/>
                      </a:lnTo>
                      <a:lnTo>
                        <a:pt x="297" y="69"/>
                      </a:lnTo>
                      <a:lnTo>
                        <a:pt x="294" y="47"/>
                      </a:lnTo>
                      <a:lnTo>
                        <a:pt x="294" y="31"/>
                      </a:lnTo>
                      <a:lnTo>
                        <a:pt x="285" y="21"/>
                      </a:lnTo>
                      <a:lnTo>
                        <a:pt x="271" y="19"/>
                      </a:lnTo>
                      <a:lnTo>
                        <a:pt x="226" y="19"/>
                      </a:lnTo>
                      <a:lnTo>
                        <a:pt x="214" y="12"/>
                      </a:lnTo>
                      <a:lnTo>
                        <a:pt x="207" y="7"/>
                      </a:lnTo>
                      <a:lnTo>
                        <a:pt x="197" y="5"/>
                      </a:lnTo>
                      <a:lnTo>
                        <a:pt x="190" y="2"/>
                      </a:lnTo>
                      <a:lnTo>
                        <a:pt x="169" y="0"/>
                      </a:lnTo>
                      <a:lnTo>
                        <a:pt x="145" y="0"/>
                      </a:lnTo>
                      <a:lnTo>
                        <a:pt x="135" y="0"/>
                      </a:lnTo>
                      <a:lnTo>
                        <a:pt x="119" y="0"/>
                      </a:lnTo>
                      <a:lnTo>
                        <a:pt x="107" y="0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2" y="7"/>
                      </a:lnTo>
                      <a:lnTo>
                        <a:pt x="60" y="17"/>
                      </a:lnTo>
                      <a:lnTo>
                        <a:pt x="45" y="28"/>
                      </a:lnTo>
                      <a:lnTo>
                        <a:pt x="43" y="40"/>
                      </a:lnTo>
                      <a:lnTo>
                        <a:pt x="27" y="57"/>
                      </a:lnTo>
                      <a:lnTo>
                        <a:pt x="22" y="66"/>
                      </a:lnTo>
                      <a:lnTo>
                        <a:pt x="17" y="8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1" name="Freeform 24"/>
                <p:cNvSpPr>
                  <a:spLocks/>
                </p:cNvSpPr>
                <p:nvPr/>
              </p:nvSpPr>
              <p:spPr bwMode="auto">
                <a:xfrm>
                  <a:off x="9124950" y="4213225"/>
                  <a:ext cx="508000" cy="315913"/>
                </a:xfrm>
                <a:custGeom>
                  <a:avLst/>
                  <a:gdLst>
                    <a:gd name="T0" fmla="*/ 0 w 135"/>
                    <a:gd name="T1" fmla="*/ 15 h 84"/>
                    <a:gd name="T2" fmla="*/ 1 w 135"/>
                    <a:gd name="T3" fmla="*/ 26 h 84"/>
                    <a:gd name="T4" fmla="*/ 13 w 135"/>
                    <a:gd name="T5" fmla="*/ 27 h 84"/>
                    <a:gd name="T6" fmla="*/ 27 w 135"/>
                    <a:gd name="T7" fmla="*/ 28 h 84"/>
                    <a:gd name="T8" fmla="*/ 42 w 135"/>
                    <a:gd name="T9" fmla="*/ 33 h 84"/>
                    <a:gd name="T10" fmla="*/ 52 w 135"/>
                    <a:gd name="T11" fmla="*/ 36 h 84"/>
                    <a:gd name="T12" fmla="*/ 61 w 135"/>
                    <a:gd name="T13" fmla="*/ 39 h 84"/>
                    <a:gd name="T14" fmla="*/ 88 w 135"/>
                    <a:gd name="T15" fmla="*/ 62 h 84"/>
                    <a:gd name="T16" fmla="*/ 102 w 135"/>
                    <a:gd name="T17" fmla="*/ 62 h 84"/>
                    <a:gd name="T18" fmla="*/ 106 w 135"/>
                    <a:gd name="T19" fmla="*/ 67 h 84"/>
                    <a:gd name="T20" fmla="*/ 104 w 135"/>
                    <a:gd name="T21" fmla="*/ 74 h 84"/>
                    <a:gd name="T22" fmla="*/ 98 w 135"/>
                    <a:gd name="T23" fmla="*/ 82 h 84"/>
                    <a:gd name="T24" fmla="*/ 106 w 135"/>
                    <a:gd name="T25" fmla="*/ 84 h 84"/>
                    <a:gd name="T26" fmla="*/ 114 w 135"/>
                    <a:gd name="T27" fmla="*/ 76 h 84"/>
                    <a:gd name="T28" fmla="*/ 127 w 135"/>
                    <a:gd name="T29" fmla="*/ 67 h 84"/>
                    <a:gd name="T30" fmla="*/ 132 w 135"/>
                    <a:gd name="T31" fmla="*/ 55 h 84"/>
                    <a:gd name="T32" fmla="*/ 135 w 135"/>
                    <a:gd name="T33" fmla="*/ 40 h 84"/>
                    <a:gd name="T34" fmla="*/ 135 w 135"/>
                    <a:gd name="T35" fmla="*/ 24 h 84"/>
                    <a:gd name="T36" fmla="*/ 134 w 135"/>
                    <a:gd name="T37" fmla="*/ 9 h 84"/>
                    <a:gd name="T38" fmla="*/ 128 w 135"/>
                    <a:gd name="T39" fmla="*/ 0 h 84"/>
                    <a:gd name="T40" fmla="*/ 118 w 135"/>
                    <a:gd name="T41" fmla="*/ 2 h 84"/>
                    <a:gd name="T42" fmla="*/ 113 w 135"/>
                    <a:gd name="T43" fmla="*/ 5 h 84"/>
                    <a:gd name="T44" fmla="*/ 105 w 135"/>
                    <a:gd name="T45" fmla="*/ 5 h 84"/>
                    <a:gd name="T46" fmla="*/ 101 w 135"/>
                    <a:gd name="T47" fmla="*/ 1 h 84"/>
                    <a:gd name="T48" fmla="*/ 92 w 135"/>
                    <a:gd name="T49" fmla="*/ 1 h 84"/>
                    <a:gd name="T50" fmla="*/ 82 w 135"/>
                    <a:gd name="T51" fmla="*/ 2 h 84"/>
                    <a:gd name="T52" fmla="*/ 75 w 135"/>
                    <a:gd name="T53" fmla="*/ 8 h 84"/>
                    <a:gd name="T54" fmla="*/ 68 w 135"/>
                    <a:gd name="T55" fmla="*/ 10 h 84"/>
                    <a:gd name="T56" fmla="*/ 64 w 135"/>
                    <a:gd name="T57" fmla="*/ 17 h 84"/>
                    <a:gd name="T58" fmla="*/ 55 w 135"/>
                    <a:gd name="T59" fmla="*/ 17 h 84"/>
                    <a:gd name="T60" fmla="*/ 44 w 135"/>
                    <a:gd name="T61" fmla="*/ 16 h 84"/>
                    <a:gd name="T62" fmla="*/ 32 w 135"/>
                    <a:gd name="T63" fmla="*/ 12 h 84"/>
                    <a:gd name="T64" fmla="*/ 22 w 135"/>
                    <a:gd name="T65" fmla="*/ 10 h 84"/>
                    <a:gd name="T66" fmla="*/ 11 w 135"/>
                    <a:gd name="T67" fmla="*/ 9 h 84"/>
                    <a:gd name="T68" fmla="*/ 0 w 135"/>
                    <a:gd name="T69" fmla="*/ 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5" h="84">
                      <a:moveTo>
                        <a:pt x="0" y="9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95" y="62"/>
                        <a:pt x="95" y="62"/>
                        <a:pt x="95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62"/>
                        <a:pt x="104" y="61"/>
                        <a:pt x="104" y="63"/>
                      </a:cubicBezTo>
                      <a:cubicBezTo>
                        <a:pt x="105" y="65"/>
                        <a:pt x="106" y="67"/>
                        <a:pt x="106" y="67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102" y="83"/>
                        <a:pt x="102" y="83"/>
                        <a:pt x="102" y="83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9" y="81"/>
                        <a:pt x="109" y="81"/>
                        <a:pt x="109" y="81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30" y="65"/>
                        <a:pt x="130" y="64"/>
                      </a:cubicBezTo>
                      <a:cubicBezTo>
                        <a:pt x="130" y="63"/>
                        <a:pt x="132" y="55"/>
                        <a:pt x="132" y="55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35" y="40"/>
                        <a:pt x="135" y="40"/>
                        <a:pt x="135" y="40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18"/>
                        <a:pt x="135" y="17"/>
                      </a:cubicBezTo>
                      <a:cubicBezTo>
                        <a:pt x="135" y="16"/>
                        <a:pt x="134" y="9"/>
                        <a:pt x="134" y="9"/>
                      </a:cubicBezTo>
                      <a:cubicBezTo>
                        <a:pt x="133" y="5"/>
                        <a:pt x="133" y="5"/>
                        <a:pt x="133" y="5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5" y="5"/>
                        <a:pt x="105" y="5"/>
                        <a:pt x="105" y="5"/>
                      </a:cubicBez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2" y="1"/>
                        <a:pt x="92" y="1"/>
                        <a:pt x="92" y="1"/>
                      </a:cubicBezTo>
                      <a:cubicBezTo>
                        <a:pt x="86" y="2"/>
                        <a:pt x="86" y="2"/>
                        <a:pt x="86" y="2"/>
                      </a:cubicBezTo>
                      <a:cubicBezTo>
                        <a:pt x="82" y="2"/>
                        <a:pt x="82" y="2"/>
                        <a:pt x="82" y="2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5" y="14"/>
                        <a:pt x="65" y="14"/>
                        <a:pt x="65" y="14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92" name="Freeform 25"/>
                <p:cNvSpPr>
                  <a:spLocks/>
                </p:cNvSpPr>
                <p:nvPr/>
              </p:nvSpPr>
              <p:spPr bwMode="auto">
                <a:xfrm>
                  <a:off x="8737600" y="4333875"/>
                  <a:ext cx="769937" cy="646113"/>
                </a:xfrm>
                <a:custGeom>
                  <a:avLst/>
                  <a:gdLst>
                    <a:gd name="T0" fmla="*/ 7 w 205"/>
                    <a:gd name="T1" fmla="*/ 78 h 172"/>
                    <a:gd name="T2" fmla="*/ 16 w 205"/>
                    <a:gd name="T3" fmla="*/ 73 h 172"/>
                    <a:gd name="T4" fmla="*/ 25 w 205"/>
                    <a:gd name="T5" fmla="*/ 79 h 172"/>
                    <a:gd name="T6" fmla="*/ 39 w 205"/>
                    <a:gd name="T7" fmla="*/ 92 h 172"/>
                    <a:gd name="T8" fmla="*/ 41 w 205"/>
                    <a:gd name="T9" fmla="*/ 99 h 172"/>
                    <a:gd name="T10" fmla="*/ 49 w 205"/>
                    <a:gd name="T11" fmla="*/ 96 h 172"/>
                    <a:gd name="T12" fmla="*/ 55 w 205"/>
                    <a:gd name="T13" fmla="*/ 97 h 172"/>
                    <a:gd name="T14" fmla="*/ 60 w 205"/>
                    <a:gd name="T15" fmla="*/ 103 h 172"/>
                    <a:gd name="T16" fmla="*/ 69 w 205"/>
                    <a:gd name="T17" fmla="*/ 106 h 172"/>
                    <a:gd name="T18" fmla="*/ 77 w 205"/>
                    <a:gd name="T19" fmla="*/ 112 h 172"/>
                    <a:gd name="T20" fmla="*/ 85 w 205"/>
                    <a:gd name="T21" fmla="*/ 119 h 172"/>
                    <a:gd name="T22" fmla="*/ 93 w 205"/>
                    <a:gd name="T23" fmla="*/ 123 h 172"/>
                    <a:gd name="T24" fmla="*/ 99 w 205"/>
                    <a:gd name="T25" fmla="*/ 130 h 172"/>
                    <a:gd name="T26" fmla="*/ 106 w 205"/>
                    <a:gd name="T27" fmla="*/ 138 h 172"/>
                    <a:gd name="T28" fmla="*/ 113 w 205"/>
                    <a:gd name="T29" fmla="*/ 142 h 172"/>
                    <a:gd name="T30" fmla="*/ 115 w 205"/>
                    <a:gd name="T31" fmla="*/ 152 h 172"/>
                    <a:gd name="T32" fmla="*/ 109 w 205"/>
                    <a:gd name="T33" fmla="*/ 159 h 172"/>
                    <a:gd name="T34" fmla="*/ 111 w 205"/>
                    <a:gd name="T35" fmla="*/ 169 h 172"/>
                    <a:gd name="T36" fmla="*/ 123 w 205"/>
                    <a:gd name="T37" fmla="*/ 162 h 172"/>
                    <a:gd name="T38" fmla="*/ 131 w 205"/>
                    <a:gd name="T39" fmla="*/ 151 h 172"/>
                    <a:gd name="T40" fmla="*/ 136 w 205"/>
                    <a:gd name="T41" fmla="*/ 135 h 172"/>
                    <a:gd name="T42" fmla="*/ 139 w 205"/>
                    <a:gd name="T43" fmla="*/ 122 h 172"/>
                    <a:gd name="T44" fmla="*/ 145 w 205"/>
                    <a:gd name="T45" fmla="*/ 114 h 172"/>
                    <a:gd name="T46" fmla="*/ 153 w 205"/>
                    <a:gd name="T47" fmla="*/ 105 h 172"/>
                    <a:gd name="T48" fmla="*/ 157 w 205"/>
                    <a:gd name="T49" fmla="*/ 95 h 172"/>
                    <a:gd name="T50" fmla="*/ 165 w 205"/>
                    <a:gd name="T51" fmla="*/ 79 h 172"/>
                    <a:gd name="T52" fmla="*/ 172 w 205"/>
                    <a:gd name="T53" fmla="*/ 78 h 172"/>
                    <a:gd name="T54" fmla="*/ 176 w 205"/>
                    <a:gd name="T55" fmla="*/ 82 h 172"/>
                    <a:gd name="T56" fmla="*/ 182 w 205"/>
                    <a:gd name="T57" fmla="*/ 78 h 172"/>
                    <a:gd name="T58" fmla="*/ 186 w 205"/>
                    <a:gd name="T59" fmla="*/ 86 h 172"/>
                    <a:gd name="T60" fmla="*/ 179 w 205"/>
                    <a:gd name="T61" fmla="*/ 94 h 172"/>
                    <a:gd name="T62" fmla="*/ 169 w 205"/>
                    <a:gd name="T63" fmla="*/ 106 h 172"/>
                    <a:gd name="T64" fmla="*/ 160 w 205"/>
                    <a:gd name="T65" fmla="*/ 115 h 172"/>
                    <a:gd name="T66" fmla="*/ 148 w 205"/>
                    <a:gd name="T67" fmla="*/ 121 h 172"/>
                    <a:gd name="T68" fmla="*/ 145 w 205"/>
                    <a:gd name="T69" fmla="*/ 128 h 172"/>
                    <a:gd name="T70" fmla="*/ 151 w 205"/>
                    <a:gd name="T71" fmla="*/ 127 h 172"/>
                    <a:gd name="T72" fmla="*/ 163 w 205"/>
                    <a:gd name="T73" fmla="*/ 120 h 172"/>
                    <a:gd name="T74" fmla="*/ 175 w 205"/>
                    <a:gd name="T75" fmla="*/ 108 h 172"/>
                    <a:gd name="T76" fmla="*/ 189 w 205"/>
                    <a:gd name="T77" fmla="*/ 90 h 172"/>
                    <a:gd name="T78" fmla="*/ 199 w 205"/>
                    <a:gd name="T79" fmla="*/ 70 h 172"/>
                    <a:gd name="T80" fmla="*/ 205 w 205"/>
                    <a:gd name="T81" fmla="*/ 57 h 172"/>
                    <a:gd name="T82" fmla="*/ 198 w 205"/>
                    <a:gd name="T83" fmla="*/ 54 h 172"/>
                    <a:gd name="T84" fmla="*/ 200 w 205"/>
                    <a:gd name="T85" fmla="*/ 42 h 172"/>
                    <a:gd name="T86" fmla="*/ 203 w 205"/>
                    <a:gd name="T87" fmla="*/ 34 h 172"/>
                    <a:gd name="T88" fmla="*/ 188 w 205"/>
                    <a:gd name="T89" fmla="*/ 33 h 172"/>
                    <a:gd name="T90" fmla="*/ 176 w 205"/>
                    <a:gd name="T91" fmla="*/ 25 h 172"/>
                    <a:gd name="T92" fmla="*/ 167 w 205"/>
                    <a:gd name="T93" fmla="*/ 16 h 172"/>
                    <a:gd name="T94" fmla="*/ 153 w 205"/>
                    <a:gd name="T95" fmla="*/ 9 h 172"/>
                    <a:gd name="T96" fmla="*/ 135 w 205"/>
                    <a:gd name="T97" fmla="*/ 5 h 172"/>
                    <a:gd name="T98" fmla="*/ 112 w 205"/>
                    <a:gd name="T99" fmla="*/ 0 h 172"/>
                    <a:gd name="T100" fmla="*/ 89 w 205"/>
                    <a:gd name="T101" fmla="*/ 0 h 172"/>
                    <a:gd name="T102" fmla="*/ 79 w 205"/>
                    <a:gd name="T103" fmla="*/ 8 h 172"/>
                    <a:gd name="T104" fmla="*/ 66 w 205"/>
                    <a:gd name="T105" fmla="*/ 15 h 172"/>
                    <a:gd name="T106" fmla="*/ 56 w 205"/>
                    <a:gd name="T107" fmla="*/ 21 h 172"/>
                    <a:gd name="T108" fmla="*/ 2 w 205"/>
                    <a:gd name="T109" fmla="*/ 7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5" h="172">
                      <a:moveTo>
                        <a:pt x="2" y="79"/>
                      </a:move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33" y="85"/>
                        <a:pt x="33" y="85"/>
                        <a:pt x="33" y="85"/>
                      </a:cubicBezTo>
                      <a:cubicBezTo>
                        <a:pt x="39" y="92"/>
                        <a:pt x="39" y="92"/>
                        <a:pt x="39" y="92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9" y="96"/>
                        <a:pt x="49" y="96"/>
                        <a:pt x="49" y="96"/>
                      </a:cubicBezTo>
                      <a:cubicBezTo>
                        <a:pt x="52" y="94"/>
                        <a:pt x="52" y="94"/>
                        <a:pt x="52" y="94"/>
                      </a:cubicBezTo>
                      <a:cubicBezTo>
                        <a:pt x="55" y="97"/>
                        <a:pt x="55" y="97"/>
                        <a:pt x="55" y="97"/>
                      </a:cubicBezTo>
                      <a:cubicBezTo>
                        <a:pt x="57" y="99"/>
                        <a:pt x="57" y="99"/>
                        <a:pt x="57" y="99"/>
                      </a:cubicBezTo>
                      <a:cubicBezTo>
                        <a:pt x="60" y="103"/>
                        <a:pt x="60" y="103"/>
                        <a:pt x="60" y="103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9" y="106"/>
                        <a:pt x="69" y="106"/>
                        <a:pt x="69" y="106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7" y="112"/>
                        <a:pt x="77" y="112"/>
                        <a:pt x="77" y="112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5" y="119"/>
                        <a:pt x="85" y="119"/>
                        <a:pt x="85" y="119"/>
                      </a:cubicBezTo>
                      <a:cubicBezTo>
                        <a:pt x="88" y="123"/>
                        <a:pt x="88" y="123"/>
                        <a:pt x="88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8" y="127"/>
                        <a:pt x="98" y="127"/>
                        <a:pt x="98" y="127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6" y="138"/>
                        <a:pt x="107" y="138"/>
                        <a:pt x="108" y="139"/>
                      </a:cubicBezTo>
                      <a:cubicBezTo>
                        <a:pt x="109" y="139"/>
                        <a:pt x="113" y="142"/>
                        <a:pt x="113" y="142"/>
                      </a:cubicBezTo>
                      <a:cubicBezTo>
                        <a:pt x="115" y="145"/>
                        <a:pt x="115" y="145"/>
                        <a:pt x="115" y="145"/>
                      </a:cubicBezTo>
                      <a:cubicBezTo>
                        <a:pt x="115" y="152"/>
                        <a:pt x="115" y="152"/>
                        <a:pt x="115" y="152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09" y="158"/>
                        <a:pt x="109" y="159"/>
                      </a:cubicBezTo>
                      <a:cubicBezTo>
                        <a:pt x="109" y="160"/>
                        <a:pt x="108" y="172"/>
                        <a:pt x="108" y="172"/>
                      </a:cubicBezTo>
                      <a:cubicBezTo>
                        <a:pt x="111" y="169"/>
                        <a:pt x="111" y="169"/>
                        <a:pt x="111" y="169"/>
                      </a:cubicBezTo>
                      <a:cubicBezTo>
                        <a:pt x="116" y="166"/>
                        <a:pt x="116" y="166"/>
                        <a:pt x="116" y="166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31" y="151"/>
                        <a:pt x="131" y="151"/>
                        <a:pt x="131" y="151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6" y="135"/>
                        <a:pt x="136" y="135"/>
                        <a:pt x="136" y="135"/>
                      </a:cubicBezTo>
                      <a:cubicBezTo>
                        <a:pt x="139" y="130"/>
                        <a:pt x="139" y="130"/>
                        <a:pt x="139" y="130"/>
                      </a:cubicBezTo>
                      <a:cubicBezTo>
                        <a:pt x="139" y="122"/>
                        <a:pt x="139" y="122"/>
                        <a:pt x="139" y="122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5" y="114"/>
                        <a:pt x="145" y="114"/>
                        <a:pt x="145" y="114"/>
                      </a:cubicBezTo>
                      <a:cubicBezTo>
                        <a:pt x="146" y="107"/>
                        <a:pt x="146" y="107"/>
                        <a:pt x="146" y="107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7" y="95"/>
                        <a:pt x="157" y="95"/>
                        <a:pt x="157" y="95"/>
                      </a:cubicBezTo>
                      <a:cubicBezTo>
                        <a:pt x="161" y="92"/>
                        <a:pt x="161" y="92"/>
                        <a:pt x="161" y="92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8" y="77"/>
                        <a:pt x="168" y="77"/>
                        <a:pt x="168" y="77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8" y="79"/>
                        <a:pt x="178" y="79"/>
                        <a:pt x="178" y="79"/>
                      </a:cubicBezTo>
                      <a:cubicBezTo>
                        <a:pt x="182" y="78"/>
                        <a:pt x="182" y="78"/>
                        <a:pt x="182" y="78"/>
                      </a:cubicBezTo>
                      <a:cubicBezTo>
                        <a:pt x="187" y="78"/>
                        <a:pt x="187" y="78"/>
                        <a:pt x="187" y="78"/>
                      </a:cubicBezTo>
                      <a:cubicBezTo>
                        <a:pt x="186" y="86"/>
                        <a:pt x="186" y="86"/>
                        <a:pt x="186" y="86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79" y="94"/>
                        <a:pt x="179" y="94"/>
                        <a:pt x="179" y="94"/>
                      </a:cubicBezTo>
                      <a:cubicBezTo>
                        <a:pt x="173" y="100"/>
                        <a:pt x="173" y="100"/>
                        <a:pt x="173" y="100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0" y="115"/>
                        <a:pt x="160" y="115"/>
                        <a:pt x="160" y="115"/>
                      </a:cubicBezTo>
                      <a:cubicBezTo>
                        <a:pt x="153" y="119"/>
                        <a:pt x="153" y="119"/>
                        <a:pt x="153" y="119"/>
                      </a:cubicBezTo>
                      <a:cubicBezTo>
                        <a:pt x="153" y="119"/>
                        <a:pt x="149" y="121"/>
                        <a:pt x="148" y="121"/>
                      </a:cubicBezTo>
                      <a:cubicBezTo>
                        <a:pt x="147" y="122"/>
                        <a:pt x="145" y="124"/>
                        <a:pt x="145" y="124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8" y="127"/>
                        <a:pt x="148" y="127"/>
                        <a:pt x="148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6" y="124"/>
                        <a:pt x="156" y="124"/>
                        <a:pt x="156" y="124"/>
                      </a:cubicBezTo>
                      <a:cubicBezTo>
                        <a:pt x="163" y="120"/>
                        <a:pt x="163" y="120"/>
                        <a:pt x="163" y="120"/>
                      </a:cubicBezTo>
                      <a:cubicBezTo>
                        <a:pt x="169" y="114"/>
                        <a:pt x="169" y="114"/>
                        <a:pt x="169" y="114"/>
                      </a:cubicBezTo>
                      <a:cubicBezTo>
                        <a:pt x="175" y="108"/>
                        <a:pt x="175" y="108"/>
                        <a:pt x="175" y="108"/>
                      </a:cubicBezTo>
                      <a:cubicBezTo>
                        <a:pt x="181" y="101"/>
                        <a:pt x="181" y="101"/>
                        <a:pt x="181" y="101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9" y="70"/>
                        <a:pt x="199" y="70"/>
                        <a:pt x="199" y="70"/>
                      </a:cubicBezTo>
                      <a:cubicBezTo>
                        <a:pt x="201" y="64"/>
                        <a:pt x="201" y="64"/>
                        <a:pt x="201" y="64"/>
                      </a:cubicBezTo>
                      <a:cubicBezTo>
                        <a:pt x="205" y="57"/>
                        <a:pt x="205" y="57"/>
                        <a:pt x="205" y="57"/>
                      </a:cubicBezTo>
                      <a:cubicBezTo>
                        <a:pt x="202" y="55"/>
                        <a:pt x="202" y="55"/>
                        <a:pt x="202" y="55"/>
                      </a:cubicBezTo>
                      <a:cubicBezTo>
                        <a:pt x="198" y="54"/>
                        <a:pt x="198" y="54"/>
                        <a:pt x="198" y="54"/>
                      </a:cubicBezTo>
                      <a:cubicBezTo>
                        <a:pt x="197" y="48"/>
                        <a:pt x="197" y="48"/>
                        <a:pt x="197" y="48"/>
                      </a:cubicBezTo>
                      <a:cubicBezTo>
                        <a:pt x="200" y="42"/>
                        <a:pt x="200" y="42"/>
                        <a:pt x="200" y="42"/>
                      </a:cubicBezTo>
                      <a:cubicBezTo>
                        <a:pt x="203" y="36"/>
                        <a:pt x="203" y="36"/>
                        <a:pt x="203" y="36"/>
                      </a:cubicBezTo>
                      <a:cubicBezTo>
                        <a:pt x="203" y="34"/>
                        <a:pt x="203" y="34"/>
                        <a:pt x="203" y="34"/>
                      </a:cubicBezTo>
                      <a:cubicBezTo>
                        <a:pt x="194" y="34"/>
                        <a:pt x="194" y="34"/>
                        <a:pt x="194" y="34"/>
                      </a:cubicBezTo>
                      <a:cubicBezTo>
                        <a:pt x="188" y="33"/>
                        <a:pt x="188" y="33"/>
                        <a:pt x="188" y="33"/>
                      </a:cubicBezTo>
                      <a:cubicBezTo>
                        <a:pt x="182" y="31"/>
                        <a:pt x="182" y="31"/>
                        <a:pt x="182" y="31"/>
                      </a:cubicBezTo>
                      <a:cubicBezTo>
                        <a:pt x="176" y="25"/>
                        <a:pt x="176" y="25"/>
                        <a:pt x="176" y="25"/>
                      </a:cubicBezTo>
                      <a:cubicBezTo>
                        <a:pt x="172" y="20"/>
                        <a:pt x="172" y="20"/>
                        <a:pt x="172" y="20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67" y="16"/>
                        <a:pt x="161" y="12"/>
                        <a:pt x="160" y="11"/>
                      </a:cubicBezTo>
                      <a:cubicBezTo>
                        <a:pt x="159" y="10"/>
                        <a:pt x="153" y="9"/>
                        <a:pt x="153" y="9"/>
                      </a:cubicBezTo>
                      <a:cubicBezTo>
                        <a:pt x="153" y="9"/>
                        <a:pt x="146" y="6"/>
                        <a:pt x="144" y="6"/>
                      </a:cubicBezTo>
                      <a:cubicBezTo>
                        <a:pt x="142" y="6"/>
                        <a:pt x="137" y="6"/>
                        <a:pt x="135" y="5"/>
                      </a:cubicBezTo>
                      <a:cubicBezTo>
                        <a:pt x="133" y="4"/>
                        <a:pt x="125" y="3"/>
                        <a:pt x="124" y="2"/>
                      </a:cubicBezTo>
                      <a:cubicBezTo>
                        <a:pt x="123" y="2"/>
                        <a:pt x="118" y="0"/>
                        <a:pt x="112" y="0"/>
                      </a:cubicBezTo>
                      <a:cubicBezTo>
                        <a:pt x="106" y="0"/>
                        <a:pt x="99" y="0"/>
                        <a:pt x="96" y="0"/>
                      </a:cubicBezTo>
                      <a:cubicBezTo>
                        <a:pt x="94" y="0"/>
                        <a:pt x="89" y="0"/>
                        <a:pt x="89" y="0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0" y="78"/>
                        <a:pt x="0" y="78"/>
                        <a:pt x="0" y="78"/>
                      </a:cubicBezTo>
                      <a:lnTo>
                        <a:pt x="2" y="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164" name="Grupo 52"/>
              <p:cNvGrpSpPr/>
              <p:nvPr/>
            </p:nvGrpSpPr>
            <p:grpSpPr>
              <a:xfrm>
                <a:off x="9590221" y="2018700"/>
                <a:ext cx="1330325" cy="1692275"/>
                <a:chOff x="9674225" y="1719263"/>
                <a:chExt cx="1330325" cy="1692275"/>
              </a:xfrm>
              <a:grpFill/>
            </p:grpSpPr>
            <p:sp>
              <p:nvSpPr>
                <p:cNvPr id="181" name="Freeform 14"/>
                <p:cNvSpPr>
                  <a:spLocks/>
                </p:cNvSpPr>
                <p:nvPr/>
              </p:nvSpPr>
              <p:spPr bwMode="auto">
                <a:xfrm>
                  <a:off x="9674225" y="1719263"/>
                  <a:ext cx="631825" cy="892175"/>
                </a:xfrm>
                <a:custGeom>
                  <a:avLst/>
                  <a:gdLst>
                    <a:gd name="T0" fmla="*/ 65 w 168"/>
                    <a:gd name="T1" fmla="*/ 0 h 237"/>
                    <a:gd name="T2" fmla="*/ 74 w 168"/>
                    <a:gd name="T3" fmla="*/ 5 h 237"/>
                    <a:gd name="T4" fmla="*/ 85 w 168"/>
                    <a:gd name="T5" fmla="*/ 7 h 237"/>
                    <a:gd name="T6" fmla="*/ 95 w 168"/>
                    <a:gd name="T7" fmla="*/ 16 h 237"/>
                    <a:gd name="T8" fmla="*/ 100 w 168"/>
                    <a:gd name="T9" fmla="*/ 27 h 237"/>
                    <a:gd name="T10" fmla="*/ 94 w 168"/>
                    <a:gd name="T11" fmla="*/ 37 h 237"/>
                    <a:gd name="T12" fmla="*/ 93 w 168"/>
                    <a:gd name="T13" fmla="*/ 47 h 237"/>
                    <a:gd name="T14" fmla="*/ 100 w 168"/>
                    <a:gd name="T15" fmla="*/ 49 h 237"/>
                    <a:gd name="T16" fmla="*/ 108 w 168"/>
                    <a:gd name="T17" fmla="*/ 41 h 237"/>
                    <a:gd name="T18" fmla="*/ 114 w 168"/>
                    <a:gd name="T19" fmla="*/ 38 h 237"/>
                    <a:gd name="T20" fmla="*/ 127 w 168"/>
                    <a:gd name="T21" fmla="*/ 35 h 237"/>
                    <a:gd name="T22" fmla="*/ 134 w 168"/>
                    <a:gd name="T23" fmla="*/ 32 h 237"/>
                    <a:gd name="T24" fmla="*/ 145 w 168"/>
                    <a:gd name="T25" fmla="*/ 36 h 237"/>
                    <a:gd name="T26" fmla="*/ 155 w 168"/>
                    <a:gd name="T27" fmla="*/ 41 h 237"/>
                    <a:gd name="T28" fmla="*/ 168 w 168"/>
                    <a:gd name="T29" fmla="*/ 44 h 237"/>
                    <a:gd name="T30" fmla="*/ 164 w 168"/>
                    <a:gd name="T31" fmla="*/ 52 h 237"/>
                    <a:gd name="T32" fmla="*/ 157 w 168"/>
                    <a:gd name="T33" fmla="*/ 56 h 237"/>
                    <a:gd name="T34" fmla="*/ 146 w 168"/>
                    <a:gd name="T35" fmla="*/ 64 h 237"/>
                    <a:gd name="T36" fmla="*/ 139 w 168"/>
                    <a:gd name="T37" fmla="*/ 76 h 237"/>
                    <a:gd name="T38" fmla="*/ 141 w 168"/>
                    <a:gd name="T39" fmla="*/ 99 h 237"/>
                    <a:gd name="T40" fmla="*/ 136 w 168"/>
                    <a:gd name="T41" fmla="*/ 116 h 237"/>
                    <a:gd name="T42" fmla="*/ 135 w 168"/>
                    <a:gd name="T43" fmla="*/ 128 h 237"/>
                    <a:gd name="T44" fmla="*/ 139 w 168"/>
                    <a:gd name="T45" fmla="*/ 140 h 237"/>
                    <a:gd name="T46" fmla="*/ 130 w 168"/>
                    <a:gd name="T47" fmla="*/ 144 h 237"/>
                    <a:gd name="T48" fmla="*/ 119 w 168"/>
                    <a:gd name="T49" fmla="*/ 143 h 237"/>
                    <a:gd name="T50" fmla="*/ 110 w 168"/>
                    <a:gd name="T51" fmla="*/ 145 h 237"/>
                    <a:gd name="T52" fmla="*/ 100 w 168"/>
                    <a:gd name="T53" fmla="*/ 155 h 237"/>
                    <a:gd name="T54" fmla="*/ 88 w 168"/>
                    <a:gd name="T55" fmla="*/ 163 h 237"/>
                    <a:gd name="T56" fmla="*/ 71 w 168"/>
                    <a:gd name="T57" fmla="*/ 172 h 237"/>
                    <a:gd name="T58" fmla="*/ 67 w 168"/>
                    <a:gd name="T59" fmla="*/ 184 h 237"/>
                    <a:gd name="T60" fmla="*/ 61 w 168"/>
                    <a:gd name="T61" fmla="*/ 197 h 237"/>
                    <a:gd name="T62" fmla="*/ 59 w 168"/>
                    <a:gd name="T63" fmla="*/ 215 h 237"/>
                    <a:gd name="T64" fmla="*/ 62 w 168"/>
                    <a:gd name="T65" fmla="*/ 223 h 237"/>
                    <a:gd name="T66" fmla="*/ 58 w 168"/>
                    <a:gd name="T67" fmla="*/ 237 h 237"/>
                    <a:gd name="T68" fmla="*/ 49 w 168"/>
                    <a:gd name="T69" fmla="*/ 233 h 237"/>
                    <a:gd name="T70" fmla="*/ 45 w 168"/>
                    <a:gd name="T71" fmla="*/ 218 h 237"/>
                    <a:gd name="T72" fmla="*/ 36 w 168"/>
                    <a:gd name="T73" fmla="*/ 207 h 237"/>
                    <a:gd name="T74" fmla="*/ 40 w 168"/>
                    <a:gd name="T75" fmla="*/ 194 h 237"/>
                    <a:gd name="T76" fmla="*/ 48 w 168"/>
                    <a:gd name="T77" fmla="*/ 184 h 237"/>
                    <a:gd name="T78" fmla="*/ 46 w 168"/>
                    <a:gd name="T79" fmla="*/ 175 h 237"/>
                    <a:gd name="T80" fmla="*/ 28 w 168"/>
                    <a:gd name="T81" fmla="*/ 171 h 237"/>
                    <a:gd name="T82" fmla="*/ 19 w 168"/>
                    <a:gd name="T83" fmla="*/ 158 h 237"/>
                    <a:gd name="T84" fmla="*/ 23 w 168"/>
                    <a:gd name="T85" fmla="*/ 125 h 237"/>
                    <a:gd name="T86" fmla="*/ 20 w 168"/>
                    <a:gd name="T87" fmla="*/ 112 h 237"/>
                    <a:gd name="T88" fmla="*/ 1 w 168"/>
                    <a:gd name="T89" fmla="*/ 104 h 237"/>
                    <a:gd name="T90" fmla="*/ 7 w 168"/>
                    <a:gd name="T91" fmla="*/ 92 h 237"/>
                    <a:gd name="T92" fmla="*/ 21 w 168"/>
                    <a:gd name="T93" fmla="*/ 83 h 237"/>
                    <a:gd name="T94" fmla="*/ 33 w 168"/>
                    <a:gd name="T95" fmla="*/ 63 h 237"/>
                    <a:gd name="T96" fmla="*/ 44 w 168"/>
                    <a:gd name="T97" fmla="*/ 47 h 237"/>
                    <a:gd name="T98" fmla="*/ 47 w 168"/>
                    <a:gd name="T99" fmla="*/ 38 h 237"/>
                    <a:gd name="T100" fmla="*/ 49 w 168"/>
                    <a:gd name="T101" fmla="*/ 30 h 237"/>
                    <a:gd name="T102" fmla="*/ 54 w 168"/>
                    <a:gd name="T103" fmla="*/ 16 h 237"/>
                    <a:gd name="T104" fmla="*/ 58 w 168"/>
                    <a:gd name="T105" fmla="*/ 1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8" h="237">
                      <a:moveTo>
                        <a:pt x="59" y="0"/>
                      </a:move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9" y="21"/>
                        <a:pt x="99" y="22"/>
                      </a:cubicBezTo>
                      <a:cubicBezTo>
                        <a:pt x="99" y="22"/>
                        <a:pt x="100" y="26"/>
                        <a:pt x="100" y="27"/>
                      </a:cubicBezTo>
                      <a:cubicBezTo>
                        <a:pt x="100" y="28"/>
                        <a:pt x="100" y="32"/>
                        <a:pt x="99" y="32"/>
                      </a:cubicBezTo>
                      <a:cubicBezTo>
                        <a:pt x="98" y="32"/>
                        <a:pt x="94" y="37"/>
                        <a:pt x="94" y="37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3" y="47"/>
                        <a:pt x="93" y="47"/>
                        <a:pt x="93" y="47"/>
                      </a:cubicBez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3" y="44"/>
                        <a:pt x="103" y="44"/>
                        <a:pt x="103" y="44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6" y="36"/>
                        <a:pt x="118" y="36"/>
                      </a:cubicBezTo>
                      <a:cubicBezTo>
                        <a:pt x="120" y="36"/>
                        <a:pt x="127" y="35"/>
                        <a:pt x="127" y="35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51" y="39"/>
                        <a:pt x="151" y="39"/>
                        <a:pt x="151" y="39"/>
                      </a:cubicBezTo>
                      <a:cubicBezTo>
                        <a:pt x="155" y="41"/>
                        <a:pt x="155" y="41"/>
                        <a:pt x="155" y="41"/>
                      </a:cubicBezTo>
                      <a:cubicBezTo>
                        <a:pt x="163" y="42"/>
                        <a:pt x="163" y="42"/>
                        <a:pt x="163" y="42"/>
                      </a:cubicBezTo>
                      <a:cubicBezTo>
                        <a:pt x="168" y="44"/>
                        <a:pt x="168" y="44"/>
                        <a:pt x="168" y="44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59" y="55"/>
                        <a:pt x="159" y="55"/>
                        <a:pt x="159" y="55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6" y="64"/>
                        <a:pt x="146" y="64"/>
                        <a:pt x="146" y="64"/>
                      </a:cubicBezTo>
                      <a:cubicBezTo>
                        <a:pt x="142" y="71"/>
                        <a:pt x="142" y="71"/>
                        <a:pt x="142" y="71"/>
                      </a:cubicBezTo>
                      <a:cubicBezTo>
                        <a:pt x="139" y="76"/>
                        <a:pt x="139" y="76"/>
                        <a:pt x="139" y="76"/>
                      </a:cubicBezTo>
                      <a:cubicBezTo>
                        <a:pt x="139" y="76"/>
                        <a:pt x="139" y="85"/>
                        <a:pt x="139" y="89"/>
                      </a:cubicBezTo>
                      <a:cubicBezTo>
                        <a:pt x="139" y="93"/>
                        <a:pt x="141" y="97"/>
                        <a:pt x="141" y="99"/>
                      </a:cubicBezTo>
                      <a:cubicBezTo>
                        <a:pt x="141" y="100"/>
                        <a:pt x="142" y="105"/>
                        <a:pt x="141" y="107"/>
                      </a:cubicBezTo>
                      <a:cubicBezTo>
                        <a:pt x="139" y="109"/>
                        <a:pt x="138" y="115"/>
                        <a:pt x="136" y="116"/>
                      </a:cubicBezTo>
                      <a:cubicBezTo>
                        <a:pt x="134" y="118"/>
                        <a:pt x="135" y="124"/>
                        <a:pt x="135" y="124"/>
                      </a:cubicBezTo>
                      <a:cubicBezTo>
                        <a:pt x="135" y="128"/>
                        <a:pt x="135" y="128"/>
                        <a:pt x="135" y="128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39" y="140"/>
                        <a:pt x="139" y="140"/>
                        <a:pt x="139" y="140"/>
                      </a:cubicBezTo>
                      <a:cubicBezTo>
                        <a:pt x="136" y="144"/>
                        <a:pt x="136" y="144"/>
                        <a:pt x="136" y="144"/>
                      </a:cubicBezTo>
                      <a:cubicBezTo>
                        <a:pt x="130" y="144"/>
                        <a:pt x="130" y="144"/>
                        <a:pt x="130" y="144"/>
                      </a:cubicBezTo>
                      <a:cubicBezTo>
                        <a:pt x="130" y="144"/>
                        <a:pt x="126" y="143"/>
                        <a:pt x="125" y="143"/>
                      </a:cubicBezTo>
                      <a:cubicBezTo>
                        <a:pt x="124" y="143"/>
                        <a:pt x="119" y="143"/>
                        <a:pt x="119" y="143"/>
                      </a:cubicBezTo>
                      <a:cubicBezTo>
                        <a:pt x="114" y="144"/>
                        <a:pt x="114" y="144"/>
                        <a:pt x="114" y="144"/>
                      </a:cubicBezTo>
                      <a:cubicBezTo>
                        <a:pt x="110" y="145"/>
                        <a:pt x="110" y="145"/>
                        <a:pt x="110" y="145"/>
                      </a:cubicBezTo>
                      <a:cubicBezTo>
                        <a:pt x="105" y="150"/>
                        <a:pt x="105" y="150"/>
                        <a:pt x="105" y="150"/>
                      </a:cubicBezTo>
                      <a:cubicBezTo>
                        <a:pt x="100" y="155"/>
                        <a:pt x="100" y="155"/>
                        <a:pt x="100" y="155"/>
                      </a:cubicBezTo>
                      <a:cubicBezTo>
                        <a:pt x="94" y="161"/>
                        <a:pt x="94" y="161"/>
                        <a:pt x="94" y="161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78" y="166"/>
                        <a:pt x="78" y="166"/>
                        <a:pt x="78" y="166"/>
                      </a:cubicBezTo>
                      <a:cubicBezTo>
                        <a:pt x="71" y="172"/>
                        <a:pt x="71" y="172"/>
                        <a:pt x="71" y="172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ubicBezTo>
                        <a:pt x="67" y="184"/>
                        <a:pt x="67" y="184"/>
                        <a:pt x="67" y="184"/>
                      </a:cubicBezTo>
                      <a:cubicBezTo>
                        <a:pt x="67" y="184"/>
                        <a:pt x="66" y="189"/>
                        <a:pt x="66" y="190"/>
                      </a:cubicBezTo>
                      <a:cubicBezTo>
                        <a:pt x="65" y="191"/>
                        <a:pt x="62" y="197"/>
                        <a:pt x="61" y="197"/>
                      </a:cubicBezTo>
                      <a:cubicBezTo>
                        <a:pt x="61" y="198"/>
                        <a:pt x="59" y="206"/>
                        <a:pt x="59" y="206"/>
                      </a:cubicBezTo>
                      <a:cubicBezTo>
                        <a:pt x="59" y="207"/>
                        <a:pt x="59" y="215"/>
                        <a:pt x="59" y="215"/>
                      </a:cubicBezTo>
                      <a:cubicBezTo>
                        <a:pt x="61" y="219"/>
                        <a:pt x="61" y="219"/>
                        <a:pt x="61" y="219"/>
                      </a:cubicBezTo>
                      <a:cubicBezTo>
                        <a:pt x="61" y="219"/>
                        <a:pt x="62" y="223"/>
                        <a:pt x="62" y="223"/>
                      </a:cubicBezTo>
                      <a:cubicBezTo>
                        <a:pt x="61" y="224"/>
                        <a:pt x="61" y="233"/>
                        <a:pt x="61" y="233"/>
                      </a:cubicBezTo>
                      <a:cubicBezTo>
                        <a:pt x="58" y="237"/>
                        <a:pt x="58" y="237"/>
                        <a:pt x="58" y="237"/>
                      </a:cubicBezTo>
                      <a:cubicBezTo>
                        <a:pt x="58" y="237"/>
                        <a:pt x="54" y="236"/>
                        <a:pt x="53" y="236"/>
                      </a:cubicBezTo>
                      <a:cubicBezTo>
                        <a:pt x="52" y="235"/>
                        <a:pt x="49" y="233"/>
                        <a:pt x="49" y="233"/>
                      </a:cubicBezTo>
                      <a:cubicBezTo>
                        <a:pt x="49" y="233"/>
                        <a:pt x="47" y="227"/>
                        <a:pt x="47" y="226"/>
                      </a:cubicBezTo>
                      <a:cubicBezTo>
                        <a:pt x="46" y="224"/>
                        <a:pt x="46" y="219"/>
                        <a:pt x="45" y="218"/>
                      </a:cubicBezTo>
                      <a:cubicBezTo>
                        <a:pt x="44" y="216"/>
                        <a:pt x="42" y="215"/>
                        <a:pt x="41" y="213"/>
                      </a:cubicBezTo>
                      <a:cubicBezTo>
                        <a:pt x="40" y="212"/>
                        <a:pt x="36" y="208"/>
                        <a:pt x="36" y="207"/>
                      </a:cubicBezTo>
                      <a:cubicBezTo>
                        <a:pt x="36" y="206"/>
                        <a:pt x="37" y="202"/>
                        <a:pt x="37" y="201"/>
                      </a:cubicBezTo>
                      <a:cubicBezTo>
                        <a:pt x="37" y="200"/>
                        <a:pt x="40" y="194"/>
                        <a:pt x="40" y="194"/>
                      </a:cubicBezTo>
                      <a:cubicBezTo>
                        <a:pt x="40" y="194"/>
                        <a:pt x="45" y="192"/>
                        <a:pt x="46" y="192"/>
                      </a:cubicBezTo>
                      <a:cubicBezTo>
                        <a:pt x="47" y="191"/>
                        <a:pt x="48" y="184"/>
                        <a:pt x="48" y="184"/>
                      </a:cubicBezTo>
                      <a:cubicBezTo>
                        <a:pt x="48" y="178"/>
                        <a:pt x="48" y="178"/>
                        <a:pt x="48" y="178"/>
                      </a:cubicBezTo>
                      <a:cubicBezTo>
                        <a:pt x="48" y="178"/>
                        <a:pt x="48" y="177"/>
                        <a:pt x="46" y="175"/>
                      </a:cubicBezTo>
                      <a:cubicBezTo>
                        <a:pt x="44" y="174"/>
                        <a:pt x="34" y="174"/>
                        <a:pt x="34" y="174"/>
                      </a:cubicBezTo>
                      <a:cubicBezTo>
                        <a:pt x="28" y="171"/>
                        <a:pt x="28" y="171"/>
                        <a:pt x="28" y="171"/>
                      </a:cubicBezTo>
                      <a:cubicBezTo>
                        <a:pt x="22" y="163"/>
                        <a:pt x="22" y="163"/>
                        <a:pt x="22" y="163"/>
                      </a:cubicBezTo>
                      <a:cubicBezTo>
                        <a:pt x="22" y="163"/>
                        <a:pt x="19" y="159"/>
                        <a:pt x="19" y="158"/>
                      </a:cubicBezTo>
                      <a:cubicBezTo>
                        <a:pt x="19" y="157"/>
                        <a:pt x="21" y="148"/>
                        <a:pt x="21" y="148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ubicBezTo>
                        <a:pt x="20" y="112"/>
                        <a:pt x="9" y="105"/>
                        <a:pt x="8" y="105"/>
                      </a:cubicBezTo>
                      <a:cubicBezTo>
                        <a:pt x="7" y="105"/>
                        <a:pt x="1" y="104"/>
                        <a:pt x="1" y="104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21" y="83"/>
                        <a:pt x="21" y="83"/>
                        <a:pt x="21" y="83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9" y="30"/>
                        <a:pt x="49" y="30"/>
                      </a:cubicBezTo>
                      <a:cubicBezTo>
                        <a:pt x="50" y="29"/>
                        <a:pt x="53" y="24"/>
                        <a:pt x="53" y="24"/>
                      </a:cubicBezTo>
                      <a:cubicBezTo>
                        <a:pt x="53" y="24"/>
                        <a:pt x="54" y="16"/>
                        <a:pt x="54" y="16"/>
                      </a:cubicBezTo>
                      <a:cubicBezTo>
                        <a:pt x="54" y="15"/>
                        <a:pt x="55" y="10"/>
                        <a:pt x="55" y="9"/>
                      </a:cubicBezTo>
                      <a:cubicBezTo>
                        <a:pt x="55" y="8"/>
                        <a:pt x="58" y="1"/>
                        <a:pt x="58" y="1"/>
                      </a:cubicBezTo>
                      <a:lnTo>
                        <a:pt x="5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2" name="Freeform 27"/>
                <p:cNvSpPr>
                  <a:spLocks/>
                </p:cNvSpPr>
                <p:nvPr/>
              </p:nvSpPr>
              <p:spPr bwMode="auto">
                <a:xfrm>
                  <a:off x="9866313" y="2460625"/>
                  <a:ext cx="871537" cy="950913"/>
                </a:xfrm>
                <a:custGeom>
                  <a:avLst/>
                  <a:gdLst>
                    <a:gd name="T0" fmla="*/ 4 w 232"/>
                    <a:gd name="T1" fmla="*/ 58 h 253"/>
                    <a:gd name="T2" fmla="*/ 17 w 232"/>
                    <a:gd name="T3" fmla="*/ 47 h 253"/>
                    <a:gd name="T4" fmla="*/ 27 w 232"/>
                    <a:gd name="T5" fmla="*/ 56 h 253"/>
                    <a:gd name="T6" fmla="*/ 41 w 232"/>
                    <a:gd name="T7" fmla="*/ 60 h 253"/>
                    <a:gd name="T8" fmla="*/ 58 w 232"/>
                    <a:gd name="T9" fmla="*/ 55 h 253"/>
                    <a:gd name="T10" fmla="*/ 72 w 232"/>
                    <a:gd name="T11" fmla="*/ 39 h 253"/>
                    <a:gd name="T12" fmla="*/ 73 w 232"/>
                    <a:gd name="T13" fmla="*/ 28 h 253"/>
                    <a:gd name="T14" fmla="*/ 79 w 232"/>
                    <a:gd name="T15" fmla="*/ 19 h 253"/>
                    <a:gd name="T16" fmla="*/ 92 w 232"/>
                    <a:gd name="T17" fmla="*/ 24 h 253"/>
                    <a:gd name="T18" fmla="*/ 111 w 232"/>
                    <a:gd name="T19" fmla="*/ 20 h 253"/>
                    <a:gd name="T20" fmla="*/ 129 w 232"/>
                    <a:gd name="T21" fmla="*/ 9 h 253"/>
                    <a:gd name="T22" fmla="*/ 143 w 232"/>
                    <a:gd name="T23" fmla="*/ 5 h 253"/>
                    <a:gd name="T24" fmla="*/ 146 w 232"/>
                    <a:gd name="T25" fmla="*/ 19 h 253"/>
                    <a:gd name="T26" fmla="*/ 163 w 232"/>
                    <a:gd name="T27" fmla="*/ 18 h 253"/>
                    <a:gd name="T28" fmla="*/ 177 w 232"/>
                    <a:gd name="T29" fmla="*/ 5 h 253"/>
                    <a:gd name="T30" fmla="*/ 188 w 232"/>
                    <a:gd name="T31" fmla="*/ 0 h 253"/>
                    <a:gd name="T32" fmla="*/ 200 w 232"/>
                    <a:gd name="T33" fmla="*/ 5 h 253"/>
                    <a:gd name="T34" fmla="*/ 213 w 232"/>
                    <a:gd name="T35" fmla="*/ 15 h 253"/>
                    <a:gd name="T36" fmla="*/ 218 w 232"/>
                    <a:gd name="T37" fmla="*/ 29 h 253"/>
                    <a:gd name="T38" fmla="*/ 224 w 232"/>
                    <a:gd name="T39" fmla="*/ 37 h 253"/>
                    <a:gd name="T40" fmla="*/ 216 w 232"/>
                    <a:gd name="T41" fmla="*/ 55 h 253"/>
                    <a:gd name="T42" fmla="*/ 219 w 232"/>
                    <a:gd name="T43" fmla="*/ 69 h 253"/>
                    <a:gd name="T44" fmla="*/ 232 w 232"/>
                    <a:gd name="T45" fmla="*/ 81 h 253"/>
                    <a:gd name="T46" fmla="*/ 216 w 232"/>
                    <a:gd name="T47" fmla="*/ 104 h 253"/>
                    <a:gd name="T48" fmla="*/ 206 w 232"/>
                    <a:gd name="T49" fmla="*/ 105 h 253"/>
                    <a:gd name="T50" fmla="*/ 195 w 232"/>
                    <a:gd name="T51" fmla="*/ 110 h 253"/>
                    <a:gd name="T52" fmla="*/ 193 w 232"/>
                    <a:gd name="T53" fmla="*/ 125 h 253"/>
                    <a:gd name="T54" fmla="*/ 191 w 232"/>
                    <a:gd name="T55" fmla="*/ 145 h 253"/>
                    <a:gd name="T56" fmla="*/ 191 w 232"/>
                    <a:gd name="T57" fmla="*/ 156 h 253"/>
                    <a:gd name="T58" fmla="*/ 192 w 232"/>
                    <a:gd name="T59" fmla="*/ 184 h 253"/>
                    <a:gd name="T60" fmla="*/ 193 w 232"/>
                    <a:gd name="T61" fmla="*/ 201 h 253"/>
                    <a:gd name="T62" fmla="*/ 188 w 232"/>
                    <a:gd name="T63" fmla="*/ 221 h 253"/>
                    <a:gd name="T64" fmla="*/ 187 w 232"/>
                    <a:gd name="T65" fmla="*/ 235 h 253"/>
                    <a:gd name="T66" fmla="*/ 175 w 232"/>
                    <a:gd name="T67" fmla="*/ 252 h 253"/>
                    <a:gd name="T68" fmla="*/ 164 w 232"/>
                    <a:gd name="T69" fmla="*/ 246 h 253"/>
                    <a:gd name="T70" fmla="*/ 157 w 232"/>
                    <a:gd name="T71" fmla="*/ 234 h 253"/>
                    <a:gd name="T72" fmla="*/ 161 w 232"/>
                    <a:gd name="T73" fmla="*/ 220 h 253"/>
                    <a:gd name="T74" fmla="*/ 172 w 232"/>
                    <a:gd name="T75" fmla="*/ 203 h 253"/>
                    <a:gd name="T76" fmla="*/ 157 w 232"/>
                    <a:gd name="T77" fmla="*/ 188 h 253"/>
                    <a:gd name="T78" fmla="*/ 137 w 232"/>
                    <a:gd name="T79" fmla="*/ 185 h 253"/>
                    <a:gd name="T80" fmla="*/ 127 w 232"/>
                    <a:gd name="T81" fmla="*/ 174 h 253"/>
                    <a:gd name="T82" fmla="*/ 111 w 232"/>
                    <a:gd name="T83" fmla="*/ 169 h 253"/>
                    <a:gd name="T84" fmla="*/ 92 w 232"/>
                    <a:gd name="T85" fmla="*/ 159 h 253"/>
                    <a:gd name="T86" fmla="*/ 77 w 232"/>
                    <a:gd name="T87" fmla="*/ 159 h 253"/>
                    <a:gd name="T88" fmla="*/ 69 w 232"/>
                    <a:gd name="T89" fmla="*/ 151 h 253"/>
                    <a:gd name="T90" fmla="*/ 54 w 232"/>
                    <a:gd name="T91" fmla="*/ 147 h 253"/>
                    <a:gd name="T92" fmla="*/ 31 w 232"/>
                    <a:gd name="T93" fmla="*/ 158 h 253"/>
                    <a:gd name="T94" fmla="*/ 13 w 232"/>
                    <a:gd name="T95" fmla="*/ 170 h 253"/>
                    <a:gd name="T96" fmla="*/ 9 w 232"/>
                    <a:gd name="T97" fmla="*/ 148 h 253"/>
                    <a:gd name="T98" fmla="*/ 6 w 232"/>
                    <a:gd name="T99" fmla="*/ 129 h 253"/>
                    <a:gd name="T100" fmla="*/ 5 w 232"/>
                    <a:gd name="T101" fmla="*/ 104 h 253"/>
                    <a:gd name="T102" fmla="*/ 8 w 232"/>
                    <a:gd name="T103" fmla="*/ 84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2" h="253">
                      <a:moveTo>
                        <a:pt x="0" y="73"/>
                      </a:move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7" y="61"/>
                        <a:pt x="37" y="61"/>
                        <a:pt x="37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1"/>
                        <a:pt x="87" y="21"/>
                        <a:pt x="89" y="21"/>
                      </a:cubicBezTo>
                      <a:cubicBezTo>
                        <a:pt x="91" y="21"/>
                        <a:pt x="92" y="24"/>
                        <a:pt x="92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9" y="9"/>
                        <a:pt x="129" y="9"/>
                        <a:pt x="129" y="9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43" y="5"/>
                        <a:pt x="143" y="5"/>
                        <a:pt x="143" y="5"/>
                      </a:cubicBezTo>
                      <a:cubicBezTo>
                        <a:pt x="144" y="8"/>
                        <a:pt x="144" y="8"/>
                        <a:pt x="144" y="8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6" y="19"/>
                        <a:pt x="146" y="19"/>
                        <a:pt x="146" y="19"/>
                      </a:cubicBezTo>
                      <a:cubicBezTo>
                        <a:pt x="150" y="22"/>
                        <a:pt x="150" y="22"/>
                        <a:pt x="150" y="22"/>
                      </a:cubicBezTo>
                      <a:cubicBezTo>
                        <a:pt x="155" y="23"/>
                        <a:pt x="155" y="23"/>
                        <a:pt x="155" y="23"/>
                      </a:cubicBezTo>
                      <a:cubicBezTo>
                        <a:pt x="163" y="18"/>
                        <a:pt x="163" y="18"/>
                        <a:pt x="163" y="18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7" y="5"/>
                        <a:pt x="177" y="5"/>
                        <a:pt x="177" y="5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91" y="2"/>
                        <a:pt x="191" y="2"/>
                        <a:pt x="191" y="2"/>
                      </a:cubicBezTo>
                      <a:cubicBezTo>
                        <a:pt x="196" y="3"/>
                        <a:pt x="196" y="3"/>
                        <a:pt x="196" y="3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6" y="9"/>
                        <a:pt x="206" y="9"/>
                        <a:pt x="206" y="9"/>
                      </a:cubicBezTo>
                      <a:cubicBezTo>
                        <a:pt x="209" y="12"/>
                        <a:pt x="209" y="12"/>
                        <a:pt x="209" y="12"/>
                      </a:cubicBezTo>
                      <a:cubicBezTo>
                        <a:pt x="213" y="15"/>
                        <a:pt x="213" y="15"/>
                        <a:pt x="213" y="15"/>
                      </a:cubicBezTo>
                      <a:cubicBezTo>
                        <a:pt x="217" y="18"/>
                        <a:pt x="217" y="18"/>
                        <a:pt x="217" y="18"/>
                      </a:cubicBezTo>
                      <a:cubicBezTo>
                        <a:pt x="219" y="24"/>
                        <a:pt x="219" y="24"/>
                        <a:pt x="219" y="24"/>
                      </a:cubicBezTo>
                      <a:cubicBezTo>
                        <a:pt x="218" y="29"/>
                        <a:pt x="218" y="29"/>
                        <a:pt x="218" y="29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24" y="34"/>
                        <a:pt x="224" y="34"/>
                        <a:pt x="224" y="34"/>
                      </a:cubicBezTo>
                      <a:cubicBezTo>
                        <a:pt x="224" y="37"/>
                        <a:pt x="224" y="37"/>
                        <a:pt x="224" y="37"/>
                      </a:cubicBezTo>
                      <a:cubicBezTo>
                        <a:pt x="223" y="51"/>
                        <a:pt x="223" y="51"/>
                        <a:pt x="223" y="51"/>
                      </a:cubicBezTo>
                      <a:cubicBezTo>
                        <a:pt x="219" y="53"/>
                        <a:pt x="219" y="53"/>
                        <a:pt x="219" y="53"/>
                      </a:cubicBezTo>
                      <a:cubicBezTo>
                        <a:pt x="216" y="55"/>
                        <a:pt x="216" y="55"/>
                        <a:pt x="216" y="55"/>
                      </a:cubicBezTo>
                      <a:cubicBezTo>
                        <a:pt x="216" y="61"/>
                        <a:pt x="216" y="61"/>
                        <a:pt x="216" y="61"/>
                      </a:cubicBezTo>
                      <a:cubicBezTo>
                        <a:pt x="216" y="64"/>
                        <a:pt x="216" y="64"/>
                        <a:pt x="216" y="64"/>
                      </a:cubicBezTo>
                      <a:cubicBezTo>
                        <a:pt x="219" y="69"/>
                        <a:pt x="219" y="69"/>
                        <a:pt x="219" y="69"/>
                      </a:cubicBezTo>
                      <a:cubicBezTo>
                        <a:pt x="222" y="74"/>
                        <a:pt x="222" y="74"/>
                        <a:pt x="222" y="74"/>
                      </a:cubicBezTo>
                      <a:cubicBezTo>
                        <a:pt x="227" y="79"/>
                        <a:pt x="227" y="79"/>
                        <a:pt x="227" y="79"/>
                      </a:cubicBezTo>
                      <a:cubicBezTo>
                        <a:pt x="232" y="81"/>
                        <a:pt x="232" y="81"/>
                        <a:pt x="232" y="81"/>
                      </a:cubicBezTo>
                      <a:cubicBezTo>
                        <a:pt x="230" y="89"/>
                        <a:pt x="230" y="89"/>
                        <a:pt x="230" y="89"/>
                      </a:cubicBezTo>
                      <a:cubicBezTo>
                        <a:pt x="223" y="97"/>
                        <a:pt x="223" y="97"/>
                        <a:pt x="223" y="97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1" y="110"/>
                        <a:pt x="211" y="110"/>
                        <a:pt x="211" y="110"/>
                      </a:cubicBezTo>
                      <a:cubicBezTo>
                        <a:pt x="211" y="108"/>
                        <a:pt x="211" y="108"/>
                        <a:pt x="211" y="108"/>
                      </a:cubicBezTo>
                      <a:cubicBezTo>
                        <a:pt x="206" y="105"/>
                        <a:pt x="206" y="105"/>
                        <a:pt x="206" y="105"/>
                      </a:cubicBezTo>
                      <a:cubicBezTo>
                        <a:pt x="201" y="104"/>
                        <a:pt x="201" y="104"/>
                        <a:pt x="201" y="104"/>
                      </a:cubicBezTo>
                      <a:cubicBezTo>
                        <a:pt x="196" y="106"/>
                        <a:pt x="196" y="106"/>
                        <a:pt x="196" y="106"/>
                      </a:cubicBezTo>
                      <a:cubicBezTo>
                        <a:pt x="196" y="106"/>
                        <a:pt x="195" y="109"/>
                        <a:pt x="195" y="110"/>
                      </a:cubicBezTo>
                      <a:cubicBezTo>
                        <a:pt x="195" y="111"/>
                        <a:pt x="195" y="114"/>
                        <a:pt x="195" y="114"/>
                      </a:cubicBezTo>
                      <a:cubicBezTo>
                        <a:pt x="195" y="120"/>
                        <a:pt x="195" y="120"/>
                        <a:pt x="195" y="120"/>
                      </a:cubicBezTo>
                      <a:cubicBezTo>
                        <a:pt x="193" y="125"/>
                        <a:pt x="193" y="125"/>
                        <a:pt x="193" y="125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90" y="140"/>
                        <a:pt x="190" y="140"/>
                        <a:pt x="190" y="140"/>
                      </a:cubicBezTo>
                      <a:cubicBezTo>
                        <a:pt x="191" y="145"/>
                        <a:pt x="191" y="145"/>
                        <a:pt x="191" y="145"/>
                      </a:cubicBezTo>
                      <a:cubicBezTo>
                        <a:pt x="193" y="149"/>
                        <a:pt x="193" y="149"/>
                        <a:pt x="193" y="149"/>
                      </a:cubicBezTo>
                      <a:cubicBezTo>
                        <a:pt x="192" y="153"/>
                        <a:pt x="192" y="153"/>
                        <a:pt x="192" y="153"/>
                      </a:cubicBezTo>
                      <a:cubicBezTo>
                        <a:pt x="191" y="156"/>
                        <a:pt x="191" y="156"/>
                        <a:pt x="191" y="156"/>
                      </a:cubicBezTo>
                      <a:cubicBezTo>
                        <a:pt x="192" y="169"/>
                        <a:pt x="192" y="169"/>
                        <a:pt x="192" y="169"/>
                      </a:cubicBezTo>
                      <a:cubicBezTo>
                        <a:pt x="193" y="179"/>
                        <a:pt x="193" y="179"/>
                        <a:pt x="193" y="179"/>
                      </a:cubicBezTo>
                      <a:cubicBezTo>
                        <a:pt x="192" y="184"/>
                        <a:pt x="192" y="184"/>
                        <a:pt x="192" y="184"/>
                      </a:cubicBezTo>
                      <a:cubicBezTo>
                        <a:pt x="194" y="188"/>
                        <a:pt x="194" y="188"/>
                        <a:pt x="194" y="188"/>
                      </a:cubicBezTo>
                      <a:cubicBezTo>
                        <a:pt x="194" y="193"/>
                        <a:pt x="194" y="193"/>
                        <a:pt x="194" y="193"/>
                      </a:cubicBezTo>
                      <a:cubicBezTo>
                        <a:pt x="193" y="201"/>
                        <a:pt x="193" y="201"/>
                        <a:pt x="193" y="201"/>
                      </a:cubicBezTo>
                      <a:cubicBezTo>
                        <a:pt x="191" y="207"/>
                        <a:pt x="191" y="207"/>
                        <a:pt x="191" y="207"/>
                      </a:cubicBezTo>
                      <a:cubicBezTo>
                        <a:pt x="190" y="214"/>
                        <a:pt x="190" y="214"/>
                        <a:pt x="190" y="214"/>
                      </a:cubicBezTo>
                      <a:cubicBezTo>
                        <a:pt x="188" y="221"/>
                        <a:pt x="188" y="221"/>
                        <a:pt x="188" y="221"/>
                      </a:cubicBezTo>
                      <a:cubicBezTo>
                        <a:pt x="186" y="225"/>
                        <a:pt x="186" y="225"/>
                        <a:pt x="186" y="225"/>
                      </a:cubicBezTo>
                      <a:cubicBezTo>
                        <a:pt x="186" y="233"/>
                        <a:pt x="186" y="233"/>
                        <a:pt x="186" y="233"/>
                      </a:cubicBezTo>
                      <a:cubicBezTo>
                        <a:pt x="187" y="235"/>
                        <a:pt x="187" y="235"/>
                        <a:pt x="187" y="235"/>
                      </a:cubicBezTo>
                      <a:cubicBezTo>
                        <a:pt x="187" y="238"/>
                        <a:pt x="187" y="238"/>
                        <a:pt x="187" y="238"/>
                      </a:cubicBezTo>
                      <a:cubicBezTo>
                        <a:pt x="181" y="245"/>
                        <a:pt x="181" y="245"/>
                        <a:pt x="181" y="245"/>
                      </a:cubicBezTo>
                      <a:cubicBezTo>
                        <a:pt x="175" y="252"/>
                        <a:pt x="175" y="252"/>
                        <a:pt x="175" y="252"/>
                      </a:cubicBezTo>
                      <a:cubicBezTo>
                        <a:pt x="171" y="253"/>
                        <a:pt x="171" y="253"/>
                        <a:pt x="171" y="253"/>
                      </a:cubicBezTo>
                      <a:cubicBezTo>
                        <a:pt x="167" y="250"/>
                        <a:pt x="167" y="250"/>
                        <a:pt x="167" y="250"/>
                      </a:cubicBezTo>
                      <a:cubicBezTo>
                        <a:pt x="164" y="246"/>
                        <a:pt x="164" y="246"/>
                        <a:pt x="164" y="246"/>
                      </a:cubicBezTo>
                      <a:cubicBezTo>
                        <a:pt x="163" y="241"/>
                        <a:pt x="163" y="241"/>
                        <a:pt x="163" y="241"/>
                      </a:cubicBezTo>
                      <a:cubicBezTo>
                        <a:pt x="159" y="238"/>
                        <a:pt x="159" y="238"/>
                        <a:pt x="159" y="238"/>
                      </a:cubicBezTo>
                      <a:cubicBezTo>
                        <a:pt x="157" y="234"/>
                        <a:pt x="157" y="234"/>
                        <a:pt x="157" y="234"/>
                      </a:cubicBezTo>
                      <a:cubicBezTo>
                        <a:pt x="156" y="229"/>
                        <a:pt x="156" y="229"/>
                        <a:pt x="156" y="229"/>
                      </a:cubicBezTo>
                      <a:cubicBezTo>
                        <a:pt x="157" y="225"/>
                        <a:pt x="157" y="225"/>
                        <a:pt x="157" y="225"/>
                      </a:cubicBezTo>
                      <a:cubicBezTo>
                        <a:pt x="161" y="220"/>
                        <a:pt x="161" y="220"/>
                        <a:pt x="161" y="220"/>
                      </a:cubicBezTo>
                      <a:cubicBezTo>
                        <a:pt x="164" y="214"/>
                        <a:pt x="164" y="214"/>
                        <a:pt x="164" y="214"/>
                      </a:cubicBezTo>
                      <a:cubicBezTo>
                        <a:pt x="169" y="209"/>
                        <a:pt x="169" y="209"/>
                        <a:pt x="169" y="209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196"/>
                        <a:pt x="172" y="196"/>
                        <a:pt x="172" y="196"/>
                      </a:cubicBezTo>
                      <a:cubicBezTo>
                        <a:pt x="164" y="190"/>
                        <a:pt x="164" y="190"/>
                        <a:pt x="164" y="190"/>
                      </a:cubicBezTo>
                      <a:cubicBezTo>
                        <a:pt x="157" y="188"/>
                        <a:pt x="157" y="188"/>
                        <a:pt x="157" y="188"/>
                      </a:cubicBezTo>
                      <a:cubicBezTo>
                        <a:pt x="151" y="185"/>
                        <a:pt x="151" y="185"/>
                        <a:pt x="151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37" y="185"/>
                        <a:pt x="137" y="185"/>
                        <a:pt x="137" y="185"/>
                      </a:cubicBezTo>
                      <a:cubicBezTo>
                        <a:pt x="134" y="183"/>
                        <a:pt x="134" y="183"/>
                        <a:pt x="134" y="183"/>
                      </a:cubicBezTo>
                      <a:cubicBezTo>
                        <a:pt x="133" y="179"/>
                        <a:pt x="133" y="179"/>
                        <a:pt x="133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23" y="172"/>
                        <a:pt x="123" y="172"/>
                        <a:pt x="123" y="172"/>
                      </a:cubicBezTo>
                      <a:cubicBezTo>
                        <a:pt x="123" y="172"/>
                        <a:pt x="118" y="171"/>
                        <a:pt x="116" y="171"/>
                      </a:cubicBezTo>
                      <a:cubicBezTo>
                        <a:pt x="114" y="171"/>
                        <a:pt x="111" y="169"/>
                        <a:pt x="111" y="169"/>
                      </a:cubicBezTo>
                      <a:cubicBezTo>
                        <a:pt x="104" y="167"/>
                        <a:pt x="104" y="167"/>
                        <a:pt x="104" y="167"/>
                      </a:cubicBezTo>
                      <a:cubicBezTo>
                        <a:pt x="98" y="162"/>
                        <a:pt x="98" y="162"/>
                        <a:pt x="98" y="16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3" y="160"/>
                        <a:pt x="73" y="160"/>
                        <a:pt x="73" y="160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69" y="151"/>
                        <a:pt x="69" y="151"/>
                        <a:pt x="69" y="151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4" y="147"/>
                        <a:pt x="54" y="147"/>
                        <a:pt x="54" y="147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31" y="158"/>
                        <a:pt x="31" y="158"/>
                        <a:pt x="31" y="158"/>
                      </a:cubicBezTo>
                      <a:cubicBezTo>
                        <a:pt x="24" y="163"/>
                        <a:pt x="24" y="163"/>
                        <a:pt x="24" y="163"/>
                      </a:cubicBezTo>
                      <a:cubicBezTo>
                        <a:pt x="18" y="166"/>
                        <a:pt x="18" y="166"/>
                        <a:pt x="18" y="166"/>
                      </a:cubicBezTo>
                      <a:cubicBezTo>
                        <a:pt x="13" y="170"/>
                        <a:pt x="13" y="170"/>
                        <a:pt x="13" y="170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3" y="163"/>
                        <a:pt x="14" y="156"/>
                        <a:pt x="13" y="155"/>
                      </a:cubicBezTo>
                      <a:cubicBezTo>
                        <a:pt x="11" y="153"/>
                        <a:pt x="9" y="148"/>
                        <a:pt x="9" y="148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33"/>
                        <a:pt x="5" y="133"/>
                        <a:pt x="5" y="133"/>
                      </a:cubicBezTo>
                      <a:cubicBezTo>
                        <a:pt x="6" y="129"/>
                        <a:pt x="6" y="129"/>
                        <a:pt x="6" y="129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4" y="95"/>
                        <a:pt x="4" y="95"/>
                        <a:pt x="4" y="95"/>
                      </a:cubicBezTo>
                      <a:cubicBezTo>
                        <a:pt x="6" y="90"/>
                        <a:pt x="6" y="90"/>
                        <a:pt x="6" y="90"/>
                      </a:cubicBezTo>
                      <a:cubicBezTo>
                        <a:pt x="8" y="84"/>
                        <a:pt x="8" y="84"/>
                        <a:pt x="8" y="84"/>
                      </a:cubicBezTo>
                      <a:cubicBezTo>
                        <a:pt x="5" y="76"/>
                        <a:pt x="5" y="76"/>
                        <a:pt x="5" y="76"/>
                      </a:cubicBez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3" name="Freeform 28"/>
                <p:cNvSpPr>
                  <a:spLocks/>
                </p:cNvSpPr>
                <p:nvPr/>
              </p:nvSpPr>
              <p:spPr bwMode="auto">
                <a:xfrm>
                  <a:off x="10696575" y="2551113"/>
                  <a:ext cx="134937" cy="187325"/>
                </a:xfrm>
                <a:custGeom>
                  <a:avLst/>
                  <a:gdLst>
                    <a:gd name="T0" fmla="*/ 10 w 85"/>
                    <a:gd name="T1" fmla="*/ 2 h 118"/>
                    <a:gd name="T2" fmla="*/ 19 w 85"/>
                    <a:gd name="T3" fmla="*/ 9 h 118"/>
                    <a:gd name="T4" fmla="*/ 33 w 85"/>
                    <a:gd name="T5" fmla="*/ 14 h 118"/>
                    <a:gd name="T6" fmla="*/ 47 w 85"/>
                    <a:gd name="T7" fmla="*/ 21 h 118"/>
                    <a:gd name="T8" fmla="*/ 64 w 85"/>
                    <a:gd name="T9" fmla="*/ 31 h 118"/>
                    <a:gd name="T10" fmla="*/ 83 w 85"/>
                    <a:gd name="T11" fmla="*/ 50 h 118"/>
                    <a:gd name="T12" fmla="*/ 85 w 85"/>
                    <a:gd name="T13" fmla="*/ 52 h 118"/>
                    <a:gd name="T14" fmla="*/ 81 w 85"/>
                    <a:gd name="T15" fmla="*/ 61 h 118"/>
                    <a:gd name="T16" fmla="*/ 62 w 85"/>
                    <a:gd name="T17" fmla="*/ 85 h 118"/>
                    <a:gd name="T18" fmla="*/ 50 w 85"/>
                    <a:gd name="T19" fmla="*/ 99 h 118"/>
                    <a:gd name="T20" fmla="*/ 38 w 85"/>
                    <a:gd name="T21" fmla="*/ 116 h 118"/>
                    <a:gd name="T22" fmla="*/ 28 w 85"/>
                    <a:gd name="T23" fmla="*/ 118 h 118"/>
                    <a:gd name="T24" fmla="*/ 17 w 85"/>
                    <a:gd name="T25" fmla="*/ 116 h 118"/>
                    <a:gd name="T26" fmla="*/ 12 w 85"/>
                    <a:gd name="T27" fmla="*/ 109 h 118"/>
                    <a:gd name="T28" fmla="*/ 5 w 85"/>
                    <a:gd name="T29" fmla="*/ 99 h 118"/>
                    <a:gd name="T30" fmla="*/ 0 w 85"/>
                    <a:gd name="T31" fmla="*/ 90 h 118"/>
                    <a:gd name="T32" fmla="*/ 0 w 85"/>
                    <a:gd name="T33" fmla="*/ 80 h 118"/>
                    <a:gd name="T34" fmla="*/ 12 w 85"/>
                    <a:gd name="T35" fmla="*/ 78 h 118"/>
                    <a:gd name="T36" fmla="*/ 17 w 85"/>
                    <a:gd name="T37" fmla="*/ 64 h 118"/>
                    <a:gd name="T38" fmla="*/ 17 w 85"/>
                    <a:gd name="T39" fmla="*/ 43 h 118"/>
                    <a:gd name="T40" fmla="*/ 17 w 85"/>
                    <a:gd name="T41" fmla="*/ 26 h 118"/>
                    <a:gd name="T42" fmla="*/ 12 w 85"/>
                    <a:gd name="T43" fmla="*/ 16 h 118"/>
                    <a:gd name="T44" fmla="*/ 5 w 85"/>
                    <a:gd name="T45" fmla="*/ 9 h 118"/>
                    <a:gd name="T46" fmla="*/ 5 w 85"/>
                    <a:gd name="T47" fmla="*/ 0 h 118"/>
                    <a:gd name="T48" fmla="*/ 10 w 85"/>
                    <a:gd name="T49" fmla="*/ 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5" h="118">
                      <a:moveTo>
                        <a:pt x="10" y="2"/>
                      </a:moveTo>
                      <a:lnTo>
                        <a:pt x="19" y="9"/>
                      </a:lnTo>
                      <a:lnTo>
                        <a:pt x="33" y="14"/>
                      </a:lnTo>
                      <a:lnTo>
                        <a:pt x="47" y="21"/>
                      </a:lnTo>
                      <a:lnTo>
                        <a:pt x="64" y="31"/>
                      </a:lnTo>
                      <a:lnTo>
                        <a:pt x="83" y="50"/>
                      </a:lnTo>
                      <a:lnTo>
                        <a:pt x="85" y="52"/>
                      </a:lnTo>
                      <a:lnTo>
                        <a:pt x="81" y="61"/>
                      </a:lnTo>
                      <a:lnTo>
                        <a:pt x="62" y="85"/>
                      </a:lnTo>
                      <a:lnTo>
                        <a:pt x="50" y="99"/>
                      </a:lnTo>
                      <a:lnTo>
                        <a:pt x="38" y="116"/>
                      </a:lnTo>
                      <a:lnTo>
                        <a:pt x="28" y="118"/>
                      </a:lnTo>
                      <a:lnTo>
                        <a:pt x="17" y="116"/>
                      </a:lnTo>
                      <a:lnTo>
                        <a:pt x="12" y="109"/>
                      </a:lnTo>
                      <a:lnTo>
                        <a:pt x="5" y="99"/>
                      </a:lnTo>
                      <a:lnTo>
                        <a:pt x="0" y="90"/>
                      </a:lnTo>
                      <a:lnTo>
                        <a:pt x="0" y="80"/>
                      </a:lnTo>
                      <a:lnTo>
                        <a:pt x="12" y="78"/>
                      </a:lnTo>
                      <a:lnTo>
                        <a:pt x="17" y="64"/>
                      </a:lnTo>
                      <a:lnTo>
                        <a:pt x="17" y="43"/>
                      </a:lnTo>
                      <a:lnTo>
                        <a:pt x="17" y="26"/>
                      </a:lnTo>
                      <a:lnTo>
                        <a:pt x="12" y="16"/>
                      </a:lnTo>
                      <a:lnTo>
                        <a:pt x="5" y="9"/>
                      </a:lnTo>
                      <a:lnTo>
                        <a:pt x="5" y="0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4" name="Freeform 29"/>
                <p:cNvSpPr>
                  <a:spLocks/>
                </p:cNvSpPr>
                <p:nvPr/>
              </p:nvSpPr>
              <p:spPr bwMode="auto">
                <a:xfrm>
                  <a:off x="10696575" y="2474913"/>
                  <a:ext cx="263525" cy="139700"/>
                </a:xfrm>
                <a:custGeom>
                  <a:avLst/>
                  <a:gdLst>
                    <a:gd name="T0" fmla="*/ 0 w 166"/>
                    <a:gd name="T1" fmla="*/ 34 h 88"/>
                    <a:gd name="T2" fmla="*/ 10 w 166"/>
                    <a:gd name="T3" fmla="*/ 41 h 88"/>
                    <a:gd name="T4" fmla="*/ 21 w 166"/>
                    <a:gd name="T5" fmla="*/ 48 h 88"/>
                    <a:gd name="T6" fmla="*/ 36 w 166"/>
                    <a:gd name="T7" fmla="*/ 53 h 88"/>
                    <a:gd name="T8" fmla="*/ 47 w 166"/>
                    <a:gd name="T9" fmla="*/ 60 h 88"/>
                    <a:gd name="T10" fmla="*/ 57 w 166"/>
                    <a:gd name="T11" fmla="*/ 64 h 88"/>
                    <a:gd name="T12" fmla="*/ 66 w 166"/>
                    <a:gd name="T13" fmla="*/ 69 h 88"/>
                    <a:gd name="T14" fmla="*/ 78 w 166"/>
                    <a:gd name="T15" fmla="*/ 79 h 88"/>
                    <a:gd name="T16" fmla="*/ 88 w 166"/>
                    <a:gd name="T17" fmla="*/ 86 h 88"/>
                    <a:gd name="T18" fmla="*/ 100 w 166"/>
                    <a:gd name="T19" fmla="*/ 88 h 88"/>
                    <a:gd name="T20" fmla="*/ 109 w 166"/>
                    <a:gd name="T21" fmla="*/ 81 h 88"/>
                    <a:gd name="T22" fmla="*/ 126 w 166"/>
                    <a:gd name="T23" fmla="*/ 67 h 88"/>
                    <a:gd name="T24" fmla="*/ 140 w 166"/>
                    <a:gd name="T25" fmla="*/ 48 h 88"/>
                    <a:gd name="T26" fmla="*/ 152 w 166"/>
                    <a:gd name="T27" fmla="*/ 36 h 88"/>
                    <a:gd name="T28" fmla="*/ 159 w 166"/>
                    <a:gd name="T29" fmla="*/ 27 h 88"/>
                    <a:gd name="T30" fmla="*/ 163 w 166"/>
                    <a:gd name="T31" fmla="*/ 15 h 88"/>
                    <a:gd name="T32" fmla="*/ 166 w 166"/>
                    <a:gd name="T33" fmla="*/ 5 h 88"/>
                    <a:gd name="T34" fmla="*/ 149 w 166"/>
                    <a:gd name="T35" fmla="*/ 0 h 88"/>
                    <a:gd name="T36" fmla="*/ 135 w 166"/>
                    <a:gd name="T37" fmla="*/ 3 h 88"/>
                    <a:gd name="T38" fmla="*/ 126 w 166"/>
                    <a:gd name="T39" fmla="*/ 5 h 88"/>
                    <a:gd name="T40" fmla="*/ 118 w 166"/>
                    <a:gd name="T41" fmla="*/ 22 h 88"/>
                    <a:gd name="T42" fmla="*/ 107 w 166"/>
                    <a:gd name="T43" fmla="*/ 29 h 88"/>
                    <a:gd name="T44" fmla="*/ 90 w 166"/>
                    <a:gd name="T45" fmla="*/ 31 h 88"/>
                    <a:gd name="T46" fmla="*/ 73 w 166"/>
                    <a:gd name="T47" fmla="*/ 31 h 88"/>
                    <a:gd name="T48" fmla="*/ 57 w 166"/>
                    <a:gd name="T49" fmla="*/ 31 h 88"/>
                    <a:gd name="T50" fmla="*/ 45 w 166"/>
                    <a:gd name="T51" fmla="*/ 27 h 88"/>
                    <a:gd name="T52" fmla="*/ 36 w 166"/>
                    <a:gd name="T53" fmla="*/ 19 h 88"/>
                    <a:gd name="T54" fmla="*/ 28 w 166"/>
                    <a:gd name="T55" fmla="*/ 15 h 88"/>
                    <a:gd name="T56" fmla="*/ 19 w 166"/>
                    <a:gd name="T57" fmla="*/ 15 h 88"/>
                    <a:gd name="T58" fmla="*/ 10 w 166"/>
                    <a:gd name="T59" fmla="*/ 19 h 88"/>
                    <a:gd name="T60" fmla="*/ 2 w 166"/>
                    <a:gd name="T61" fmla="*/ 27 h 88"/>
                    <a:gd name="T62" fmla="*/ 0 w 166"/>
                    <a:gd name="T63" fmla="*/ 3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66" h="88">
                      <a:moveTo>
                        <a:pt x="0" y="34"/>
                      </a:moveTo>
                      <a:lnTo>
                        <a:pt x="10" y="41"/>
                      </a:lnTo>
                      <a:lnTo>
                        <a:pt x="21" y="48"/>
                      </a:lnTo>
                      <a:lnTo>
                        <a:pt x="36" y="53"/>
                      </a:lnTo>
                      <a:lnTo>
                        <a:pt x="47" y="60"/>
                      </a:lnTo>
                      <a:lnTo>
                        <a:pt x="57" y="64"/>
                      </a:lnTo>
                      <a:lnTo>
                        <a:pt x="66" y="69"/>
                      </a:lnTo>
                      <a:lnTo>
                        <a:pt x="78" y="79"/>
                      </a:lnTo>
                      <a:lnTo>
                        <a:pt x="88" y="86"/>
                      </a:lnTo>
                      <a:lnTo>
                        <a:pt x="100" y="88"/>
                      </a:lnTo>
                      <a:lnTo>
                        <a:pt x="109" y="81"/>
                      </a:lnTo>
                      <a:lnTo>
                        <a:pt x="126" y="67"/>
                      </a:lnTo>
                      <a:lnTo>
                        <a:pt x="140" y="48"/>
                      </a:lnTo>
                      <a:lnTo>
                        <a:pt x="152" y="36"/>
                      </a:lnTo>
                      <a:lnTo>
                        <a:pt x="159" y="27"/>
                      </a:lnTo>
                      <a:lnTo>
                        <a:pt x="163" y="15"/>
                      </a:lnTo>
                      <a:lnTo>
                        <a:pt x="166" y="5"/>
                      </a:lnTo>
                      <a:lnTo>
                        <a:pt x="149" y="0"/>
                      </a:lnTo>
                      <a:lnTo>
                        <a:pt x="135" y="3"/>
                      </a:lnTo>
                      <a:lnTo>
                        <a:pt x="126" y="5"/>
                      </a:lnTo>
                      <a:lnTo>
                        <a:pt x="118" y="22"/>
                      </a:lnTo>
                      <a:lnTo>
                        <a:pt x="107" y="29"/>
                      </a:lnTo>
                      <a:lnTo>
                        <a:pt x="90" y="31"/>
                      </a:lnTo>
                      <a:lnTo>
                        <a:pt x="73" y="31"/>
                      </a:lnTo>
                      <a:lnTo>
                        <a:pt x="57" y="31"/>
                      </a:lnTo>
                      <a:lnTo>
                        <a:pt x="45" y="27"/>
                      </a:lnTo>
                      <a:lnTo>
                        <a:pt x="36" y="19"/>
                      </a:lnTo>
                      <a:lnTo>
                        <a:pt x="28" y="15"/>
                      </a:lnTo>
                      <a:lnTo>
                        <a:pt x="19" y="15"/>
                      </a:lnTo>
                      <a:lnTo>
                        <a:pt x="10" y="19"/>
                      </a:lnTo>
                      <a:lnTo>
                        <a:pt x="2" y="27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5" name="Freeform 30"/>
                <p:cNvSpPr>
                  <a:spLocks/>
                </p:cNvSpPr>
                <p:nvPr/>
              </p:nvSpPr>
              <p:spPr bwMode="auto">
                <a:xfrm>
                  <a:off x="9910763" y="1885950"/>
                  <a:ext cx="533400" cy="777875"/>
                </a:xfrm>
                <a:custGeom>
                  <a:avLst/>
                  <a:gdLst>
                    <a:gd name="T0" fmla="*/ 113 w 142"/>
                    <a:gd name="T1" fmla="*/ 0 h 207"/>
                    <a:gd name="T2" fmla="*/ 120 w 142"/>
                    <a:gd name="T3" fmla="*/ 4 h 207"/>
                    <a:gd name="T4" fmla="*/ 116 w 142"/>
                    <a:gd name="T5" fmla="*/ 11 h 207"/>
                    <a:gd name="T6" fmla="*/ 120 w 142"/>
                    <a:gd name="T7" fmla="*/ 20 h 207"/>
                    <a:gd name="T8" fmla="*/ 125 w 142"/>
                    <a:gd name="T9" fmla="*/ 31 h 207"/>
                    <a:gd name="T10" fmla="*/ 127 w 142"/>
                    <a:gd name="T11" fmla="*/ 42 h 207"/>
                    <a:gd name="T12" fmla="*/ 129 w 142"/>
                    <a:gd name="T13" fmla="*/ 70 h 207"/>
                    <a:gd name="T14" fmla="*/ 130 w 142"/>
                    <a:gd name="T15" fmla="*/ 82 h 207"/>
                    <a:gd name="T16" fmla="*/ 134 w 142"/>
                    <a:gd name="T17" fmla="*/ 97 h 207"/>
                    <a:gd name="T18" fmla="*/ 140 w 142"/>
                    <a:gd name="T19" fmla="*/ 104 h 207"/>
                    <a:gd name="T20" fmla="*/ 139 w 142"/>
                    <a:gd name="T21" fmla="*/ 112 h 207"/>
                    <a:gd name="T22" fmla="*/ 136 w 142"/>
                    <a:gd name="T23" fmla="*/ 124 h 207"/>
                    <a:gd name="T24" fmla="*/ 139 w 142"/>
                    <a:gd name="T25" fmla="*/ 134 h 207"/>
                    <a:gd name="T26" fmla="*/ 129 w 142"/>
                    <a:gd name="T27" fmla="*/ 144 h 207"/>
                    <a:gd name="T28" fmla="*/ 115 w 142"/>
                    <a:gd name="T29" fmla="*/ 155 h 207"/>
                    <a:gd name="T30" fmla="*/ 103 w 142"/>
                    <a:gd name="T31" fmla="*/ 166 h 207"/>
                    <a:gd name="T32" fmla="*/ 92 w 142"/>
                    <a:gd name="T33" fmla="*/ 169 h 207"/>
                    <a:gd name="T34" fmla="*/ 81 w 142"/>
                    <a:gd name="T35" fmla="*/ 171 h 207"/>
                    <a:gd name="T36" fmla="*/ 72 w 142"/>
                    <a:gd name="T37" fmla="*/ 168 h 207"/>
                    <a:gd name="T38" fmla="*/ 61 w 142"/>
                    <a:gd name="T39" fmla="*/ 167 h 207"/>
                    <a:gd name="T40" fmla="*/ 55 w 142"/>
                    <a:gd name="T41" fmla="*/ 174 h 207"/>
                    <a:gd name="T42" fmla="*/ 55 w 142"/>
                    <a:gd name="T43" fmla="*/ 184 h 207"/>
                    <a:gd name="T44" fmla="*/ 50 w 142"/>
                    <a:gd name="T45" fmla="*/ 194 h 207"/>
                    <a:gd name="T46" fmla="*/ 41 w 142"/>
                    <a:gd name="T47" fmla="*/ 199 h 207"/>
                    <a:gd name="T48" fmla="*/ 31 w 142"/>
                    <a:gd name="T49" fmla="*/ 205 h 207"/>
                    <a:gd name="T50" fmla="*/ 21 w 142"/>
                    <a:gd name="T51" fmla="*/ 205 h 207"/>
                    <a:gd name="T52" fmla="*/ 15 w 142"/>
                    <a:gd name="T53" fmla="*/ 200 h 207"/>
                    <a:gd name="T54" fmla="*/ 10 w 142"/>
                    <a:gd name="T55" fmla="*/ 195 h 207"/>
                    <a:gd name="T56" fmla="*/ 3 w 142"/>
                    <a:gd name="T57" fmla="*/ 188 h 207"/>
                    <a:gd name="T58" fmla="*/ 3 w 142"/>
                    <a:gd name="T59" fmla="*/ 175 h 207"/>
                    <a:gd name="T60" fmla="*/ 0 w 142"/>
                    <a:gd name="T61" fmla="*/ 162 h 207"/>
                    <a:gd name="T62" fmla="*/ 6 w 142"/>
                    <a:gd name="T63" fmla="*/ 151 h 207"/>
                    <a:gd name="T64" fmla="*/ 11 w 142"/>
                    <a:gd name="T65" fmla="*/ 135 h 207"/>
                    <a:gd name="T66" fmla="*/ 15 w 142"/>
                    <a:gd name="T67" fmla="*/ 127 h 207"/>
                    <a:gd name="T68" fmla="*/ 23 w 142"/>
                    <a:gd name="T69" fmla="*/ 123 h 207"/>
                    <a:gd name="T70" fmla="*/ 35 w 142"/>
                    <a:gd name="T71" fmla="*/ 119 h 207"/>
                    <a:gd name="T72" fmla="*/ 46 w 142"/>
                    <a:gd name="T73" fmla="*/ 108 h 207"/>
                    <a:gd name="T74" fmla="*/ 56 w 142"/>
                    <a:gd name="T75" fmla="*/ 104 h 207"/>
                    <a:gd name="T76" fmla="*/ 66 w 142"/>
                    <a:gd name="T77" fmla="*/ 104 h 207"/>
                    <a:gd name="T78" fmla="*/ 77 w 142"/>
                    <a:gd name="T79" fmla="*/ 102 h 207"/>
                    <a:gd name="T80" fmla="*/ 81 w 142"/>
                    <a:gd name="T81" fmla="*/ 89 h 207"/>
                    <a:gd name="T82" fmla="*/ 77 w 142"/>
                    <a:gd name="T83" fmla="*/ 81 h 207"/>
                    <a:gd name="T84" fmla="*/ 79 w 142"/>
                    <a:gd name="T85" fmla="*/ 70 h 207"/>
                    <a:gd name="T86" fmla="*/ 84 w 142"/>
                    <a:gd name="T87" fmla="*/ 62 h 207"/>
                    <a:gd name="T88" fmla="*/ 82 w 142"/>
                    <a:gd name="T89" fmla="*/ 50 h 207"/>
                    <a:gd name="T90" fmla="*/ 81 w 142"/>
                    <a:gd name="T91" fmla="*/ 36 h 207"/>
                    <a:gd name="T92" fmla="*/ 85 w 142"/>
                    <a:gd name="T93" fmla="*/ 25 h 207"/>
                    <a:gd name="T94" fmla="*/ 93 w 142"/>
                    <a:gd name="T95" fmla="*/ 17 h 207"/>
                    <a:gd name="T96" fmla="*/ 107 w 142"/>
                    <a:gd name="T97" fmla="*/ 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42" h="207">
                      <a:moveTo>
                        <a:pt x="109" y="0"/>
                      </a:moveTo>
                      <a:cubicBezTo>
                        <a:pt x="113" y="0"/>
                        <a:pt x="113" y="0"/>
                        <a:pt x="113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17" y="7"/>
                        <a:pt x="117" y="7"/>
                        <a:pt x="117" y="7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3" y="26"/>
                        <a:pt x="123" y="26"/>
                        <a:pt x="123" y="26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53"/>
                        <a:pt x="127" y="53"/>
                        <a:pt x="127" y="53"/>
                      </a:cubicBezTo>
                      <a:cubicBezTo>
                        <a:pt x="129" y="70"/>
                        <a:pt x="129" y="70"/>
                        <a:pt x="129" y="70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30" y="82"/>
                        <a:pt x="130" y="82"/>
                        <a:pt x="130" y="8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2" y="108"/>
                        <a:pt x="142" y="108"/>
                        <a:pt x="142" y="108"/>
                      </a:cubicBezTo>
                      <a:cubicBezTo>
                        <a:pt x="142" y="108"/>
                        <a:pt x="141" y="111"/>
                        <a:pt x="139" y="112"/>
                      </a:cubicBezTo>
                      <a:cubicBezTo>
                        <a:pt x="138" y="112"/>
                        <a:pt x="136" y="117"/>
                        <a:pt x="136" y="117"/>
                      </a:cubicBezTo>
                      <a:cubicBezTo>
                        <a:pt x="136" y="124"/>
                        <a:pt x="136" y="124"/>
                        <a:pt x="136" y="124"/>
                      </a:cubicBezTo>
                      <a:cubicBezTo>
                        <a:pt x="138" y="129"/>
                        <a:pt x="138" y="129"/>
                        <a:pt x="138" y="129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7" y="139"/>
                        <a:pt x="137" y="139"/>
                        <a:pt x="137" y="139"/>
                      </a:cubicBezTo>
                      <a:cubicBezTo>
                        <a:pt x="129" y="144"/>
                        <a:pt x="129" y="144"/>
                        <a:pt x="129" y="144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15" y="155"/>
                        <a:pt x="115" y="155"/>
                        <a:pt x="115" y="155"/>
                      </a:cubicBezTo>
                      <a:cubicBezTo>
                        <a:pt x="109" y="162"/>
                        <a:pt x="109" y="162"/>
                        <a:pt x="109" y="162"/>
                      </a:cubicBezTo>
                      <a:cubicBezTo>
                        <a:pt x="103" y="166"/>
                        <a:pt x="103" y="166"/>
                        <a:pt x="103" y="166"/>
                      </a:cubicBezTo>
                      <a:cubicBezTo>
                        <a:pt x="96" y="166"/>
                        <a:pt x="96" y="166"/>
                        <a:pt x="96" y="166"/>
                      </a:cubicBezTo>
                      <a:cubicBezTo>
                        <a:pt x="92" y="169"/>
                        <a:pt x="92" y="169"/>
                        <a:pt x="92" y="169"/>
                      </a:cubicBezTo>
                      <a:cubicBezTo>
                        <a:pt x="87" y="171"/>
                        <a:pt x="87" y="171"/>
                        <a:pt x="87" y="171"/>
                      </a:cubicBezTo>
                      <a:cubicBezTo>
                        <a:pt x="81" y="171"/>
                        <a:pt x="81" y="171"/>
                        <a:pt x="81" y="171"/>
                      </a:cubicBez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58" y="170"/>
                        <a:pt x="58" y="170"/>
                        <a:pt x="58" y="170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80"/>
                        <a:pt x="55" y="180"/>
                        <a:pt x="55" y="180"/>
                      </a:cubicBezTo>
                      <a:cubicBezTo>
                        <a:pt x="55" y="184"/>
                        <a:pt x="55" y="184"/>
                        <a:pt x="55" y="184"/>
                      </a:cubicBezTo>
                      <a:cubicBezTo>
                        <a:pt x="53" y="190"/>
                        <a:pt x="53" y="190"/>
                        <a:pt x="53" y="190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1" y="199"/>
                        <a:pt x="41" y="199"/>
                        <a:pt x="41" y="199"/>
                      </a:cubicBezTo>
                      <a:cubicBezTo>
                        <a:pt x="36" y="202"/>
                        <a:pt x="36" y="202"/>
                        <a:pt x="36" y="202"/>
                      </a:cubicBezTo>
                      <a:cubicBezTo>
                        <a:pt x="31" y="205"/>
                        <a:pt x="31" y="205"/>
                        <a:pt x="31" y="205"/>
                      </a:cubicBezTo>
                      <a:cubicBezTo>
                        <a:pt x="26" y="207"/>
                        <a:pt x="26" y="207"/>
                        <a:pt x="26" y="207"/>
                      </a:cubicBezTo>
                      <a:cubicBezTo>
                        <a:pt x="26" y="207"/>
                        <a:pt x="24" y="205"/>
                        <a:pt x="21" y="205"/>
                      </a:cubicBezTo>
                      <a:cubicBezTo>
                        <a:pt x="18" y="204"/>
                        <a:pt x="18" y="204"/>
                        <a:pt x="18" y="204"/>
                      </a:cubicBezTo>
                      <a:cubicBezTo>
                        <a:pt x="15" y="200"/>
                        <a:pt x="15" y="200"/>
                        <a:pt x="15" y="200"/>
                      </a:cubicBezTo>
                      <a:cubicBezTo>
                        <a:pt x="13" y="197"/>
                        <a:pt x="13" y="197"/>
                        <a:pt x="13" y="197"/>
                      </a:cubicBezTo>
                      <a:cubicBezTo>
                        <a:pt x="10" y="195"/>
                        <a:pt x="10" y="195"/>
                        <a:pt x="10" y="195"/>
                      </a:cubicBezTo>
                      <a:cubicBezTo>
                        <a:pt x="4" y="195"/>
                        <a:pt x="4" y="195"/>
                        <a:pt x="4" y="195"/>
                      </a:cubicBezTo>
                      <a:cubicBezTo>
                        <a:pt x="3" y="188"/>
                        <a:pt x="3" y="188"/>
                        <a:pt x="3" y="188"/>
                      </a:cubicBezTo>
                      <a:cubicBezTo>
                        <a:pt x="3" y="182"/>
                        <a:pt x="3" y="182"/>
                        <a:pt x="3" y="182"/>
                      </a:cubicBezTo>
                      <a:cubicBezTo>
                        <a:pt x="3" y="175"/>
                        <a:pt x="3" y="175"/>
                        <a:pt x="3" y="175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3" y="156"/>
                        <a:pt x="3" y="156"/>
                        <a:pt x="3" y="156"/>
                      </a:cubicBezTo>
                      <a:cubicBezTo>
                        <a:pt x="6" y="151"/>
                        <a:pt x="6" y="151"/>
                        <a:pt x="6" y="151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12" y="130"/>
                        <a:pt x="12" y="130"/>
                        <a:pt x="12" y="130"/>
                      </a:cubicBezTo>
                      <a:cubicBezTo>
                        <a:pt x="15" y="127"/>
                        <a:pt x="15" y="127"/>
                        <a:pt x="15" y="127"/>
                      </a:cubicBezTo>
                      <a:cubicBezTo>
                        <a:pt x="19" y="125"/>
                        <a:pt x="19" y="125"/>
                        <a:pt x="19" y="125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8" y="121"/>
                        <a:pt x="28" y="121"/>
                        <a:pt x="28" y="121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6" y="104"/>
                        <a:pt x="56" y="104"/>
                        <a:pt x="56" y="104"/>
                      </a:cubicBezTo>
                      <a:cubicBezTo>
                        <a:pt x="61" y="103"/>
                        <a:pt x="61" y="103"/>
                        <a:pt x="61" y="103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71" y="104"/>
                        <a:pt x="71" y="104"/>
                        <a:pt x="71" y="104"/>
                      </a:cubicBezTo>
                      <a:cubicBezTo>
                        <a:pt x="77" y="102"/>
                        <a:pt x="77" y="102"/>
                        <a:pt x="77" y="102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79" y="85"/>
                        <a:pt x="79" y="85"/>
                        <a:pt x="79" y="85"/>
                      </a:cubicBezTo>
                      <a:cubicBezTo>
                        <a:pt x="77" y="81"/>
                        <a:pt x="77" y="81"/>
                        <a:pt x="77" y="81"/>
                      </a:cubicBezTo>
                      <a:cubicBezTo>
                        <a:pt x="78" y="75"/>
                        <a:pt x="78" y="75"/>
                        <a:pt x="78" y="75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81" y="66"/>
                        <a:pt x="81" y="66"/>
                        <a:pt x="81" y="66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1" y="42"/>
                        <a:pt x="81" y="42"/>
                        <a:pt x="81" y="42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5" y="25"/>
                        <a:pt x="85" y="25"/>
                        <a:pt x="85" y="25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93" y="17"/>
                        <a:pt x="93" y="17"/>
                        <a:pt x="93" y="17"/>
                      </a:cubicBezTo>
                      <a:cubicBezTo>
                        <a:pt x="103" y="11"/>
                        <a:pt x="103" y="11"/>
                        <a:pt x="103" y="11"/>
                      </a:cubicBezTo>
                      <a:cubicBezTo>
                        <a:pt x="107" y="6"/>
                        <a:pt x="107" y="6"/>
                        <a:pt x="107" y="6"/>
                      </a:cubicBez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6" name="Freeform 31"/>
                <p:cNvSpPr>
                  <a:spLocks/>
                </p:cNvSpPr>
                <p:nvPr/>
              </p:nvSpPr>
              <p:spPr bwMode="auto">
                <a:xfrm>
                  <a:off x="10372725" y="1885950"/>
                  <a:ext cx="381000" cy="473075"/>
                </a:xfrm>
                <a:custGeom>
                  <a:avLst/>
                  <a:gdLst>
                    <a:gd name="T0" fmla="*/ 3 w 101"/>
                    <a:gd name="T1" fmla="*/ 0 h 126"/>
                    <a:gd name="T2" fmla="*/ 2 w 101"/>
                    <a:gd name="T3" fmla="*/ 5 h 126"/>
                    <a:gd name="T4" fmla="*/ 0 w 101"/>
                    <a:gd name="T5" fmla="*/ 8 h 126"/>
                    <a:gd name="T6" fmla="*/ 1 w 101"/>
                    <a:gd name="T7" fmla="*/ 14 h 126"/>
                    <a:gd name="T8" fmla="*/ 1 w 101"/>
                    <a:gd name="T9" fmla="*/ 16 h 126"/>
                    <a:gd name="T10" fmla="*/ 3 w 101"/>
                    <a:gd name="T11" fmla="*/ 19 h 126"/>
                    <a:gd name="T12" fmla="*/ 5 w 101"/>
                    <a:gd name="T13" fmla="*/ 23 h 126"/>
                    <a:gd name="T14" fmla="*/ 6 w 101"/>
                    <a:gd name="T15" fmla="*/ 26 h 126"/>
                    <a:gd name="T16" fmla="*/ 6 w 101"/>
                    <a:gd name="T17" fmla="*/ 31 h 126"/>
                    <a:gd name="T18" fmla="*/ 9 w 101"/>
                    <a:gd name="T19" fmla="*/ 36 h 126"/>
                    <a:gd name="T20" fmla="*/ 9 w 101"/>
                    <a:gd name="T21" fmla="*/ 41 h 126"/>
                    <a:gd name="T22" fmla="*/ 9 w 101"/>
                    <a:gd name="T23" fmla="*/ 48 h 126"/>
                    <a:gd name="T24" fmla="*/ 10 w 101"/>
                    <a:gd name="T25" fmla="*/ 54 h 126"/>
                    <a:gd name="T26" fmla="*/ 10 w 101"/>
                    <a:gd name="T27" fmla="*/ 62 h 126"/>
                    <a:gd name="T28" fmla="*/ 11 w 101"/>
                    <a:gd name="T29" fmla="*/ 70 h 126"/>
                    <a:gd name="T30" fmla="*/ 12 w 101"/>
                    <a:gd name="T31" fmla="*/ 78 h 126"/>
                    <a:gd name="T32" fmla="*/ 12 w 101"/>
                    <a:gd name="T33" fmla="*/ 84 h 126"/>
                    <a:gd name="T34" fmla="*/ 13 w 101"/>
                    <a:gd name="T35" fmla="*/ 89 h 126"/>
                    <a:gd name="T36" fmla="*/ 17 w 101"/>
                    <a:gd name="T37" fmla="*/ 97 h 126"/>
                    <a:gd name="T38" fmla="*/ 22 w 101"/>
                    <a:gd name="T39" fmla="*/ 99 h 126"/>
                    <a:gd name="T40" fmla="*/ 23 w 101"/>
                    <a:gd name="T41" fmla="*/ 103 h 126"/>
                    <a:gd name="T42" fmla="*/ 22 w 101"/>
                    <a:gd name="T43" fmla="*/ 108 h 126"/>
                    <a:gd name="T44" fmla="*/ 22 w 101"/>
                    <a:gd name="T45" fmla="*/ 112 h 126"/>
                    <a:gd name="T46" fmla="*/ 21 w 101"/>
                    <a:gd name="T47" fmla="*/ 116 h 126"/>
                    <a:gd name="T48" fmla="*/ 26 w 101"/>
                    <a:gd name="T49" fmla="*/ 117 h 126"/>
                    <a:gd name="T50" fmla="*/ 32 w 101"/>
                    <a:gd name="T51" fmla="*/ 116 h 126"/>
                    <a:gd name="T52" fmla="*/ 39 w 101"/>
                    <a:gd name="T53" fmla="*/ 116 h 126"/>
                    <a:gd name="T54" fmla="*/ 44 w 101"/>
                    <a:gd name="T55" fmla="*/ 116 h 126"/>
                    <a:gd name="T56" fmla="*/ 48 w 101"/>
                    <a:gd name="T57" fmla="*/ 117 h 126"/>
                    <a:gd name="T58" fmla="*/ 53 w 101"/>
                    <a:gd name="T59" fmla="*/ 121 h 126"/>
                    <a:gd name="T60" fmla="*/ 58 w 101"/>
                    <a:gd name="T61" fmla="*/ 126 h 126"/>
                    <a:gd name="T62" fmla="*/ 61 w 101"/>
                    <a:gd name="T63" fmla="*/ 125 h 126"/>
                    <a:gd name="T64" fmla="*/ 66 w 101"/>
                    <a:gd name="T65" fmla="*/ 121 h 126"/>
                    <a:gd name="T66" fmla="*/ 69 w 101"/>
                    <a:gd name="T67" fmla="*/ 117 h 126"/>
                    <a:gd name="T68" fmla="*/ 68 w 101"/>
                    <a:gd name="T69" fmla="*/ 113 h 126"/>
                    <a:gd name="T70" fmla="*/ 66 w 101"/>
                    <a:gd name="T71" fmla="*/ 110 h 126"/>
                    <a:gd name="T72" fmla="*/ 66 w 101"/>
                    <a:gd name="T73" fmla="*/ 104 h 126"/>
                    <a:gd name="T74" fmla="*/ 69 w 101"/>
                    <a:gd name="T75" fmla="*/ 97 h 126"/>
                    <a:gd name="T76" fmla="*/ 70 w 101"/>
                    <a:gd name="T77" fmla="*/ 90 h 126"/>
                    <a:gd name="T78" fmla="*/ 75 w 101"/>
                    <a:gd name="T79" fmla="*/ 82 h 126"/>
                    <a:gd name="T80" fmla="*/ 81 w 101"/>
                    <a:gd name="T81" fmla="*/ 74 h 126"/>
                    <a:gd name="T82" fmla="*/ 86 w 101"/>
                    <a:gd name="T83" fmla="*/ 66 h 126"/>
                    <a:gd name="T84" fmla="*/ 91 w 101"/>
                    <a:gd name="T85" fmla="*/ 58 h 126"/>
                    <a:gd name="T86" fmla="*/ 94 w 101"/>
                    <a:gd name="T87" fmla="*/ 51 h 126"/>
                    <a:gd name="T88" fmla="*/ 101 w 101"/>
                    <a:gd name="T89" fmla="*/ 47 h 126"/>
                    <a:gd name="T90" fmla="*/ 89 w 101"/>
                    <a:gd name="T91" fmla="*/ 36 h 126"/>
                    <a:gd name="T92" fmla="*/ 78 w 101"/>
                    <a:gd name="T93" fmla="*/ 28 h 126"/>
                    <a:gd name="T94" fmla="*/ 75 w 101"/>
                    <a:gd name="T95" fmla="*/ 24 h 126"/>
                    <a:gd name="T96" fmla="*/ 70 w 101"/>
                    <a:gd name="T97" fmla="*/ 21 h 126"/>
                    <a:gd name="T98" fmla="*/ 63 w 101"/>
                    <a:gd name="T99" fmla="*/ 18 h 126"/>
                    <a:gd name="T100" fmla="*/ 57 w 101"/>
                    <a:gd name="T101" fmla="*/ 13 h 126"/>
                    <a:gd name="T102" fmla="*/ 50 w 101"/>
                    <a:gd name="T103" fmla="*/ 8 h 126"/>
                    <a:gd name="T104" fmla="*/ 42 w 101"/>
                    <a:gd name="T105" fmla="*/ 5 h 126"/>
                    <a:gd name="T106" fmla="*/ 35 w 101"/>
                    <a:gd name="T107" fmla="*/ 1 h 126"/>
                    <a:gd name="T108" fmla="*/ 28 w 101"/>
                    <a:gd name="T109" fmla="*/ 1 h 126"/>
                    <a:gd name="T110" fmla="*/ 18 w 101"/>
                    <a:gd name="T111" fmla="*/ 1 h 126"/>
                    <a:gd name="T112" fmla="*/ 13 w 101"/>
                    <a:gd name="T113" fmla="*/ 1 h 126"/>
                    <a:gd name="T114" fmla="*/ 3 w 101"/>
                    <a:gd name="T1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126">
                      <a:moveTo>
                        <a:pt x="3" y="0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3" y="87"/>
                        <a:pt x="13" y="89"/>
                      </a:cubicBezTo>
                      <a:cubicBezTo>
                        <a:pt x="14" y="92"/>
                        <a:pt x="17" y="97"/>
                        <a:pt x="17" y="97"/>
                      </a:cubicBezTo>
                      <a:cubicBezTo>
                        <a:pt x="22" y="99"/>
                        <a:pt x="22" y="99"/>
                        <a:pt x="22" y="99"/>
                      </a:cubicBezTo>
                      <a:cubicBezTo>
                        <a:pt x="23" y="103"/>
                        <a:pt x="23" y="103"/>
                        <a:pt x="23" y="103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3" y="110"/>
                        <a:pt x="22" y="112"/>
                      </a:cubicBezTo>
                      <a:cubicBezTo>
                        <a:pt x="20" y="113"/>
                        <a:pt x="21" y="116"/>
                        <a:pt x="21" y="116"/>
                      </a:cubicBezTo>
                      <a:cubicBezTo>
                        <a:pt x="26" y="117"/>
                        <a:pt x="26" y="117"/>
                        <a:pt x="26" y="117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44" y="116"/>
                        <a:pt x="44" y="116"/>
                        <a:pt x="44" y="116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53" y="121"/>
                        <a:pt x="53" y="121"/>
                        <a:pt x="53" y="121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1" y="125"/>
                        <a:pt x="61" y="125"/>
                        <a:pt x="61" y="125"/>
                      </a:cubicBezTo>
                      <a:cubicBezTo>
                        <a:pt x="66" y="121"/>
                        <a:pt x="66" y="121"/>
                        <a:pt x="66" y="121"/>
                      </a:cubicBezTo>
                      <a:cubicBezTo>
                        <a:pt x="69" y="117"/>
                        <a:pt x="69" y="117"/>
                        <a:pt x="69" y="117"/>
                      </a:cubicBezTo>
                      <a:cubicBezTo>
                        <a:pt x="68" y="113"/>
                        <a:pt x="68" y="113"/>
                        <a:pt x="68" y="113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70" y="90"/>
                        <a:pt x="70" y="90"/>
                        <a:pt x="70" y="90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6" y="66"/>
                        <a:pt x="86" y="66"/>
                        <a:pt x="86" y="66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4" y="51"/>
                        <a:pt x="94" y="51"/>
                        <a:pt x="94" y="51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1" y="21"/>
                        <a:pt x="70" y="21"/>
                      </a:cubicBezTo>
                      <a:cubicBezTo>
                        <a:pt x="68" y="21"/>
                        <a:pt x="63" y="18"/>
                        <a:pt x="63" y="18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7" name="Freeform 32"/>
                <p:cNvSpPr>
                  <a:spLocks/>
                </p:cNvSpPr>
                <p:nvPr/>
              </p:nvSpPr>
              <p:spPr bwMode="auto">
                <a:xfrm>
                  <a:off x="10658475" y="2084388"/>
                  <a:ext cx="315912" cy="184150"/>
                </a:xfrm>
                <a:custGeom>
                  <a:avLst/>
                  <a:gdLst>
                    <a:gd name="T0" fmla="*/ 25 w 84"/>
                    <a:gd name="T1" fmla="*/ 0 h 49"/>
                    <a:gd name="T2" fmla="*/ 29 w 84"/>
                    <a:gd name="T3" fmla="*/ 0 h 49"/>
                    <a:gd name="T4" fmla="*/ 35 w 84"/>
                    <a:gd name="T5" fmla="*/ 2 h 49"/>
                    <a:gd name="T6" fmla="*/ 41 w 84"/>
                    <a:gd name="T7" fmla="*/ 5 h 49"/>
                    <a:gd name="T8" fmla="*/ 49 w 84"/>
                    <a:gd name="T9" fmla="*/ 5 h 49"/>
                    <a:gd name="T10" fmla="*/ 58 w 84"/>
                    <a:gd name="T11" fmla="*/ 5 h 49"/>
                    <a:gd name="T12" fmla="*/ 65 w 84"/>
                    <a:gd name="T13" fmla="*/ 5 h 49"/>
                    <a:gd name="T14" fmla="*/ 72 w 84"/>
                    <a:gd name="T15" fmla="*/ 6 h 49"/>
                    <a:gd name="T16" fmla="*/ 77 w 84"/>
                    <a:gd name="T17" fmla="*/ 9 h 49"/>
                    <a:gd name="T18" fmla="*/ 81 w 84"/>
                    <a:gd name="T19" fmla="*/ 13 h 49"/>
                    <a:gd name="T20" fmla="*/ 81 w 84"/>
                    <a:gd name="T21" fmla="*/ 17 h 49"/>
                    <a:gd name="T22" fmla="*/ 84 w 84"/>
                    <a:gd name="T23" fmla="*/ 24 h 49"/>
                    <a:gd name="T24" fmla="*/ 84 w 84"/>
                    <a:gd name="T25" fmla="*/ 29 h 49"/>
                    <a:gd name="T26" fmla="*/ 84 w 84"/>
                    <a:gd name="T27" fmla="*/ 37 h 49"/>
                    <a:gd name="T28" fmla="*/ 83 w 84"/>
                    <a:gd name="T29" fmla="*/ 40 h 49"/>
                    <a:gd name="T30" fmla="*/ 75 w 84"/>
                    <a:gd name="T31" fmla="*/ 40 h 49"/>
                    <a:gd name="T32" fmla="*/ 65 w 84"/>
                    <a:gd name="T33" fmla="*/ 40 h 49"/>
                    <a:gd name="T34" fmla="*/ 59 w 84"/>
                    <a:gd name="T35" fmla="*/ 37 h 49"/>
                    <a:gd name="T36" fmla="*/ 55 w 84"/>
                    <a:gd name="T37" fmla="*/ 36 h 49"/>
                    <a:gd name="T38" fmla="*/ 52 w 84"/>
                    <a:gd name="T39" fmla="*/ 37 h 49"/>
                    <a:gd name="T40" fmla="*/ 49 w 84"/>
                    <a:gd name="T41" fmla="*/ 41 h 49"/>
                    <a:gd name="T42" fmla="*/ 48 w 84"/>
                    <a:gd name="T43" fmla="*/ 44 h 49"/>
                    <a:gd name="T44" fmla="*/ 47 w 84"/>
                    <a:gd name="T45" fmla="*/ 49 h 49"/>
                    <a:gd name="T46" fmla="*/ 43 w 84"/>
                    <a:gd name="T47" fmla="*/ 49 h 49"/>
                    <a:gd name="T48" fmla="*/ 40 w 84"/>
                    <a:gd name="T49" fmla="*/ 45 h 49"/>
                    <a:gd name="T50" fmla="*/ 34 w 84"/>
                    <a:gd name="T51" fmla="*/ 46 h 49"/>
                    <a:gd name="T52" fmla="*/ 32 w 84"/>
                    <a:gd name="T53" fmla="*/ 46 h 49"/>
                    <a:gd name="T54" fmla="*/ 30 w 84"/>
                    <a:gd name="T55" fmla="*/ 43 h 49"/>
                    <a:gd name="T56" fmla="*/ 34 w 84"/>
                    <a:gd name="T57" fmla="*/ 36 h 49"/>
                    <a:gd name="T58" fmla="*/ 34 w 84"/>
                    <a:gd name="T59" fmla="*/ 31 h 49"/>
                    <a:gd name="T60" fmla="*/ 27 w 84"/>
                    <a:gd name="T61" fmla="*/ 30 h 49"/>
                    <a:gd name="T62" fmla="*/ 20 w 84"/>
                    <a:gd name="T63" fmla="*/ 31 h 49"/>
                    <a:gd name="T64" fmla="*/ 16 w 84"/>
                    <a:gd name="T65" fmla="*/ 34 h 49"/>
                    <a:gd name="T66" fmla="*/ 10 w 84"/>
                    <a:gd name="T67" fmla="*/ 38 h 49"/>
                    <a:gd name="T68" fmla="*/ 5 w 84"/>
                    <a:gd name="T69" fmla="*/ 39 h 49"/>
                    <a:gd name="T70" fmla="*/ 0 w 84"/>
                    <a:gd name="T71" fmla="*/ 38 h 49"/>
                    <a:gd name="T72" fmla="*/ 5 w 84"/>
                    <a:gd name="T73" fmla="*/ 31 h 49"/>
                    <a:gd name="T74" fmla="*/ 8 w 84"/>
                    <a:gd name="T75" fmla="*/ 25 h 49"/>
                    <a:gd name="T76" fmla="*/ 15 w 84"/>
                    <a:gd name="T77" fmla="*/ 14 h 49"/>
                    <a:gd name="T78" fmla="*/ 25 w 84"/>
                    <a:gd name="T7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4" h="49">
                      <a:moveTo>
                        <a:pt x="2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72" y="6"/>
                        <a:pt x="72" y="6"/>
                        <a:pt x="72" y="6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75" y="40"/>
                        <a:pt x="75" y="40"/>
                        <a:pt x="75" y="40"/>
                      </a:cubicBezTo>
                      <a:cubicBezTo>
                        <a:pt x="65" y="40"/>
                        <a:pt x="65" y="40"/>
                        <a:pt x="65" y="40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0" y="38"/>
                        <a:pt x="6" y="39"/>
                        <a:pt x="5" y="39"/>
                      </a:cubicBezTo>
                      <a:cubicBezTo>
                        <a:pt x="4" y="39"/>
                        <a:pt x="0" y="40"/>
                        <a:pt x="0" y="38"/>
                      </a:cubicBezTo>
                      <a:cubicBezTo>
                        <a:pt x="0" y="37"/>
                        <a:pt x="5" y="31"/>
                        <a:pt x="5" y="31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8" name="Freeform 33"/>
                <p:cNvSpPr>
                  <a:spLocks/>
                </p:cNvSpPr>
                <p:nvPr/>
              </p:nvSpPr>
              <p:spPr bwMode="auto">
                <a:xfrm>
                  <a:off x="10641013" y="2208213"/>
                  <a:ext cx="363537" cy="192088"/>
                </a:xfrm>
                <a:custGeom>
                  <a:avLst/>
                  <a:gdLst>
                    <a:gd name="T0" fmla="*/ 2 w 97"/>
                    <a:gd name="T1" fmla="*/ 13 h 51"/>
                    <a:gd name="T2" fmla="*/ 0 w 97"/>
                    <a:gd name="T3" fmla="*/ 19 h 51"/>
                    <a:gd name="T4" fmla="*/ 1 w 97"/>
                    <a:gd name="T5" fmla="*/ 23 h 51"/>
                    <a:gd name="T6" fmla="*/ 3 w 97"/>
                    <a:gd name="T7" fmla="*/ 27 h 51"/>
                    <a:gd name="T8" fmla="*/ 2 w 97"/>
                    <a:gd name="T9" fmla="*/ 33 h 51"/>
                    <a:gd name="T10" fmla="*/ 1 w 97"/>
                    <a:gd name="T11" fmla="*/ 37 h 51"/>
                    <a:gd name="T12" fmla="*/ 4 w 97"/>
                    <a:gd name="T13" fmla="*/ 39 h 51"/>
                    <a:gd name="T14" fmla="*/ 10 w 97"/>
                    <a:gd name="T15" fmla="*/ 39 h 51"/>
                    <a:gd name="T16" fmla="*/ 18 w 97"/>
                    <a:gd name="T17" fmla="*/ 38 h 51"/>
                    <a:gd name="T18" fmla="*/ 24 w 97"/>
                    <a:gd name="T19" fmla="*/ 33 h 51"/>
                    <a:gd name="T20" fmla="*/ 31 w 97"/>
                    <a:gd name="T21" fmla="*/ 29 h 51"/>
                    <a:gd name="T22" fmla="*/ 34 w 97"/>
                    <a:gd name="T23" fmla="*/ 28 h 51"/>
                    <a:gd name="T24" fmla="*/ 42 w 97"/>
                    <a:gd name="T25" fmla="*/ 29 h 51"/>
                    <a:gd name="T26" fmla="*/ 43 w 97"/>
                    <a:gd name="T27" fmla="*/ 34 h 51"/>
                    <a:gd name="T28" fmla="*/ 41 w 97"/>
                    <a:gd name="T29" fmla="*/ 37 h 51"/>
                    <a:gd name="T30" fmla="*/ 39 w 97"/>
                    <a:gd name="T31" fmla="*/ 45 h 51"/>
                    <a:gd name="T32" fmla="*/ 39 w 97"/>
                    <a:gd name="T33" fmla="*/ 48 h 51"/>
                    <a:gd name="T34" fmla="*/ 40 w 97"/>
                    <a:gd name="T35" fmla="*/ 50 h 51"/>
                    <a:gd name="T36" fmla="*/ 44 w 97"/>
                    <a:gd name="T37" fmla="*/ 51 h 51"/>
                    <a:gd name="T38" fmla="*/ 48 w 97"/>
                    <a:gd name="T39" fmla="*/ 47 h 51"/>
                    <a:gd name="T40" fmla="*/ 54 w 97"/>
                    <a:gd name="T41" fmla="*/ 42 h 51"/>
                    <a:gd name="T42" fmla="*/ 58 w 97"/>
                    <a:gd name="T43" fmla="*/ 42 h 51"/>
                    <a:gd name="T44" fmla="*/ 67 w 97"/>
                    <a:gd name="T45" fmla="*/ 41 h 51"/>
                    <a:gd name="T46" fmla="*/ 75 w 97"/>
                    <a:gd name="T47" fmla="*/ 39 h 51"/>
                    <a:gd name="T48" fmla="*/ 80 w 97"/>
                    <a:gd name="T49" fmla="*/ 34 h 51"/>
                    <a:gd name="T50" fmla="*/ 84 w 97"/>
                    <a:gd name="T51" fmla="*/ 31 h 51"/>
                    <a:gd name="T52" fmla="*/ 89 w 97"/>
                    <a:gd name="T53" fmla="*/ 30 h 51"/>
                    <a:gd name="T54" fmla="*/ 97 w 97"/>
                    <a:gd name="T55" fmla="*/ 30 h 51"/>
                    <a:gd name="T56" fmla="*/ 97 w 97"/>
                    <a:gd name="T57" fmla="*/ 25 h 51"/>
                    <a:gd name="T58" fmla="*/ 96 w 97"/>
                    <a:gd name="T59" fmla="*/ 19 h 51"/>
                    <a:gd name="T60" fmla="*/ 93 w 97"/>
                    <a:gd name="T61" fmla="*/ 14 h 51"/>
                    <a:gd name="T62" fmla="*/ 90 w 97"/>
                    <a:gd name="T63" fmla="*/ 12 h 51"/>
                    <a:gd name="T64" fmla="*/ 79 w 97"/>
                    <a:gd name="T65" fmla="*/ 10 h 51"/>
                    <a:gd name="T66" fmla="*/ 71 w 97"/>
                    <a:gd name="T67" fmla="*/ 10 h 51"/>
                    <a:gd name="T68" fmla="*/ 65 w 97"/>
                    <a:gd name="T69" fmla="*/ 10 h 51"/>
                    <a:gd name="T70" fmla="*/ 59 w 97"/>
                    <a:gd name="T71" fmla="*/ 10 h 51"/>
                    <a:gd name="T72" fmla="*/ 57 w 97"/>
                    <a:gd name="T73" fmla="*/ 14 h 51"/>
                    <a:gd name="T74" fmla="*/ 53 w 97"/>
                    <a:gd name="T75" fmla="*/ 19 h 51"/>
                    <a:gd name="T76" fmla="*/ 47 w 97"/>
                    <a:gd name="T77" fmla="*/ 20 h 51"/>
                    <a:gd name="T78" fmla="*/ 43 w 97"/>
                    <a:gd name="T79" fmla="*/ 17 h 51"/>
                    <a:gd name="T80" fmla="*/ 38 w 97"/>
                    <a:gd name="T81" fmla="*/ 18 h 51"/>
                    <a:gd name="T82" fmla="*/ 35 w 97"/>
                    <a:gd name="T83" fmla="*/ 19 h 51"/>
                    <a:gd name="T84" fmla="*/ 31 w 97"/>
                    <a:gd name="T85" fmla="*/ 17 h 51"/>
                    <a:gd name="T86" fmla="*/ 28 w 97"/>
                    <a:gd name="T87" fmla="*/ 12 h 51"/>
                    <a:gd name="T88" fmla="*/ 30 w 97"/>
                    <a:gd name="T89" fmla="*/ 5 h 51"/>
                    <a:gd name="T90" fmla="*/ 34 w 97"/>
                    <a:gd name="T91" fmla="*/ 0 h 51"/>
                    <a:gd name="T92" fmla="*/ 30 w 97"/>
                    <a:gd name="T93" fmla="*/ 0 h 51"/>
                    <a:gd name="T94" fmla="*/ 24 w 97"/>
                    <a:gd name="T95" fmla="*/ 3 h 51"/>
                    <a:gd name="T96" fmla="*/ 22 w 97"/>
                    <a:gd name="T97" fmla="*/ 7 h 51"/>
                    <a:gd name="T98" fmla="*/ 18 w 97"/>
                    <a:gd name="T99" fmla="*/ 9 h 51"/>
                    <a:gd name="T100" fmla="*/ 15 w 97"/>
                    <a:gd name="T101" fmla="*/ 9 h 51"/>
                    <a:gd name="T102" fmla="*/ 8 w 97"/>
                    <a:gd name="T103" fmla="*/ 10 h 51"/>
                    <a:gd name="T104" fmla="*/ 2 w 97"/>
                    <a:gd name="T105" fmla="*/ 13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7" h="51">
                      <a:moveTo>
                        <a:pt x="2" y="13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9" y="30"/>
                        <a:pt x="89" y="30"/>
                        <a:pt x="89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25"/>
                        <a:pt x="97" y="25"/>
                        <a:pt x="97" y="25"/>
                      </a:cubicBezTo>
                      <a:cubicBezTo>
                        <a:pt x="97" y="25"/>
                        <a:pt x="97" y="19"/>
                        <a:pt x="96" y="19"/>
                      </a:cubicBezTo>
                      <a:cubicBezTo>
                        <a:pt x="94" y="19"/>
                        <a:pt x="93" y="14"/>
                        <a:pt x="93" y="14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9" name="Freeform 34"/>
                <p:cNvSpPr>
                  <a:spLocks/>
                </p:cNvSpPr>
                <p:nvPr/>
              </p:nvSpPr>
              <p:spPr bwMode="auto">
                <a:xfrm>
                  <a:off x="10399713" y="2332038"/>
                  <a:ext cx="604837" cy="196850"/>
                </a:xfrm>
                <a:custGeom>
                  <a:avLst/>
                  <a:gdLst>
                    <a:gd name="T0" fmla="*/ 12 w 381"/>
                    <a:gd name="T1" fmla="*/ 88 h 124"/>
                    <a:gd name="T2" fmla="*/ 16 w 381"/>
                    <a:gd name="T3" fmla="*/ 105 h 124"/>
                    <a:gd name="T4" fmla="*/ 24 w 381"/>
                    <a:gd name="T5" fmla="*/ 119 h 124"/>
                    <a:gd name="T6" fmla="*/ 35 w 381"/>
                    <a:gd name="T7" fmla="*/ 119 h 124"/>
                    <a:gd name="T8" fmla="*/ 47 w 381"/>
                    <a:gd name="T9" fmla="*/ 100 h 124"/>
                    <a:gd name="T10" fmla="*/ 66 w 381"/>
                    <a:gd name="T11" fmla="*/ 90 h 124"/>
                    <a:gd name="T12" fmla="*/ 90 w 381"/>
                    <a:gd name="T13" fmla="*/ 72 h 124"/>
                    <a:gd name="T14" fmla="*/ 114 w 381"/>
                    <a:gd name="T15" fmla="*/ 72 h 124"/>
                    <a:gd name="T16" fmla="*/ 137 w 381"/>
                    <a:gd name="T17" fmla="*/ 79 h 124"/>
                    <a:gd name="T18" fmla="*/ 163 w 381"/>
                    <a:gd name="T19" fmla="*/ 95 h 124"/>
                    <a:gd name="T20" fmla="*/ 185 w 381"/>
                    <a:gd name="T21" fmla="*/ 105 h 124"/>
                    <a:gd name="T22" fmla="*/ 206 w 381"/>
                    <a:gd name="T23" fmla="*/ 88 h 124"/>
                    <a:gd name="T24" fmla="*/ 227 w 381"/>
                    <a:gd name="T25" fmla="*/ 105 h 124"/>
                    <a:gd name="T26" fmla="*/ 253 w 381"/>
                    <a:gd name="T27" fmla="*/ 112 h 124"/>
                    <a:gd name="T28" fmla="*/ 291 w 381"/>
                    <a:gd name="T29" fmla="*/ 109 h 124"/>
                    <a:gd name="T30" fmla="*/ 303 w 381"/>
                    <a:gd name="T31" fmla="*/ 90 h 124"/>
                    <a:gd name="T32" fmla="*/ 322 w 381"/>
                    <a:gd name="T33" fmla="*/ 83 h 124"/>
                    <a:gd name="T34" fmla="*/ 348 w 381"/>
                    <a:gd name="T35" fmla="*/ 83 h 124"/>
                    <a:gd name="T36" fmla="*/ 365 w 381"/>
                    <a:gd name="T37" fmla="*/ 74 h 124"/>
                    <a:gd name="T38" fmla="*/ 374 w 381"/>
                    <a:gd name="T39" fmla="*/ 48 h 124"/>
                    <a:gd name="T40" fmla="*/ 381 w 381"/>
                    <a:gd name="T41" fmla="*/ 10 h 124"/>
                    <a:gd name="T42" fmla="*/ 358 w 381"/>
                    <a:gd name="T43" fmla="*/ 3 h 124"/>
                    <a:gd name="T44" fmla="*/ 341 w 381"/>
                    <a:gd name="T45" fmla="*/ 15 h 124"/>
                    <a:gd name="T46" fmla="*/ 322 w 381"/>
                    <a:gd name="T47" fmla="*/ 27 h 124"/>
                    <a:gd name="T48" fmla="*/ 296 w 381"/>
                    <a:gd name="T49" fmla="*/ 29 h 124"/>
                    <a:gd name="T50" fmla="*/ 272 w 381"/>
                    <a:gd name="T51" fmla="*/ 38 h 124"/>
                    <a:gd name="T52" fmla="*/ 260 w 381"/>
                    <a:gd name="T53" fmla="*/ 55 h 124"/>
                    <a:gd name="T54" fmla="*/ 239 w 381"/>
                    <a:gd name="T55" fmla="*/ 50 h 124"/>
                    <a:gd name="T56" fmla="*/ 234 w 381"/>
                    <a:gd name="T57" fmla="*/ 24 h 124"/>
                    <a:gd name="T58" fmla="*/ 239 w 381"/>
                    <a:gd name="T59" fmla="*/ 3 h 124"/>
                    <a:gd name="T60" fmla="*/ 223 w 381"/>
                    <a:gd name="T61" fmla="*/ 3 h 124"/>
                    <a:gd name="T62" fmla="*/ 199 w 381"/>
                    <a:gd name="T63" fmla="*/ 19 h 124"/>
                    <a:gd name="T64" fmla="*/ 170 w 381"/>
                    <a:gd name="T65" fmla="*/ 24 h 124"/>
                    <a:gd name="T66" fmla="*/ 152 w 381"/>
                    <a:gd name="T67" fmla="*/ 24 h 124"/>
                    <a:gd name="T68" fmla="*/ 123 w 381"/>
                    <a:gd name="T69" fmla="*/ 27 h 124"/>
                    <a:gd name="T70" fmla="*/ 99 w 381"/>
                    <a:gd name="T71" fmla="*/ 12 h 124"/>
                    <a:gd name="T72" fmla="*/ 78 w 381"/>
                    <a:gd name="T73" fmla="*/ 5 h 124"/>
                    <a:gd name="T74" fmla="*/ 26 w 381"/>
                    <a:gd name="T75" fmla="*/ 3 h 124"/>
                    <a:gd name="T76" fmla="*/ 31 w 381"/>
                    <a:gd name="T77" fmla="*/ 19 h 124"/>
                    <a:gd name="T78" fmla="*/ 35 w 381"/>
                    <a:gd name="T79" fmla="*/ 38 h 124"/>
                    <a:gd name="T80" fmla="*/ 21 w 381"/>
                    <a:gd name="T81" fmla="*/ 57 h 124"/>
                    <a:gd name="T82" fmla="*/ 0 w 381"/>
                    <a:gd name="T83" fmla="*/ 79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1" h="124">
                      <a:moveTo>
                        <a:pt x="0" y="79"/>
                      </a:moveTo>
                      <a:lnTo>
                        <a:pt x="12" y="88"/>
                      </a:lnTo>
                      <a:lnTo>
                        <a:pt x="16" y="98"/>
                      </a:lnTo>
                      <a:lnTo>
                        <a:pt x="16" y="105"/>
                      </a:lnTo>
                      <a:lnTo>
                        <a:pt x="24" y="114"/>
                      </a:lnTo>
                      <a:lnTo>
                        <a:pt x="24" y="119"/>
                      </a:lnTo>
                      <a:lnTo>
                        <a:pt x="26" y="124"/>
                      </a:lnTo>
                      <a:lnTo>
                        <a:pt x="35" y="119"/>
                      </a:lnTo>
                      <a:lnTo>
                        <a:pt x="40" y="112"/>
                      </a:lnTo>
                      <a:lnTo>
                        <a:pt x="47" y="100"/>
                      </a:lnTo>
                      <a:lnTo>
                        <a:pt x="59" y="100"/>
                      </a:lnTo>
                      <a:lnTo>
                        <a:pt x="66" y="90"/>
                      </a:lnTo>
                      <a:lnTo>
                        <a:pt x="76" y="81"/>
                      </a:lnTo>
                      <a:lnTo>
                        <a:pt x="90" y="72"/>
                      </a:lnTo>
                      <a:lnTo>
                        <a:pt x="102" y="69"/>
                      </a:lnTo>
                      <a:lnTo>
                        <a:pt x="114" y="72"/>
                      </a:lnTo>
                      <a:lnTo>
                        <a:pt x="125" y="76"/>
                      </a:lnTo>
                      <a:lnTo>
                        <a:pt x="137" y="79"/>
                      </a:lnTo>
                      <a:lnTo>
                        <a:pt x="149" y="86"/>
                      </a:lnTo>
                      <a:lnTo>
                        <a:pt x="163" y="95"/>
                      </a:lnTo>
                      <a:lnTo>
                        <a:pt x="173" y="105"/>
                      </a:lnTo>
                      <a:lnTo>
                        <a:pt x="185" y="105"/>
                      </a:lnTo>
                      <a:lnTo>
                        <a:pt x="197" y="95"/>
                      </a:lnTo>
                      <a:lnTo>
                        <a:pt x="206" y="88"/>
                      </a:lnTo>
                      <a:lnTo>
                        <a:pt x="215" y="95"/>
                      </a:lnTo>
                      <a:lnTo>
                        <a:pt x="227" y="105"/>
                      </a:lnTo>
                      <a:lnTo>
                        <a:pt x="239" y="107"/>
                      </a:lnTo>
                      <a:lnTo>
                        <a:pt x="253" y="112"/>
                      </a:lnTo>
                      <a:lnTo>
                        <a:pt x="275" y="112"/>
                      </a:lnTo>
                      <a:lnTo>
                        <a:pt x="291" y="109"/>
                      </a:lnTo>
                      <a:lnTo>
                        <a:pt x="296" y="105"/>
                      </a:lnTo>
                      <a:lnTo>
                        <a:pt x="303" y="90"/>
                      </a:lnTo>
                      <a:lnTo>
                        <a:pt x="313" y="86"/>
                      </a:lnTo>
                      <a:lnTo>
                        <a:pt x="322" y="83"/>
                      </a:lnTo>
                      <a:lnTo>
                        <a:pt x="336" y="83"/>
                      </a:lnTo>
                      <a:lnTo>
                        <a:pt x="348" y="83"/>
                      </a:lnTo>
                      <a:lnTo>
                        <a:pt x="360" y="83"/>
                      </a:lnTo>
                      <a:lnTo>
                        <a:pt x="365" y="74"/>
                      </a:lnTo>
                      <a:lnTo>
                        <a:pt x="369" y="62"/>
                      </a:lnTo>
                      <a:lnTo>
                        <a:pt x="374" y="48"/>
                      </a:lnTo>
                      <a:lnTo>
                        <a:pt x="381" y="27"/>
                      </a:lnTo>
                      <a:lnTo>
                        <a:pt x="381" y="10"/>
                      </a:lnTo>
                      <a:lnTo>
                        <a:pt x="372" y="5"/>
                      </a:lnTo>
                      <a:lnTo>
                        <a:pt x="358" y="3"/>
                      </a:lnTo>
                      <a:lnTo>
                        <a:pt x="348" y="10"/>
                      </a:lnTo>
                      <a:lnTo>
                        <a:pt x="341" y="15"/>
                      </a:lnTo>
                      <a:lnTo>
                        <a:pt x="332" y="22"/>
                      </a:lnTo>
                      <a:lnTo>
                        <a:pt x="322" y="27"/>
                      </a:lnTo>
                      <a:lnTo>
                        <a:pt x="308" y="29"/>
                      </a:lnTo>
                      <a:lnTo>
                        <a:pt x="296" y="29"/>
                      </a:lnTo>
                      <a:lnTo>
                        <a:pt x="287" y="34"/>
                      </a:lnTo>
                      <a:lnTo>
                        <a:pt x="272" y="38"/>
                      </a:lnTo>
                      <a:lnTo>
                        <a:pt x="268" y="45"/>
                      </a:lnTo>
                      <a:lnTo>
                        <a:pt x="260" y="55"/>
                      </a:lnTo>
                      <a:lnTo>
                        <a:pt x="246" y="57"/>
                      </a:lnTo>
                      <a:lnTo>
                        <a:pt x="239" y="50"/>
                      </a:lnTo>
                      <a:lnTo>
                        <a:pt x="234" y="38"/>
                      </a:lnTo>
                      <a:lnTo>
                        <a:pt x="234" y="24"/>
                      </a:lnTo>
                      <a:lnTo>
                        <a:pt x="237" y="10"/>
                      </a:lnTo>
                      <a:lnTo>
                        <a:pt x="239" y="3"/>
                      </a:lnTo>
                      <a:lnTo>
                        <a:pt x="232" y="0"/>
                      </a:lnTo>
                      <a:lnTo>
                        <a:pt x="223" y="3"/>
                      </a:lnTo>
                      <a:lnTo>
                        <a:pt x="213" y="10"/>
                      </a:lnTo>
                      <a:lnTo>
                        <a:pt x="199" y="19"/>
                      </a:lnTo>
                      <a:lnTo>
                        <a:pt x="189" y="27"/>
                      </a:lnTo>
                      <a:lnTo>
                        <a:pt x="170" y="24"/>
                      </a:lnTo>
                      <a:lnTo>
                        <a:pt x="163" y="24"/>
                      </a:lnTo>
                      <a:lnTo>
                        <a:pt x="152" y="24"/>
                      </a:lnTo>
                      <a:lnTo>
                        <a:pt x="137" y="24"/>
                      </a:lnTo>
                      <a:lnTo>
                        <a:pt x="123" y="27"/>
                      </a:lnTo>
                      <a:lnTo>
                        <a:pt x="109" y="24"/>
                      </a:lnTo>
                      <a:lnTo>
                        <a:pt x="99" y="12"/>
                      </a:lnTo>
                      <a:lnTo>
                        <a:pt x="88" y="5"/>
                      </a:lnTo>
                      <a:lnTo>
                        <a:pt x="78" y="5"/>
                      </a:lnTo>
                      <a:lnTo>
                        <a:pt x="57" y="3"/>
                      </a:lnTo>
                      <a:lnTo>
                        <a:pt x="26" y="3"/>
                      </a:lnTo>
                      <a:lnTo>
                        <a:pt x="28" y="12"/>
                      </a:lnTo>
                      <a:lnTo>
                        <a:pt x="31" y="19"/>
                      </a:lnTo>
                      <a:lnTo>
                        <a:pt x="35" y="31"/>
                      </a:lnTo>
                      <a:lnTo>
                        <a:pt x="35" y="38"/>
                      </a:lnTo>
                      <a:lnTo>
                        <a:pt x="28" y="48"/>
                      </a:lnTo>
                      <a:lnTo>
                        <a:pt x="21" y="57"/>
                      </a:lnTo>
                      <a:lnTo>
                        <a:pt x="12" y="64"/>
                      </a:lnTo>
                      <a:lnTo>
                        <a:pt x="0" y="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165" name="Grupo 53"/>
              <p:cNvGrpSpPr/>
              <p:nvPr/>
            </p:nvGrpSpPr>
            <p:grpSpPr>
              <a:xfrm>
                <a:off x="7016884" y="1356712"/>
                <a:ext cx="2798762" cy="1889125"/>
                <a:chOff x="7100888" y="1057275"/>
                <a:chExt cx="2798762" cy="1889125"/>
              </a:xfrm>
              <a:grpFill/>
            </p:grpSpPr>
            <p:sp>
              <p:nvSpPr>
                <p:cNvPr id="166" name="Freeform 9"/>
                <p:cNvSpPr>
                  <a:spLocks/>
                </p:cNvSpPr>
                <p:nvPr/>
              </p:nvSpPr>
              <p:spPr bwMode="auto">
                <a:xfrm>
                  <a:off x="7100888" y="2325688"/>
                  <a:ext cx="673100" cy="376238"/>
                </a:xfrm>
                <a:custGeom>
                  <a:avLst/>
                  <a:gdLst>
                    <a:gd name="T0" fmla="*/ 5 w 179"/>
                    <a:gd name="T1" fmla="*/ 0 h 100"/>
                    <a:gd name="T2" fmla="*/ 85 w 179"/>
                    <a:gd name="T3" fmla="*/ 21 h 100"/>
                    <a:gd name="T4" fmla="*/ 100 w 179"/>
                    <a:gd name="T5" fmla="*/ 30 h 100"/>
                    <a:gd name="T6" fmla="*/ 179 w 179"/>
                    <a:gd name="T7" fmla="*/ 69 h 100"/>
                    <a:gd name="T8" fmla="*/ 178 w 179"/>
                    <a:gd name="T9" fmla="*/ 73 h 100"/>
                    <a:gd name="T10" fmla="*/ 170 w 179"/>
                    <a:gd name="T11" fmla="*/ 78 h 100"/>
                    <a:gd name="T12" fmla="*/ 162 w 179"/>
                    <a:gd name="T13" fmla="*/ 82 h 100"/>
                    <a:gd name="T14" fmla="*/ 158 w 179"/>
                    <a:gd name="T15" fmla="*/ 87 h 100"/>
                    <a:gd name="T16" fmla="*/ 150 w 179"/>
                    <a:gd name="T17" fmla="*/ 88 h 100"/>
                    <a:gd name="T18" fmla="*/ 143 w 179"/>
                    <a:gd name="T19" fmla="*/ 91 h 100"/>
                    <a:gd name="T20" fmla="*/ 138 w 179"/>
                    <a:gd name="T21" fmla="*/ 98 h 100"/>
                    <a:gd name="T22" fmla="*/ 134 w 179"/>
                    <a:gd name="T23" fmla="*/ 100 h 100"/>
                    <a:gd name="T24" fmla="*/ 129 w 179"/>
                    <a:gd name="T25" fmla="*/ 99 h 100"/>
                    <a:gd name="T26" fmla="*/ 122 w 179"/>
                    <a:gd name="T27" fmla="*/ 96 h 100"/>
                    <a:gd name="T28" fmla="*/ 111 w 179"/>
                    <a:gd name="T29" fmla="*/ 96 h 100"/>
                    <a:gd name="T30" fmla="*/ 94 w 179"/>
                    <a:gd name="T31" fmla="*/ 96 h 100"/>
                    <a:gd name="T32" fmla="*/ 85 w 179"/>
                    <a:gd name="T33" fmla="*/ 95 h 100"/>
                    <a:gd name="T34" fmla="*/ 84 w 179"/>
                    <a:gd name="T35" fmla="*/ 89 h 100"/>
                    <a:gd name="T36" fmla="*/ 83 w 179"/>
                    <a:gd name="T37" fmla="*/ 77 h 100"/>
                    <a:gd name="T38" fmla="*/ 85 w 179"/>
                    <a:gd name="T39" fmla="*/ 69 h 100"/>
                    <a:gd name="T40" fmla="*/ 85 w 179"/>
                    <a:gd name="T41" fmla="*/ 60 h 100"/>
                    <a:gd name="T42" fmla="*/ 84 w 179"/>
                    <a:gd name="T43" fmla="*/ 54 h 100"/>
                    <a:gd name="T44" fmla="*/ 76 w 179"/>
                    <a:gd name="T45" fmla="*/ 60 h 100"/>
                    <a:gd name="T46" fmla="*/ 66 w 179"/>
                    <a:gd name="T47" fmla="*/ 67 h 100"/>
                    <a:gd name="T48" fmla="*/ 59 w 179"/>
                    <a:gd name="T49" fmla="*/ 70 h 100"/>
                    <a:gd name="T50" fmla="*/ 42 w 179"/>
                    <a:gd name="T51" fmla="*/ 68 h 100"/>
                    <a:gd name="T52" fmla="*/ 41 w 179"/>
                    <a:gd name="T53" fmla="*/ 60 h 100"/>
                    <a:gd name="T54" fmla="*/ 33 w 179"/>
                    <a:gd name="T55" fmla="*/ 55 h 100"/>
                    <a:gd name="T56" fmla="*/ 28 w 179"/>
                    <a:gd name="T57" fmla="*/ 52 h 100"/>
                    <a:gd name="T58" fmla="*/ 21 w 179"/>
                    <a:gd name="T59" fmla="*/ 52 h 100"/>
                    <a:gd name="T60" fmla="*/ 23 w 179"/>
                    <a:gd name="T61" fmla="*/ 48 h 100"/>
                    <a:gd name="T62" fmla="*/ 23 w 179"/>
                    <a:gd name="T63" fmla="*/ 40 h 100"/>
                    <a:gd name="T64" fmla="*/ 18 w 179"/>
                    <a:gd name="T65" fmla="*/ 35 h 100"/>
                    <a:gd name="T66" fmla="*/ 11 w 179"/>
                    <a:gd name="T67" fmla="*/ 27 h 100"/>
                    <a:gd name="T68" fmla="*/ 5 w 179"/>
                    <a:gd name="T69" fmla="*/ 15 h 100"/>
                    <a:gd name="T70" fmla="*/ 0 w 179"/>
                    <a:gd name="T71" fmla="*/ 6 h 100"/>
                    <a:gd name="T72" fmla="*/ 0 w 179"/>
                    <a:gd name="T73" fmla="*/ 1 h 100"/>
                    <a:gd name="T74" fmla="*/ 5 w 179"/>
                    <a:gd name="T7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9" h="100">
                      <a:moveTo>
                        <a:pt x="5" y="0"/>
                      </a:moveTo>
                      <a:cubicBezTo>
                        <a:pt x="5" y="0"/>
                        <a:pt x="45" y="18"/>
                        <a:pt x="85" y="21"/>
                      </a:cubicBezTo>
                      <a:cubicBezTo>
                        <a:pt x="93" y="27"/>
                        <a:pt x="100" y="30"/>
                        <a:pt x="100" y="30"/>
                      </a:cubicBezTo>
                      <a:cubicBezTo>
                        <a:pt x="100" y="30"/>
                        <a:pt x="164" y="65"/>
                        <a:pt x="179" y="69"/>
                      </a:cubicBezTo>
                      <a:cubicBezTo>
                        <a:pt x="178" y="73"/>
                        <a:pt x="178" y="73"/>
                        <a:pt x="178" y="73"/>
                      </a:cubicBezTo>
                      <a:cubicBezTo>
                        <a:pt x="170" y="78"/>
                        <a:pt x="170" y="78"/>
                        <a:pt x="170" y="78"/>
                      </a:cubicBezTo>
                      <a:cubicBezTo>
                        <a:pt x="162" y="82"/>
                        <a:pt x="162" y="82"/>
                        <a:pt x="162" y="82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0" y="88"/>
                        <a:pt x="150" y="88"/>
                        <a:pt x="150" y="88"/>
                      </a:cubicBezTo>
                      <a:cubicBezTo>
                        <a:pt x="143" y="91"/>
                        <a:pt x="143" y="91"/>
                        <a:pt x="143" y="91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11" y="96"/>
                        <a:pt x="111" y="96"/>
                        <a:pt x="111" y="96"/>
                      </a:cubicBezTo>
                      <a:cubicBezTo>
                        <a:pt x="94" y="96"/>
                        <a:pt x="94" y="96"/>
                        <a:pt x="94" y="96"/>
                      </a:cubicBezTo>
                      <a:cubicBezTo>
                        <a:pt x="85" y="95"/>
                        <a:pt x="85" y="95"/>
                        <a:pt x="85" y="95"/>
                      </a:cubicBezTo>
                      <a:cubicBezTo>
                        <a:pt x="84" y="89"/>
                        <a:pt x="84" y="89"/>
                        <a:pt x="84" y="89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67" name="Freeform 10"/>
                <p:cNvSpPr>
                  <a:spLocks/>
                </p:cNvSpPr>
                <p:nvPr/>
              </p:nvSpPr>
              <p:spPr bwMode="auto">
                <a:xfrm>
                  <a:off x="7119938" y="1373188"/>
                  <a:ext cx="1741487" cy="1196975"/>
                </a:xfrm>
                <a:custGeom>
                  <a:avLst/>
                  <a:gdLst>
                    <a:gd name="T0" fmla="*/ 87 w 463"/>
                    <a:gd name="T1" fmla="*/ 273 h 318"/>
                    <a:gd name="T2" fmla="*/ 185 w 463"/>
                    <a:gd name="T3" fmla="*/ 311 h 318"/>
                    <a:gd name="T4" fmla="*/ 215 w 463"/>
                    <a:gd name="T5" fmla="*/ 304 h 318"/>
                    <a:gd name="T6" fmla="*/ 235 w 463"/>
                    <a:gd name="T7" fmla="*/ 295 h 318"/>
                    <a:gd name="T8" fmla="*/ 252 w 463"/>
                    <a:gd name="T9" fmla="*/ 280 h 318"/>
                    <a:gd name="T10" fmla="*/ 290 w 463"/>
                    <a:gd name="T11" fmla="*/ 275 h 318"/>
                    <a:gd name="T12" fmla="*/ 319 w 463"/>
                    <a:gd name="T13" fmla="*/ 289 h 318"/>
                    <a:gd name="T14" fmla="*/ 405 w 463"/>
                    <a:gd name="T15" fmla="*/ 271 h 318"/>
                    <a:gd name="T16" fmla="*/ 404 w 463"/>
                    <a:gd name="T17" fmla="*/ 235 h 318"/>
                    <a:gd name="T18" fmla="*/ 453 w 463"/>
                    <a:gd name="T19" fmla="*/ 113 h 318"/>
                    <a:gd name="T20" fmla="*/ 409 w 463"/>
                    <a:gd name="T21" fmla="*/ 89 h 318"/>
                    <a:gd name="T22" fmla="*/ 393 w 463"/>
                    <a:gd name="T23" fmla="*/ 51 h 318"/>
                    <a:gd name="T24" fmla="*/ 367 w 463"/>
                    <a:gd name="T25" fmla="*/ 51 h 318"/>
                    <a:gd name="T26" fmla="*/ 352 w 463"/>
                    <a:gd name="T27" fmla="*/ 76 h 318"/>
                    <a:gd name="T28" fmla="*/ 335 w 463"/>
                    <a:gd name="T29" fmla="*/ 77 h 318"/>
                    <a:gd name="T30" fmla="*/ 321 w 463"/>
                    <a:gd name="T31" fmla="*/ 80 h 318"/>
                    <a:gd name="T32" fmla="*/ 312 w 463"/>
                    <a:gd name="T33" fmla="*/ 97 h 318"/>
                    <a:gd name="T34" fmla="*/ 297 w 463"/>
                    <a:gd name="T35" fmla="*/ 84 h 318"/>
                    <a:gd name="T36" fmla="*/ 292 w 463"/>
                    <a:gd name="T37" fmla="*/ 70 h 318"/>
                    <a:gd name="T38" fmla="*/ 289 w 463"/>
                    <a:gd name="T39" fmla="*/ 39 h 318"/>
                    <a:gd name="T40" fmla="*/ 280 w 463"/>
                    <a:gd name="T41" fmla="*/ 15 h 318"/>
                    <a:gd name="T42" fmla="*/ 266 w 463"/>
                    <a:gd name="T43" fmla="*/ 2 h 318"/>
                    <a:gd name="T44" fmla="*/ 255 w 463"/>
                    <a:gd name="T45" fmla="*/ 6 h 318"/>
                    <a:gd name="T46" fmla="*/ 240 w 463"/>
                    <a:gd name="T47" fmla="*/ 20 h 318"/>
                    <a:gd name="T48" fmla="*/ 222 w 463"/>
                    <a:gd name="T49" fmla="*/ 34 h 318"/>
                    <a:gd name="T50" fmla="*/ 209 w 463"/>
                    <a:gd name="T51" fmla="*/ 32 h 318"/>
                    <a:gd name="T52" fmla="*/ 196 w 463"/>
                    <a:gd name="T53" fmla="*/ 35 h 318"/>
                    <a:gd name="T54" fmla="*/ 182 w 463"/>
                    <a:gd name="T55" fmla="*/ 28 h 318"/>
                    <a:gd name="T56" fmla="*/ 166 w 463"/>
                    <a:gd name="T57" fmla="*/ 6 h 318"/>
                    <a:gd name="T58" fmla="*/ 155 w 463"/>
                    <a:gd name="T59" fmla="*/ 7 h 318"/>
                    <a:gd name="T60" fmla="*/ 144 w 463"/>
                    <a:gd name="T61" fmla="*/ 5 h 318"/>
                    <a:gd name="T62" fmla="*/ 118 w 463"/>
                    <a:gd name="T63" fmla="*/ 11 h 318"/>
                    <a:gd name="T64" fmla="*/ 99 w 463"/>
                    <a:gd name="T65" fmla="*/ 16 h 318"/>
                    <a:gd name="T66" fmla="*/ 107 w 463"/>
                    <a:gd name="T67" fmla="*/ 27 h 318"/>
                    <a:gd name="T68" fmla="*/ 117 w 463"/>
                    <a:gd name="T69" fmla="*/ 33 h 318"/>
                    <a:gd name="T70" fmla="*/ 114 w 463"/>
                    <a:gd name="T71" fmla="*/ 43 h 318"/>
                    <a:gd name="T72" fmla="*/ 100 w 463"/>
                    <a:gd name="T73" fmla="*/ 44 h 318"/>
                    <a:gd name="T74" fmla="*/ 98 w 463"/>
                    <a:gd name="T75" fmla="*/ 64 h 318"/>
                    <a:gd name="T76" fmla="*/ 106 w 463"/>
                    <a:gd name="T77" fmla="*/ 76 h 318"/>
                    <a:gd name="T78" fmla="*/ 109 w 463"/>
                    <a:gd name="T79" fmla="*/ 106 h 318"/>
                    <a:gd name="T80" fmla="*/ 104 w 463"/>
                    <a:gd name="T81" fmla="*/ 137 h 318"/>
                    <a:gd name="T82" fmla="*/ 101 w 463"/>
                    <a:gd name="T83" fmla="*/ 163 h 318"/>
                    <a:gd name="T84" fmla="*/ 83 w 463"/>
                    <a:gd name="T85" fmla="*/ 174 h 318"/>
                    <a:gd name="T86" fmla="*/ 70 w 463"/>
                    <a:gd name="T87" fmla="*/ 177 h 318"/>
                    <a:gd name="T88" fmla="*/ 42 w 463"/>
                    <a:gd name="T89" fmla="*/ 182 h 318"/>
                    <a:gd name="T90" fmla="*/ 21 w 463"/>
                    <a:gd name="T91" fmla="*/ 200 h 318"/>
                    <a:gd name="T92" fmla="*/ 13 w 463"/>
                    <a:gd name="T93" fmla="*/ 217 h 318"/>
                    <a:gd name="T94" fmla="*/ 8 w 463"/>
                    <a:gd name="T95" fmla="*/ 23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63" h="318">
                      <a:moveTo>
                        <a:pt x="0" y="245"/>
                      </a:move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2" y="252"/>
                        <a:pt x="68" y="270"/>
                        <a:pt x="80" y="270"/>
                      </a:cubicBezTo>
                      <a:cubicBezTo>
                        <a:pt x="83" y="270"/>
                        <a:pt x="87" y="273"/>
                        <a:pt x="87" y="273"/>
                      </a:cubicBezTo>
                      <a:cubicBezTo>
                        <a:pt x="94" y="278"/>
                        <a:pt x="94" y="278"/>
                        <a:pt x="94" y="278"/>
                      </a:cubicBezTo>
                      <a:cubicBezTo>
                        <a:pt x="94" y="278"/>
                        <a:pt x="165" y="317"/>
                        <a:pt x="173" y="317"/>
                      </a:cubicBezTo>
                      <a:cubicBezTo>
                        <a:pt x="181" y="318"/>
                        <a:pt x="181" y="315"/>
                        <a:pt x="181" y="315"/>
                      </a:cubicBezTo>
                      <a:cubicBezTo>
                        <a:pt x="185" y="311"/>
                        <a:pt x="185" y="311"/>
                        <a:pt x="185" y="311"/>
                      </a:cubicBezTo>
                      <a:cubicBezTo>
                        <a:pt x="190" y="306"/>
                        <a:pt x="190" y="306"/>
                        <a:pt x="190" y="306"/>
                      </a:cubicBezTo>
                      <a:cubicBezTo>
                        <a:pt x="197" y="305"/>
                        <a:pt x="197" y="305"/>
                        <a:pt x="197" y="305"/>
                      </a:cubicBezTo>
                      <a:cubicBezTo>
                        <a:pt x="206" y="308"/>
                        <a:pt x="206" y="308"/>
                        <a:pt x="206" y="308"/>
                      </a:cubicBezTo>
                      <a:cubicBezTo>
                        <a:pt x="215" y="304"/>
                        <a:pt x="215" y="304"/>
                        <a:pt x="215" y="304"/>
                      </a:cubicBezTo>
                      <a:cubicBezTo>
                        <a:pt x="221" y="304"/>
                        <a:pt x="221" y="304"/>
                        <a:pt x="221" y="304"/>
                      </a:cubicBezTo>
                      <a:cubicBezTo>
                        <a:pt x="225" y="302"/>
                        <a:pt x="225" y="302"/>
                        <a:pt x="225" y="302"/>
                      </a:cubicBezTo>
                      <a:cubicBezTo>
                        <a:pt x="227" y="297"/>
                        <a:pt x="227" y="297"/>
                        <a:pt x="227" y="297"/>
                      </a:cubicBezTo>
                      <a:cubicBezTo>
                        <a:pt x="235" y="295"/>
                        <a:pt x="235" y="295"/>
                        <a:pt x="235" y="295"/>
                      </a:cubicBezTo>
                      <a:cubicBezTo>
                        <a:pt x="246" y="294"/>
                        <a:pt x="246" y="294"/>
                        <a:pt x="246" y="294"/>
                      </a:cubicBezTo>
                      <a:cubicBezTo>
                        <a:pt x="249" y="289"/>
                        <a:pt x="249" y="289"/>
                        <a:pt x="249" y="289"/>
                      </a:cubicBezTo>
                      <a:cubicBezTo>
                        <a:pt x="252" y="286"/>
                        <a:pt x="252" y="286"/>
                        <a:pt x="252" y="286"/>
                      </a:cubicBezTo>
                      <a:cubicBezTo>
                        <a:pt x="252" y="280"/>
                        <a:pt x="252" y="280"/>
                        <a:pt x="252" y="280"/>
                      </a:cubicBezTo>
                      <a:cubicBezTo>
                        <a:pt x="261" y="275"/>
                        <a:pt x="261" y="275"/>
                        <a:pt x="261" y="275"/>
                      </a:cubicBezTo>
                      <a:cubicBezTo>
                        <a:pt x="261" y="270"/>
                        <a:pt x="261" y="270"/>
                        <a:pt x="261" y="270"/>
                      </a:cubicBezTo>
                      <a:cubicBezTo>
                        <a:pt x="287" y="268"/>
                        <a:pt x="287" y="268"/>
                        <a:pt x="287" y="268"/>
                      </a:cubicBezTo>
                      <a:cubicBezTo>
                        <a:pt x="290" y="275"/>
                        <a:pt x="290" y="275"/>
                        <a:pt x="290" y="275"/>
                      </a:cubicBezTo>
                      <a:cubicBezTo>
                        <a:pt x="296" y="280"/>
                        <a:pt x="296" y="280"/>
                        <a:pt x="296" y="280"/>
                      </a:cubicBezTo>
                      <a:cubicBezTo>
                        <a:pt x="304" y="289"/>
                        <a:pt x="304" y="289"/>
                        <a:pt x="304" y="289"/>
                      </a:cubicBezTo>
                      <a:cubicBezTo>
                        <a:pt x="312" y="288"/>
                        <a:pt x="312" y="288"/>
                        <a:pt x="312" y="288"/>
                      </a:cubicBezTo>
                      <a:cubicBezTo>
                        <a:pt x="319" y="289"/>
                        <a:pt x="319" y="289"/>
                        <a:pt x="319" y="289"/>
                      </a:cubicBezTo>
                      <a:cubicBezTo>
                        <a:pt x="361" y="289"/>
                        <a:pt x="361" y="289"/>
                        <a:pt x="361" y="289"/>
                      </a:cubicBezTo>
                      <a:cubicBezTo>
                        <a:pt x="398" y="289"/>
                        <a:pt x="398" y="289"/>
                        <a:pt x="398" y="289"/>
                      </a:cubicBezTo>
                      <a:cubicBezTo>
                        <a:pt x="404" y="284"/>
                        <a:pt x="404" y="284"/>
                        <a:pt x="404" y="284"/>
                      </a:cubicBezTo>
                      <a:cubicBezTo>
                        <a:pt x="405" y="271"/>
                        <a:pt x="405" y="271"/>
                        <a:pt x="405" y="271"/>
                      </a:cubicBezTo>
                      <a:cubicBezTo>
                        <a:pt x="409" y="261"/>
                        <a:pt x="409" y="261"/>
                        <a:pt x="409" y="261"/>
                      </a:cubicBezTo>
                      <a:cubicBezTo>
                        <a:pt x="410" y="250"/>
                        <a:pt x="410" y="250"/>
                        <a:pt x="410" y="250"/>
                      </a:cubicBezTo>
                      <a:cubicBezTo>
                        <a:pt x="407" y="241"/>
                        <a:pt x="407" y="241"/>
                        <a:pt x="407" y="241"/>
                      </a:cubicBezTo>
                      <a:cubicBezTo>
                        <a:pt x="404" y="235"/>
                        <a:pt x="404" y="235"/>
                        <a:pt x="404" y="235"/>
                      </a:cubicBezTo>
                      <a:cubicBezTo>
                        <a:pt x="458" y="126"/>
                        <a:pt x="458" y="126"/>
                        <a:pt x="458" y="126"/>
                      </a:cubicBezTo>
                      <a:cubicBezTo>
                        <a:pt x="460" y="116"/>
                        <a:pt x="460" y="116"/>
                        <a:pt x="460" y="116"/>
                      </a:cubicBezTo>
                      <a:cubicBezTo>
                        <a:pt x="463" y="111"/>
                        <a:pt x="463" y="111"/>
                        <a:pt x="463" y="111"/>
                      </a:cubicBezTo>
                      <a:cubicBezTo>
                        <a:pt x="453" y="113"/>
                        <a:pt x="453" y="113"/>
                        <a:pt x="453" y="113"/>
                      </a:cubicBezTo>
                      <a:cubicBezTo>
                        <a:pt x="445" y="108"/>
                        <a:pt x="445" y="108"/>
                        <a:pt x="445" y="108"/>
                      </a:cubicBezTo>
                      <a:cubicBezTo>
                        <a:pt x="436" y="101"/>
                        <a:pt x="436" y="101"/>
                        <a:pt x="436" y="101"/>
                      </a:cubicBezTo>
                      <a:cubicBezTo>
                        <a:pt x="415" y="99"/>
                        <a:pt x="415" y="99"/>
                        <a:pt x="415" y="99"/>
                      </a:cubicBezTo>
                      <a:cubicBezTo>
                        <a:pt x="409" y="89"/>
                        <a:pt x="409" y="89"/>
                        <a:pt x="409" y="89"/>
                      </a:cubicBezTo>
                      <a:cubicBezTo>
                        <a:pt x="409" y="89"/>
                        <a:pt x="396" y="72"/>
                        <a:pt x="395" y="72"/>
                      </a:cubicBezTo>
                      <a:cubicBezTo>
                        <a:pt x="393" y="74"/>
                        <a:pt x="394" y="67"/>
                        <a:pt x="394" y="67"/>
                      </a:cubicBezTo>
                      <a:cubicBezTo>
                        <a:pt x="394" y="58"/>
                        <a:pt x="394" y="58"/>
                        <a:pt x="394" y="58"/>
                      </a:cubicBezTo>
                      <a:cubicBezTo>
                        <a:pt x="393" y="51"/>
                        <a:pt x="393" y="51"/>
                        <a:pt x="393" y="51"/>
                      </a:cubicBezTo>
                      <a:cubicBezTo>
                        <a:pt x="388" y="50"/>
                        <a:pt x="388" y="50"/>
                        <a:pt x="388" y="50"/>
                      </a:cubicBezTo>
                      <a:cubicBezTo>
                        <a:pt x="380" y="50"/>
                        <a:pt x="380" y="50"/>
                        <a:pt x="380" y="50"/>
                      </a:cubicBezTo>
                      <a:cubicBezTo>
                        <a:pt x="370" y="50"/>
                        <a:pt x="370" y="50"/>
                        <a:pt x="370" y="50"/>
                      </a:cubicBezTo>
                      <a:cubicBezTo>
                        <a:pt x="367" y="51"/>
                        <a:pt x="367" y="51"/>
                        <a:pt x="367" y="51"/>
                      </a:cubicBezTo>
                      <a:cubicBezTo>
                        <a:pt x="363" y="57"/>
                        <a:pt x="363" y="57"/>
                        <a:pt x="363" y="57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3" y="70"/>
                        <a:pt x="353" y="70"/>
                        <a:pt x="353" y="70"/>
                      </a:cubicBezTo>
                      <a:cubicBezTo>
                        <a:pt x="353" y="70"/>
                        <a:pt x="352" y="76"/>
                        <a:pt x="352" y="76"/>
                      </a:cubicBezTo>
                      <a:cubicBezTo>
                        <a:pt x="352" y="77"/>
                        <a:pt x="350" y="79"/>
                        <a:pt x="350" y="79"/>
                      </a:cubicBezTo>
                      <a:cubicBezTo>
                        <a:pt x="346" y="80"/>
                        <a:pt x="346" y="80"/>
                        <a:pt x="346" y="80"/>
                      </a:cubicBezTo>
                      <a:cubicBezTo>
                        <a:pt x="340" y="80"/>
                        <a:pt x="340" y="80"/>
                        <a:pt x="340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2" y="73"/>
                        <a:pt x="332" y="73"/>
                        <a:pt x="332" y="73"/>
                      </a:cubicBezTo>
                      <a:cubicBezTo>
                        <a:pt x="327" y="74"/>
                        <a:pt x="327" y="74"/>
                        <a:pt x="327" y="74"/>
                      </a:cubicBezTo>
                      <a:cubicBezTo>
                        <a:pt x="327" y="74"/>
                        <a:pt x="324" y="76"/>
                        <a:pt x="324" y="76"/>
                      </a:cubicBezTo>
                      <a:cubicBezTo>
                        <a:pt x="323" y="77"/>
                        <a:pt x="321" y="80"/>
                        <a:pt x="321" y="80"/>
                      </a:cubicBezTo>
                      <a:cubicBezTo>
                        <a:pt x="321" y="87"/>
                        <a:pt x="321" y="87"/>
                        <a:pt x="321" y="87"/>
                      </a:cubicBezTo>
                      <a:cubicBezTo>
                        <a:pt x="320" y="96"/>
                        <a:pt x="320" y="96"/>
                        <a:pt x="320" y="96"/>
                      </a:cubicBezTo>
                      <a:cubicBezTo>
                        <a:pt x="316" y="97"/>
                        <a:pt x="316" y="97"/>
                        <a:pt x="316" y="97"/>
                      </a:cubicBezTo>
                      <a:cubicBezTo>
                        <a:pt x="312" y="97"/>
                        <a:pt x="312" y="97"/>
                        <a:pt x="312" y="97"/>
                      </a:cubicBezTo>
                      <a:cubicBezTo>
                        <a:pt x="312" y="97"/>
                        <a:pt x="308" y="95"/>
                        <a:pt x="307" y="94"/>
                      </a:cubicBezTo>
                      <a:cubicBezTo>
                        <a:pt x="307" y="94"/>
                        <a:pt x="305" y="92"/>
                        <a:pt x="305" y="92"/>
                      </a:cubicBezTo>
                      <a:cubicBezTo>
                        <a:pt x="305" y="92"/>
                        <a:pt x="301" y="89"/>
                        <a:pt x="301" y="88"/>
                      </a:cubicBezTo>
                      <a:cubicBezTo>
                        <a:pt x="300" y="88"/>
                        <a:pt x="297" y="84"/>
                        <a:pt x="297" y="84"/>
                      </a:cubicBezTo>
                      <a:cubicBezTo>
                        <a:pt x="297" y="84"/>
                        <a:pt x="294" y="81"/>
                        <a:pt x="294" y="81"/>
                      </a:cubicBezTo>
                      <a:cubicBezTo>
                        <a:pt x="294" y="80"/>
                        <a:pt x="292" y="78"/>
                        <a:pt x="292" y="78"/>
                      </a:cubicBezTo>
                      <a:cubicBezTo>
                        <a:pt x="292" y="75"/>
                        <a:pt x="292" y="75"/>
                        <a:pt x="292" y="75"/>
                      </a:cubicBezTo>
                      <a:cubicBezTo>
                        <a:pt x="292" y="70"/>
                        <a:pt x="292" y="70"/>
                        <a:pt x="292" y="70"/>
                      </a:cubicBezTo>
                      <a:cubicBezTo>
                        <a:pt x="292" y="59"/>
                        <a:pt x="292" y="59"/>
                        <a:pt x="292" y="59"/>
                      </a:cubicBezTo>
                      <a:cubicBezTo>
                        <a:pt x="292" y="59"/>
                        <a:pt x="291" y="54"/>
                        <a:pt x="291" y="54"/>
                      </a:cubicBezTo>
                      <a:cubicBezTo>
                        <a:pt x="291" y="54"/>
                        <a:pt x="290" y="47"/>
                        <a:pt x="290" y="46"/>
                      </a:cubicBezTo>
                      <a:cubicBezTo>
                        <a:pt x="290" y="46"/>
                        <a:pt x="289" y="39"/>
                        <a:pt x="289" y="39"/>
                      </a:cubicBezTo>
                      <a:cubicBezTo>
                        <a:pt x="289" y="39"/>
                        <a:pt x="289" y="33"/>
                        <a:pt x="289" y="33"/>
                      </a:cubicBezTo>
                      <a:cubicBezTo>
                        <a:pt x="288" y="32"/>
                        <a:pt x="286" y="28"/>
                        <a:pt x="286" y="28"/>
                      </a:cubicBezTo>
                      <a:cubicBezTo>
                        <a:pt x="285" y="27"/>
                        <a:pt x="283" y="22"/>
                        <a:pt x="283" y="22"/>
                      </a:cubicBezTo>
                      <a:cubicBezTo>
                        <a:pt x="280" y="15"/>
                        <a:pt x="280" y="15"/>
                        <a:pt x="280" y="15"/>
                      </a:cubicBezTo>
                      <a:cubicBezTo>
                        <a:pt x="280" y="15"/>
                        <a:pt x="278" y="10"/>
                        <a:pt x="277" y="9"/>
                      </a:cubicBezTo>
                      <a:cubicBezTo>
                        <a:pt x="277" y="8"/>
                        <a:pt x="275" y="4"/>
                        <a:pt x="275" y="4"/>
                      </a:cubicBezTo>
                      <a:cubicBezTo>
                        <a:pt x="274" y="4"/>
                        <a:pt x="274" y="2"/>
                        <a:pt x="274" y="2"/>
                      </a:cubicBezTo>
                      <a:cubicBezTo>
                        <a:pt x="266" y="2"/>
                        <a:pt x="266" y="2"/>
                        <a:pt x="266" y="2"/>
                      </a:cubicBezTo>
                      <a:cubicBezTo>
                        <a:pt x="265" y="0"/>
                        <a:pt x="265" y="0"/>
                        <a:pt x="265" y="0"/>
                      </a:cubicBezTo>
                      <a:cubicBezTo>
                        <a:pt x="263" y="1"/>
                        <a:pt x="263" y="1"/>
                        <a:pt x="263" y="1"/>
                      </a:cubicBezTo>
                      <a:cubicBezTo>
                        <a:pt x="261" y="3"/>
                        <a:pt x="261" y="3"/>
                        <a:pt x="261" y="3"/>
                      </a:cubicBezTo>
                      <a:cubicBezTo>
                        <a:pt x="255" y="6"/>
                        <a:pt x="255" y="6"/>
                        <a:pt x="255" y="6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0" y="15"/>
                        <a:pt x="250" y="15"/>
                        <a:pt x="250" y="15"/>
                      </a:cubicBezTo>
                      <a:cubicBezTo>
                        <a:pt x="246" y="20"/>
                        <a:pt x="246" y="20"/>
                        <a:pt x="246" y="20"/>
                      </a:cubicBezTo>
                      <a:cubicBezTo>
                        <a:pt x="240" y="20"/>
                        <a:pt x="240" y="20"/>
                        <a:pt x="240" y="20"/>
                      </a:cubicBezTo>
                      <a:cubicBezTo>
                        <a:pt x="235" y="22"/>
                        <a:pt x="235" y="22"/>
                        <a:pt x="235" y="22"/>
                      </a:cubicBezTo>
                      <a:cubicBezTo>
                        <a:pt x="232" y="25"/>
                        <a:pt x="232" y="25"/>
                        <a:pt x="232" y="25"/>
                      </a:cubicBezTo>
                      <a:cubicBezTo>
                        <a:pt x="227" y="28"/>
                        <a:pt x="227" y="28"/>
                        <a:pt x="227" y="28"/>
                      </a:cubicBezTo>
                      <a:cubicBezTo>
                        <a:pt x="222" y="34"/>
                        <a:pt x="222" y="34"/>
                        <a:pt x="222" y="34"/>
                      </a:cubicBezTo>
                      <a:cubicBezTo>
                        <a:pt x="217" y="35"/>
                        <a:pt x="217" y="35"/>
                        <a:pt x="217" y="35"/>
                      </a:cubicBezTo>
                      <a:cubicBezTo>
                        <a:pt x="212" y="36"/>
                        <a:pt x="212" y="36"/>
                        <a:pt x="212" y="36"/>
                      </a:cubicBezTo>
                      <a:cubicBezTo>
                        <a:pt x="209" y="34"/>
                        <a:pt x="209" y="34"/>
                        <a:pt x="209" y="34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5" y="32"/>
                        <a:pt x="205" y="32"/>
                        <a:pt x="205" y="32"/>
                      </a:cubicBezTo>
                      <a:cubicBezTo>
                        <a:pt x="203" y="32"/>
                        <a:pt x="203" y="32"/>
                        <a:pt x="203" y="32"/>
                      </a:cubicBezTo>
                      <a:cubicBezTo>
                        <a:pt x="201" y="35"/>
                        <a:pt x="201" y="35"/>
                        <a:pt x="201" y="35"/>
                      </a:cubicBezTo>
                      <a:cubicBezTo>
                        <a:pt x="196" y="35"/>
                        <a:pt x="196" y="35"/>
                        <a:pt x="196" y="35"/>
                      </a:cubicBezTo>
                      <a:cubicBezTo>
                        <a:pt x="189" y="35"/>
                        <a:pt x="189" y="35"/>
                        <a:pt x="189" y="35"/>
                      </a:cubicBezTo>
                      <a:cubicBezTo>
                        <a:pt x="187" y="34"/>
                        <a:pt x="187" y="34"/>
                        <a:pt x="187" y="34"/>
                      </a:cubicBezTo>
                      <a:cubicBezTo>
                        <a:pt x="187" y="34"/>
                        <a:pt x="186" y="32"/>
                        <a:pt x="185" y="31"/>
                      </a:cubicBezTo>
                      <a:cubicBezTo>
                        <a:pt x="185" y="31"/>
                        <a:pt x="182" y="28"/>
                        <a:pt x="182" y="28"/>
                      </a:cubicBezTo>
                      <a:cubicBezTo>
                        <a:pt x="179" y="26"/>
                        <a:pt x="179" y="26"/>
                        <a:pt x="179" y="26"/>
                      </a:cubicBezTo>
                      <a:cubicBezTo>
                        <a:pt x="169" y="26"/>
                        <a:pt x="169" y="26"/>
                        <a:pt x="169" y="26"/>
                      </a:cubicBezTo>
                      <a:cubicBezTo>
                        <a:pt x="168" y="10"/>
                        <a:pt x="168" y="10"/>
                        <a:pt x="168" y="10"/>
                      </a:cubicBezTo>
                      <a:cubicBezTo>
                        <a:pt x="166" y="6"/>
                        <a:pt x="166" y="6"/>
                        <a:pt x="166" y="6"/>
                      </a:cubicBezTo>
                      <a:cubicBezTo>
                        <a:pt x="164" y="3"/>
                        <a:pt x="164" y="3"/>
                        <a:pt x="164" y="3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8" y="4"/>
                        <a:pt x="158" y="4"/>
                        <a:pt x="158" y="4"/>
                      </a:cubicBezTo>
                      <a:cubicBezTo>
                        <a:pt x="155" y="7"/>
                        <a:pt x="155" y="7"/>
                        <a:pt x="155" y="7"/>
                      </a:cubicBezTo>
                      <a:cubicBezTo>
                        <a:pt x="153" y="10"/>
                        <a:pt x="153" y="10"/>
                        <a:pt x="153" y="10"/>
                      </a:cubicBezTo>
                      <a:cubicBezTo>
                        <a:pt x="149" y="13"/>
                        <a:pt x="149" y="13"/>
                        <a:pt x="149" y="13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1" y="9"/>
                        <a:pt x="141" y="9"/>
                        <a:pt x="141" y="9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6" y="11"/>
                        <a:pt x="104" y="12"/>
                        <a:pt x="103" y="12"/>
                      </a:cubicBezTo>
                      <a:cubicBezTo>
                        <a:pt x="103" y="12"/>
                        <a:pt x="100" y="14"/>
                        <a:pt x="100" y="14"/>
                      </a:cubicBezTo>
                      <a:cubicBezTo>
                        <a:pt x="100" y="14"/>
                        <a:pt x="99" y="16"/>
                        <a:pt x="99" y="16"/>
                      </a:cubicBezTo>
                      <a:cubicBezTo>
                        <a:pt x="99" y="17"/>
                        <a:pt x="99" y="22"/>
                        <a:pt x="99" y="22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5"/>
                        <a:pt x="101" y="27"/>
                        <a:pt x="102" y="27"/>
                      </a:cubicBezTo>
                      <a:cubicBezTo>
                        <a:pt x="103" y="27"/>
                        <a:pt x="107" y="27"/>
                        <a:pt x="107" y="27"/>
                      </a:cubicBezTo>
                      <a:cubicBezTo>
                        <a:pt x="107" y="27"/>
                        <a:pt x="111" y="27"/>
                        <a:pt x="111" y="27"/>
                      </a:cubicBezTo>
                      <a:cubicBezTo>
                        <a:pt x="112" y="27"/>
                        <a:pt x="113" y="28"/>
                        <a:pt x="113" y="28"/>
                      </a:cubicBezTo>
                      <a:cubicBezTo>
                        <a:pt x="113" y="28"/>
                        <a:pt x="115" y="30"/>
                        <a:pt x="115" y="30"/>
                      </a:cubicBezTo>
                      <a:cubicBezTo>
                        <a:pt x="115" y="30"/>
                        <a:pt x="117" y="33"/>
                        <a:pt x="117" y="33"/>
                      </a:cubicBezTo>
                      <a:cubicBezTo>
                        <a:pt x="118" y="37"/>
                        <a:pt x="118" y="37"/>
                        <a:pt x="118" y="37"/>
                      </a:cubicBezTo>
                      <a:cubicBezTo>
                        <a:pt x="118" y="37"/>
                        <a:pt x="118" y="40"/>
                        <a:pt x="118" y="40"/>
                      </a:cubicBezTo>
                      <a:cubicBezTo>
                        <a:pt x="118" y="41"/>
                        <a:pt x="117" y="43"/>
                        <a:pt x="117" y="43"/>
                      </a:cubicBezTo>
                      <a:cubicBezTo>
                        <a:pt x="114" y="43"/>
                        <a:pt x="114" y="43"/>
                        <a:pt x="114" y="43"/>
                      </a:cubicBezTo>
                      <a:cubicBezTo>
                        <a:pt x="109" y="44"/>
                        <a:pt x="109" y="44"/>
                        <a:pt x="109" y="44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4" y="42"/>
                        <a:pt x="104" y="42"/>
                        <a:pt x="104" y="42"/>
                      </a:cubicBezTo>
                      <a:cubicBezTo>
                        <a:pt x="100" y="44"/>
                        <a:pt x="100" y="44"/>
                        <a:pt x="100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8"/>
                        <a:pt x="95" y="48"/>
                        <a:pt x="95" y="48"/>
                      </a:cubicBezTo>
                      <a:cubicBezTo>
                        <a:pt x="95" y="62"/>
                        <a:pt x="95" y="62"/>
                        <a:pt x="95" y="62"/>
                      </a:cubicBezTo>
                      <a:cubicBezTo>
                        <a:pt x="98" y="64"/>
                        <a:pt x="98" y="64"/>
                        <a:pt x="98" y="64"/>
                      </a:cubicBezTo>
                      <a:cubicBezTo>
                        <a:pt x="98" y="64"/>
                        <a:pt x="100" y="66"/>
                        <a:pt x="101" y="66"/>
                      </a:cubicBezTo>
                      <a:cubicBezTo>
                        <a:pt x="101" y="67"/>
                        <a:pt x="103" y="68"/>
                        <a:pt x="104" y="68"/>
                      </a:cubicBezTo>
                      <a:cubicBezTo>
                        <a:pt x="104" y="69"/>
                        <a:pt x="106" y="70"/>
                        <a:pt x="106" y="70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80"/>
                        <a:pt x="106" y="80"/>
                        <a:pt x="106" y="80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11" y="89"/>
                        <a:pt x="111" y="89"/>
                        <a:pt x="111" y="89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14"/>
                        <a:pt x="109" y="114"/>
                        <a:pt x="109" y="114"/>
                      </a:cubicBezTo>
                      <a:cubicBezTo>
                        <a:pt x="109" y="114"/>
                        <a:pt x="107" y="120"/>
                        <a:pt x="107" y="121"/>
                      </a:cubicBezTo>
                      <a:cubicBezTo>
                        <a:pt x="107" y="122"/>
                        <a:pt x="105" y="129"/>
                        <a:pt x="105" y="129"/>
                      </a:cubicBezTo>
                      <a:cubicBezTo>
                        <a:pt x="104" y="137"/>
                        <a:pt x="104" y="137"/>
                        <a:pt x="104" y="137"/>
                      </a:cubicBezTo>
                      <a:cubicBezTo>
                        <a:pt x="104" y="137"/>
                        <a:pt x="103" y="139"/>
                        <a:pt x="103" y="140"/>
                      </a:cubicBezTo>
                      <a:cubicBezTo>
                        <a:pt x="103" y="141"/>
                        <a:pt x="102" y="151"/>
                        <a:pt x="102" y="151"/>
                      </a:cubicBezTo>
                      <a:cubicBezTo>
                        <a:pt x="102" y="151"/>
                        <a:pt x="101" y="155"/>
                        <a:pt x="101" y="156"/>
                      </a:cubicBezTo>
                      <a:cubicBezTo>
                        <a:pt x="100" y="157"/>
                        <a:pt x="101" y="163"/>
                        <a:pt x="101" y="163"/>
                      </a:cubicBezTo>
                      <a:cubicBezTo>
                        <a:pt x="101" y="163"/>
                        <a:pt x="98" y="171"/>
                        <a:pt x="98" y="172"/>
                      </a:cubicBezTo>
                      <a:cubicBezTo>
                        <a:pt x="97" y="172"/>
                        <a:pt x="95" y="176"/>
                        <a:pt x="94" y="176"/>
                      </a:cubicBezTo>
                      <a:cubicBezTo>
                        <a:pt x="94" y="176"/>
                        <a:pt x="89" y="176"/>
                        <a:pt x="89" y="176"/>
                      </a:cubicBezTo>
                      <a:cubicBezTo>
                        <a:pt x="88" y="176"/>
                        <a:pt x="84" y="174"/>
                        <a:pt x="83" y="174"/>
                      </a:cubicBezTo>
                      <a:cubicBezTo>
                        <a:pt x="83" y="174"/>
                        <a:pt x="81" y="172"/>
                        <a:pt x="81" y="172"/>
                      </a:cubicBezTo>
                      <a:cubicBezTo>
                        <a:pt x="75" y="172"/>
                        <a:pt x="75" y="172"/>
                        <a:pt x="75" y="172"/>
                      </a:cubicBezTo>
                      <a:cubicBezTo>
                        <a:pt x="71" y="174"/>
                        <a:pt x="71" y="174"/>
                        <a:pt x="71" y="174"/>
                      </a:cubicBezTo>
                      <a:cubicBezTo>
                        <a:pt x="70" y="177"/>
                        <a:pt x="70" y="177"/>
                        <a:pt x="70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46" y="180"/>
                        <a:pt x="46" y="180"/>
                        <a:pt x="46" y="180"/>
                      </a:cubicBezTo>
                      <a:cubicBezTo>
                        <a:pt x="42" y="182"/>
                        <a:pt x="42" y="182"/>
                        <a:pt x="42" y="182"/>
                      </a:cubicBezTo>
                      <a:cubicBezTo>
                        <a:pt x="36" y="185"/>
                        <a:pt x="36" y="185"/>
                        <a:pt x="36" y="185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2" y="188"/>
                        <a:pt x="26" y="192"/>
                        <a:pt x="26" y="193"/>
                      </a:cubicBezTo>
                      <a:cubicBezTo>
                        <a:pt x="26" y="193"/>
                        <a:pt x="21" y="199"/>
                        <a:pt x="21" y="200"/>
                      </a:cubicBezTo>
                      <a:cubicBezTo>
                        <a:pt x="20" y="201"/>
                        <a:pt x="19" y="206"/>
                        <a:pt x="19" y="206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5" y="214"/>
                        <a:pt x="15" y="214"/>
                        <a:pt x="15" y="214"/>
                      </a:cubicBezTo>
                      <a:cubicBezTo>
                        <a:pt x="15" y="214"/>
                        <a:pt x="13" y="217"/>
                        <a:pt x="13" y="217"/>
                      </a:cubicBezTo>
                      <a:cubicBezTo>
                        <a:pt x="13" y="217"/>
                        <a:pt x="14" y="223"/>
                        <a:pt x="14" y="223"/>
                      </a:cubicBezTo>
                      <a:cubicBezTo>
                        <a:pt x="15" y="226"/>
                        <a:pt x="15" y="226"/>
                        <a:pt x="15" y="226"/>
                      </a:cubicBezTo>
                      <a:cubicBezTo>
                        <a:pt x="12" y="232"/>
                        <a:pt x="12" y="232"/>
                        <a:pt x="12" y="232"/>
                      </a:cubicBezTo>
                      <a:cubicBezTo>
                        <a:pt x="8" y="236"/>
                        <a:pt x="8" y="236"/>
                        <a:pt x="8" y="236"/>
                      </a:cubicBezTo>
                      <a:cubicBezTo>
                        <a:pt x="8" y="236"/>
                        <a:pt x="3" y="239"/>
                        <a:pt x="3" y="239"/>
                      </a:cubicBezTo>
                      <a:cubicBezTo>
                        <a:pt x="3" y="240"/>
                        <a:pt x="0" y="245"/>
                        <a:pt x="0" y="2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68" name="Freeform 11"/>
                <p:cNvSpPr>
                  <a:spLocks/>
                </p:cNvSpPr>
                <p:nvPr/>
              </p:nvSpPr>
              <p:spPr bwMode="auto">
                <a:xfrm>
                  <a:off x="8023225" y="1057275"/>
                  <a:ext cx="563562" cy="658813"/>
                </a:xfrm>
                <a:custGeom>
                  <a:avLst/>
                  <a:gdLst>
                    <a:gd name="T0" fmla="*/ 11 w 150"/>
                    <a:gd name="T1" fmla="*/ 25 h 175"/>
                    <a:gd name="T2" fmla="*/ 19 w 150"/>
                    <a:gd name="T3" fmla="*/ 33 h 175"/>
                    <a:gd name="T4" fmla="*/ 34 w 150"/>
                    <a:gd name="T5" fmla="*/ 35 h 175"/>
                    <a:gd name="T6" fmla="*/ 42 w 150"/>
                    <a:gd name="T7" fmla="*/ 40 h 175"/>
                    <a:gd name="T8" fmla="*/ 50 w 150"/>
                    <a:gd name="T9" fmla="*/ 37 h 175"/>
                    <a:gd name="T10" fmla="*/ 55 w 150"/>
                    <a:gd name="T11" fmla="*/ 29 h 175"/>
                    <a:gd name="T12" fmla="*/ 71 w 150"/>
                    <a:gd name="T13" fmla="*/ 27 h 175"/>
                    <a:gd name="T14" fmla="*/ 80 w 150"/>
                    <a:gd name="T15" fmla="*/ 22 h 175"/>
                    <a:gd name="T16" fmla="*/ 90 w 150"/>
                    <a:gd name="T17" fmla="*/ 17 h 175"/>
                    <a:gd name="T18" fmla="*/ 102 w 150"/>
                    <a:gd name="T19" fmla="*/ 11 h 175"/>
                    <a:gd name="T20" fmla="*/ 107 w 150"/>
                    <a:gd name="T21" fmla="*/ 0 h 175"/>
                    <a:gd name="T22" fmla="*/ 120 w 150"/>
                    <a:gd name="T23" fmla="*/ 5 h 175"/>
                    <a:gd name="T24" fmla="*/ 116 w 150"/>
                    <a:gd name="T25" fmla="*/ 13 h 175"/>
                    <a:gd name="T26" fmla="*/ 121 w 150"/>
                    <a:gd name="T27" fmla="*/ 18 h 175"/>
                    <a:gd name="T28" fmla="*/ 129 w 150"/>
                    <a:gd name="T29" fmla="*/ 26 h 175"/>
                    <a:gd name="T30" fmla="*/ 130 w 150"/>
                    <a:gd name="T31" fmla="*/ 34 h 175"/>
                    <a:gd name="T32" fmla="*/ 125 w 150"/>
                    <a:gd name="T33" fmla="*/ 42 h 175"/>
                    <a:gd name="T34" fmla="*/ 123 w 150"/>
                    <a:gd name="T35" fmla="*/ 54 h 175"/>
                    <a:gd name="T36" fmla="*/ 122 w 150"/>
                    <a:gd name="T37" fmla="*/ 66 h 175"/>
                    <a:gd name="T38" fmla="*/ 125 w 150"/>
                    <a:gd name="T39" fmla="*/ 74 h 175"/>
                    <a:gd name="T40" fmla="*/ 127 w 150"/>
                    <a:gd name="T41" fmla="*/ 87 h 175"/>
                    <a:gd name="T42" fmla="*/ 137 w 150"/>
                    <a:gd name="T43" fmla="*/ 94 h 175"/>
                    <a:gd name="T44" fmla="*/ 147 w 150"/>
                    <a:gd name="T45" fmla="*/ 103 h 175"/>
                    <a:gd name="T46" fmla="*/ 150 w 150"/>
                    <a:gd name="T47" fmla="*/ 120 h 175"/>
                    <a:gd name="T48" fmla="*/ 146 w 150"/>
                    <a:gd name="T49" fmla="*/ 129 h 175"/>
                    <a:gd name="T50" fmla="*/ 126 w 150"/>
                    <a:gd name="T51" fmla="*/ 129 h 175"/>
                    <a:gd name="T52" fmla="*/ 116 w 150"/>
                    <a:gd name="T53" fmla="*/ 138 h 175"/>
                    <a:gd name="T54" fmla="*/ 114 w 150"/>
                    <a:gd name="T55" fmla="*/ 146 h 175"/>
                    <a:gd name="T56" fmla="*/ 110 w 150"/>
                    <a:gd name="T57" fmla="*/ 150 h 175"/>
                    <a:gd name="T58" fmla="*/ 107 w 150"/>
                    <a:gd name="T59" fmla="*/ 158 h 175"/>
                    <a:gd name="T60" fmla="*/ 102 w 150"/>
                    <a:gd name="T61" fmla="*/ 160 h 175"/>
                    <a:gd name="T62" fmla="*/ 98 w 150"/>
                    <a:gd name="T63" fmla="*/ 155 h 175"/>
                    <a:gd name="T64" fmla="*/ 89 w 150"/>
                    <a:gd name="T65" fmla="*/ 151 h 175"/>
                    <a:gd name="T66" fmla="*/ 81 w 150"/>
                    <a:gd name="T67" fmla="*/ 155 h 175"/>
                    <a:gd name="T68" fmla="*/ 74 w 150"/>
                    <a:gd name="T69" fmla="*/ 162 h 175"/>
                    <a:gd name="T70" fmla="*/ 72 w 150"/>
                    <a:gd name="T71" fmla="*/ 175 h 175"/>
                    <a:gd name="T72" fmla="*/ 63 w 150"/>
                    <a:gd name="T73" fmla="*/ 166 h 175"/>
                    <a:gd name="T74" fmla="*/ 58 w 150"/>
                    <a:gd name="T75" fmla="*/ 160 h 175"/>
                    <a:gd name="T76" fmla="*/ 61 w 150"/>
                    <a:gd name="T77" fmla="*/ 152 h 175"/>
                    <a:gd name="T78" fmla="*/ 57 w 150"/>
                    <a:gd name="T79" fmla="*/ 146 h 175"/>
                    <a:gd name="T80" fmla="*/ 56 w 150"/>
                    <a:gd name="T81" fmla="*/ 135 h 175"/>
                    <a:gd name="T82" fmla="*/ 55 w 150"/>
                    <a:gd name="T83" fmla="*/ 122 h 175"/>
                    <a:gd name="T84" fmla="*/ 52 w 150"/>
                    <a:gd name="T85" fmla="*/ 109 h 175"/>
                    <a:gd name="T86" fmla="*/ 47 w 150"/>
                    <a:gd name="T87" fmla="*/ 102 h 175"/>
                    <a:gd name="T88" fmla="*/ 43 w 150"/>
                    <a:gd name="T89" fmla="*/ 91 h 175"/>
                    <a:gd name="T90" fmla="*/ 39 w 150"/>
                    <a:gd name="T91" fmla="*/ 83 h 175"/>
                    <a:gd name="T92" fmla="*/ 33 w 150"/>
                    <a:gd name="T93" fmla="*/ 79 h 175"/>
                    <a:gd name="T94" fmla="*/ 29 w 150"/>
                    <a:gd name="T95" fmla="*/ 70 h 175"/>
                    <a:gd name="T96" fmla="*/ 19 w 150"/>
                    <a:gd name="T97" fmla="*/ 70 h 175"/>
                    <a:gd name="T98" fmla="*/ 13 w 150"/>
                    <a:gd name="T99" fmla="*/ 68 h 175"/>
                    <a:gd name="T100" fmla="*/ 10 w 150"/>
                    <a:gd name="T101" fmla="*/ 48 h 175"/>
                    <a:gd name="T102" fmla="*/ 14 w 150"/>
                    <a:gd name="T103" fmla="*/ 42 h 175"/>
                    <a:gd name="T104" fmla="*/ 9 w 150"/>
                    <a:gd name="T105" fmla="*/ 31 h 175"/>
                    <a:gd name="T106" fmla="*/ 1 w 150"/>
                    <a:gd name="T107" fmla="*/ 28 h 175"/>
                    <a:gd name="T108" fmla="*/ 1 w 150"/>
                    <a:gd name="T109" fmla="*/ 2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0" h="175">
                      <a:moveTo>
                        <a:pt x="1" y="25"/>
                      </a:moveTo>
                      <a:cubicBezTo>
                        <a:pt x="2" y="25"/>
                        <a:pt x="11" y="25"/>
                        <a:pt x="11" y="25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120" y="5"/>
                        <a:pt x="120" y="5"/>
                        <a:pt x="120" y="5"/>
                      </a:cubicBezTo>
                      <a:cubicBezTo>
                        <a:pt x="118" y="9"/>
                        <a:pt x="118" y="9"/>
                        <a:pt x="118" y="9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31" y="30"/>
                        <a:pt x="131" y="30"/>
                        <a:pt x="131" y="30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4"/>
                        <a:pt x="123" y="54"/>
                        <a:pt x="123" y="54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66"/>
                        <a:pt x="122" y="66"/>
                        <a:pt x="122" y="66"/>
                      </a:cubicBezTo>
                      <a:cubicBezTo>
                        <a:pt x="122" y="71"/>
                        <a:pt x="122" y="71"/>
                        <a:pt x="122" y="71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87"/>
                        <a:pt x="127" y="87"/>
                        <a:pt x="127" y="87"/>
                      </a:cubicBezTo>
                      <a:cubicBezTo>
                        <a:pt x="131" y="89"/>
                        <a:pt x="131" y="89"/>
                        <a:pt x="131" y="89"/>
                      </a:cubicBezTo>
                      <a:cubicBezTo>
                        <a:pt x="137" y="94"/>
                        <a:pt x="137" y="94"/>
                        <a:pt x="137" y="9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9" y="106"/>
                        <a:pt x="149" y="106"/>
                        <a:pt x="149" y="106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0" y="128"/>
                        <a:pt x="150" y="128"/>
                        <a:pt x="150" y="128"/>
                      </a:cubicBezTo>
                      <a:cubicBezTo>
                        <a:pt x="146" y="129"/>
                        <a:pt x="146" y="129"/>
                        <a:pt x="146" y="129"/>
                      </a:cubicBezTo>
                      <a:cubicBezTo>
                        <a:pt x="136" y="129"/>
                        <a:pt x="136" y="129"/>
                        <a:pt x="136" y="129"/>
                      </a:cubicBezTo>
                      <a:cubicBezTo>
                        <a:pt x="126" y="129"/>
                        <a:pt x="126" y="129"/>
                        <a:pt x="126" y="129"/>
                      </a:cubicBezTo>
                      <a:cubicBezTo>
                        <a:pt x="126" y="129"/>
                        <a:pt x="124" y="131"/>
                        <a:pt x="123" y="131"/>
                      </a:cubicBezTo>
                      <a:cubicBezTo>
                        <a:pt x="122" y="132"/>
                        <a:pt x="116" y="138"/>
                        <a:pt x="116" y="138"/>
                      </a:cubicBezTo>
                      <a:cubicBezTo>
                        <a:pt x="114" y="143"/>
                        <a:pt x="114" y="143"/>
                        <a:pt x="114" y="143"/>
                      </a:cubicBezTo>
                      <a:cubicBezTo>
                        <a:pt x="114" y="146"/>
                        <a:pt x="114" y="146"/>
                        <a:pt x="114" y="146"/>
                      </a:cubicBezTo>
                      <a:cubicBezTo>
                        <a:pt x="112" y="148"/>
                        <a:pt x="112" y="148"/>
                        <a:pt x="112" y="148"/>
                      </a:cubicBezTo>
                      <a:cubicBezTo>
                        <a:pt x="110" y="150"/>
                        <a:pt x="110" y="150"/>
                        <a:pt x="110" y="150"/>
                      </a:cubicBezTo>
                      <a:cubicBezTo>
                        <a:pt x="107" y="153"/>
                        <a:pt x="107" y="153"/>
                        <a:pt x="107" y="153"/>
                      </a:cubicBezTo>
                      <a:cubicBezTo>
                        <a:pt x="107" y="158"/>
                        <a:pt x="107" y="158"/>
                        <a:pt x="107" y="158"/>
                      </a:cubicBezTo>
                      <a:cubicBezTo>
                        <a:pt x="105" y="160"/>
                        <a:pt x="105" y="160"/>
                        <a:pt x="105" y="160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0" y="158"/>
                        <a:pt x="100" y="158"/>
                        <a:pt x="100" y="158"/>
                      </a:cubicBezTo>
                      <a:cubicBezTo>
                        <a:pt x="98" y="155"/>
                        <a:pt x="98" y="155"/>
                        <a:pt x="98" y="155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1" y="155"/>
                        <a:pt x="81" y="155"/>
                        <a:pt x="81" y="155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74"/>
                        <a:pt x="74" y="174"/>
                        <a:pt x="74" y="174"/>
                      </a:cubicBezTo>
                      <a:cubicBezTo>
                        <a:pt x="72" y="175"/>
                        <a:pt x="72" y="175"/>
                        <a:pt x="72" y="175"/>
                      </a:cubicBezTo>
                      <a:cubicBezTo>
                        <a:pt x="68" y="173"/>
                        <a:pt x="68" y="173"/>
                        <a:pt x="68" y="173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61" y="156"/>
                        <a:pt x="61" y="156"/>
                        <a:pt x="61" y="156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6" y="135"/>
                        <a:pt x="56" y="135"/>
                        <a:pt x="56" y="135"/>
                      </a:cubicBezTo>
                      <a:cubicBezTo>
                        <a:pt x="55" y="130"/>
                        <a:pt x="55" y="130"/>
                        <a:pt x="55" y="130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0" y="106"/>
                        <a:pt x="50" y="106"/>
                        <a:pt x="50" y="106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0" y="85"/>
                        <a:pt x="40" y="85"/>
                        <a:pt x="40" y="85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0" y="70"/>
                        <a:pt x="29" y="70"/>
                      </a:cubicBezTo>
                      <a:cubicBezTo>
                        <a:pt x="28" y="70"/>
                        <a:pt x="22" y="70"/>
                        <a:pt x="22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0" y="49"/>
                        <a:pt x="10" y="48"/>
                      </a:cubicBezTo>
                      <a:cubicBezTo>
                        <a:pt x="10" y="48"/>
                        <a:pt x="13" y="44"/>
                        <a:pt x="13" y="44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lnTo>
                        <a:pt x="1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69" name="Freeform 12"/>
                <p:cNvSpPr>
                  <a:spLocks/>
                </p:cNvSpPr>
                <p:nvPr/>
              </p:nvSpPr>
              <p:spPr bwMode="auto">
                <a:xfrm>
                  <a:off x="8609013" y="1331913"/>
                  <a:ext cx="1260475" cy="1227138"/>
                </a:xfrm>
                <a:custGeom>
                  <a:avLst/>
                  <a:gdLst>
                    <a:gd name="T0" fmla="*/ 1 w 335"/>
                    <a:gd name="T1" fmla="*/ 62 h 326"/>
                    <a:gd name="T2" fmla="*/ 8 w 335"/>
                    <a:gd name="T3" fmla="*/ 84 h 326"/>
                    <a:gd name="T4" fmla="*/ 15 w 335"/>
                    <a:gd name="T5" fmla="*/ 97 h 326"/>
                    <a:gd name="T6" fmla="*/ 27 w 335"/>
                    <a:gd name="T7" fmla="*/ 106 h 326"/>
                    <a:gd name="T8" fmla="*/ 37 w 335"/>
                    <a:gd name="T9" fmla="*/ 106 h 326"/>
                    <a:gd name="T10" fmla="*/ 48 w 335"/>
                    <a:gd name="T11" fmla="*/ 113 h 326"/>
                    <a:gd name="T12" fmla="*/ 63 w 335"/>
                    <a:gd name="T13" fmla="*/ 118 h 326"/>
                    <a:gd name="T14" fmla="*/ 75 w 335"/>
                    <a:gd name="T15" fmla="*/ 118 h 326"/>
                    <a:gd name="T16" fmla="*/ 71 w 335"/>
                    <a:gd name="T17" fmla="*/ 126 h 326"/>
                    <a:gd name="T18" fmla="*/ 64 w 335"/>
                    <a:gd name="T19" fmla="*/ 142 h 326"/>
                    <a:gd name="T20" fmla="*/ 14 w 335"/>
                    <a:gd name="T21" fmla="*/ 248 h 326"/>
                    <a:gd name="T22" fmla="*/ 21 w 335"/>
                    <a:gd name="T23" fmla="*/ 260 h 326"/>
                    <a:gd name="T24" fmla="*/ 26 w 335"/>
                    <a:gd name="T25" fmla="*/ 272 h 326"/>
                    <a:gd name="T26" fmla="*/ 32 w 335"/>
                    <a:gd name="T27" fmla="*/ 288 h 326"/>
                    <a:gd name="T28" fmla="*/ 44 w 335"/>
                    <a:gd name="T29" fmla="*/ 307 h 326"/>
                    <a:gd name="T30" fmla="*/ 57 w 335"/>
                    <a:gd name="T31" fmla="*/ 317 h 326"/>
                    <a:gd name="T32" fmla="*/ 84 w 335"/>
                    <a:gd name="T33" fmla="*/ 321 h 326"/>
                    <a:gd name="T34" fmla="*/ 171 w 335"/>
                    <a:gd name="T35" fmla="*/ 324 h 326"/>
                    <a:gd name="T36" fmla="*/ 229 w 335"/>
                    <a:gd name="T37" fmla="*/ 326 h 326"/>
                    <a:gd name="T38" fmla="*/ 245 w 335"/>
                    <a:gd name="T39" fmla="*/ 300 h 326"/>
                    <a:gd name="T40" fmla="*/ 253 w 335"/>
                    <a:gd name="T41" fmla="*/ 281 h 326"/>
                    <a:gd name="T42" fmla="*/ 250 w 335"/>
                    <a:gd name="T43" fmla="*/ 266 h 326"/>
                    <a:gd name="T44" fmla="*/ 255 w 335"/>
                    <a:gd name="T45" fmla="*/ 251 h 326"/>
                    <a:gd name="T46" fmla="*/ 271 w 335"/>
                    <a:gd name="T47" fmla="*/ 240 h 326"/>
                    <a:gd name="T48" fmla="*/ 277 w 335"/>
                    <a:gd name="T49" fmla="*/ 223 h 326"/>
                    <a:gd name="T50" fmla="*/ 269 w 335"/>
                    <a:gd name="T51" fmla="*/ 215 h 326"/>
                    <a:gd name="T52" fmla="*/ 289 w 335"/>
                    <a:gd name="T53" fmla="*/ 190 h 326"/>
                    <a:gd name="T54" fmla="*/ 315 w 335"/>
                    <a:gd name="T55" fmla="*/ 159 h 326"/>
                    <a:gd name="T56" fmla="*/ 325 w 335"/>
                    <a:gd name="T57" fmla="*/ 136 h 326"/>
                    <a:gd name="T58" fmla="*/ 333 w 335"/>
                    <a:gd name="T59" fmla="*/ 110 h 326"/>
                    <a:gd name="T60" fmla="*/ 331 w 335"/>
                    <a:gd name="T61" fmla="*/ 97 h 326"/>
                    <a:gd name="T62" fmla="*/ 313 w 335"/>
                    <a:gd name="T63" fmla="*/ 92 h 326"/>
                    <a:gd name="T64" fmla="*/ 294 w 335"/>
                    <a:gd name="T65" fmla="*/ 89 h 326"/>
                    <a:gd name="T66" fmla="*/ 272 w 335"/>
                    <a:gd name="T67" fmla="*/ 108 h 326"/>
                    <a:gd name="T68" fmla="*/ 251 w 335"/>
                    <a:gd name="T69" fmla="*/ 122 h 326"/>
                    <a:gd name="T70" fmla="*/ 242 w 335"/>
                    <a:gd name="T71" fmla="*/ 123 h 326"/>
                    <a:gd name="T72" fmla="*/ 232 w 335"/>
                    <a:gd name="T73" fmla="*/ 121 h 326"/>
                    <a:gd name="T74" fmla="*/ 212 w 335"/>
                    <a:gd name="T75" fmla="*/ 112 h 326"/>
                    <a:gd name="T76" fmla="*/ 201 w 335"/>
                    <a:gd name="T77" fmla="*/ 102 h 326"/>
                    <a:gd name="T78" fmla="*/ 176 w 335"/>
                    <a:gd name="T79" fmla="*/ 112 h 326"/>
                    <a:gd name="T80" fmla="*/ 181 w 335"/>
                    <a:gd name="T81" fmla="*/ 103 h 326"/>
                    <a:gd name="T82" fmla="*/ 169 w 335"/>
                    <a:gd name="T83" fmla="*/ 95 h 326"/>
                    <a:gd name="T84" fmla="*/ 160 w 335"/>
                    <a:gd name="T85" fmla="*/ 78 h 326"/>
                    <a:gd name="T86" fmla="*/ 148 w 335"/>
                    <a:gd name="T87" fmla="*/ 53 h 326"/>
                    <a:gd name="T88" fmla="*/ 135 w 335"/>
                    <a:gd name="T89" fmla="*/ 33 h 326"/>
                    <a:gd name="T90" fmla="*/ 113 w 335"/>
                    <a:gd name="T91" fmla="*/ 21 h 326"/>
                    <a:gd name="T92" fmla="*/ 104 w 335"/>
                    <a:gd name="T93" fmla="*/ 3 h 326"/>
                    <a:gd name="T94" fmla="*/ 89 w 335"/>
                    <a:gd name="T95" fmla="*/ 1 h 326"/>
                    <a:gd name="T96" fmla="*/ 77 w 335"/>
                    <a:gd name="T97" fmla="*/ 3 h 326"/>
                    <a:gd name="T98" fmla="*/ 76 w 335"/>
                    <a:gd name="T99" fmla="*/ 16 h 326"/>
                    <a:gd name="T100" fmla="*/ 65 w 335"/>
                    <a:gd name="T101" fmla="*/ 18 h 326"/>
                    <a:gd name="T102" fmla="*/ 41 w 335"/>
                    <a:gd name="T103" fmla="*/ 17 h 326"/>
                    <a:gd name="T104" fmla="*/ 20 w 335"/>
                    <a:gd name="T105" fmla="*/ 28 h 326"/>
                    <a:gd name="T106" fmla="*/ 1 w 335"/>
                    <a:gd name="T107" fmla="*/ 3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5" h="326">
                      <a:moveTo>
                        <a:pt x="1" y="36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2" y="74"/>
                        <a:pt x="2" y="75"/>
                      </a:cubicBezTo>
                      <a:cubicBezTo>
                        <a:pt x="2" y="76"/>
                        <a:pt x="4" y="81"/>
                        <a:pt x="4" y="81"/>
                      </a:cubicBezTo>
                      <a:cubicBezTo>
                        <a:pt x="8" y="84"/>
                        <a:pt x="8" y="84"/>
                        <a:pt x="8" y="84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2" y="93"/>
                        <a:pt x="12" y="93"/>
                        <a:pt x="12" y="93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3" y="107"/>
                        <a:pt x="33" y="107"/>
                        <a:pt x="33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53" y="115"/>
                        <a:pt x="53" y="115"/>
                        <a:pt x="53" y="115"/>
                      </a:cubicBezTo>
                      <a:cubicBezTo>
                        <a:pt x="58" y="118"/>
                        <a:pt x="58" y="118"/>
                        <a:pt x="58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5" y="118"/>
                        <a:pt x="75" y="118"/>
                        <a:pt x="75" y="118"/>
                      </a:cubicBezTo>
                      <a:cubicBezTo>
                        <a:pt x="74" y="121"/>
                        <a:pt x="74" y="121"/>
                        <a:pt x="74" y="121"/>
                      </a:cubicBezTo>
                      <a:cubicBezTo>
                        <a:pt x="74" y="125"/>
                        <a:pt x="74" y="125"/>
                        <a:pt x="74" y="125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7" y="138"/>
                        <a:pt x="67" y="138"/>
                        <a:pt x="67" y="138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14" y="245"/>
                        <a:pt x="14" y="245"/>
                        <a:pt x="14" y="245"/>
                      </a:cubicBezTo>
                      <a:cubicBezTo>
                        <a:pt x="14" y="248"/>
                        <a:pt x="14" y="248"/>
                        <a:pt x="14" y="248"/>
                      </a:cubicBezTo>
                      <a:cubicBezTo>
                        <a:pt x="18" y="252"/>
                        <a:pt x="18" y="252"/>
                        <a:pt x="18" y="252"/>
                      </a:cubicBezTo>
                      <a:cubicBezTo>
                        <a:pt x="18" y="256"/>
                        <a:pt x="18" y="256"/>
                        <a:pt x="18" y="256"/>
                      </a:cubicBezTo>
                      <a:cubicBezTo>
                        <a:pt x="18" y="256"/>
                        <a:pt x="21" y="259"/>
                        <a:pt x="21" y="260"/>
                      </a:cubicBezTo>
                      <a:cubicBezTo>
                        <a:pt x="21" y="261"/>
                        <a:pt x="21" y="266"/>
                        <a:pt x="21" y="266"/>
                      </a:cubicBezTo>
                      <a:cubicBezTo>
                        <a:pt x="24" y="269"/>
                        <a:pt x="24" y="269"/>
                        <a:pt x="24" y="269"/>
                      </a:cubicBezTo>
                      <a:cubicBezTo>
                        <a:pt x="26" y="272"/>
                        <a:pt x="26" y="272"/>
                        <a:pt x="26" y="272"/>
                      </a:cubicBezTo>
                      <a:cubicBezTo>
                        <a:pt x="28" y="278"/>
                        <a:pt x="28" y="278"/>
                        <a:pt x="28" y="278"/>
                      </a:cubicBezTo>
                      <a:cubicBezTo>
                        <a:pt x="31" y="282"/>
                        <a:pt x="31" y="282"/>
                        <a:pt x="31" y="282"/>
                      </a:cubicBezTo>
                      <a:cubicBezTo>
                        <a:pt x="32" y="288"/>
                        <a:pt x="32" y="288"/>
                        <a:pt x="32" y="288"/>
                      </a:cubicBezTo>
                      <a:cubicBezTo>
                        <a:pt x="32" y="298"/>
                        <a:pt x="32" y="298"/>
                        <a:pt x="32" y="298"/>
                      </a:cubicBezTo>
                      <a:cubicBezTo>
                        <a:pt x="38" y="302"/>
                        <a:pt x="38" y="302"/>
                        <a:pt x="38" y="302"/>
                      </a:cubicBezTo>
                      <a:cubicBezTo>
                        <a:pt x="44" y="307"/>
                        <a:pt x="44" y="307"/>
                        <a:pt x="44" y="307"/>
                      </a:cubicBezTo>
                      <a:cubicBezTo>
                        <a:pt x="48" y="312"/>
                        <a:pt x="48" y="312"/>
                        <a:pt x="48" y="312"/>
                      </a:cubicBezTo>
                      <a:cubicBezTo>
                        <a:pt x="54" y="316"/>
                        <a:pt x="54" y="316"/>
                        <a:pt x="54" y="316"/>
                      </a:cubicBezTo>
                      <a:cubicBezTo>
                        <a:pt x="57" y="317"/>
                        <a:pt x="57" y="317"/>
                        <a:pt x="57" y="317"/>
                      </a:cubicBezTo>
                      <a:cubicBezTo>
                        <a:pt x="67" y="318"/>
                        <a:pt x="67" y="318"/>
                        <a:pt x="67" y="318"/>
                      </a:cubicBezTo>
                      <a:cubicBezTo>
                        <a:pt x="81" y="319"/>
                        <a:pt x="81" y="319"/>
                        <a:pt x="81" y="319"/>
                      </a:cubicBezTo>
                      <a:cubicBezTo>
                        <a:pt x="84" y="321"/>
                        <a:pt x="84" y="321"/>
                        <a:pt x="84" y="321"/>
                      </a:cubicBezTo>
                      <a:cubicBezTo>
                        <a:pt x="118" y="322"/>
                        <a:pt x="118" y="322"/>
                        <a:pt x="118" y="322"/>
                      </a:cubicBezTo>
                      <a:cubicBezTo>
                        <a:pt x="150" y="322"/>
                        <a:pt x="150" y="322"/>
                        <a:pt x="150" y="322"/>
                      </a:cubicBezTo>
                      <a:cubicBezTo>
                        <a:pt x="171" y="324"/>
                        <a:pt x="171" y="324"/>
                        <a:pt x="171" y="324"/>
                      </a:cubicBezTo>
                      <a:cubicBezTo>
                        <a:pt x="192" y="324"/>
                        <a:pt x="192" y="324"/>
                        <a:pt x="192" y="324"/>
                      </a:cubicBezTo>
                      <a:cubicBezTo>
                        <a:pt x="220" y="325"/>
                        <a:pt x="220" y="325"/>
                        <a:pt x="220" y="325"/>
                      </a:cubicBezTo>
                      <a:cubicBezTo>
                        <a:pt x="229" y="326"/>
                        <a:pt x="229" y="326"/>
                        <a:pt x="229" y="326"/>
                      </a:cubicBezTo>
                      <a:cubicBezTo>
                        <a:pt x="232" y="318"/>
                        <a:pt x="232" y="318"/>
                        <a:pt x="232" y="318"/>
                      </a:cubicBezTo>
                      <a:cubicBezTo>
                        <a:pt x="239" y="306"/>
                        <a:pt x="239" y="306"/>
                        <a:pt x="239" y="306"/>
                      </a:cubicBezTo>
                      <a:cubicBezTo>
                        <a:pt x="239" y="306"/>
                        <a:pt x="245" y="301"/>
                        <a:pt x="245" y="300"/>
                      </a:cubicBezTo>
                      <a:cubicBezTo>
                        <a:pt x="246" y="300"/>
                        <a:pt x="250" y="296"/>
                        <a:pt x="250" y="296"/>
                      </a:cubicBezTo>
                      <a:cubicBezTo>
                        <a:pt x="252" y="288"/>
                        <a:pt x="252" y="288"/>
                        <a:pt x="252" y="288"/>
                      </a:cubicBezTo>
                      <a:cubicBezTo>
                        <a:pt x="253" y="281"/>
                        <a:pt x="253" y="281"/>
                        <a:pt x="253" y="281"/>
                      </a:cubicBezTo>
                      <a:cubicBezTo>
                        <a:pt x="252" y="276"/>
                        <a:pt x="252" y="276"/>
                        <a:pt x="252" y="276"/>
                      </a:cubicBezTo>
                      <a:cubicBezTo>
                        <a:pt x="249" y="273"/>
                        <a:pt x="249" y="273"/>
                        <a:pt x="249" y="273"/>
                      </a:cubicBezTo>
                      <a:cubicBezTo>
                        <a:pt x="250" y="266"/>
                        <a:pt x="250" y="266"/>
                        <a:pt x="250" y="266"/>
                      </a:cubicBezTo>
                      <a:cubicBezTo>
                        <a:pt x="253" y="262"/>
                        <a:pt x="253" y="262"/>
                        <a:pt x="253" y="262"/>
                      </a:cubicBezTo>
                      <a:cubicBezTo>
                        <a:pt x="254" y="256"/>
                        <a:pt x="254" y="256"/>
                        <a:pt x="254" y="256"/>
                      </a:cubicBezTo>
                      <a:cubicBezTo>
                        <a:pt x="255" y="251"/>
                        <a:pt x="255" y="251"/>
                        <a:pt x="255" y="251"/>
                      </a:cubicBezTo>
                      <a:cubicBezTo>
                        <a:pt x="255" y="251"/>
                        <a:pt x="257" y="250"/>
                        <a:pt x="259" y="249"/>
                      </a:cubicBezTo>
                      <a:cubicBezTo>
                        <a:pt x="260" y="248"/>
                        <a:pt x="266" y="243"/>
                        <a:pt x="266" y="243"/>
                      </a:cubicBezTo>
                      <a:cubicBezTo>
                        <a:pt x="271" y="240"/>
                        <a:pt x="271" y="240"/>
                        <a:pt x="271" y="240"/>
                      </a:cubicBezTo>
                      <a:cubicBezTo>
                        <a:pt x="273" y="237"/>
                        <a:pt x="273" y="237"/>
                        <a:pt x="273" y="237"/>
                      </a:cubicBezTo>
                      <a:cubicBezTo>
                        <a:pt x="277" y="230"/>
                        <a:pt x="277" y="230"/>
                        <a:pt x="277" y="230"/>
                      </a:cubicBezTo>
                      <a:cubicBezTo>
                        <a:pt x="277" y="223"/>
                        <a:pt x="277" y="223"/>
                        <a:pt x="277" y="223"/>
                      </a:cubicBezTo>
                      <a:cubicBezTo>
                        <a:pt x="277" y="217"/>
                        <a:pt x="277" y="217"/>
                        <a:pt x="277" y="217"/>
                      </a:cubicBezTo>
                      <a:cubicBezTo>
                        <a:pt x="274" y="217"/>
                        <a:pt x="274" y="217"/>
                        <a:pt x="274" y="217"/>
                      </a:cubicBezTo>
                      <a:cubicBezTo>
                        <a:pt x="269" y="215"/>
                        <a:pt x="269" y="215"/>
                        <a:pt x="269" y="215"/>
                      </a:cubicBezTo>
                      <a:cubicBezTo>
                        <a:pt x="268" y="210"/>
                        <a:pt x="268" y="210"/>
                        <a:pt x="268" y="210"/>
                      </a:cubicBezTo>
                      <a:cubicBezTo>
                        <a:pt x="274" y="203"/>
                        <a:pt x="274" y="203"/>
                        <a:pt x="274" y="203"/>
                      </a:cubicBezTo>
                      <a:cubicBezTo>
                        <a:pt x="289" y="190"/>
                        <a:pt x="289" y="190"/>
                        <a:pt x="289" y="190"/>
                      </a:cubicBezTo>
                      <a:cubicBezTo>
                        <a:pt x="297" y="186"/>
                        <a:pt x="297" y="186"/>
                        <a:pt x="297" y="186"/>
                      </a:cubicBezTo>
                      <a:cubicBezTo>
                        <a:pt x="303" y="178"/>
                        <a:pt x="303" y="178"/>
                        <a:pt x="303" y="178"/>
                      </a:cubicBezTo>
                      <a:cubicBezTo>
                        <a:pt x="315" y="159"/>
                        <a:pt x="315" y="159"/>
                        <a:pt x="315" y="159"/>
                      </a:cubicBezTo>
                      <a:cubicBezTo>
                        <a:pt x="323" y="148"/>
                        <a:pt x="323" y="148"/>
                        <a:pt x="323" y="148"/>
                      </a:cubicBezTo>
                      <a:cubicBezTo>
                        <a:pt x="323" y="140"/>
                        <a:pt x="323" y="140"/>
                        <a:pt x="323" y="140"/>
                      </a:cubicBezTo>
                      <a:cubicBezTo>
                        <a:pt x="325" y="136"/>
                        <a:pt x="325" y="136"/>
                        <a:pt x="325" y="136"/>
                      </a:cubicBezTo>
                      <a:cubicBezTo>
                        <a:pt x="328" y="130"/>
                        <a:pt x="328" y="130"/>
                        <a:pt x="328" y="130"/>
                      </a:cubicBezTo>
                      <a:cubicBezTo>
                        <a:pt x="332" y="122"/>
                        <a:pt x="332" y="122"/>
                        <a:pt x="332" y="122"/>
                      </a:cubicBezTo>
                      <a:cubicBezTo>
                        <a:pt x="333" y="110"/>
                        <a:pt x="333" y="110"/>
                        <a:pt x="333" y="110"/>
                      </a:cubicBezTo>
                      <a:cubicBezTo>
                        <a:pt x="335" y="107"/>
                        <a:pt x="335" y="107"/>
                        <a:pt x="335" y="107"/>
                      </a:cubicBezTo>
                      <a:cubicBezTo>
                        <a:pt x="335" y="100"/>
                        <a:pt x="335" y="100"/>
                        <a:pt x="335" y="100"/>
                      </a:cubicBezTo>
                      <a:cubicBezTo>
                        <a:pt x="331" y="97"/>
                        <a:pt x="331" y="97"/>
                        <a:pt x="331" y="97"/>
                      </a:cubicBezTo>
                      <a:cubicBezTo>
                        <a:pt x="324" y="97"/>
                        <a:pt x="324" y="97"/>
                        <a:pt x="324" y="97"/>
                      </a:cubicBezTo>
                      <a:cubicBezTo>
                        <a:pt x="322" y="93"/>
                        <a:pt x="322" y="93"/>
                        <a:pt x="322" y="93"/>
                      </a:cubicBezTo>
                      <a:cubicBezTo>
                        <a:pt x="322" y="93"/>
                        <a:pt x="314" y="92"/>
                        <a:pt x="313" y="92"/>
                      </a:cubicBezTo>
                      <a:cubicBezTo>
                        <a:pt x="312" y="91"/>
                        <a:pt x="307" y="91"/>
                        <a:pt x="307" y="91"/>
                      </a:cubicBezTo>
                      <a:cubicBezTo>
                        <a:pt x="300" y="90"/>
                        <a:pt x="300" y="90"/>
                        <a:pt x="300" y="90"/>
                      </a:cubicBezTo>
                      <a:cubicBezTo>
                        <a:pt x="294" y="89"/>
                        <a:pt x="294" y="89"/>
                        <a:pt x="294" y="89"/>
                      </a:cubicBezTo>
                      <a:cubicBezTo>
                        <a:pt x="290" y="90"/>
                        <a:pt x="290" y="90"/>
                        <a:pt x="290" y="90"/>
                      </a:cubicBezTo>
                      <a:cubicBezTo>
                        <a:pt x="287" y="92"/>
                        <a:pt x="287" y="92"/>
                        <a:pt x="287" y="92"/>
                      </a:cubicBezTo>
                      <a:cubicBezTo>
                        <a:pt x="272" y="108"/>
                        <a:pt x="272" y="108"/>
                        <a:pt x="272" y="108"/>
                      </a:cubicBezTo>
                      <a:cubicBezTo>
                        <a:pt x="264" y="119"/>
                        <a:pt x="264" y="119"/>
                        <a:pt x="264" y="119"/>
                      </a:cubicBezTo>
                      <a:cubicBezTo>
                        <a:pt x="258" y="122"/>
                        <a:pt x="258" y="122"/>
                        <a:pt x="258" y="122"/>
                      </a:cubicBezTo>
                      <a:cubicBezTo>
                        <a:pt x="251" y="122"/>
                        <a:pt x="251" y="122"/>
                        <a:pt x="251" y="122"/>
                      </a:cubicBezTo>
                      <a:cubicBezTo>
                        <a:pt x="247" y="120"/>
                        <a:pt x="247" y="120"/>
                        <a:pt x="247" y="120"/>
                      </a:cubicBezTo>
                      <a:cubicBezTo>
                        <a:pt x="244" y="120"/>
                        <a:pt x="244" y="120"/>
                        <a:pt x="244" y="120"/>
                      </a:cubicBezTo>
                      <a:cubicBezTo>
                        <a:pt x="242" y="123"/>
                        <a:pt x="242" y="123"/>
                        <a:pt x="242" y="123"/>
                      </a:cubicBezTo>
                      <a:cubicBezTo>
                        <a:pt x="240" y="126"/>
                        <a:pt x="240" y="126"/>
                        <a:pt x="240" y="126"/>
                      </a:cubicBezTo>
                      <a:cubicBezTo>
                        <a:pt x="236" y="124"/>
                        <a:pt x="236" y="124"/>
                        <a:pt x="236" y="124"/>
                      </a:cubicBezTo>
                      <a:cubicBezTo>
                        <a:pt x="232" y="121"/>
                        <a:pt x="232" y="121"/>
                        <a:pt x="232" y="121"/>
                      </a:cubicBezTo>
                      <a:cubicBezTo>
                        <a:pt x="220" y="119"/>
                        <a:pt x="220" y="119"/>
                        <a:pt x="220" y="119"/>
                      </a:cubicBezTo>
                      <a:cubicBezTo>
                        <a:pt x="220" y="119"/>
                        <a:pt x="217" y="117"/>
                        <a:pt x="216" y="117"/>
                      </a:cubicBezTo>
                      <a:cubicBezTo>
                        <a:pt x="215" y="116"/>
                        <a:pt x="212" y="112"/>
                        <a:pt x="212" y="112"/>
                      </a:cubicBezTo>
                      <a:cubicBezTo>
                        <a:pt x="209" y="104"/>
                        <a:pt x="209" y="104"/>
                        <a:pt x="209" y="104"/>
                      </a:cubicBezTo>
                      <a:cubicBezTo>
                        <a:pt x="207" y="102"/>
                        <a:pt x="207" y="102"/>
                        <a:pt x="207" y="102"/>
                      </a:cubicBezTo>
                      <a:cubicBezTo>
                        <a:pt x="201" y="102"/>
                        <a:pt x="201" y="102"/>
                        <a:pt x="201" y="102"/>
                      </a:cubicBezTo>
                      <a:cubicBezTo>
                        <a:pt x="194" y="107"/>
                        <a:pt x="194" y="107"/>
                        <a:pt x="194" y="107"/>
                      </a:cubicBezTo>
                      <a:cubicBezTo>
                        <a:pt x="187" y="110"/>
                        <a:pt x="187" y="110"/>
                        <a:pt x="187" y="110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3" y="109"/>
                        <a:pt x="173" y="109"/>
                        <a:pt x="173" y="109"/>
                      </a:cubicBezTo>
                      <a:cubicBezTo>
                        <a:pt x="175" y="104"/>
                        <a:pt x="175" y="104"/>
                        <a:pt x="175" y="104"/>
                      </a:cubicBezTo>
                      <a:cubicBezTo>
                        <a:pt x="181" y="103"/>
                        <a:pt x="181" y="103"/>
                        <a:pt x="181" y="103"/>
                      </a:cubicBezTo>
                      <a:cubicBezTo>
                        <a:pt x="181" y="100"/>
                        <a:pt x="181" y="100"/>
                        <a:pt x="181" y="100"/>
                      </a:cubicBezTo>
                      <a:cubicBezTo>
                        <a:pt x="173" y="99"/>
                        <a:pt x="173" y="99"/>
                        <a:pt x="173" y="99"/>
                      </a:cubicBezTo>
                      <a:cubicBezTo>
                        <a:pt x="173" y="99"/>
                        <a:pt x="170" y="95"/>
                        <a:pt x="169" y="95"/>
                      </a:cubicBezTo>
                      <a:cubicBezTo>
                        <a:pt x="168" y="94"/>
                        <a:pt x="164" y="89"/>
                        <a:pt x="164" y="89"/>
                      </a:cubicBezTo>
                      <a:cubicBezTo>
                        <a:pt x="163" y="83"/>
                        <a:pt x="163" y="83"/>
                        <a:pt x="163" y="83"/>
                      </a:cubicBezTo>
                      <a:cubicBezTo>
                        <a:pt x="160" y="78"/>
                        <a:pt x="160" y="78"/>
                        <a:pt x="160" y="7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1" y="62"/>
                        <a:pt x="150" y="60"/>
                      </a:cubicBezTo>
                      <a:cubicBezTo>
                        <a:pt x="149" y="58"/>
                        <a:pt x="148" y="54"/>
                        <a:pt x="148" y="53"/>
                      </a:cubicBezTo>
                      <a:cubicBezTo>
                        <a:pt x="148" y="51"/>
                        <a:pt x="145" y="47"/>
                        <a:pt x="143" y="46"/>
                      </a:cubicBezTo>
                      <a:cubicBezTo>
                        <a:pt x="142" y="45"/>
                        <a:pt x="141" y="39"/>
                        <a:pt x="140" y="37"/>
                      </a:cubicBezTo>
                      <a:cubicBezTo>
                        <a:pt x="139" y="36"/>
                        <a:pt x="135" y="33"/>
                        <a:pt x="135" y="33"/>
                      </a:cubicBezTo>
                      <a:cubicBezTo>
                        <a:pt x="127" y="28"/>
                        <a:pt x="127" y="28"/>
                        <a:pt x="127" y="28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14" y="22"/>
                        <a:pt x="113" y="21"/>
                      </a:cubicBezTo>
                      <a:cubicBezTo>
                        <a:pt x="112" y="20"/>
                        <a:pt x="107" y="18"/>
                        <a:pt x="106" y="17"/>
                      </a:cubicBezTo>
                      <a:cubicBezTo>
                        <a:pt x="106" y="16"/>
                        <a:pt x="105" y="10"/>
                        <a:pt x="105" y="10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101" y="0"/>
                        <a:pt x="96" y="0"/>
                        <a:pt x="95" y="0"/>
                      </a:cubicBezTo>
                      <a:cubicBezTo>
                        <a:pt x="95" y="0"/>
                        <a:pt x="89" y="1"/>
                        <a:pt x="89" y="1"/>
                      </a:cubicBezTo>
                      <a:cubicBezTo>
                        <a:pt x="86" y="4"/>
                        <a:pt x="86" y="4"/>
                        <a:pt x="86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7" y="3"/>
                        <a:pt x="77" y="3"/>
                        <a:pt x="77" y="3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69" y="18"/>
                        <a:pt x="69" y="18"/>
                        <a:pt x="69" y="18"/>
                      </a:cubicBezTo>
                      <a:cubicBezTo>
                        <a:pt x="65" y="18"/>
                        <a:pt x="65" y="18"/>
                        <a:pt x="65" y="18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2" y="17"/>
                        <a:pt x="41" y="17"/>
                      </a:cubicBezTo>
                      <a:cubicBezTo>
                        <a:pt x="39" y="18"/>
                        <a:pt x="33" y="22"/>
                        <a:pt x="33" y="22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4" y="35"/>
                        <a:pt x="4" y="35"/>
                        <a:pt x="4" y="35"/>
                      </a:cubicBezTo>
                      <a:lnTo>
                        <a:pt x="1" y="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0" name="Freeform 13"/>
                <p:cNvSpPr>
                  <a:spLocks/>
                </p:cNvSpPr>
                <p:nvPr/>
              </p:nvSpPr>
              <p:spPr bwMode="auto">
                <a:xfrm>
                  <a:off x="9023350" y="1163638"/>
                  <a:ext cx="469900" cy="525463"/>
                </a:xfrm>
                <a:custGeom>
                  <a:avLst/>
                  <a:gdLst>
                    <a:gd name="T0" fmla="*/ 2 w 125"/>
                    <a:gd name="T1" fmla="*/ 52 h 140"/>
                    <a:gd name="T2" fmla="*/ 10 w 125"/>
                    <a:gd name="T3" fmla="*/ 54 h 140"/>
                    <a:gd name="T4" fmla="*/ 14 w 125"/>
                    <a:gd name="T5" fmla="*/ 55 h 140"/>
                    <a:gd name="T6" fmla="*/ 19 w 125"/>
                    <a:gd name="T7" fmla="*/ 55 h 140"/>
                    <a:gd name="T8" fmla="*/ 21 w 125"/>
                    <a:gd name="T9" fmla="*/ 52 h 140"/>
                    <a:gd name="T10" fmla="*/ 26 w 125"/>
                    <a:gd name="T11" fmla="*/ 52 h 140"/>
                    <a:gd name="T12" fmla="*/ 31 w 125"/>
                    <a:gd name="T13" fmla="*/ 52 h 140"/>
                    <a:gd name="T14" fmla="*/ 36 w 125"/>
                    <a:gd name="T15" fmla="*/ 54 h 140"/>
                    <a:gd name="T16" fmla="*/ 40 w 125"/>
                    <a:gd name="T17" fmla="*/ 55 h 140"/>
                    <a:gd name="T18" fmla="*/ 46 w 125"/>
                    <a:gd name="T19" fmla="*/ 55 h 140"/>
                    <a:gd name="T20" fmla="*/ 53 w 125"/>
                    <a:gd name="T21" fmla="*/ 51 h 140"/>
                    <a:gd name="T22" fmla="*/ 56 w 125"/>
                    <a:gd name="T23" fmla="*/ 45 h 140"/>
                    <a:gd name="T24" fmla="*/ 61 w 125"/>
                    <a:gd name="T25" fmla="*/ 33 h 140"/>
                    <a:gd name="T26" fmla="*/ 68 w 125"/>
                    <a:gd name="T27" fmla="*/ 22 h 140"/>
                    <a:gd name="T28" fmla="*/ 74 w 125"/>
                    <a:gd name="T29" fmla="*/ 12 h 140"/>
                    <a:gd name="T30" fmla="*/ 80 w 125"/>
                    <a:gd name="T31" fmla="*/ 5 h 140"/>
                    <a:gd name="T32" fmla="*/ 85 w 125"/>
                    <a:gd name="T33" fmla="*/ 0 h 140"/>
                    <a:gd name="T34" fmla="*/ 90 w 125"/>
                    <a:gd name="T35" fmla="*/ 4 h 140"/>
                    <a:gd name="T36" fmla="*/ 93 w 125"/>
                    <a:gd name="T37" fmla="*/ 7 h 140"/>
                    <a:gd name="T38" fmla="*/ 93 w 125"/>
                    <a:gd name="T39" fmla="*/ 13 h 140"/>
                    <a:gd name="T40" fmla="*/ 94 w 125"/>
                    <a:gd name="T41" fmla="*/ 26 h 140"/>
                    <a:gd name="T42" fmla="*/ 95 w 125"/>
                    <a:gd name="T43" fmla="*/ 29 h 140"/>
                    <a:gd name="T44" fmla="*/ 97 w 125"/>
                    <a:gd name="T45" fmla="*/ 33 h 140"/>
                    <a:gd name="T46" fmla="*/ 99 w 125"/>
                    <a:gd name="T47" fmla="*/ 36 h 140"/>
                    <a:gd name="T48" fmla="*/ 100 w 125"/>
                    <a:gd name="T49" fmla="*/ 44 h 140"/>
                    <a:gd name="T50" fmla="*/ 102 w 125"/>
                    <a:gd name="T51" fmla="*/ 53 h 140"/>
                    <a:gd name="T52" fmla="*/ 104 w 125"/>
                    <a:gd name="T53" fmla="*/ 57 h 140"/>
                    <a:gd name="T54" fmla="*/ 108 w 125"/>
                    <a:gd name="T55" fmla="*/ 62 h 140"/>
                    <a:gd name="T56" fmla="*/ 113 w 125"/>
                    <a:gd name="T57" fmla="*/ 66 h 140"/>
                    <a:gd name="T58" fmla="*/ 119 w 125"/>
                    <a:gd name="T59" fmla="*/ 66 h 140"/>
                    <a:gd name="T60" fmla="*/ 122 w 125"/>
                    <a:gd name="T61" fmla="*/ 69 h 140"/>
                    <a:gd name="T62" fmla="*/ 125 w 125"/>
                    <a:gd name="T63" fmla="*/ 74 h 140"/>
                    <a:gd name="T64" fmla="*/ 124 w 125"/>
                    <a:gd name="T65" fmla="*/ 80 h 140"/>
                    <a:gd name="T66" fmla="*/ 121 w 125"/>
                    <a:gd name="T67" fmla="*/ 82 h 140"/>
                    <a:gd name="T68" fmla="*/ 112 w 125"/>
                    <a:gd name="T69" fmla="*/ 90 h 140"/>
                    <a:gd name="T70" fmla="*/ 105 w 125"/>
                    <a:gd name="T71" fmla="*/ 100 h 140"/>
                    <a:gd name="T72" fmla="*/ 98 w 125"/>
                    <a:gd name="T73" fmla="*/ 105 h 140"/>
                    <a:gd name="T74" fmla="*/ 92 w 125"/>
                    <a:gd name="T75" fmla="*/ 109 h 140"/>
                    <a:gd name="T76" fmla="*/ 87 w 125"/>
                    <a:gd name="T77" fmla="*/ 113 h 140"/>
                    <a:gd name="T78" fmla="*/ 84 w 125"/>
                    <a:gd name="T79" fmla="*/ 121 h 140"/>
                    <a:gd name="T80" fmla="*/ 80 w 125"/>
                    <a:gd name="T81" fmla="*/ 126 h 140"/>
                    <a:gd name="T82" fmla="*/ 76 w 125"/>
                    <a:gd name="T83" fmla="*/ 132 h 140"/>
                    <a:gd name="T84" fmla="*/ 74 w 125"/>
                    <a:gd name="T85" fmla="*/ 138 h 140"/>
                    <a:gd name="T86" fmla="*/ 72 w 125"/>
                    <a:gd name="T87" fmla="*/ 140 h 140"/>
                    <a:gd name="T88" fmla="*/ 66 w 125"/>
                    <a:gd name="T89" fmla="*/ 140 h 140"/>
                    <a:gd name="T90" fmla="*/ 64 w 125"/>
                    <a:gd name="T91" fmla="*/ 136 h 140"/>
                    <a:gd name="T92" fmla="*/ 60 w 125"/>
                    <a:gd name="T93" fmla="*/ 129 h 140"/>
                    <a:gd name="T94" fmla="*/ 56 w 125"/>
                    <a:gd name="T95" fmla="*/ 121 h 140"/>
                    <a:gd name="T96" fmla="*/ 52 w 125"/>
                    <a:gd name="T97" fmla="*/ 115 h 140"/>
                    <a:gd name="T98" fmla="*/ 47 w 125"/>
                    <a:gd name="T99" fmla="*/ 108 h 140"/>
                    <a:gd name="T100" fmla="*/ 44 w 125"/>
                    <a:gd name="T101" fmla="*/ 104 h 140"/>
                    <a:gd name="T102" fmla="*/ 43 w 125"/>
                    <a:gd name="T103" fmla="*/ 97 h 140"/>
                    <a:gd name="T104" fmla="*/ 39 w 125"/>
                    <a:gd name="T105" fmla="*/ 88 h 140"/>
                    <a:gd name="T106" fmla="*/ 34 w 125"/>
                    <a:gd name="T107" fmla="*/ 78 h 140"/>
                    <a:gd name="T108" fmla="*/ 30 w 125"/>
                    <a:gd name="T109" fmla="*/ 72 h 140"/>
                    <a:gd name="T110" fmla="*/ 23 w 125"/>
                    <a:gd name="T111" fmla="*/ 69 h 140"/>
                    <a:gd name="T112" fmla="*/ 16 w 125"/>
                    <a:gd name="T113" fmla="*/ 66 h 140"/>
                    <a:gd name="T114" fmla="*/ 9 w 125"/>
                    <a:gd name="T115" fmla="*/ 63 h 140"/>
                    <a:gd name="T116" fmla="*/ 4 w 125"/>
                    <a:gd name="T117" fmla="*/ 60 h 140"/>
                    <a:gd name="T118" fmla="*/ 0 w 125"/>
                    <a:gd name="T119" fmla="*/ 54 h 140"/>
                    <a:gd name="T120" fmla="*/ 2 w 125"/>
                    <a:gd name="T121" fmla="*/ 52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5" h="140">
                      <a:moveTo>
                        <a:pt x="2" y="52"/>
                      </a:move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40" y="55"/>
                        <a:pt x="40" y="55"/>
                        <a:pt x="40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5" y="46"/>
                        <a:pt x="56" y="45"/>
                      </a:cubicBezTo>
                      <a:cubicBezTo>
                        <a:pt x="57" y="44"/>
                        <a:pt x="61" y="33"/>
                        <a:pt x="61" y="3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12"/>
                        <a:pt x="93" y="13"/>
                      </a:cubicBezTo>
                      <a:cubicBezTo>
                        <a:pt x="93" y="14"/>
                        <a:pt x="94" y="26"/>
                        <a:pt x="94" y="26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9" y="35"/>
                        <a:pt x="99" y="36"/>
                      </a:cubicBezTo>
                      <a:cubicBezTo>
                        <a:pt x="99" y="38"/>
                        <a:pt x="100" y="43"/>
                        <a:pt x="100" y="44"/>
                      </a:cubicBezTo>
                      <a:cubicBezTo>
                        <a:pt x="100" y="45"/>
                        <a:pt x="102" y="53"/>
                        <a:pt x="102" y="53"/>
                      </a:cubicBezTo>
                      <a:cubicBezTo>
                        <a:pt x="104" y="57"/>
                        <a:pt x="104" y="57"/>
                        <a:pt x="104" y="57"/>
                      </a:cubicBezTo>
                      <a:cubicBezTo>
                        <a:pt x="108" y="62"/>
                        <a:pt x="108" y="62"/>
                        <a:pt x="108" y="62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2" y="81"/>
                        <a:pt x="121" y="82"/>
                      </a:cubicBezTo>
                      <a:cubicBezTo>
                        <a:pt x="120" y="83"/>
                        <a:pt x="115" y="88"/>
                        <a:pt x="112" y="90"/>
                      </a:cubicBezTo>
                      <a:cubicBezTo>
                        <a:pt x="110" y="93"/>
                        <a:pt x="105" y="100"/>
                        <a:pt x="105" y="100"/>
                      </a:cubicBezTo>
                      <a:cubicBezTo>
                        <a:pt x="98" y="105"/>
                        <a:pt x="98" y="105"/>
                        <a:pt x="98" y="105"/>
                      </a:cubicBezTo>
                      <a:cubicBezTo>
                        <a:pt x="98" y="105"/>
                        <a:pt x="94" y="108"/>
                        <a:pt x="92" y="109"/>
                      </a:cubicBezTo>
                      <a:cubicBezTo>
                        <a:pt x="90" y="110"/>
                        <a:pt x="87" y="113"/>
                        <a:pt x="87" y="113"/>
                      </a:cubicBezTo>
                      <a:cubicBezTo>
                        <a:pt x="87" y="114"/>
                        <a:pt x="84" y="121"/>
                        <a:pt x="84" y="121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4" y="138"/>
                        <a:pt x="73" y="140"/>
                        <a:pt x="72" y="140"/>
                      </a:cubicBezTo>
                      <a:cubicBezTo>
                        <a:pt x="70" y="140"/>
                        <a:pt x="66" y="140"/>
                        <a:pt x="66" y="140"/>
                      </a:cubicBezTo>
                      <a:cubicBezTo>
                        <a:pt x="66" y="140"/>
                        <a:pt x="65" y="137"/>
                        <a:pt x="64" y="136"/>
                      </a:cubicBezTo>
                      <a:cubicBezTo>
                        <a:pt x="63" y="135"/>
                        <a:pt x="61" y="131"/>
                        <a:pt x="60" y="129"/>
                      </a:cubicBezTo>
                      <a:cubicBezTo>
                        <a:pt x="59" y="127"/>
                        <a:pt x="56" y="121"/>
                        <a:pt x="56" y="121"/>
                      </a:cubicBezTo>
                      <a:cubicBezTo>
                        <a:pt x="56" y="121"/>
                        <a:pt x="53" y="117"/>
                        <a:pt x="52" y="115"/>
                      </a:cubicBezTo>
                      <a:cubicBezTo>
                        <a:pt x="51" y="114"/>
                        <a:pt x="49" y="109"/>
                        <a:pt x="47" y="108"/>
                      </a:cubicBezTo>
                      <a:cubicBezTo>
                        <a:pt x="46" y="107"/>
                        <a:pt x="44" y="104"/>
                        <a:pt x="44" y="104"/>
                      </a:cubicBezTo>
                      <a:cubicBezTo>
                        <a:pt x="44" y="104"/>
                        <a:pt x="44" y="99"/>
                        <a:pt x="43" y="97"/>
                      </a:cubicBezTo>
                      <a:cubicBezTo>
                        <a:pt x="43" y="96"/>
                        <a:pt x="41" y="89"/>
                        <a:pt x="39" y="88"/>
                      </a:cubicBezTo>
                      <a:cubicBezTo>
                        <a:pt x="38" y="86"/>
                        <a:pt x="35" y="78"/>
                        <a:pt x="34" y="78"/>
                      </a:cubicBezTo>
                      <a:cubicBezTo>
                        <a:pt x="33" y="77"/>
                        <a:pt x="32" y="73"/>
                        <a:pt x="30" y="72"/>
                      </a:cubicBezTo>
                      <a:cubicBezTo>
                        <a:pt x="28" y="72"/>
                        <a:pt x="25" y="71"/>
                        <a:pt x="23" y="69"/>
                      </a:cubicBezTo>
                      <a:cubicBezTo>
                        <a:pt x="21" y="68"/>
                        <a:pt x="17" y="67"/>
                        <a:pt x="16" y="66"/>
                      </a:cubicBezTo>
                      <a:cubicBezTo>
                        <a:pt x="14" y="66"/>
                        <a:pt x="12" y="63"/>
                        <a:pt x="9" y="63"/>
                      </a:cubicBezTo>
                      <a:cubicBezTo>
                        <a:pt x="7" y="62"/>
                        <a:pt x="5" y="61"/>
                        <a:pt x="4" y="60"/>
                      </a:cubicBezTo>
                      <a:cubicBezTo>
                        <a:pt x="3" y="59"/>
                        <a:pt x="0" y="56"/>
                        <a:pt x="0" y="54"/>
                      </a:cubicBezTo>
                      <a:cubicBezTo>
                        <a:pt x="0" y="53"/>
                        <a:pt x="2" y="52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1" name="Freeform 15"/>
                <p:cNvSpPr>
                  <a:spLocks/>
                </p:cNvSpPr>
                <p:nvPr/>
              </p:nvSpPr>
              <p:spPr bwMode="auto">
                <a:xfrm>
                  <a:off x="7815263" y="2403475"/>
                  <a:ext cx="666750" cy="542925"/>
                </a:xfrm>
                <a:custGeom>
                  <a:avLst/>
                  <a:gdLst>
                    <a:gd name="T0" fmla="*/ 145 w 177"/>
                    <a:gd name="T1" fmla="*/ 142 h 144"/>
                    <a:gd name="T2" fmla="*/ 126 w 177"/>
                    <a:gd name="T3" fmla="*/ 141 h 144"/>
                    <a:gd name="T4" fmla="*/ 117 w 177"/>
                    <a:gd name="T5" fmla="*/ 133 h 144"/>
                    <a:gd name="T6" fmla="*/ 105 w 177"/>
                    <a:gd name="T7" fmla="*/ 130 h 144"/>
                    <a:gd name="T8" fmla="*/ 96 w 177"/>
                    <a:gd name="T9" fmla="*/ 125 h 144"/>
                    <a:gd name="T10" fmla="*/ 91 w 177"/>
                    <a:gd name="T11" fmla="*/ 118 h 144"/>
                    <a:gd name="T12" fmla="*/ 84 w 177"/>
                    <a:gd name="T13" fmla="*/ 118 h 144"/>
                    <a:gd name="T14" fmla="*/ 77 w 177"/>
                    <a:gd name="T15" fmla="*/ 116 h 144"/>
                    <a:gd name="T16" fmla="*/ 70 w 177"/>
                    <a:gd name="T17" fmla="*/ 113 h 144"/>
                    <a:gd name="T18" fmla="*/ 56 w 177"/>
                    <a:gd name="T19" fmla="*/ 112 h 144"/>
                    <a:gd name="T20" fmla="*/ 44 w 177"/>
                    <a:gd name="T21" fmla="*/ 100 h 144"/>
                    <a:gd name="T22" fmla="*/ 37 w 177"/>
                    <a:gd name="T23" fmla="*/ 91 h 144"/>
                    <a:gd name="T24" fmla="*/ 35 w 177"/>
                    <a:gd name="T25" fmla="*/ 73 h 144"/>
                    <a:gd name="T26" fmla="*/ 32 w 177"/>
                    <a:gd name="T27" fmla="*/ 62 h 144"/>
                    <a:gd name="T28" fmla="*/ 35 w 177"/>
                    <a:gd name="T29" fmla="*/ 46 h 144"/>
                    <a:gd name="T30" fmla="*/ 28 w 177"/>
                    <a:gd name="T31" fmla="*/ 42 h 144"/>
                    <a:gd name="T32" fmla="*/ 7 w 177"/>
                    <a:gd name="T33" fmla="*/ 44 h 144"/>
                    <a:gd name="T34" fmla="*/ 0 w 177"/>
                    <a:gd name="T35" fmla="*/ 44 h 144"/>
                    <a:gd name="T36" fmla="*/ 5 w 177"/>
                    <a:gd name="T37" fmla="*/ 39 h 144"/>
                    <a:gd name="T38" fmla="*/ 15 w 177"/>
                    <a:gd name="T39" fmla="*/ 38 h 144"/>
                    <a:gd name="T40" fmla="*/ 30 w 177"/>
                    <a:gd name="T41" fmla="*/ 36 h 144"/>
                    <a:gd name="T42" fmla="*/ 43 w 177"/>
                    <a:gd name="T43" fmla="*/ 34 h 144"/>
                    <a:gd name="T44" fmla="*/ 49 w 177"/>
                    <a:gd name="T45" fmla="*/ 26 h 144"/>
                    <a:gd name="T46" fmla="*/ 65 w 177"/>
                    <a:gd name="T47" fmla="*/ 25 h 144"/>
                    <a:gd name="T48" fmla="*/ 71 w 177"/>
                    <a:gd name="T49" fmla="*/ 17 h 144"/>
                    <a:gd name="T50" fmla="*/ 74 w 177"/>
                    <a:gd name="T51" fmla="*/ 8 h 144"/>
                    <a:gd name="T52" fmla="*/ 81 w 177"/>
                    <a:gd name="T53" fmla="*/ 2 h 144"/>
                    <a:gd name="T54" fmla="*/ 88 w 177"/>
                    <a:gd name="T55" fmla="*/ 0 h 144"/>
                    <a:gd name="T56" fmla="*/ 100 w 177"/>
                    <a:gd name="T57" fmla="*/ 4 h 144"/>
                    <a:gd name="T58" fmla="*/ 112 w 177"/>
                    <a:gd name="T59" fmla="*/ 13 h 144"/>
                    <a:gd name="T60" fmla="*/ 120 w 177"/>
                    <a:gd name="T61" fmla="*/ 20 h 144"/>
                    <a:gd name="T62" fmla="*/ 126 w 177"/>
                    <a:gd name="T63" fmla="*/ 20 h 144"/>
                    <a:gd name="T64" fmla="*/ 132 w 177"/>
                    <a:gd name="T65" fmla="*/ 26 h 144"/>
                    <a:gd name="T66" fmla="*/ 132 w 177"/>
                    <a:gd name="T67" fmla="*/ 35 h 144"/>
                    <a:gd name="T68" fmla="*/ 132 w 177"/>
                    <a:gd name="T69" fmla="*/ 47 h 144"/>
                    <a:gd name="T70" fmla="*/ 132 w 177"/>
                    <a:gd name="T71" fmla="*/ 61 h 144"/>
                    <a:gd name="T72" fmla="*/ 132 w 177"/>
                    <a:gd name="T73" fmla="*/ 69 h 144"/>
                    <a:gd name="T74" fmla="*/ 133 w 177"/>
                    <a:gd name="T75" fmla="*/ 76 h 144"/>
                    <a:gd name="T76" fmla="*/ 143 w 177"/>
                    <a:gd name="T77" fmla="*/ 79 h 144"/>
                    <a:gd name="T78" fmla="*/ 165 w 177"/>
                    <a:gd name="T79" fmla="*/ 79 h 144"/>
                    <a:gd name="T80" fmla="*/ 172 w 177"/>
                    <a:gd name="T81" fmla="*/ 84 h 144"/>
                    <a:gd name="T82" fmla="*/ 175 w 177"/>
                    <a:gd name="T83" fmla="*/ 89 h 144"/>
                    <a:gd name="T84" fmla="*/ 171 w 177"/>
                    <a:gd name="T85" fmla="*/ 97 h 144"/>
                    <a:gd name="T86" fmla="*/ 177 w 177"/>
                    <a:gd name="T87" fmla="*/ 109 h 144"/>
                    <a:gd name="T88" fmla="*/ 175 w 177"/>
                    <a:gd name="T89" fmla="*/ 124 h 144"/>
                    <a:gd name="T90" fmla="*/ 156 w 177"/>
                    <a:gd name="T91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77" h="144">
                      <a:moveTo>
                        <a:pt x="156" y="144"/>
                      </a:moveTo>
                      <a:cubicBezTo>
                        <a:pt x="156" y="144"/>
                        <a:pt x="147" y="142"/>
                        <a:pt x="145" y="142"/>
                      </a:cubicBezTo>
                      <a:cubicBezTo>
                        <a:pt x="144" y="142"/>
                        <a:pt x="135" y="142"/>
                        <a:pt x="134" y="142"/>
                      </a:cubicBezTo>
                      <a:cubicBezTo>
                        <a:pt x="132" y="142"/>
                        <a:pt x="126" y="141"/>
                        <a:pt x="126" y="141"/>
                      </a:cubicBezTo>
                      <a:cubicBezTo>
                        <a:pt x="120" y="137"/>
                        <a:pt x="120" y="137"/>
                        <a:pt x="120" y="137"/>
                      </a:cubicBezTo>
                      <a:cubicBezTo>
                        <a:pt x="117" y="133"/>
                        <a:pt x="117" y="133"/>
                        <a:pt x="117" y="133"/>
                      </a:cubicBezTo>
                      <a:cubicBezTo>
                        <a:pt x="114" y="131"/>
                        <a:pt x="114" y="131"/>
                        <a:pt x="114" y="131"/>
                      </a:cubicBezTo>
                      <a:cubicBezTo>
                        <a:pt x="105" y="130"/>
                        <a:pt x="105" y="130"/>
                        <a:pt x="105" y="130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6" y="125"/>
                        <a:pt x="96" y="125"/>
                        <a:pt x="96" y="125"/>
                      </a:cubicBezTo>
                      <a:cubicBezTo>
                        <a:pt x="93" y="121"/>
                        <a:pt x="93" y="121"/>
                        <a:pt x="93" y="121"/>
                      </a:cubicBezTo>
                      <a:cubicBezTo>
                        <a:pt x="91" y="118"/>
                        <a:pt x="91" y="118"/>
                        <a:pt x="91" y="118"/>
                      </a:cubicBezTo>
                      <a:cubicBezTo>
                        <a:pt x="88" y="116"/>
                        <a:pt x="88" y="116"/>
                        <a:pt x="88" y="116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77" y="116"/>
                        <a:pt x="77" y="116"/>
                        <a:pt x="77" y="116"/>
                      </a:cubicBezTo>
                      <a:cubicBezTo>
                        <a:pt x="74" y="114"/>
                        <a:pt x="74" y="114"/>
                        <a:pt x="74" y="114"/>
                      </a:cubicBezTo>
                      <a:cubicBezTo>
                        <a:pt x="70" y="113"/>
                        <a:pt x="70" y="113"/>
                        <a:pt x="70" y="113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1" y="106"/>
                        <a:pt x="51" y="106"/>
                        <a:pt x="51" y="106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4" y="84"/>
                        <a:pt x="34" y="84"/>
                        <a:pt x="34" y="84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18" y="42"/>
                        <a:pt x="17" y="42"/>
                      </a:cubicBezTo>
                      <a:cubicBezTo>
                        <a:pt x="15" y="42"/>
                        <a:pt x="7" y="44"/>
                        <a:pt x="7" y="44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9" y="38"/>
                        <a:pt x="9" y="38"/>
                      </a:cubicBezTo>
                      <a:cubicBezTo>
                        <a:pt x="10" y="38"/>
                        <a:pt x="15" y="38"/>
                        <a:pt x="15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5" y="26"/>
                        <a:pt x="65" y="25"/>
                      </a:cubicBezTo>
                      <a:cubicBezTo>
                        <a:pt x="66" y="24"/>
                        <a:pt x="66" y="19"/>
                        <a:pt x="66" y="19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8" y="8"/>
                        <a:pt x="78" y="8"/>
                        <a:pt x="78" y="8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00" y="4"/>
                        <a:pt x="100" y="4"/>
                        <a:pt x="100" y="4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6" y="18"/>
                        <a:pt x="116" y="18"/>
                        <a:pt x="116" y="18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30" y="20"/>
                        <a:pt x="130" y="20"/>
                        <a:pt x="130" y="20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1" y="30"/>
                        <a:pt x="131" y="30"/>
                        <a:pt x="131" y="30"/>
                      </a:cubicBezTo>
                      <a:cubicBezTo>
                        <a:pt x="132" y="35"/>
                        <a:pt x="132" y="35"/>
                        <a:pt x="132" y="35"/>
                      </a:cubicBezTo>
                      <a:cubicBezTo>
                        <a:pt x="133" y="39"/>
                        <a:pt x="133" y="39"/>
                        <a:pt x="133" y="39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5"/>
                        <a:pt x="132" y="65"/>
                        <a:pt x="132" y="65"/>
                      </a:cubicBezTo>
                      <a:cubicBezTo>
                        <a:pt x="132" y="69"/>
                        <a:pt x="132" y="69"/>
                        <a:pt x="132" y="69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3" y="76"/>
                        <a:pt x="133" y="76"/>
                        <a:pt x="133" y="76"/>
                      </a:cubicBezTo>
                      <a:cubicBezTo>
                        <a:pt x="134" y="80"/>
                        <a:pt x="134" y="80"/>
                        <a:pt x="134" y="80"/>
                      </a:cubicBezTo>
                      <a:cubicBezTo>
                        <a:pt x="143" y="79"/>
                        <a:pt x="143" y="79"/>
                        <a:pt x="143" y="79"/>
                      </a:cubicBezTo>
                      <a:cubicBezTo>
                        <a:pt x="154" y="79"/>
                        <a:pt x="154" y="79"/>
                        <a:pt x="154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83"/>
                        <a:pt x="166" y="83"/>
                        <a:pt x="166" y="83"/>
                      </a:cubicBezTo>
                      <a:cubicBezTo>
                        <a:pt x="172" y="84"/>
                        <a:pt x="172" y="84"/>
                        <a:pt x="172" y="84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5" y="89"/>
                        <a:pt x="175" y="89"/>
                        <a:pt x="175" y="89"/>
                      </a:cubicBezTo>
                      <a:cubicBezTo>
                        <a:pt x="172" y="92"/>
                        <a:pt x="172" y="92"/>
                        <a:pt x="172" y="92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4" y="103"/>
                        <a:pt x="174" y="103"/>
                        <a:pt x="174" y="103"/>
                      </a:cubicBezTo>
                      <a:cubicBezTo>
                        <a:pt x="177" y="109"/>
                        <a:pt x="177" y="109"/>
                        <a:pt x="177" y="109"/>
                      </a:cubicBezTo>
                      <a:cubicBezTo>
                        <a:pt x="177" y="121"/>
                        <a:pt x="177" y="121"/>
                        <a:pt x="177" y="121"/>
                      </a:cubicBezTo>
                      <a:cubicBezTo>
                        <a:pt x="175" y="124"/>
                        <a:pt x="175" y="124"/>
                        <a:pt x="175" y="124"/>
                      </a:cubicBezTo>
                      <a:cubicBezTo>
                        <a:pt x="169" y="132"/>
                        <a:pt x="169" y="132"/>
                        <a:pt x="169" y="132"/>
                      </a:cubicBezTo>
                      <a:lnTo>
                        <a:pt x="156" y="14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2" name="Freeform 26"/>
                <p:cNvSpPr>
                  <a:spLocks/>
                </p:cNvSpPr>
                <p:nvPr/>
              </p:nvSpPr>
              <p:spPr bwMode="auto">
                <a:xfrm>
                  <a:off x="9444038" y="2122488"/>
                  <a:ext cx="455612" cy="796925"/>
                </a:xfrm>
                <a:custGeom>
                  <a:avLst/>
                  <a:gdLst>
                    <a:gd name="T0" fmla="*/ 61 w 121"/>
                    <a:gd name="T1" fmla="*/ 1 h 212"/>
                    <a:gd name="T2" fmla="*/ 74 w 121"/>
                    <a:gd name="T3" fmla="*/ 6 h 212"/>
                    <a:gd name="T4" fmla="*/ 79 w 121"/>
                    <a:gd name="T5" fmla="*/ 21 h 212"/>
                    <a:gd name="T6" fmla="*/ 77 w 121"/>
                    <a:gd name="T7" fmla="*/ 41 h 212"/>
                    <a:gd name="T8" fmla="*/ 73 w 121"/>
                    <a:gd name="T9" fmla="*/ 50 h 212"/>
                    <a:gd name="T10" fmla="*/ 80 w 121"/>
                    <a:gd name="T11" fmla="*/ 59 h 212"/>
                    <a:gd name="T12" fmla="*/ 87 w 121"/>
                    <a:gd name="T13" fmla="*/ 69 h 212"/>
                    <a:gd name="T14" fmla="*/ 101 w 121"/>
                    <a:gd name="T15" fmla="*/ 72 h 212"/>
                    <a:gd name="T16" fmla="*/ 101 w 121"/>
                    <a:gd name="T17" fmla="*/ 82 h 212"/>
                    <a:gd name="T18" fmla="*/ 93 w 121"/>
                    <a:gd name="T19" fmla="*/ 89 h 212"/>
                    <a:gd name="T20" fmla="*/ 91 w 121"/>
                    <a:gd name="T21" fmla="*/ 99 h 212"/>
                    <a:gd name="T22" fmla="*/ 98 w 121"/>
                    <a:gd name="T23" fmla="*/ 109 h 212"/>
                    <a:gd name="T24" fmla="*/ 101 w 121"/>
                    <a:gd name="T25" fmla="*/ 118 h 212"/>
                    <a:gd name="T26" fmla="*/ 106 w 121"/>
                    <a:gd name="T27" fmla="*/ 128 h 212"/>
                    <a:gd name="T28" fmla="*/ 113 w 121"/>
                    <a:gd name="T29" fmla="*/ 133 h 212"/>
                    <a:gd name="T30" fmla="*/ 121 w 121"/>
                    <a:gd name="T31" fmla="*/ 137 h 212"/>
                    <a:gd name="T32" fmla="*/ 113 w 121"/>
                    <a:gd name="T33" fmla="*/ 144 h 212"/>
                    <a:gd name="T34" fmla="*/ 107 w 121"/>
                    <a:gd name="T35" fmla="*/ 154 h 212"/>
                    <a:gd name="T36" fmla="*/ 106 w 121"/>
                    <a:gd name="T37" fmla="*/ 165 h 212"/>
                    <a:gd name="T38" fmla="*/ 112 w 121"/>
                    <a:gd name="T39" fmla="*/ 172 h 212"/>
                    <a:gd name="T40" fmla="*/ 110 w 121"/>
                    <a:gd name="T41" fmla="*/ 185 h 212"/>
                    <a:gd name="T42" fmla="*/ 111 w 121"/>
                    <a:gd name="T43" fmla="*/ 194 h 212"/>
                    <a:gd name="T44" fmla="*/ 107 w 121"/>
                    <a:gd name="T45" fmla="*/ 200 h 212"/>
                    <a:gd name="T46" fmla="*/ 88 w 121"/>
                    <a:gd name="T47" fmla="*/ 207 h 212"/>
                    <a:gd name="T48" fmla="*/ 73 w 121"/>
                    <a:gd name="T49" fmla="*/ 210 h 212"/>
                    <a:gd name="T50" fmla="*/ 65 w 121"/>
                    <a:gd name="T51" fmla="*/ 209 h 212"/>
                    <a:gd name="T52" fmla="*/ 56 w 121"/>
                    <a:gd name="T53" fmla="*/ 205 h 212"/>
                    <a:gd name="T54" fmla="*/ 47 w 121"/>
                    <a:gd name="T55" fmla="*/ 198 h 212"/>
                    <a:gd name="T56" fmla="*/ 36 w 121"/>
                    <a:gd name="T57" fmla="*/ 199 h 212"/>
                    <a:gd name="T58" fmla="*/ 28 w 121"/>
                    <a:gd name="T59" fmla="*/ 207 h 212"/>
                    <a:gd name="T60" fmla="*/ 18 w 121"/>
                    <a:gd name="T61" fmla="*/ 203 h 212"/>
                    <a:gd name="T62" fmla="*/ 10 w 121"/>
                    <a:gd name="T63" fmla="*/ 192 h 212"/>
                    <a:gd name="T64" fmla="*/ 2 w 121"/>
                    <a:gd name="T65" fmla="*/ 192 h 212"/>
                    <a:gd name="T66" fmla="*/ 0 w 121"/>
                    <a:gd name="T67" fmla="*/ 168 h 212"/>
                    <a:gd name="T68" fmla="*/ 6 w 121"/>
                    <a:gd name="T69" fmla="*/ 137 h 212"/>
                    <a:gd name="T70" fmla="*/ 13 w 121"/>
                    <a:gd name="T71" fmla="*/ 120 h 212"/>
                    <a:gd name="T72" fmla="*/ 16 w 121"/>
                    <a:gd name="T73" fmla="*/ 104 h 212"/>
                    <a:gd name="T74" fmla="*/ 28 w 121"/>
                    <a:gd name="T75" fmla="*/ 92 h 212"/>
                    <a:gd name="T76" fmla="*/ 34 w 121"/>
                    <a:gd name="T77" fmla="*/ 81 h 212"/>
                    <a:gd name="T78" fmla="*/ 36 w 121"/>
                    <a:gd name="T79" fmla="*/ 67 h 212"/>
                    <a:gd name="T80" fmla="*/ 35 w 121"/>
                    <a:gd name="T81" fmla="*/ 53 h 212"/>
                    <a:gd name="T82" fmla="*/ 44 w 121"/>
                    <a:gd name="T83" fmla="*/ 41 h 212"/>
                    <a:gd name="T84" fmla="*/ 55 w 121"/>
                    <a:gd name="T85" fmla="*/ 30 h 212"/>
                    <a:gd name="T86" fmla="*/ 60 w 121"/>
                    <a:gd name="T87" fmla="*/ 15 h 212"/>
                    <a:gd name="T88" fmla="*/ 56 w 121"/>
                    <a:gd name="T89" fmla="*/ 3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1" h="212">
                      <a:moveTo>
                        <a:pt x="54" y="0"/>
                      </a:moveTo>
                      <a:cubicBezTo>
                        <a:pt x="61" y="1"/>
                        <a:pt x="61" y="1"/>
                        <a:pt x="61" y="1"/>
                      </a:cubicBezTo>
                      <a:cubicBezTo>
                        <a:pt x="67" y="3"/>
                        <a:pt x="67" y="3"/>
                        <a:pt x="67" y="3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3" y="64"/>
                        <a:pt x="83" y="64"/>
                        <a:pt x="83" y="64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94" y="72"/>
                        <a:pt x="94" y="72"/>
                        <a:pt x="94" y="72"/>
                      </a:cubicBezTo>
                      <a:cubicBezTo>
                        <a:pt x="101" y="72"/>
                        <a:pt x="101" y="72"/>
                        <a:pt x="101" y="72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1" y="82"/>
                        <a:pt x="101" y="82"/>
                        <a:pt x="101" y="82"/>
                      </a:cubicBezTo>
                      <a:cubicBezTo>
                        <a:pt x="96" y="84"/>
                        <a:pt x="96" y="84"/>
                        <a:pt x="96" y="84"/>
                      </a:cubicBezTo>
                      <a:cubicBezTo>
                        <a:pt x="93" y="89"/>
                        <a:pt x="93" y="89"/>
                        <a:pt x="93" y="89"/>
                      </a:cubicBezTo>
                      <a:cubicBezTo>
                        <a:pt x="92" y="94"/>
                        <a:pt x="92" y="94"/>
                        <a:pt x="92" y="94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3" y="103"/>
                        <a:pt x="93" y="103"/>
                        <a:pt x="93" y="103"/>
                      </a:cubicBezTo>
                      <a:cubicBezTo>
                        <a:pt x="98" y="109"/>
                        <a:pt x="98" y="109"/>
                        <a:pt x="98" y="109"/>
                      </a:cubicBezTo>
                      <a:cubicBezTo>
                        <a:pt x="101" y="113"/>
                        <a:pt x="101" y="113"/>
                        <a:pt x="101" y="113"/>
                      </a:cubicBezTo>
                      <a:cubicBezTo>
                        <a:pt x="101" y="118"/>
                        <a:pt x="101" y="118"/>
                        <a:pt x="101" y="118"/>
                      </a:cubicBezTo>
                      <a:cubicBezTo>
                        <a:pt x="103" y="122"/>
                        <a:pt x="103" y="122"/>
                        <a:pt x="103" y="122"/>
                      </a:cubicBezTo>
                      <a:cubicBezTo>
                        <a:pt x="106" y="128"/>
                        <a:pt x="106" y="128"/>
                        <a:pt x="106" y="128"/>
                      </a:cubicBezTo>
                      <a:cubicBezTo>
                        <a:pt x="109" y="130"/>
                        <a:pt x="109" y="130"/>
                        <a:pt x="109" y="130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21" y="137"/>
                        <a:pt x="121" y="137"/>
                        <a:pt x="121" y="137"/>
                      </a:cubicBezTo>
                      <a:cubicBezTo>
                        <a:pt x="117" y="139"/>
                        <a:pt x="117" y="139"/>
                        <a:pt x="117" y="139"/>
                      </a:cubicBezTo>
                      <a:cubicBezTo>
                        <a:pt x="113" y="144"/>
                        <a:pt x="113" y="144"/>
                        <a:pt x="113" y="144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6" y="161"/>
                        <a:pt x="106" y="161"/>
                        <a:pt x="106" y="161"/>
                      </a:cubicBezTo>
                      <a:cubicBezTo>
                        <a:pt x="106" y="165"/>
                        <a:pt x="106" y="165"/>
                        <a:pt x="106" y="165"/>
                      </a:cubicBezTo>
                      <a:cubicBezTo>
                        <a:pt x="112" y="169"/>
                        <a:pt x="112" y="169"/>
                        <a:pt x="112" y="169"/>
                      </a:cubicBezTo>
                      <a:cubicBezTo>
                        <a:pt x="112" y="169"/>
                        <a:pt x="112" y="170"/>
                        <a:pt x="112" y="172"/>
                      </a:cubicBezTo>
                      <a:cubicBezTo>
                        <a:pt x="111" y="174"/>
                        <a:pt x="112" y="182"/>
                        <a:pt x="112" y="182"/>
                      </a:cubicBezTo>
                      <a:cubicBezTo>
                        <a:pt x="110" y="185"/>
                        <a:pt x="110" y="185"/>
                        <a:pt x="110" y="185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1" y="194"/>
                        <a:pt x="111" y="194"/>
                        <a:pt x="111" y="194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07" y="200"/>
                        <a:pt x="107" y="200"/>
                        <a:pt x="107" y="200"/>
                      </a:cubicBezTo>
                      <a:cubicBezTo>
                        <a:pt x="96" y="205"/>
                        <a:pt x="96" y="205"/>
                        <a:pt x="96" y="205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2" y="212"/>
                        <a:pt x="72" y="212"/>
                        <a:pt x="72" y="212"/>
                      </a:cubicBezTo>
                      <a:cubicBezTo>
                        <a:pt x="65" y="209"/>
                        <a:pt x="65" y="209"/>
                        <a:pt x="65" y="209"/>
                      </a:cubicBezTo>
                      <a:cubicBezTo>
                        <a:pt x="60" y="207"/>
                        <a:pt x="60" y="207"/>
                        <a:pt x="60" y="207"/>
                      </a:cubicBezTo>
                      <a:cubicBezTo>
                        <a:pt x="56" y="205"/>
                        <a:pt x="56" y="205"/>
                        <a:pt x="56" y="205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3" y="198"/>
                        <a:pt x="43" y="198"/>
                        <a:pt x="43" y="198"/>
                      </a:cubicBezTo>
                      <a:cubicBezTo>
                        <a:pt x="36" y="199"/>
                        <a:pt x="36" y="199"/>
                        <a:pt x="36" y="199"/>
                      </a:cubicBezTo>
                      <a:cubicBezTo>
                        <a:pt x="31" y="202"/>
                        <a:pt x="31" y="202"/>
                        <a:pt x="31" y="202"/>
                      </a:cubicBezTo>
                      <a:cubicBezTo>
                        <a:pt x="28" y="207"/>
                        <a:pt x="28" y="207"/>
                        <a:pt x="28" y="207"/>
                      </a:cubicBezTo>
                      <a:cubicBezTo>
                        <a:pt x="23" y="205"/>
                        <a:pt x="23" y="205"/>
                        <a:pt x="23" y="205"/>
                      </a:cubicBezTo>
                      <a:cubicBezTo>
                        <a:pt x="18" y="203"/>
                        <a:pt x="18" y="203"/>
                        <a:pt x="18" y="203"/>
                      </a:cubicBezTo>
                      <a:cubicBezTo>
                        <a:pt x="14" y="200"/>
                        <a:pt x="14" y="200"/>
                        <a:pt x="14" y="200"/>
                      </a:cubicBezTo>
                      <a:cubicBezTo>
                        <a:pt x="10" y="192"/>
                        <a:pt x="10" y="192"/>
                        <a:pt x="10" y="192"/>
                      </a:cubicBezTo>
                      <a:cubicBezTo>
                        <a:pt x="10" y="192"/>
                        <a:pt x="11" y="188"/>
                        <a:pt x="9" y="188"/>
                      </a:cubicBezTo>
                      <a:cubicBezTo>
                        <a:pt x="7" y="188"/>
                        <a:pt x="2" y="192"/>
                        <a:pt x="2" y="192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2" y="151"/>
                        <a:pt x="2" y="151"/>
                        <a:pt x="2" y="151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10"/>
                        <a:pt x="13" y="110"/>
                        <a:pt x="13" y="110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56" y="3"/>
                        <a:pt x="56" y="3"/>
                        <a:pt x="56" y="3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3" name="Freeform 35"/>
                <p:cNvSpPr>
                  <a:spLocks/>
                </p:cNvSpPr>
                <p:nvPr/>
              </p:nvSpPr>
              <p:spPr bwMode="auto">
                <a:xfrm>
                  <a:off x="9455150" y="1611313"/>
                  <a:ext cx="184150" cy="138113"/>
                </a:xfrm>
                <a:custGeom>
                  <a:avLst/>
                  <a:gdLst>
                    <a:gd name="T0" fmla="*/ 2 w 49"/>
                    <a:gd name="T1" fmla="*/ 37 h 37"/>
                    <a:gd name="T2" fmla="*/ 5 w 49"/>
                    <a:gd name="T3" fmla="*/ 35 h 37"/>
                    <a:gd name="T4" fmla="*/ 9 w 49"/>
                    <a:gd name="T5" fmla="*/ 34 h 37"/>
                    <a:gd name="T6" fmla="*/ 11 w 49"/>
                    <a:gd name="T7" fmla="*/ 35 h 37"/>
                    <a:gd name="T8" fmla="*/ 14 w 49"/>
                    <a:gd name="T9" fmla="*/ 36 h 37"/>
                    <a:gd name="T10" fmla="*/ 17 w 49"/>
                    <a:gd name="T11" fmla="*/ 34 h 37"/>
                    <a:gd name="T12" fmla="*/ 20 w 49"/>
                    <a:gd name="T13" fmla="*/ 31 h 37"/>
                    <a:gd name="T14" fmla="*/ 23 w 49"/>
                    <a:gd name="T15" fmla="*/ 30 h 37"/>
                    <a:gd name="T16" fmla="*/ 27 w 49"/>
                    <a:gd name="T17" fmla="*/ 31 h 37"/>
                    <a:gd name="T18" fmla="*/ 29 w 49"/>
                    <a:gd name="T19" fmla="*/ 30 h 37"/>
                    <a:gd name="T20" fmla="*/ 33 w 49"/>
                    <a:gd name="T21" fmla="*/ 26 h 37"/>
                    <a:gd name="T22" fmla="*/ 39 w 49"/>
                    <a:gd name="T23" fmla="*/ 25 h 37"/>
                    <a:gd name="T24" fmla="*/ 43 w 49"/>
                    <a:gd name="T25" fmla="*/ 19 h 37"/>
                    <a:gd name="T26" fmla="*/ 47 w 49"/>
                    <a:gd name="T27" fmla="*/ 13 h 37"/>
                    <a:gd name="T28" fmla="*/ 48 w 49"/>
                    <a:gd name="T29" fmla="*/ 9 h 37"/>
                    <a:gd name="T30" fmla="*/ 49 w 49"/>
                    <a:gd name="T31" fmla="*/ 4 h 37"/>
                    <a:gd name="T32" fmla="*/ 41 w 49"/>
                    <a:gd name="T33" fmla="*/ 3 h 37"/>
                    <a:gd name="T34" fmla="*/ 36 w 49"/>
                    <a:gd name="T35" fmla="*/ 2 h 37"/>
                    <a:gd name="T36" fmla="*/ 29 w 49"/>
                    <a:gd name="T37" fmla="*/ 2 h 37"/>
                    <a:gd name="T38" fmla="*/ 26 w 49"/>
                    <a:gd name="T39" fmla="*/ 3 h 37"/>
                    <a:gd name="T40" fmla="*/ 20 w 49"/>
                    <a:gd name="T41" fmla="*/ 3 h 37"/>
                    <a:gd name="T42" fmla="*/ 15 w 49"/>
                    <a:gd name="T43" fmla="*/ 1 h 37"/>
                    <a:gd name="T44" fmla="*/ 10 w 49"/>
                    <a:gd name="T45" fmla="*/ 0 h 37"/>
                    <a:gd name="T46" fmla="*/ 5 w 49"/>
                    <a:gd name="T47" fmla="*/ 1 h 37"/>
                    <a:gd name="T48" fmla="*/ 3 w 49"/>
                    <a:gd name="T49" fmla="*/ 6 h 37"/>
                    <a:gd name="T50" fmla="*/ 2 w 49"/>
                    <a:gd name="T51" fmla="*/ 10 h 37"/>
                    <a:gd name="T52" fmla="*/ 2 w 49"/>
                    <a:gd name="T53" fmla="*/ 15 h 37"/>
                    <a:gd name="T54" fmla="*/ 2 w 49"/>
                    <a:gd name="T55" fmla="*/ 22 h 37"/>
                    <a:gd name="T56" fmla="*/ 0 w 49"/>
                    <a:gd name="T57" fmla="*/ 30 h 37"/>
                    <a:gd name="T58" fmla="*/ 0 w 49"/>
                    <a:gd name="T59" fmla="*/ 36 h 37"/>
                    <a:gd name="T60" fmla="*/ 2 w 49"/>
                    <a:gd name="T61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9" h="37">
                      <a:moveTo>
                        <a:pt x="2" y="37"/>
                      </a:move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21"/>
                        <a:pt x="2" y="22"/>
                      </a:cubicBezTo>
                      <a:cubicBezTo>
                        <a:pt x="1" y="23"/>
                        <a:pt x="0" y="30"/>
                        <a:pt x="0" y="30"/>
                      </a:cubicBezTo>
                      <a:cubicBezTo>
                        <a:pt x="0" y="36"/>
                        <a:pt x="0" y="36"/>
                        <a:pt x="0" y="36"/>
                      </a:cubicBezTo>
                      <a:lnTo>
                        <a:pt x="2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4" name="Freeform 36"/>
                <p:cNvSpPr>
                  <a:spLocks/>
                </p:cNvSpPr>
                <p:nvPr/>
              </p:nvSpPr>
              <p:spPr bwMode="auto">
                <a:xfrm>
                  <a:off x="9523413" y="1570038"/>
                  <a:ext cx="30162" cy="30163"/>
                </a:xfrm>
                <a:custGeom>
                  <a:avLst/>
                  <a:gdLst>
                    <a:gd name="T0" fmla="*/ 7 w 19"/>
                    <a:gd name="T1" fmla="*/ 19 h 19"/>
                    <a:gd name="T2" fmla="*/ 19 w 19"/>
                    <a:gd name="T3" fmla="*/ 9 h 19"/>
                    <a:gd name="T4" fmla="*/ 14 w 19"/>
                    <a:gd name="T5" fmla="*/ 0 h 19"/>
                    <a:gd name="T6" fmla="*/ 5 w 19"/>
                    <a:gd name="T7" fmla="*/ 2 h 19"/>
                    <a:gd name="T8" fmla="*/ 0 w 19"/>
                    <a:gd name="T9" fmla="*/ 11 h 19"/>
                    <a:gd name="T10" fmla="*/ 7 w 19"/>
                    <a:gd name="T1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9">
                      <a:moveTo>
                        <a:pt x="7" y="19"/>
                      </a:moveTo>
                      <a:lnTo>
                        <a:pt x="19" y="9"/>
                      </a:lnTo>
                      <a:lnTo>
                        <a:pt x="14" y="0"/>
                      </a:lnTo>
                      <a:lnTo>
                        <a:pt x="5" y="2"/>
                      </a:lnTo>
                      <a:lnTo>
                        <a:pt x="0" y="11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5" name="Freeform 37"/>
                <p:cNvSpPr>
                  <a:spLocks/>
                </p:cNvSpPr>
                <p:nvPr/>
              </p:nvSpPr>
              <p:spPr bwMode="auto">
                <a:xfrm>
                  <a:off x="9466263" y="1539875"/>
                  <a:ext cx="53975" cy="41275"/>
                </a:xfrm>
                <a:custGeom>
                  <a:avLst/>
                  <a:gdLst>
                    <a:gd name="T0" fmla="*/ 14 w 14"/>
                    <a:gd name="T1" fmla="*/ 2 h 11"/>
                    <a:gd name="T2" fmla="*/ 12 w 14"/>
                    <a:gd name="T3" fmla="*/ 8 h 11"/>
                    <a:gd name="T4" fmla="*/ 11 w 14"/>
                    <a:gd name="T5" fmla="*/ 11 h 11"/>
                    <a:gd name="T6" fmla="*/ 7 w 14"/>
                    <a:gd name="T7" fmla="*/ 10 h 11"/>
                    <a:gd name="T8" fmla="*/ 0 w 14"/>
                    <a:gd name="T9" fmla="*/ 10 h 11"/>
                    <a:gd name="T10" fmla="*/ 2 w 14"/>
                    <a:gd name="T11" fmla="*/ 5 h 11"/>
                    <a:gd name="T12" fmla="*/ 7 w 14"/>
                    <a:gd name="T13" fmla="*/ 0 h 11"/>
                    <a:gd name="T14" fmla="*/ 14 w 14"/>
                    <a:gd name="T15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1">
                      <a:moveTo>
                        <a:pt x="14" y="2"/>
                      </a:move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8" y="10"/>
                        <a:pt x="7" y="10"/>
                      </a:cubicBezTo>
                      <a:cubicBezTo>
                        <a:pt x="6" y="10"/>
                        <a:pt x="0" y="10"/>
                        <a:pt x="0" y="1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6" name="Freeform 38"/>
                <p:cNvSpPr>
                  <a:spLocks/>
                </p:cNvSpPr>
                <p:nvPr/>
              </p:nvSpPr>
              <p:spPr bwMode="auto">
                <a:xfrm>
                  <a:off x="9388475" y="1576388"/>
                  <a:ext cx="44450" cy="57150"/>
                </a:xfrm>
                <a:custGeom>
                  <a:avLst/>
                  <a:gdLst>
                    <a:gd name="T0" fmla="*/ 16 w 28"/>
                    <a:gd name="T1" fmla="*/ 22 h 36"/>
                    <a:gd name="T2" fmla="*/ 2 w 28"/>
                    <a:gd name="T3" fmla="*/ 36 h 36"/>
                    <a:gd name="T4" fmla="*/ 0 w 28"/>
                    <a:gd name="T5" fmla="*/ 22 h 36"/>
                    <a:gd name="T6" fmla="*/ 4 w 28"/>
                    <a:gd name="T7" fmla="*/ 7 h 36"/>
                    <a:gd name="T8" fmla="*/ 16 w 28"/>
                    <a:gd name="T9" fmla="*/ 0 h 36"/>
                    <a:gd name="T10" fmla="*/ 28 w 28"/>
                    <a:gd name="T11" fmla="*/ 0 h 36"/>
                    <a:gd name="T12" fmla="*/ 28 w 28"/>
                    <a:gd name="T13" fmla="*/ 7 h 36"/>
                    <a:gd name="T14" fmla="*/ 23 w 28"/>
                    <a:gd name="T15" fmla="*/ 17 h 36"/>
                    <a:gd name="T16" fmla="*/ 16 w 28"/>
                    <a:gd name="T17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36">
                      <a:moveTo>
                        <a:pt x="16" y="22"/>
                      </a:moveTo>
                      <a:lnTo>
                        <a:pt x="2" y="36"/>
                      </a:lnTo>
                      <a:lnTo>
                        <a:pt x="0" y="22"/>
                      </a:lnTo>
                      <a:lnTo>
                        <a:pt x="4" y="7"/>
                      </a:lnTo>
                      <a:lnTo>
                        <a:pt x="16" y="0"/>
                      </a:lnTo>
                      <a:lnTo>
                        <a:pt x="28" y="0"/>
                      </a:lnTo>
                      <a:lnTo>
                        <a:pt x="28" y="7"/>
                      </a:lnTo>
                      <a:lnTo>
                        <a:pt x="23" y="17"/>
                      </a:lnTo>
                      <a:lnTo>
                        <a:pt x="16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7" name="Freeform 39"/>
                <p:cNvSpPr>
                  <a:spLocks/>
                </p:cNvSpPr>
                <p:nvPr/>
              </p:nvSpPr>
              <p:spPr bwMode="auto">
                <a:xfrm>
                  <a:off x="9312275" y="1652588"/>
                  <a:ext cx="46037" cy="63500"/>
                </a:xfrm>
                <a:custGeom>
                  <a:avLst/>
                  <a:gdLst>
                    <a:gd name="T0" fmla="*/ 29 w 29"/>
                    <a:gd name="T1" fmla="*/ 9 h 40"/>
                    <a:gd name="T2" fmla="*/ 19 w 29"/>
                    <a:gd name="T3" fmla="*/ 21 h 40"/>
                    <a:gd name="T4" fmla="*/ 10 w 29"/>
                    <a:gd name="T5" fmla="*/ 35 h 40"/>
                    <a:gd name="T6" fmla="*/ 0 w 29"/>
                    <a:gd name="T7" fmla="*/ 40 h 40"/>
                    <a:gd name="T8" fmla="*/ 7 w 29"/>
                    <a:gd name="T9" fmla="*/ 23 h 40"/>
                    <a:gd name="T10" fmla="*/ 17 w 29"/>
                    <a:gd name="T11" fmla="*/ 4 h 40"/>
                    <a:gd name="T12" fmla="*/ 24 w 29"/>
                    <a:gd name="T13" fmla="*/ 0 h 40"/>
                    <a:gd name="T14" fmla="*/ 29 w 29"/>
                    <a:gd name="T15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40">
                      <a:moveTo>
                        <a:pt x="29" y="9"/>
                      </a:moveTo>
                      <a:lnTo>
                        <a:pt x="19" y="21"/>
                      </a:lnTo>
                      <a:lnTo>
                        <a:pt x="10" y="35"/>
                      </a:lnTo>
                      <a:lnTo>
                        <a:pt x="0" y="40"/>
                      </a:lnTo>
                      <a:lnTo>
                        <a:pt x="7" y="23"/>
                      </a:lnTo>
                      <a:lnTo>
                        <a:pt x="17" y="4"/>
                      </a:lnTo>
                      <a:lnTo>
                        <a:pt x="24" y="0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8" name="Freeform 40"/>
                <p:cNvSpPr>
                  <a:spLocks/>
                </p:cNvSpPr>
                <p:nvPr/>
              </p:nvSpPr>
              <p:spPr bwMode="auto">
                <a:xfrm>
                  <a:off x="9402763" y="1655763"/>
                  <a:ext cx="41275" cy="26988"/>
                </a:xfrm>
                <a:custGeom>
                  <a:avLst/>
                  <a:gdLst>
                    <a:gd name="T0" fmla="*/ 12 w 26"/>
                    <a:gd name="T1" fmla="*/ 2 h 17"/>
                    <a:gd name="T2" fmla="*/ 5 w 26"/>
                    <a:gd name="T3" fmla="*/ 5 h 17"/>
                    <a:gd name="T4" fmla="*/ 0 w 26"/>
                    <a:gd name="T5" fmla="*/ 12 h 17"/>
                    <a:gd name="T6" fmla="*/ 7 w 26"/>
                    <a:gd name="T7" fmla="*/ 14 h 17"/>
                    <a:gd name="T8" fmla="*/ 14 w 26"/>
                    <a:gd name="T9" fmla="*/ 17 h 17"/>
                    <a:gd name="T10" fmla="*/ 26 w 26"/>
                    <a:gd name="T11" fmla="*/ 10 h 17"/>
                    <a:gd name="T12" fmla="*/ 19 w 26"/>
                    <a:gd name="T13" fmla="*/ 0 h 17"/>
                    <a:gd name="T14" fmla="*/ 12 w 26"/>
                    <a:gd name="T15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17">
                      <a:moveTo>
                        <a:pt x="12" y="2"/>
                      </a:moveTo>
                      <a:lnTo>
                        <a:pt x="5" y="5"/>
                      </a:lnTo>
                      <a:lnTo>
                        <a:pt x="0" y="12"/>
                      </a:lnTo>
                      <a:lnTo>
                        <a:pt x="7" y="14"/>
                      </a:lnTo>
                      <a:lnTo>
                        <a:pt x="14" y="17"/>
                      </a:lnTo>
                      <a:lnTo>
                        <a:pt x="26" y="1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9" name="Freeform 41"/>
                <p:cNvSpPr>
                  <a:spLocks/>
                </p:cNvSpPr>
                <p:nvPr/>
              </p:nvSpPr>
              <p:spPr bwMode="auto">
                <a:xfrm>
                  <a:off x="9429750" y="1603375"/>
                  <a:ext cx="19050" cy="22225"/>
                </a:xfrm>
                <a:custGeom>
                  <a:avLst/>
                  <a:gdLst>
                    <a:gd name="T0" fmla="*/ 0 w 12"/>
                    <a:gd name="T1" fmla="*/ 14 h 14"/>
                    <a:gd name="T2" fmla="*/ 9 w 12"/>
                    <a:gd name="T3" fmla="*/ 14 h 14"/>
                    <a:gd name="T4" fmla="*/ 12 w 12"/>
                    <a:gd name="T5" fmla="*/ 0 h 14"/>
                    <a:gd name="T6" fmla="*/ 2 w 12"/>
                    <a:gd name="T7" fmla="*/ 5 h 14"/>
                    <a:gd name="T8" fmla="*/ 0 w 1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4">
                      <a:moveTo>
                        <a:pt x="0" y="14"/>
                      </a:moveTo>
                      <a:lnTo>
                        <a:pt x="9" y="14"/>
                      </a:lnTo>
                      <a:lnTo>
                        <a:pt x="12" y="0"/>
                      </a:lnTo>
                      <a:lnTo>
                        <a:pt x="2" y="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80" name="Freeform 42"/>
                <p:cNvSpPr>
                  <a:spLocks/>
                </p:cNvSpPr>
                <p:nvPr/>
              </p:nvSpPr>
              <p:spPr bwMode="auto">
                <a:xfrm>
                  <a:off x="9418638" y="1701800"/>
                  <a:ext cx="22225" cy="25400"/>
                </a:xfrm>
                <a:custGeom>
                  <a:avLst/>
                  <a:gdLst>
                    <a:gd name="T0" fmla="*/ 14 w 14"/>
                    <a:gd name="T1" fmla="*/ 7 h 16"/>
                    <a:gd name="T2" fmla="*/ 11 w 14"/>
                    <a:gd name="T3" fmla="*/ 16 h 16"/>
                    <a:gd name="T4" fmla="*/ 2 w 14"/>
                    <a:gd name="T5" fmla="*/ 16 h 16"/>
                    <a:gd name="T6" fmla="*/ 0 w 14"/>
                    <a:gd name="T7" fmla="*/ 7 h 16"/>
                    <a:gd name="T8" fmla="*/ 2 w 14"/>
                    <a:gd name="T9" fmla="*/ 0 h 16"/>
                    <a:gd name="T10" fmla="*/ 9 w 14"/>
                    <a:gd name="T11" fmla="*/ 0 h 16"/>
                    <a:gd name="T12" fmla="*/ 14 w 14"/>
                    <a:gd name="T1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6">
                      <a:moveTo>
                        <a:pt x="14" y="7"/>
                      </a:moveTo>
                      <a:lnTo>
                        <a:pt x="11" y="16"/>
                      </a:lnTo>
                      <a:lnTo>
                        <a:pt x="2" y="16"/>
                      </a:lnTo>
                      <a:lnTo>
                        <a:pt x="0" y="7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157" name="Line 5"/>
            <p:cNvSpPr>
              <a:spLocks noChangeShapeType="1"/>
            </p:cNvSpPr>
            <p:nvPr/>
          </p:nvSpPr>
          <p:spPr bwMode="auto">
            <a:xfrm>
              <a:off x="5994497" y="41089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Line 6"/>
            <p:cNvSpPr>
              <a:spLocks noChangeShapeType="1"/>
            </p:cNvSpPr>
            <p:nvPr/>
          </p:nvSpPr>
          <p:spPr bwMode="auto">
            <a:xfrm>
              <a:off x="5994497" y="41089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9" name="Line 7"/>
            <p:cNvSpPr>
              <a:spLocks noChangeShapeType="1"/>
            </p:cNvSpPr>
            <p:nvPr/>
          </p:nvSpPr>
          <p:spPr bwMode="auto">
            <a:xfrm>
              <a:off x="6946997" y="2378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Line 8"/>
            <p:cNvSpPr>
              <a:spLocks noChangeShapeType="1"/>
            </p:cNvSpPr>
            <p:nvPr/>
          </p:nvSpPr>
          <p:spPr bwMode="auto">
            <a:xfrm>
              <a:off x="6946997" y="2378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0" name="Grupo 97"/>
          <p:cNvGrpSpPr/>
          <p:nvPr/>
        </p:nvGrpSpPr>
        <p:grpSpPr>
          <a:xfrm>
            <a:off x="5555380" y="3035160"/>
            <a:ext cx="1563687" cy="1649413"/>
            <a:chOff x="8328025" y="2344738"/>
            <a:chExt cx="1563687" cy="1649413"/>
          </a:xfrm>
          <a:solidFill>
            <a:srgbClr val="F28080"/>
          </a:solidFill>
        </p:grpSpPr>
        <p:sp>
          <p:nvSpPr>
            <p:cNvPr id="201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2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3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4" name="Grupo 101"/>
          <p:cNvGrpSpPr/>
          <p:nvPr/>
        </p:nvGrpSpPr>
        <p:grpSpPr>
          <a:xfrm>
            <a:off x="6442793" y="3722547"/>
            <a:ext cx="1304924" cy="1079501"/>
            <a:chOff x="9215438" y="3032125"/>
            <a:chExt cx="1304924" cy="1079501"/>
          </a:xfrm>
          <a:solidFill>
            <a:srgbClr val="F29727"/>
          </a:solidFill>
        </p:grpSpPr>
        <p:sp>
          <p:nvSpPr>
            <p:cNvPr id="205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6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7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8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9" name="Grupo 106"/>
          <p:cNvGrpSpPr/>
          <p:nvPr/>
        </p:nvGrpSpPr>
        <p:grpSpPr>
          <a:xfrm>
            <a:off x="5964955" y="4568685"/>
            <a:ext cx="931862" cy="1101725"/>
            <a:chOff x="8737600" y="3878263"/>
            <a:chExt cx="931862" cy="1101725"/>
          </a:xfrm>
          <a:solidFill>
            <a:srgbClr val="4AB692"/>
          </a:solidFill>
        </p:grpSpPr>
        <p:sp>
          <p:nvSpPr>
            <p:cNvPr id="210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1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2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13" name="Grupo 110"/>
          <p:cNvGrpSpPr/>
          <p:nvPr/>
        </p:nvGrpSpPr>
        <p:grpSpPr>
          <a:xfrm>
            <a:off x="6901580" y="2409685"/>
            <a:ext cx="1330325" cy="1692275"/>
            <a:chOff x="9674225" y="1719263"/>
            <a:chExt cx="1330325" cy="1692275"/>
          </a:xfrm>
          <a:solidFill>
            <a:srgbClr val="ADD94E"/>
          </a:solidFill>
        </p:grpSpPr>
        <p:sp>
          <p:nvSpPr>
            <p:cNvPr id="214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5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6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7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8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9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0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1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2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23" name="Grupo 120"/>
          <p:cNvGrpSpPr/>
          <p:nvPr/>
        </p:nvGrpSpPr>
        <p:grpSpPr>
          <a:xfrm>
            <a:off x="4328243" y="1747697"/>
            <a:ext cx="2798762" cy="1889125"/>
            <a:chOff x="7100888" y="1057275"/>
            <a:chExt cx="2798762" cy="1889125"/>
          </a:xfrm>
          <a:solidFill>
            <a:srgbClr val="F2B705"/>
          </a:solidFill>
        </p:grpSpPr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9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1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2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3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4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5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6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7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8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39" name="Tabela 238"/>
          <p:cNvGraphicFramePr>
            <a:graphicFrameLocks noGrp="1"/>
          </p:cNvGraphicFramePr>
          <p:nvPr/>
        </p:nvGraphicFramePr>
        <p:xfrm>
          <a:off x="9629192" y="2032177"/>
          <a:ext cx="1851693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83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33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strike="noStrike" dirty="0">
                          <a:solidFill>
                            <a:schemeClr val="bg1"/>
                          </a:solidFill>
                          <a:ea typeface="Verdana" pitchFamily="34" charset="0"/>
                          <a:cs typeface="Arial" charset="0"/>
                        </a:rPr>
                        <a:t>NORTE</a:t>
                      </a:r>
                      <a:endParaRPr lang="pt-BR" sz="1400" b="0" strike="noStrike" dirty="0">
                        <a:solidFill>
                          <a:schemeClr val="bg1"/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strike="noStrike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1.142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0" name="Tabela 239"/>
          <p:cNvGraphicFramePr>
            <a:graphicFrameLocks noGrp="1"/>
          </p:cNvGraphicFramePr>
          <p:nvPr/>
        </p:nvGraphicFramePr>
        <p:xfrm>
          <a:off x="8905715" y="2780420"/>
          <a:ext cx="2575170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9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strike="noStrike" dirty="0">
                          <a:solidFill>
                            <a:schemeClr val="bg1"/>
                          </a:solidFill>
                          <a:ea typeface="Verdana" pitchFamily="34" charset="0"/>
                          <a:cs typeface="Arial" charset="0"/>
                        </a:rPr>
                        <a:t>NORDESTE</a:t>
                      </a:r>
                      <a:endParaRPr lang="pt-BR" sz="1400" b="0" strike="noStrike" dirty="0">
                        <a:solidFill>
                          <a:schemeClr val="bg1"/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DD94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strike="noStrike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1.807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DD94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1" name="Tabela 240"/>
          <p:cNvGraphicFramePr>
            <a:graphicFrameLocks noGrp="1"/>
          </p:cNvGraphicFramePr>
          <p:nvPr/>
        </p:nvGraphicFramePr>
        <p:xfrm>
          <a:off x="9829663" y="4942461"/>
          <a:ext cx="1651222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5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strike="noStrike" dirty="0">
                          <a:solidFill>
                            <a:schemeClr val="bg1"/>
                          </a:solidFill>
                          <a:ea typeface="Verdana" pitchFamily="34" charset="0"/>
                          <a:cs typeface="Arial" charset="0"/>
                        </a:rPr>
                        <a:t>SUL</a:t>
                      </a:r>
                      <a:endParaRPr lang="pt-BR" sz="1400" b="0" strike="noStrike" dirty="0">
                        <a:solidFill>
                          <a:schemeClr val="bg1"/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B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strike="noStrike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927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B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2" name="Tabela 241"/>
          <p:cNvGraphicFramePr>
            <a:graphicFrameLocks noGrp="1"/>
          </p:cNvGraphicFramePr>
          <p:nvPr/>
        </p:nvGraphicFramePr>
        <p:xfrm>
          <a:off x="8905715" y="3500258"/>
          <a:ext cx="2575170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35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9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strike="noStrike" dirty="0">
                          <a:solidFill>
                            <a:schemeClr val="bg1"/>
                          </a:solidFill>
                          <a:ea typeface="Verdana" pitchFamily="34" charset="0"/>
                          <a:cs typeface="Arial" charset="0"/>
                        </a:rPr>
                        <a:t>CENTRO-OESTE</a:t>
                      </a:r>
                      <a:endParaRPr lang="pt-BR" sz="1400" b="0" strike="noStrike" dirty="0">
                        <a:solidFill>
                          <a:schemeClr val="bg1"/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2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strike="noStrike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1.066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2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3" name="Tabela 242"/>
          <p:cNvGraphicFramePr>
            <a:graphicFrameLocks noGrp="1"/>
          </p:cNvGraphicFramePr>
          <p:nvPr/>
        </p:nvGraphicFramePr>
        <p:xfrm>
          <a:off x="9424973" y="4228063"/>
          <a:ext cx="2055912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0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strike="noStrike" dirty="0">
                          <a:solidFill>
                            <a:schemeClr val="bg1"/>
                          </a:solidFill>
                          <a:ea typeface="Verdana" pitchFamily="34" charset="0"/>
                          <a:cs typeface="Arial" charset="0"/>
                        </a:rPr>
                        <a:t>SUDESTE</a:t>
                      </a:r>
                      <a:endParaRPr lang="pt-BR" sz="1400" b="0" strike="noStrike" dirty="0">
                        <a:solidFill>
                          <a:schemeClr val="bg1"/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2972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strike="noStrike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1.059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2972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98" name="Group 4"/>
          <p:cNvGrpSpPr>
            <a:grpSpLocks noChangeAspect="1"/>
          </p:cNvGrpSpPr>
          <p:nvPr/>
        </p:nvGrpSpPr>
        <p:grpSpPr bwMode="auto">
          <a:xfrm>
            <a:off x="1309756" y="2076608"/>
            <a:ext cx="1731442" cy="1731442"/>
            <a:chOff x="1983" y="303"/>
            <a:chExt cx="3712" cy="3712"/>
          </a:xfrm>
          <a:solidFill>
            <a:srgbClr val="ADD94E"/>
          </a:solidFill>
        </p:grpSpPr>
        <p:sp>
          <p:nvSpPr>
            <p:cNvPr id="99" name="Freeform 5"/>
            <p:cNvSpPr>
              <a:spLocks noEditPoints="1"/>
            </p:cNvSpPr>
            <p:nvPr/>
          </p:nvSpPr>
          <p:spPr bwMode="auto">
            <a:xfrm>
              <a:off x="3055" y="1271"/>
              <a:ext cx="1567" cy="1622"/>
            </a:xfrm>
            <a:custGeom>
              <a:avLst/>
              <a:gdLst>
                <a:gd name="T0" fmla="*/ 55 w 662"/>
                <a:gd name="T1" fmla="*/ 675 h 685"/>
                <a:gd name="T2" fmla="*/ 209 w 662"/>
                <a:gd name="T3" fmla="*/ 583 h 685"/>
                <a:gd name="T4" fmla="*/ 231 w 662"/>
                <a:gd name="T5" fmla="*/ 548 h 685"/>
                <a:gd name="T6" fmla="*/ 231 w 662"/>
                <a:gd name="T7" fmla="*/ 394 h 685"/>
                <a:gd name="T8" fmla="*/ 217 w 662"/>
                <a:gd name="T9" fmla="*/ 368 h 685"/>
                <a:gd name="T10" fmla="*/ 199 w 662"/>
                <a:gd name="T11" fmla="*/ 335 h 685"/>
                <a:gd name="T12" fmla="*/ 199 w 662"/>
                <a:gd name="T13" fmla="*/ 175 h 685"/>
                <a:gd name="T14" fmla="*/ 311 w 662"/>
                <a:gd name="T15" fmla="*/ 64 h 685"/>
                <a:gd name="T16" fmla="*/ 345 w 662"/>
                <a:gd name="T17" fmla="*/ 64 h 685"/>
                <a:gd name="T18" fmla="*/ 457 w 662"/>
                <a:gd name="T19" fmla="*/ 175 h 685"/>
                <a:gd name="T20" fmla="*/ 457 w 662"/>
                <a:gd name="T21" fmla="*/ 335 h 685"/>
                <a:gd name="T22" fmla="*/ 439 w 662"/>
                <a:gd name="T23" fmla="*/ 368 h 685"/>
                <a:gd name="T24" fmla="*/ 425 w 662"/>
                <a:gd name="T25" fmla="*/ 394 h 685"/>
                <a:gd name="T26" fmla="*/ 425 w 662"/>
                <a:gd name="T27" fmla="*/ 548 h 685"/>
                <a:gd name="T28" fmla="*/ 447 w 662"/>
                <a:gd name="T29" fmla="*/ 583 h 685"/>
                <a:gd name="T30" fmla="*/ 579 w 662"/>
                <a:gd name="T31" fmla="*/ 660 h 685"/>
                <a:gd name="T32" fmla="*/ 607 w 662"/>
                <a:gd name="T33" fmla="*/ 679 h 685"/>
                <a:gd name="T34" fmla="*/ 625 w 662"/>
                <a:gd name="T35" fmla="*/ 685 h 685"/>
                <a:gd name="T36" fmla="*/ 651 w 662"/>
                <a:gd name="T37" fmla="*/ 671 h 685"/>
                <a:gd name="T38" fmla="*/ 644 w 662"/>
                <a:gd name="T39" fmla="*/ 627 h 685"/>
                <a:gd name="T40" fmla="*/ 614 w 662"/>
                <a:gd name="T41" fmla="*/ 607 h 685"/>
                <a:gd name="T42" fmla="*/ 488 w 662"/>
                <a:gd name="T43" fmla="*/ 533 h 685"/>
                <a:gd name="T44" fmla="*/ 488 w 662"/>
                <a:gd name="T45" fmla="*/ 410 h 685"/>
                <a:gd name="T46" fmla="*/ 520 w 662"/>
                <a:gd name="T47" fmla="*/ 335 h 685"/>
                <a:gd name="T48" fmla="*/ 520 w 662"/>
                <a:gd name="T49" fmla="*/ 175 h 685"/>
                <a:gd name="T50" fmla="*/ 345 w 662"/>
                <a:gd name="T51" fmla="*/ 0 h 685"/>
                <a:gd name="T52" fmla="*/ 311 w 662"/>
                <a:gd name="T53" fmla="*/ 0 h 685"/>
                <a:gd name="T54" fmla="*/ 135 w 662"/>
                <a:gd name="T55" fmla="*/ 175 h 685"/>
                <a:gd name="T56" fmla="*/ 135 w 662"/>
                <a:gd name="T57" fmla="*/ 335 h 685"/>
                <a:gd name="T58" fmla="*/ 167 w 662"/>
                <a:gd name="T59" fmla="*/ 410 h 685"/>
                <a:gd name="T60" fmla="*/ 167 w 662"/>
                <a:gd name="T61" fmla="*/ 533 h 685"/>
                <a:gd name="T62" fmla="*/ 18 w 662"/>
                <a:gd name="T63" fmla="*/ 623 h 685"/>
                <a:gd name="T64" fmla="*/ 10 w 662"/>
                <a:gd name="T65" fmla="*/ 667 h 685"/>
                <a:gd name="T66" fmla="*/ 55 w 662"/>
                <a:gd name="T67" fmla="*/ 675 h 685"/>
                <a:gd name="T68" fmla="*/ 55 w 662"/>
                <a:gd name="T69" fmla="*/ 675 h 685"/>
                <a:gd name="T70" fmla="*/ 55 w 662"/>
                <a:gd name="T71" fmla="*/ 675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2" h="685">
                  <a:moveTo>
                    <a:pt x="55" y="675"/>
                  </a:moveTo>
                  <a:cubicBezTo>
                    <a:pt x="127" y="624"/>
                    <a:pt x="191" y="591"/>
                    <a:pt x="209" y="583"/>
                  </a:cubicBezTo>
                  <a:cubicBezTo>
                    <a:pt x="223" y="576"/>
                    <a:pt x="231" y="563"/>
                    <a:pt x="231" y="548"/>
                  </a:cubicBezTo>
                  <a:cubicBezTo>
                    <a:pt x="231" y="394"/>
                    <a:pt x="231" y="394"/>
                    <a:pt x="231" y="394"/>
                  </a:cubicBezTo>
                  <a:cubicBezTo>
                    <a:pt x="231" y="384"/>
                    <a:pt x="226" y="374"/>
                    <a:pt x="217" y="368"/>
                  </a:cubicBezTo>
                  <a:cubicBezTo>
                    <a:pt x="206" y="361"/>
                    <a:pt x="199" y="348"/>
                    <a:pt x="199" y="33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14"/>
                    <a:pt x="249" y="64"/>
                    <a:pt x="311" y="64"/>
                  </a:cubicBezTo>
                  <a:cubicBezTo>
                    <a:pt x="345" y="64"/>
                    <a:pt x="345" y="64"/>
                    <a:pt x="345" y="64"/>
                  </a:cubicBezTo>
                  <a:cubicBezTo>
                    <a:pt x="407" y="64"/>
                    <a:pt x="457" y="114"/>
                    <a:pt x="457" y="175"/>
                  </a:cubicBezTo>
                  <a:cubicBezTo>
                    <a:pt x="457" y="335"/>
                    <a:pt x="457" y="335"/>
                    <a:pt x="457" y="335"/>
                  </a:cubicBezTo>
                  <a:cubicBezTo>
                    <a:pt x="457" y="348"/>
                    <a:pt x="450" y="361"/>
                    <a:pt x="439" y="368"/>
                  </a:cubicBezTo>
                  <a:cubicBezTo>
                    <a:pt x="430" y="374"/>
                    <a:pt x="425" y="384"/>
                    <a:pt x="425" y="394"/>
                  </a:cubicBezTo>
                  <a:cubicBezTo>
                    <a:pt x="425" y="548"/>
                    <a:pt x="425" y="548"/>
                    <a:pt x="425" y="548"/>
                  </a:cubicBezTo>
                  <a:cubicBezTo>
                    <a:pt x="425" y="563"/>
                    <a:pt x="433" y="576"/>
                    <a:pt x="447" y="583"/>
                  </a:cubicBezTo>
                  <a:cubicBezTo>
                    <a:pt x="462" y="590"/>
                    <a:pt x="516" y="617"/>
                    <a:pt x="579" y="660"/>
                  </a:cubicBezTo>
                  <a:cubicBezTo>
                    <a:pt x="589" y="666"/>
                    <a:pt x="598" y="672"/>
                    <a:pt x="607" y="679"/>
                  </a:cubicBezTo>
                  <a:cubicBezTo>
                    <a:pt x="613" y="683"/>
                    <a:pt x="619" y="685"/>
                    <a:pt x="625" y="685"/>
                  </a:cubicBezTo>
                  <a:cubicBezTo>
                    <a:pt x="635" y="685"/>
                    <a:pt x="645" y="680"/>
                    <a:pt x="651" y="671"/>
                  </a:cubicBezTo>
                  <a:cubicBezTo>
                    <a:pt x="662" y="657"/>
                    <a:pt x="658" y="637"/>
                    <a:pt x="644" y="627"/>
                  </a:cubicBezTo>
                  <a:cubicBezTo>
                    <a:pt x="634" y="620"/>
                    <a:pt x="624" y="613"/>
                    <a:pt x="614" y="607"/>
                  </a:cubicBezTo>
                  <a:cubicBezTo>
                    <a:pt x="560" y="571"/>
                    <a:pt x="513" y="546"/>
                    <a:pt x="488" y="533"/>
                  </a:cubicBezTo>
                  <a:cubicBezTo>
                    <a:pt x="488" y="410"/>
                    <a:pt x="488" y="410"/>
                    <a:pt x="488" y="410"/>
                  </a:cubicBezTo>
                  <a:cubicBezTo>
                    <a:pt x="508" y="390"/>
                    <a:pt x="520" y="363"/>
                    <a:pt x="520" y="335"/>
                  </a:cubicBezTo>
                  <a:cubicBezTo>
                    <a:pt x="520" y="175"/>
                    <a:pt x="520" y="175"/>
                    <a:pt x="520" y="175"/>
                  </a:cubicBezTo>
                  <a:cubicBezTo>
                    <a:pt x="520" y="79"/>
                    <a:pt x="441" y="0"/>
                    <a:pt x="345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214" y="0"/>
                    <a:pt x="135" y="79"/>
                    <a:pt x="135" y="175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35" y="363"/>
                    <a:pt x="147" y="390"/>
                    <a:pt x="167" y="410"/>
                  </a:cubicBezTo>
                  <a:cubicBezTo>
                    <a:pt x="167" y="533"/>
                    <a:pt x="167" y="533"/>
                    <a:pt x="167" y="533"/>
                  </a:cubicBezTo>
                  <a:cubicBezTo>
                    <a:pt x="139" y="547"/>
                    <a:pt x="81" y="579"/>
                    <a:pt x="18" y="623"/>
                  </a:cubicBezTo>
                  <a:cubicBezTo>
                    <a:pt x="4" y="633"/>
                    <a:pt x="0" y="652"/>
                    <a:pt x="10" y="667"/>
                  </a:cubicBezTo>
                  <a:cubicBezTo>
                    <a:pt x="20" y="681"/>
                    <a:pt x="40" y="685"/>
                    <a:pt x="55" y="675"/>
                  </a:cubicBezTo>
                  <a:close/>
                  <a:moveTo>
                    <a:pt x="55" y="675"/>
                  </a:moveTo>
                  <a:cubicBezTo>
                    <a:pt x="55" y="675"/>
                    <a:pt x="55" y="675"/>
                    <a:pt x="55" y="675"/>
                  </a:cubicBezTo>
                </a:path>
              </a:pathLst>
            </a:custGeom>
            <a:solidFill>
              <a:srgbClr val="4AB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1983" y="303"/>
              <a:ext cx="3712" cy="3712"/>
            </a:xfrm>
            <a:custGeom>
              <a:avLst/>
              <a:gdLst>
                <a:gd name="T0" fmla="*/ 0 w 1568"/>
                <a:gd name="T1" fmla="*/ 784 h 1568"/>
                <a:gd name="T2" fmla="*/ 32 w 1568"/>
                <a:gd name="T3" fmla="*/ 816 h 1568"/>
                <a:gd name="T4" fmla="*/ 167 w 1568"/>
                <a:gd name="T5" fmla="*/ 816 h 1568"/>
                <a:gd name="T6" fmla="*/ 752 w 1568"/>
                <a:gd name="T7" fmla="*/ 1398 h 1568"/>
                <a:gd name="T8" fmla="*/ 752 w 1568"/>
                <a:gd name="T9" fmla="*/ 1536 h 1568"/>
                <a:gd name="T10" fmla="*/ 784 w 1568"/>
                <a:gd name="T11" fmla="*/ 1568 h 1568"/>
                <a:gd name="T12" fmla="*/ 816 w 1568"/>
                <a:gd name="T13" fmla="*/ 1536 h 1568"/>
                <a:gd name="T14" fmla="*/ 816 w 1568"/>
                <a:gd name="T15" fmla="*/ 1397 h 1568"/>
                <a:gd name="T16" fmla="*/ 1395 w 1568"/>
                <a:gd name="T17" fmla="*/ 816 h 1568"/>
                <a:gd name="T18" fmla="*/ 1536 w 1568"/>
                <a:gd name="T19" fmla="*/ 816 h 1568"/>
                <a:gd name="T20" fmla="*/ 1568 w 1568"/>
                <a:gd name="T21" fmla="*/ 784 h 1568"/>
                <a:gd name="T22" fmla="*/ 1536 w 1568"/>
                <a:gd name="T23" fmla="*/ 752 h 1568"/>
                <a:gd name="T24" fmla="*/ 1395 w 1568"/>
                <a:gd name="T25" fmla="*/ 752 h 1568"/>
                <a:gd name="T26" fmla="*/ 816 w 1568"/>
                <a:gd name="T27" fmla="*/ 171 h 1568"/>
                <a:gd name="T28" fmla="*/ 816 w 1568"/>
                <a:gd name="T29" fmla="*/ 32 h 1568"/>
                <a:gd name="T30" fmla="*/ 784 w 1568"/>
                <a:gd name="T31" fmla="*/ 0 h 1568"/>
                <a:gd name="T32" fmla="*/ 752 w 1568"/>
                <a:gd name="T33" fmla="*/ 32 h 1568"/>
                <a:gd name="T34" fmla="*/ 752 w 1568"/>
                <a:gd name="T35" fmla="*/ 170 h 1568"/>
                <a:gd name="T36" fmla="*/ 167 w 1568"/>
                <a:gd name="T37" fmla="*/ 752 h 1568"/>
                <a:gd name="T38" fmla="*/ 32 w 1568"/>
                <a:gd name="T39" fmla="*/ 752 h 1568"/>
                <a:gd name="T40" fmla="*/ 0 w 1568"/>
                <a:gd name="T41" fmla="*/ 784 h 1568"/>
                <a:gd name="T42" fmla="*/ 230 w 1568"/>
                <a:gd name="T43" fmla="*/ 771 h 1568"/>
                <a:gd name="T44" fmla="*/ 781 w 1568"/>
                <a:gd name="T45" fmla="*/ 233 h 1568"/>
                <a:gd name="T46" fmla="*/ 1332 w 1568"/>
                <a:gd name="T47" fmla="*/ 784 h 1568"/>
                <a:gd name="T48" fmla="*/ 781 w 1568"/>
                <a:gd name="T49" fmla="*/ 1335 h 1568"/>
                <a:gd name="T50" fmla="*/ 230 w 1568"/>
                <a:gd name="T51" fmla="*/ 797 h 1568"/>
                <a:gd name="T52" fmla="*/ 233 w 1568"/>
                <a:gd name="T53" fmla="*/ 784 h 1568"/>
                <a:gd name="T54" fmla="*/ 230 w 1568"/>
                <a:gd name="T55" fmla="*/ 771 h 1568"/>
                <a:gd name="T56" fmla="*/ 230 w 1568"/>
                <a:gd name="T57" fmla="*/ 771 h 1568"/>
                <a:gd name="T58" fmla="*/ 230 w 1568"/>
                <a:gd name="T59" fmla="*/ 771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68" h="1568">
                  <a:moveTo>
                    <a:pt x="0" y="784"/>
                  </a:moveTo>
                  <a:cubicBezTo>
                    <a:pt x="0" y="802"/>
                    <a:pt x="14" y="816"/>
                    <a:pt x="32" y="816"/>
                  </a:cubicBezTo>
                  <a:cubicBezTo>
                    <a:pt x="167" y="816"/>
                    <a:pt x="167" y="816"/>
                    <a:pt x="167" y="816"/>
                  </a:cubicBezTo>
                  <a:cubicBezTo>
                    <a:pt x="183" y="1130"/>
                    <a:pt x="437" y="1383"/>
                    <a:pt x="752" y="1398"/>
                  </a:cubicBezTo>
                  <a:cubicBezTo>
                    <a:pt x="752" y="1536"/>
                    <a:pt x="752" y="1536"/>
                    <a:pt x="752" y="1536"/>
                  </a:cubicBezTo>
                  <a:cubicBezTo>
                    <a:pt x="752" y="1554"/>
                    <a:pt x="766" y="1568"/>
                    <a:pt x="784" y="1568"/>
                  </a:cubicBezTo>
                  <a:cubicBezTo>
                    <a:pt x="802" y="1568"/>
                    <a:pt x="816" y="1554"/>
                    <a:pt x="816" y="1536"/>
                  </a:cubicBezTo>
                  <a:cubicBezTo>
                    <a:pt x="816" y="1397"/>
                    <a:pt x="816" y="1397"/>
                    <a:pt x="816" y="1397"/>
                  </a:cubicBezTo>
                  <a:cubicBezTo>
                    <a:pt x="1128" y="1380"/>
                    <a:pt x="1379" y="1128"/>
                    <a:pt x="1395" y="816"/>
                  </a:cubicBezTo>
                  <a:cubicBezTo>
                    <a:pt x="1536" y="816"/>
                    <a:pt x="1536" y="816"/>
                    <a:pt x="1536" y="816"/>
                  </a:cubicBezTo>
                  <a:cubicBezTo>
                    <a:pt x="1554" y="816"/>
                    <a:pt x="1568" y="802"/>
                    <a:pt x="1568" y="784"/>
                  </a:cubicBezTo>
                  <a:cubicBezTo>
                    <a:pt x="1568" y="766"/>
                    <a:pt x="1554" y="752"/>
                    <a:pt x="1536" y="752"/>
                  </a:cubicBezTo>
                  <a:cubicBezTo>
                    <a:pt x="1395" y="752"/>
                    <a:pt x="1395" y="752"/>
                    <a:pt x="1395" y="752"/>
                  </a:cubicBezTo>
                  <a:cubicBezTo>
                    <a:pt x="1379" y="440"/>
                    <a:pt x="1128" y="188"/>
                    <a:pt x="816" y="171"/>
                  </a:cubicBezTo>
                  <a:cubicBezTo>
                    <a:pt x="816" y="32"/>
                    <a:pt x="816" y="32"/>
                    <a:pt x="816" y="32"/>
                  </a:cubicBezTo>
                  <a:cubicBezTo>
                    <a:pt x="816" y="14"/>
                    <a:pt x="802" y="0"/>
                    <a:pt x="784" y="0"/>
                  </a:cubicBezTo>
                  <a:cubicBezTo>
                    <a:pt x="766" y="0"/>
                    <a:pt x="752" y="14"/>
                    <a:pt x="752" y="32"/>
                  </a:cubicBezTo>
                  <a:cubicBezTo>
                    <a:pt x="752" y="170"/>
                    <a:pt x="752" y="170"/>
                    <a:pt x="752" y="170"/>
                  </a:cubicBezTo>
                  <a:cubicBezTo>
                    <a:pt x="437" y="185"/>
                    <a:pt x="183" y="438"/>
                    <a:pt x="167" y="752"/>
                  </a:cubicBezTo>
                  <a:cubicBezTo>
                    <a:pt x="32" y="752"/>
                    <a:pt x="32" y="752"/>
                    <a:pt x="32" y="752"/>
                  </a:cubicBezTo>
                  <a:cubicBezTo>
                    <a:pt x="14" y="752"/>
                    <a:pt x="0" y="766"/>
                    <a:pt x="0" y="784"/>
                  </a:cubicBezTo>
                  <a:close/>
                  <a:moveTo>
                    <a:pt x="230" y="771"/>
                  </a:moveTo>
                  <a:cubicBezTo>
                    <a:pt x="237" y="473"/>
                    <a:pt x="481" y="233"/>
                    <a:pt x="781" y="233"/>
                  </a:cubicBezTo>
                  <a:cubicBezTo>
                    <a:pt x="1085" y="233"/>
                    <a:pt x="1332" y="480"/>
                    <a:pt x="1332" y="784"/>
                  </a:cubicBezTo>
                  <a:cubicBezTo>
                    <a:pt x="1332" y="1088"/>
                    <a:pt x="1084" y="1335"/>
                    <a:pt x="781" y="1335"/>
                  </a:cubicBezTo>
                  <a:cubicBezTo>
                    <a:pt x="481" y="1335"/>
                    <a:pt x="237" y="1095"/>
                    <a:pt x="230" y="797"/>
                  </a:cubicBezTo>
                  <a:cubicBezTo>
                    <a:pt x="232" y="793"/>
                    <a:pt x="233" y="788"/>
                    <a:pt x="233" y="784"/>
                  </a:cubicBezTo>
                  <a:cubicBezTo>
                    <a:pt x="233" y="780"/>
                    <a:pt x="232" y="775"/>
                    <a:pt x="230" y="771"/>
                  </a:cubicBezTo>
                  <a:close/>
                  <a:moveTo>
                    <a:pt x="230" y="771"/>
                  </a:moveTo>
                  <a:cubicBezTo>
                    <a:pt x="230" y="771"/>
                    <a:pt x="230" y="771"/>
                    <a:pt x="230" y="7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1" name="CaixaDeTexto 19"/>
          <p:cNvSpPr txBox="1"/>
          <p:nvPr/>
        </p:nvSpPr>
        <p:spPr>
          <a:xfrm>
            <a:off x="835666" y="4137954"/>
            <a:ext cx="2796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segmentação</a:t>
            </a:r>
          </a:p>
        </p:txBody>
      </p:sp>
    </p:spTree>
    <p:extLst>
      <p:ext uri="{BB962C8B-B14F-4D97-AF65-F5344CB8AC3E}">
        <p14:creationId xmlns:p14="http://schemas.microsoft.com/office/powerpoint/2010/main" val="191965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666810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Q.18 – Por que meios obteve empréstimo/financiamento na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1316052" y="1737204"/>
            <a:ext cx="3871245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Surpreende que as duas regiões que dispõem dos melhores serviços de </a:t>
            </a:r>
            <a:r>
              <a:rPr lang="pt-BR" i="1" dirty="0" err="1">
                <a:latin typeface="Calibri Light" panose="020F0302020204030204" pitchFamily="34" charset="0"/>
                <a:cs typeface="Calibri Light" panose="020F0302020204030204" pitchFamily="34" charset="0"/>
              </a:rPr>
              <a:t>telecom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 (‘S’ e ‘SE’) sejam justamente aquelas com os menores percentuais de utilização dos apps nos celulares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66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3666592"/>
              </p:ext>
            </p:extLst>
          </p:nvPr>
        </p:nvGraphicFramePr>
        <p:xfrm>
          <a:off x="6095999" y="1063697"/>
          <a:ext cx="5393167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1651097"/>
              </p:ext>
            </p:extLst>
          </p:nvPr>
        </p:nvGraphicFramePr>
        <p:xfrm>
          <a:off x="408373" y="3406989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200765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  <p:bldGraphic spid="21" grpId="0">
        <p:bldAsOne/>
      </p:bldGraphic>
      <p:bldGraphic spid="22" grpId="0">
        <p:bldAsOne/>
      </p:bldGraphic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8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Q.19 – Quais vantagens de conseguir empréstimo/financiamento por meio da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59083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6188306" y="1280700"/>
            <a:ext cx="5225307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Ambos argumentos (‘facilidade’ e ‘menos burocracia’) não apresentam relação com os respectivos portes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778379" y="1236109"/>
            <a:ext cx="4850050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Praticamente 7 em cada 10 justificativas para a utilização do canal se concentraram em ‘facilidade’ e ‘menos burocracia’</a:t>
            </a:r>
          </a:p>
        </p:txBody>
      </p:sp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DF05E89E-1521-4F98-BF9D-28FAF02CBB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6412287"/>
              </p:ext>
            </p:extLst>
          </p:nvPr>
        </p:nvGraphicFramePr>
        <p:xfrm>
          <a:off x="1071065" y="2497002"/>
          <a:ext cx="2735994" cy="371886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359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2835275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são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7328861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7511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61AB95F0-190F-42E8-A873-285E0BA54B56}"/>
              </a:ext>
            </a:extLst>
          </p:cNvPr>
          <p:cNvGraphicFramePr>
            <a:graphicFrameLocks noGrp="1"/>
          </p:cNvGraphicFramePr>
          <p:nvPr/>
        </p:nvGraphicFramePr>
        <p:xfrm>
          <a:off x="3804421" y="2075871"/>
          <a:ext cx="85991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FCD5EFCD-1460-4CD0-B3C3-93375A7CBF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34555"/>
              </p:ext>
            </p:extLst>
          </p:nvPr>
        </p:nvGraphicFramePr>
        <p:xfrm>
          <a:off x="6096000" y="2536592"/>
          <a:ext cx="2735994" cy="36792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359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7841345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são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7328861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7511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1ED639AC-B4A7-4124-842E-DFECFC5363AE}"/>
              </a:ext>
            </a:extLst>
          </p:cNvPr>
          <p:cNvGraphicFramePr>
            <a:graphicFrameLocks noGrp="1"/>
          </p:cNvGraphicFramePr>
          <p:nvPr/>
        </p:nvGraphicFramePr>
        <p:xfrm>
          <a:off x="8829355" y="2115460"/>
          <a:ext cx="238650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55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5501">
                  <a:extLst>
                    <a:ext uri="{9D8B030D-6E8A-4147-A177-3AD203B41FA5}">
                      <a16:colId xmlns:a16="http://schemas.microsoft.com/office/drawing/2014/main" val="401447123"/>
                    </a:ext>
                  </a:extLst>
                </a:gridCol>
                <a:gridCol w="795501">
                  <a:extLst>
                    <a:ext uri="{9D8B030D-6E8A-4147-A177-3AD203B41FA5}">
                      <a16:colId xmlns:a16="http://schemas.microsoft.com/office/drawing/2014/main" val="276547227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6FDD69B3-499C-4D48-8DC7-349F1430AAD6}"/>
              </a:ext>
            </a:extLst>
          </p:cNvPr>
          <p:cNvGraphicFramePr>
            <a:graphicFrameLocks noGrp="1"/>
          </p:cNvGraphicFramePr>
          <p:nvPr/>
        </p:nvGraphicFramePr>
        <p:xfrm>
          <a:off x="3804421" y="2497002"/>
          <a:ext cx="859913" cy="37188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</a:tblGrid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233297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299353"/>
                  </a:ext>
                </a:extLst>
              </a:tr>
              <a:tr h="33807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885120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F2F49E9D-EDBD-481C-B133-F0F6A2194D19}"/>
              </a:ext>
            </a:extLst>
          </p:cNvPr>
          <p:cNvGraphicFramePr>
            <a:graphicFrameLocks noGrp="1"/>
          </p:cNvGraphicFramePr>
          <p:nvPr/>
        </p:nvGraphicFramePr>
        <p:xfrm>
          <a:off x="8829355" y="2536592"/>
          <a:ext cx="2386506" cy="36792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550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95502">
                  <a:extLst>
                    <a:ext uri="{9D8B030D-6E8A-4147-A177-3AD203B41FA5}">
                      <a16:colId xmlns:a16="http://schemas.microsoft.com/office/drawing/2014/main" val="430718368"/>
                    </a:ext>
                  </a:extLst>
                </a:gridCol>
                <a:gridCol w="795502">
                  <a:extLst>
                    <a:ext uri="{9D8B030D-6E8A-4147-A177-3AD203B41FA5}">
                      <a16:colId xmlns:a16="http://schemas.microsoft.com/office/drawing/2014/main" val="3526949017"/>
                    </a:ext>
                  </a:extLst>
                </a:gridCol>
              </a:tblGrid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1316718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299353"/>
                  </a:ext>
                </a:extLst>
              </a:tr>
              <a:tr h="3344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8851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7486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34098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Q.19 – Quais vantagens de conseguir empréstimo/financiamento por meio da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1895993" y="658252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273898" y="6574469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61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Tabela 11">
            <a:extLst>
              <a:ext uri="{FF2B5EF4-FFF2-40B4-BE49-F238E27FC236}">
                <a16:creationId xmlns:a16="http://schemas.microsoft.com/office/drawing/2014/main" id="{2FA3B32D-C60C-4A38-97F6-A9B68C9BA5D9}"/>
              </a:ext>
            </a:extLst>
          </p:cNvPr>
          <p:cNvGraphicFramePr>
            <a:graphicFrameLocks noGrp="1"/>
          </p:cNvGraphicFramePr>
          <p:nvPr/>
        </p:nvGraphicFramePr>
        <p:xfrm>
          <a:off x="769528" y="3473403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EAAB4F12-1527-4E4E-BFFB-0513A7D055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3426643"/>
              </p:ext>
            </p:extLst>
          </p:nvPr>
        </p:nvGraphicFramePr>
        <p:xfrm>
          <a:off x="2489353" y="3755229"/>
          <a:ext cx="4440303" cy="244336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são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8751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53203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3648798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2483AB30-CDC5-4469-90AE-2FAAE7B26040}"/>
              </a:ext>
            </a:extLst>
          </p:cNvPr>
          <p:cNvGraphicFramePr>
            <a:graphicFrameLocks noGrp="1"/>
          </p:cNvGraphicFramePr>
          <p:nvPr/>
        </p:nvGraphicFramePr>
        <p:xfrm>
          <a:off x="769528" y="3755705"/>
          <a:ext cx="1719826" cy="2451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309598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93107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7119775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E48F9FB4-62E4-4B69-8F28-9F0C8E5B576C}"/>
              </a:ext>
            </a:extLst>
          </p:cNvPr>
          <p:cNvGraphicFramePr>
            <a:graphicFrameLocks noGrp="1"/>
          </p:cNvGraphicFramePr>
          <p:nvPr/>
        </p:nvGraphicFramePr>
        <p:xfrm>
          <a:off x="6929657" y="3491776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03DE22CA-D7D7-4AC4-A172-4F53D3DDBF93}"/>
              </a:ext>
            </a:extLst>
          </p:cNvPr>
          <p:cNvGraphicFramePr>
            <a:graphicFrameLocks noGrp="1"/>
          </p:cNvGraphicFramePr>
          <p:nvPr/>
        </p:nvGraphicFramePr>
        <p:xfrm>
          <a:off x="782921" y="656150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7B8C5F02-9A03-4CD5-9896-A70CABF52C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485228"/>
              </p:ext>
            </p:extLst>
          </p:nvPr>
        </p:nvGraphicFramePr>
        <p:xfrm>
          <a:off x="2502747" y="985644"/>
          <a:ext cx="4440303" cy="244336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são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841721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8751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145135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5BA093F0-BC30-49FE-A99B-11E3F5B169D4}"/>
              </a:ext>
            </a:extLst>
          </p:cNvPr>
          <p:cNvGraphicFramePr>
            <a:graphicFrameLocks noGrp="1"/>
          </p:cNvGraphicFramePr>
          <p:nvPr/>
        </p:nvGraphicFramePr>
        <p:xfrm>
          <a:off x="6943050" y="714118"/>
          <a:ext cx="3487251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27D5224A-CCCD-4D23-8CE1-9732D242BCA2}"/>
              </a:ext>
            </a:extLst>
          </p:cNvPr>
          <p:cNvGraphicFramePr>
            <a:graphicFrameLocks noGrp="1"/>
          </p:cNvGraphicFramePr>
          <p:nvPr/>
        </p:nvGraphicFramePr>
        <p:xfrm>
          <a:off x="6943050" y="980294"/>
          <a:ext cx="3487254" cy="2451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055658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96899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9849229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45F55C9B-6E28-4FAA-9696-D2468D7A741B}"/>
              </a:ext>
            </a:extLst>
          </p:cNvPr>
          <p:cNvGraphicFramePr>
            <a:graphicFrameLocks noGrp="1"/>
          </p:cNvGraphicFramePr>
          <p:nvPr/>
        </p:nvGraphicFramePr>
        <p:xfrm>
          <a:off x="6929653" y="3753664"/>
          <a:ext cx="4649672" cy="2451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96899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46908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7552528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FAD01C94-FE0B-4D94-8191-4D7DCA3A96FB}"/>
              </a:ext>
            </a:extLst>
          </p:cNvPr>
          <p:cNvGraphicFramePr>
            <a:graphicFrameLocks noGrp="1"/>
          </p:cNvGraphicFramePr>
          <p:nvPr/>
        </p:nvGraphicFramePr>
        <p:xfrm>
          <a:off x="782921" y="987013"/>
          <a:ext cx="1719826" cy="2451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309598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931075"/>
                  </a:ext>
                </a:extLst>
              </a:tr>
              <a:tr h="22199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2696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0908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873" y="33762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Q.19 – Quais vantagens de conseguir empréstimo/financiamento por meio da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25992" y="65944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344873" y="6342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537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As justificativas para a utilização do canal se concentrarem em ‘facilidade’ e em ‘menos burocracia’, algo também perceptível na segmentação pelas regiões geográficas 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746096" y="66983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3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46096" y="66983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10E49F51-775E-4F7C-AF8C-A1154C132C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3621015"/>
              </p:ext>
            </p:extLst>
          </p:nvPr>
        </p:nvGraphicFramePr>
        <p:xfrm>
          <a:off x="5799594" y="1135014"/>
          <a:ext cx="2264226" cy="211645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4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2166623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663663"/>
                  </a:ext>
                </a:extLst>
              </a:tr>
              <a:tr h="19185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4644851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91440629-4A31-4270-8D14-4FC6D25AC8FD}"/>
              </a:ext>
            </a:extLst>
          </p:cNvPr>
          <p:cNvGraphicFramePr>
            <a:graphicFrameLocks noGrp="1"/>
          </p:cNvGraphicFramePr>
          <p:nvPr/>
        </p:nvGraphicFramePr>
        <p:xfrm>
          <a:off x="8063818" y="889964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A920D2CE-CC22-41CE-A36E-D2360DFA1E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5529382"/>
              </p:ext>
            </p:extLst>
          </p:nvPr>
        </p:nvGraphicFramePr>
        <p:xfrm>
          <a:off x="219154" y="3877962"/>
          <a:ext cx="1814103" cy="244336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141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muito fácil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pouca 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945578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taxas de juros mais baixas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nenhuma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praticidade/ comodidade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conseguiu/ concluiu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difícil/ ruim/ péssimo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limite </a:t>
                      </a:r>
                      <a:r>
                        <a:rPr lang="pt-BR" sz="1200" b="1" i="1" u="none" strike="noStrike" kern="1200" dirty="0" err="1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pré</a:t>
                      </a: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aprovado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81332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187966"/>
                  </a:ext>
                </a:extLst>
              </a:tr>
            </a:tbl>
          </a:graphicData>
        </a:graphic>
      </p:graphicFrame>
      <p:graphicFrame>
        <p:nvGraphicFramePr>
          <p:cNvPr id="23" name="Tabela 22">
            <a:extLst>
              <a:ext uri="{FF2B5EF4-FFF2-40B4-BE49-F238E27FC236}">
                <a16:creationId xmlns:a16="http://schemas.microsoft.com/office/drawing/2014/main" id="{D8A41BE4-3A54-40CE-8BCE-5AADFE47F3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601670"/>
              </p:ext>
            </p:extLst>
          </p:nvPr>
        </p:nvGraphicFramePr>
        <p:xfrm>
          <a:off x="2033256" y="3877961"/>
          <a:ext cx="9964404" cy="24433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05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940217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90419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355548"/>
                  </a:ext>
                </a:extLst>
              </a:tr>
            </a:tbl>
          </a:graphicData>
        </a:graphic>
      </p:graphicFrame>
      <p:graphicFrame>
        <p:nvGraphicFramePr>
          <p:cNvPr id="24" name="Tabela 23">
            <a:extLst>
              <a:ext uri="{FF2B5EF4-FFF2-40B4-BE49-F238E27FC236}">
                <a16:creationId xmlns:a16="http://schemas.microsoft.com/office/drawing/2014/main" id="{B16FA011-0D95-4C4D-8F83-D79CD5148D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784794"/>
              </p:ext>
            </p:extLst>
          </p:nvPr>
        </p:nvGraphicFramePr>
        <p:xfrm>
          <a:off x="2033256" y="3578799"/>
          <a:ext cx="996440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0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E2D26ACC-2C4F-410E-A31C-2685DA19FD4C}"/>
              </a:ext>
            </a:extLst>
          </p:cNvPr>
          <p:cNvGraphicFramePr>
            <a:graphicFrameLocks noGrp="1"/>
          </p:cNvGraphicFramePr>
          <p:nvPr/>
        </p:nvGraphicFramePr>
        <p:xfrm>
          <a:off x="8063820" y="1128923"/>
          <a:ext cx="3929910" cy="21164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182698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4915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02988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451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6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Q.20 – Por que nunca solicitou financiamento pela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79790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5.359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Tais justificativas estavam também muito presentes nos perfis ‘MEI e ME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413633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‘desconfiança’ e o ‘desconhecimento’ explicariam praticamente 1 em cada 3 situações (31%) de nunca haverem solicitado financiamento dessa forma</a:t>
            </a:r>
          </a:p>
        </p:txBody>
      </p:sp>
      <p:graphicFrame>
        <p:nvGraphicFramePr>
          <p:cNvPr id="16" name="Gráfico 15">
            <a:extLst>
              <a:ext uri="{FF2B5EF4-FFF2-40B4-BE49-F238E27FC236}">
                <a16:creationId xmlns:a16="http://schemas.microsoft.com/office/drawing/2014/main" id="{247B04E4-7384-4B6D-8127-D30567D7E4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5848941"/>
              </p:ext>
            </p:extLst>
          </p:nvPr>
        </p:nvGraphicFramePr>
        <p:xfrm>
          <a:off x="1524002" y="2336963"/>
          <a:ext cx="4764556" cy="36422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D042920-E206-4330-99F2-7CCC1F9CB0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2069068"/>
              </p:ext>
            </p:extLst>
          </p:nvPr>
        </p:nvGraphicFramePr>
        <p:xfrm>
          <a:off x="7686065" y="2466620"/>
          <a:ext cx="4474613" cy="4219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44741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6" grpId="0">
        <p:bldAsOne/>
      </p:bldGraphic>
      <p:bldGraphic spid="22" grpId="0">
        <p:bldAsOne/>
      </p:bldGraphic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54517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Q.20 – Por que nunca solicitou financiamento pela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1.520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8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28B7AA9A-EAB5-407D-9114-9340E2122C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3836655"/>
              </p:ext>
            </p:extLst>
          </p:nvPr>
        </p:nvGraphicFramePr>
        <p:xfrm>
          <a:off x="6095999" y="1038822"/>
          <a:ext cx="5684285" cy="2676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2686091"/>
              </p:ext>
            </p:extLst>
          </p:nvPr>
        </p:nvGraphicFramePr>
        <p:xfrm>
          <a:off x="6095998" y="4042912"/>
          <a:ext cx="5684285" cy="2815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8983108"/>
              </p:ext>
            </p:extLst>
          </p:nvPr>
        </p:nvGraphicFramePr>
        <p:xfrm>
          <a:off x="676792" y="1000874"/>
          <a:ext cx="5173221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91EA4ABF-3465-459C-AC14-EB01332EA5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3209807"/>
              </p:ext>
            </p:extLst>
          </p:nvPr>
        </p:nvGraphicFramePr>
        <p:xfrm>
          <a:off x="561548" y="4025319"/>
          <a:ext cx="5170562" cy="24675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68506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5" grpId="0">
        <p:bldAsOne/>
      </p:bldGraphic>
      <p:bldGraphic spid="36" grpId="0">
        <p:bldAsOne/>
      </p:bldGraphic>
      <p:bldGraphic spid="37" grpId="0">
        <p:bldAsOne/>
      </p:bldGraphic>
      <p:bldGraphic spid="11" grpId="0">
        <p:bldAsOne/>
      </p:bldGraphic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Q.20 – Por que nunca solicitou financiamento pela internet?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1.520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3" y="1737204"/>
            <a:ext cx="3231896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proporção de empréstimo via PF é maior na região NE (51%), proporção 42% maior que no Sul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70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2940720"/>
              </p:ext>
            </p:extLst>
          </p:nvPr>
        </p:nvGraphicFramePr>
        <p:xfrm>
          <a:off x="6456310" y="1308502"/>
          <a:ext cx="5423048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895631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87368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  <p:bldGraphic spid="21" grpId="0">
        <p:bldAsOne/>
      </p:bldGraphic>
      <p:bldGraphic spid="22" grpId="0">
        <p:bldAsOne/>
      </p:bldGraphic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734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Q.21 – Grau de conhecimento sobre as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5.877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098992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Mesmo com relação ao porte das micro e pequenas empresas esse desconhecimento é predominante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conhecimento sobre as ‘empresas simples de crédito’ é praticamente nulo, mesmo nesse universo das micro e pequenas empresas</a:t>
            </a:r>
          </a:p>
        </p:txBody>
      </p:sp>
      <p:graphicFrame>
        <p:nvGraphicFramePr>
          <p:cNvPr id="13" name="Gráfico 12">
            <a:extLst>
              <a:ext uri="{FF2B5EF4-FFF2-40B4-BE49-F238E27FC236}">
                <a16:creationId xmlns:a16="http://schemas.microsoft.com/office/drawing/2014/main" id="{EBFF5537-8E16-44DC-A2C8-72DD78C1E2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8293610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" name="Gráfico 15">
            <a:extLst>
              <a:ext uri="{FF2B5EF4-FFF2-40B4-BE49-F238E27FC236}">
                <a16:creationId xmlns:a16="http://schemas.microsoft.com/office/drawing/2014/main" id="{D4C5E644-67C8-43BC-8BE7-84767C5A88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153862"/>
              </p:ext>
            </p:extLst>
          </p:nvPr>
        </p:nvGraphicFramePr>
        <p:xfrm>
          <a:off x="1496937" y="2842675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96805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3" grpId="0">
        <p:bldAsOne/>
      </p:bldGraphic>
      <p:bldGraphic spid="16" grpId="0">
        <p:bldAsOne/>
      </p:bldGraphic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4"/>
            <a:ext cx="9852123" cy="490240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Q.21 – Grau de conhecimento sobre as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5.877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875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4341922"/>
              </p:ext>
            </p:extLst>
          </p:nvPr>
        </p:nvGraphicFramePr>
        <p:xfrm>
          <a:off x="6799761" y="3982292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4765741"/>
              </p:ext>
            </p:extLst>
          </p:nvPr>
        </p:nvGraphicFramePr>
        <p:xfrm>
          <a:off x="1295719" y="991299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91EA4ABF-3465-459C-AC14-EB01332EA5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9317104"/>
              </p:ext>
            </p:extLst>
          </p:nvPr>
        </p:nvGraphicFramePr>
        <p:xfrm>
          <a:off x="1295719" y="3649253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" name="Gráfico 12">
            <a:extLst>
              <a:ext uri="{FF2B5EF4-FFF2-40B4-BE49-F238E27FC236}">
                <a16:creationId xmlns:a16="http://schemas.microsoft.com/office/drawing/2014/main" id="{27854890-F450-4645-84E3-A153E67928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2620957"/>
              </p:ext>
            </p:extLst>
          </p:nvPr>
        </p:nvGraphicFramePr>
        <p:xfrm>
          <a:off x="6095999" y="1038822"/>
          <a:ext cx="5684285" cy="2676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517624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6" grpId="0">
        <p:bldAsOne/>
      </p:bldGraphic>
      <p:bldGraphic spid="37" grpId="0">
        <p:bldAsOne/>
      </p:bldGraphic>
      <p:bldGraphic spid="11" grpId="0">
        <p:bldAsOne/>
      </p:bldGraphic>
      <p:bldGraphic spid="13" grpId="0">
        <p:bldAsOne/>
      </p:bldGraphic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545170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Q.21 – Grau de conhecimento sobre as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5.877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Independentemente da região geográfica ou do estado, o desconhecimento médio sobre as ESC é sempre muito reduzido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82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4755670"/>
              </p:ext>
            </p:extLst>
          </p:nvPr>
        </p:nvGraphicFramePr>
        <p:xfrm>
          <a:off x="7480403" y="1388087"/>
          <a:ext cx="4120177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5865092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665617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  <p:bldGraphic spid="21" grpId="0">
        <p:bldAsOne/>
      </p:bldGraphic>
      <p:bldGraphic spid="22" grpId="0">
        <p:bldAsOne/>
      </p:bldGraphic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00494164"/>
              </p:ext>
            </p:extLst>
          </p:nvPr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A748EC57-2ABC-4711-8B76-CE6C3ADB9C6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Q.1 - Nos últimos 6 meses, a empresa tentou obter um empréstimo ou financiamento NOVO em banco?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5.995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380603" y="12988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048500" y="1349718"/>
            <a:ext cx="4943099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perfil do MEI, ainda que apresentando percentuais mais tímidos, já se mostra também parte desse perfil com acesso ao crédito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4573147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Aparentemente 2019 representa uma ‘virada’ frente aos resultados sistematicamente negativos dos anos anteriores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714407"/>
              </p:ext>
            </p:extLst>
          </p:nvPr>
        </p:nvGraphicFramePr>
        <p:xfrm>
          <a:off x="896400" y="2523600"/>
          <a:ext cx="5504400" cy="33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3022779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12697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07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Q.22 – Como tomou conhecimento sobre a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1.520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5800465" y="1366739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6537540" y="1245330"/>
            <a:ext cx="4879634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boca a boca, das mais diversas formas, também tem sido um canal de divulgação relevante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460250" y="1239420"/>
            <a:ext cx="5035671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‘internet’ se apresenta como o canal mais citado para a divulgação sobre a ESC nesse perfil de micros e pequenas empresas </a:t>
            </a:r>
          </a:p>
        </p:txBody>
      </p:sp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2A72D2A9-8857-4F72-B220-86043B80A8EB}"/>
              </a:ext>
            </a:extLst>
          </p:cNvPr>
          <p:cNvGraphicFramePr>
            <a:graphicFrameLocks noGrp="1"/>
          </p:cNvGraphicFramePr>
          <p:nvPr/>
        </p:nvGraphicFramePr>
        <p:xfrm>
          <a:off x="4561839" y="2065083"/>
          <a:ext cx="85991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A44D7B7A-830F-4019-B073-479344CA9B45}"/>
              </a:ext>
            </a:extLst>
          </p:cNvPr>
          <p:cNvGraphicFramePr>
            <a:graphicFrameLocks noGrp="1"/>
          </p:cNvGraphicFramePr>
          <p:nvPr/>
        </p:nvGraphicFramePr>
        <p:xfrm>
          <a:off x="735966" y="2482091"/>
          <a:ext cx="3828515" cy="37511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828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ou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Banco| Gerente de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Rádio| Telefone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empresas| Prefeitura| Sindicatos| Cooperativas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732886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Faculdade| Cursos| Palestras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7511"/>
                  </a:ext>
                </a:extLst>
              </a:tr>
            </a:tbl>
          </a:graphicData>
        </a:graphic>
      </p:graphicFrame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FD882BB7-1A3F-4E55-91F4-7B90F77FFCE5}"/>
              </a:ext>
            </a:extLst>
          </p:cNvPr>
          <p:cNvGraphicFramePr>
            <a:graphicFrameLocks noGrp="1"/>
          </p:cNvGraphicFramePr>
          <p:nvPr/>
        </p:nvGraphicFramePr>
        <p:xfrm>
          <a:off x="4561843" y="2482091"/>
          <a:ext cx="859913" cy="37511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29935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885120"/>
                  </a:ext>
                </a:extLst>
              </a:tr>
            </a:tbl>
          </a:graphicData>
        </a:graphic>
      </p:graphicFrame>
      <p:graphicFrame>
        <p:nvGraphicFramePr>
          <p:cNvPr id="24" name="Tabela 23">
            <a:extLst>
              <a:ext uri="{FF2B5EF4-FFF2-40B4-BE49-F238E27FC236}">
                <a16:creationId xmlns:a16="http://schemas.microsoft.com/office/drawing/2014/main" id="{85AE402F-AF2A-4753-B74A-67B352A1F339}"/>
              </a:ext>
            </a:extLst>
          </p:cNvPr>
          <p:cNvGraphicFramePr>
            <a:graphicFrameLocks noGrp="1"/>
          </p:cNvGraphicFramePr>
          <p:nvPr/>
        </p:nvGraphicFramePr>
        <p:xfrm>
          <a:off x="9400034" y="2101834"/>
          <a:ext cx="209346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8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7822">
                  <a:extLst>
                    <a:ext uri="{9D8B030D-6E8A-4147-A177-3AD203B41FA5}">
                      <a16:colId xmlns:a16="http://schemas.microsoft.com/office/drawing/2014/main" val="1473124908"/>
                    </a:ext>
                  </a:extLst>
                </a:gridCol>
                <a:gridCol w="697822">
                  <a:extLst>
                    <a:ext uri="{9D8B030D-6E8A-4147-A177-3AD203B41FA5}">
                      <a16:colId xmlns:a16="http://schemas.microsoft.com/office/drawing/2014/main" val="259474903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5" name="Tabela 24">
            <a:extLst>
              <a:ext uri="{FF2B5EF4-FFF2-40B4-BE49-F238E27FC236}">
                <a16:creationId xmlns:a16="http://schemas.microsoft.com/office/drawing/2014/main" id="{B6FC5448-457F-458B-9E28-A767284F7440}"/>
              </a:ext>
            </a:extLst>
          </p:cNvPr>
          <p:cNvGraphicFramePr>
            <a:graphicFrameLocks noGrp="1"/>
          </p:cNvGraphicFramePr>
          <p:nvPr/>
        </p:nvGraphicFramePr>
        <p:xfrm>
          <a:off x="5934075" y="2518842"/>
          <a:ext cx="3468601" cy="375132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686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ou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Banco| Gerente de 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Rádio| Telefone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empresas| Prefeitura| Sindicato| Cooperativas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732886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Faculdade| Cursos| Palestras</a:t>
                      </a:r>
                    </a:p>
                    <a:p>
                      <a:pPr marL="0" algn="r" defTabSz="914400" rtl="0" eaLnBrk="1" fontAlgn="t" latinLnBrk="0" hangingPunct="1"/>
                      <a:endParaRPr lang="pt-BR" sz="1200" b="1" i="1" u="none" strike="noStrike" kern="1200" dirty="0">
                        <a:solidFill>
                          <a:srgbClr val="23413B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7511"/>
                  </a:ext>
                </a:extLst>
              </a:tr>
            </a:tbl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4A3E2CE1-B945-40B0-821E-BA7246A0878B}"/>
              </a:ext>
            </a:extLst>
          </p:cNvPr>
          <p:cNvGraphicFramePr>
            <a:graphicFrameLocks noGrp="1"/>
          </p:cNvGraphicFramePr>
          <p:nvPr/>
        </p:nvGraphicFramePr>
        <p:xfrm>
          <a:off x="9400038" y="2518842"/>
          <a:ext cx="2093463" cy="37511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821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697821">
                  <a:extLst>
                    <a:ext uri="{9D8B030D-6E8A-4147-A177-3AD203B41FA5}">
                      <a16:colId xmlns:a16="http://schemas.microsoft.com/office/drawing/2014/main" val="2632175883"/>
                    </a:ext>
                  </a:extLst>
                </a:gridCol>
                <a:gridCol w="697821">
                  <a:extLst>
                    <a:ext uri="{9D8B030D-6E8A-4147-A177-3AD203B41FA5}">
                      <a16:colId xmlns:a16="http://schemas.microsoft.com/office/drawing/2014/main" val="2019729826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29935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8851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1842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43583"/>
            <a:ext cx="9852123" cy="433877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Q.22 – Como tomou conhecimento sobre a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573559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372760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1.520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83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305D3B43-96B0-4D7F-9A7A-9F9D6DB09C07}"/>
              </a:ext>
            </a:extLst>
          </p:cNvPr>
          <p:cNvGraphicFramePr>
            <a:graphicFrameLocks noGrp="1"/>
          </p:cNvGraphicFramePr>
          <p:nvPr/>
        </p:nvGraphicFramePr>
        <p:xfrm>
          <a:off x="805380" y="3428587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73481825-5CF2-4DFF-917E-B75423B01D71}"/>
              </a:ext>
            </a:extLst>
          </p:cNvPr>
          <p:cNvGraphicFramePr>
            <a:graphicFrameLocks noGrp="1"/>
          </p:cNvGraphicFramePr>
          <p:nvPr/>
        </p:nvGraphicFramePr>
        <p:xfrm>
          <a:off x="2525205" y="3737308"/>
          <a:ext cx="4440303" cy="266548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TV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Banco/ gerente de banco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meios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Informação (faculdade/ curso/ palestra)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8751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Rádio/ telefone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53203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/ redes sociais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4472197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empresas/ prefeitura/ sindicatos/ cooperativas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562831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11980F37-08AC-454A-BDD6-8C8C09313A3A}"/>
              </a:ext>
            </a:extLst>
          </p:cNvPr>
          <p:cNvGraphicFramePr>
            <a:graphicFrameLocks noGrp="1"/>
          </p:cNvGraphicFramePr>
          <p:nvPr/>
        </p:nvGraphicFramePr>
        <p:xfrm>
          <a:off x="805380" y="3728819"/>
          <a:ext cx="1719826" cy="26746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309598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931075"/>
                  </a:ext>
                </a:extLst>
              </a:tr>
              <a:tr h="426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7795848"/>
                  </a:ext>
                </a:extLst>
              </a:tr>
              <a:tr h="426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5224275"/>
                  </a:ext>
                </a:extLst>
              </a:tr>
            </a:tbl>
          </a:graphicData>
        </a:graphic>
      </p:graphicFrame>
      <p:graphicFrame>
        <p:nvGraphicFramePr>
          <p:cNvPr id="23" name="Tabela 22">
            <a:extLst>
              <a:ext uri="{FF2B5EF4-FFF2-40B4-BE49-F238E27FC236}">
                <a16:creationId xmlns:a16="http://schemas.microsoft.com/office/drawing/2014/main" id="{06FB020C-AEE5-4CD0-B1BA-7315AAE2BD2B}"/>
              </a:ext>
            </a:extLst>
          </p:cNvPr>
          <p:cNvGraphicFramePr>
            <a:graphicFrameLocks noGrp="1"/>
          </p:cNvGraphicFramePr>
          <p:nvPr/>
        </p:nvGraphicFramePr>
        <p:xfrm>
          <a:off x="6965508" y="3736938"/>
          <a:ext cx="4649672" cy="26746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96899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46908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30325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841575"/>
                  </a:ext>
                </a:extLst>
              </a:tr>
            </a:tbl>
          </a:graphicData>
        </a:graphic>
      </p:graphicFrame>
      <p:graphicFrame>
        <p:nvGraphicFramePr>
          <p:cNvPr id="24" name="Tabela 23">
            <a:extLst>
              <a:ext uri="{FF2B5EF4-FFF2-40B4-BE49-F238E27FC236}">
                <a16:creationId xmlns:a16="http://schemas.microsoft.com/office/drawing/2014/main" id="{3BA9DD07-518A-4BFA-964B-77A1CCDD6544}"/>
              </a:ext>
            </a:extLst>
          </p:cNvPr>
          <p:cNvGraphicFramePr>
            <a:graphicFrameLocks noGrp="1"/>
          </p:cNvGraphicFramePr>
          <p:nvPr/>
        </p:nvGraphicFramePr>
        <p:xfrm>
          <a:off x="6965509" y="3473855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7B2E0281-AD4C-471A-96B4-F3680E1D2B93}"/>
              </a:ext>
            </a:extLst>
          </p:cNvPr>
          <p:cNvGraphicFramePr>
            <a:graphicFrameLocks noGrp="1"/>
          </p:cNvGraphicFramePr>
          <p:nvPr/>
        </p:nvGraphicFramePr>
        <p:xfrm>
          <a:off x="809813" y="396172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B713EE68-3DFC-4E87-BA73-A3A75E0D0A22}"/>
              </a:ext>
            </a:extLst>
          </p:cNvPr>
          <p:cNvGraphicFramePr>
            <a:graphicFrameLocks noGrp="1"/>
          </p:cNvGraphicFramePr>
          <p:nvPr/>
        </p:nvGraphicFramePr>
        <p:xfrm>
          <a:off x="2529639" y="671876"/>
          <a:ext cx="4440303" cy="266548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TV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Banco/ gerente de banco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meios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841721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Informação (faculdade/ curso/ palestra)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Rádio/ telefone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8751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/ redes sociais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753203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empresas/ prefeitura/ sindicatos/ cooperativas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981182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62730A1-1457-48A2-A9C0-A60E8EB4584F}"/>
              </a:ext>
            </a:extLst>
          </p:cNvPr>
          <p:cNvGraphicFramePr>
            <a:graphicFrameLocks noGrp="1"/>
          </p:cNvGraphicFramePr>
          <p:nvPr/>
        </p:nvGraphicFramePr>
        <p:xfrm>
          <a:off x="809813" y="673244"/>
          <a:ext cx="1719826" cy="26746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309598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93107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499151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3574535"/>
                  </a:ext>
                </a:extLst>
              </a:tr>
            </a:tbl>
          </a:graphicData>
        </a:graphic>
      </p:graphicFrame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6290B4AC-4B96-4AB9-8056-36215F9EABE3}"/>
              </a:ext>
            </a:extLst>
          </p:cNvPr>
          <p:cNvGraphicFramePr>
            <a:graphicFrameLocks noGrp="1"/>
          </p:cNvGraphicFramePr>
          <p:nvPr/>
        </p:nvGraphicFramePr>
        <p:xfrm>
          <a:off x="6965508" y="663892"/>
          <a:ext cx="3487254" cy="26746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055658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96899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46908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353783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626976C7-8914-464C-84CA-EC629DB0C8D6}"/>
              </a:ext>
            </a:extLst>
          </p:cNvPr>
          <p:cNvGraphicFramePr>
            <a:graphicFrameLocks noGrp="1"/>
          </p:cNvGraphicFramePr>
          <p:nvPr/>
        </p:nvGraphicFramePr>
        <p:xfrm>
          <a:off x="6969942" y="418280"/>
          <a:ext cx="3487251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4048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65192"/>
            <a:ext cx="10053349" cy="339857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 fontScale="90000"/>
          </a:bodyPr>
          <a:lstStyle/>
          <a:p>
            <a:r>
              <a:rPr lang="pt-BR" sz="2000" dirty="0"/>
              <a:t>Q.22 – Como tomou conhecimento sobre a ESC?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708428" y="6490011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48687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1.520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01662" y="80669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5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01662" y="80669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CaixaDeTexto 9">
            <a:extLst>
              <a:ext uri="{FF2B5EF4-FFF2-40B4-BE49-F238E27FC236}">
                <a16:creationId xmlns:a16="http://schemas.microsoft.com/office/drawing/2014/main" id="{609EC592-D992-4DD7-8D35-5F8765FA7DB2}"/>
              </a:ext>
            </a:extLst>
          </p:cNvPr>
          <p:cNvSpPr txBox="1"/>
          <p:nvPr/>
        </p:nvSpPr>
        <p:spPr>
          <a:xfrm>
            <a:off x="7768621" y="826868"/>
            <a:ext cx="4053843" cy="14773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As três primeiras formas de divulgação (‘matéria na internet’, ‘comentários de amigos e conhecidos’ e ‘matéria na TV’) praticamente respondem pela maior parte desse conhecimento</a:t>
            </a:r>
          </a:p>
        </p:txBody>
      </p:sp>
      <p:graphicFrame>
        <p:nvGraphicFramePr>
          <p:cNvPr id="12" name="Tabela 11">
            <a:extLst>
              <a:ext uri="{FF2B5EF4-FFF2-40B4-BE49-F238E27FC236}">
                <a16:creationId xmlns:a16="http://schemas.microsoft.com/office/drawing/2014/main" id="{24DC34B2-51A7-4029-A01A-24536A487F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5507727"/>
              </p:ext>
            </p:extLst>
          </p:nvPr>
        </p:nvGraphicFramePr>
        <p:xfrm>
          <a:off x="339865" y="644755"/>
          <a:ext cx="2830146" cy="244336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30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TV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Banco/ gerente de banco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meios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Informação (faculdade/ curso/ palestra)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6636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Rádio/ telefone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464485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/ redes sociais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2705623"/>
                  </a:ext>
                </a:extLst>
              </a:tr>
            </a:tbl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26642630-4C9C-4428-B9ED-8D64F4DDB5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668798"/>
              </p:ext>
            </p:extLst>
          </p:nvPr>
        </p:nvGraphicFramePr>
        <p:xfrm>
          <a:off x="3170011" y="637414"/>
          <a:ext cx="3929910" cy="2451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491505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029882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790991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809763CF-164F-4210-A7BD-2B31457D10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4042708"/>
              </p:ext>
            </p:extLst>
          </p:nvPr>
        </p:nvGraphicFramePr>
        <p:xfrm>
          <a:off x="3170009" y="425347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F1EC242B-BE5F-47A3-8412-62BE58E2A3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1873743"/>
              </p:ext>
            </p:extLst>
          </p:nvPr>
        </p:nvGraphicFramePr>
        <p:xfrm>
          <a:off x="135026" y="3501444"/>
          <a:ext cx="2014464" cy="273444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internet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Comentários de amigos e conhecidos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na TV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Matéria em revistas e jornais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Banco/ gerente de banco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contador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meios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Informação </a:t>
                      </a:r>
                      <a:r>
                        <a:rPr lang="pt-BR" sz="11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(faculdade/ curso/ palestra)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81332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Rádio/ telefone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18796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algn="ctr" fontAlgn="t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e-mail / redes sociais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3057864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4BE455D8-F0D5-4431-ABD2-DD34F7C6AA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996229"/>
              </p:ext>
            </p:extLst>
          </p:nvPr>
        </p:nvGraphicFramePr>
        <p:xfrm>
          <a:off x="2087292" y="3501444"/>
          <a:ext cx="10058418" cy="276035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411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1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1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4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90419"/>
                  </a:ext>
                </a:extLst>
              </a:tr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355548"/>
                  </a:ext>
                </a:extLst>
              </a:tr>
              <a:tr h="2232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2980492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01D359CD-AC69-4E74-9C78-A69007F6BD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25356"/>
              </p:ext>
            </p:extLst>
          </p:nvPr>
        </p:nvGraphicFramePr>
        <p:xfrm>
          <a:off x="2069362" y="3238146"/>
          <a:ext cx="1005841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2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72534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3853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Q.23 – Faturamento anual 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2.915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6610698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566388" y="1349718"/>
            <a:ext cx="4263217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Surpreende que mesmo nas </a:t>
            </a:r>
            <a:r>
              <a:rPr lang="pt-BR" i="1" dirty="0" err="1">
                <a:latin typeface="Calibri Light" panose="020F0302020204030204" pitchFamily="34" charset="0"/>
                <a:cs typeface="Calibri Light" panose="020F0302020204030204" pitchFamily="34" charset="0"/>
              </a:rPr>
              <a:t>EPPs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, 1 em cada 3 delas fature até R$ 220 mil anualmente 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4816803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1 em cada 3 desses empresas ME e EPP (34%) fatura entre R$ 41 mil e R$ 80 mil anualmente</a:t>
            </a:r>
          </a:p>
        </p:txBody>
      </p:sp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86095A76-FA21-46E1-B909-659CDA8BD0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223902"/>
              </p:ext>
            </p:extLst>
          </p:nvPr>
        </p:nvGraphicFramePr>
        <p:xfrm>
          <a:off x="4795092" y="2465469"/>
          <a:ext cx="859913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C3FC5D5D-5D9C-4309-B8FD-635581F267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8463409"/>
              </p:ext>
            </p:extLst>
          </p:nvPr>
        </p:nvGraphicFramePr>
        <p:xfrm>
          <a:off x="969219" y="2882477"/>
          <a:ext cx="3828515" cy="26258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828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R$ 41 mil e R$ 80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R$361 mil e R$4,8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B05C4638-F291-47F7-A785-A7065FFC4F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8403170"/>
              </p:ext>
            </p:extLst>
          </p:nvPr>
        </p:nvGraphicFramePr>
        <p:xfrm>
          <a:off x="4795096" y="2882477"/>
          <a:ext cx="859913" cy="2625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8" name="CaixaDeTexto 17">
            <a:extLst>
              <a:ext uri="{FF2B5EF4-FFF2-40B4-BE49-F238E27FC236}">
                <a16:creationId xmlns:a16="http://schemas.microsoft.com/office/drawing/2014/main" id="{C963B50F-5937-438A-934E-196AF99D97B8}"/>
              </a:ext>
            </a:extLst>
          </p:cNvPr>
          <p:cNvSpPr txBox="1"/>
          <p:nvPr/>
        </p:nvSpPr>
        <p:spPr>
          <a:xfrm>
            <a:off x="408371" y="5585080"/>
            <a:ext cx="6180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*As faixas de faturamento se alteraram ao longo dos anos, impossibilitando um histórico</a:t>
            </a:r>
          </a:p>
        </p:txBody>
      </p:sp>
      <p:graphicFrame>
        <p:nvGraphicFramePr>
          <p:cNvPr id="19" name="Tabela 18">
            <a:extLst>
              <a:ext uri="{FF2B5EF4-FFF2-40B4-BE49-F238E27FC236}">
                <a16:creationId xmlns:a16="http://schemas.microsoft.com/office/drawing/2014/main" id="{DDEC987E-3FCD-469B-9F49-A7A7A7CF37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8104123"/>
              </p:ext>
            </p:extLst>
          </p:nvPr>
        </p:nvGraphicFramePr>
        <p:xfrm>
          <a:off x="10054961" y="2454355"/>
          <a:ext cx="1395644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822">
                  <a:extLst>
                    <a:ext uri="{9D8B030D-6E8A-4147-A177-3AD203B41FA5}">
                      <a16:colId xmlns:a16="http://schemas.microsoft.com/office/drawing/2014/main" val="1473124908"/>
                    </a:ext>
                  </a:extLst>
                </a:gridCol>
                <a:gridCol w="697822">
                  <a:extLst>
                    <a:ext uri="{9D8B030D-6E8A-4147-A177-3AD203B41FA5}">
                      <a16:colId xmlns:a16="http://schemas.microsoft.com/office/drawing/2014/main" val="2594749034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CF7D449C-1234-4C6B-BA97-00933FFBC7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118000"/>
              </p:ext>
            </p:extLst>
          </p:nvPr>
        </p:nvGraphicFramePr>
        <p:xfrm>
          <a:off x="6847088" y="2871363"/>
          <a:ext cx="3210516" cy="26258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210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R$ 41 mil e R$ 80 mil reais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R$361 mil e R$4,8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1290867F-3A41-43D5-973B-CE84266DF1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092381"/>
              </p:ext>
            </p:extLst>
          </p:nvPr>
        </p:nvGraphicFramePr>
        <p:xfrm>
          <a:off x="10054965" y="2871363"/>
          <a:ext cx="1395642" cy="2625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821">
                  <a:extLst>
                    <a:ext uri="{9D8B030D-6E8A-4147-A177-3AD203B41FA5}">
                      <a16:colId xmlns:a16="http://schemas.microsoft.com/office/drawing/2014/main" val="2632175883"/>
                    </a:ext>
                  </a:extLst>
                </a:gridCol>
                <a:gridCol w="697821">
                  <a:extLst>
                    <a:ext uri="{9D8B030D-6E8A-4147-A177-3AD203B41FA5}">
                      <a16:colId xmlns:a16="http://schemas.microsoft.com/office/drawing/2014/main" val="2019729826"/>
                    </a:ext>
                  </a:extLst>
                </a:gridCol>
              </a:tblGrid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37511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CaixaDeTexto 21">
            <a:extLst>
              <a:ext uri="{FF2B5EF4-FFF2-40B4-BE49-F238E27FC236}">
                <a16:creationId xmlns:a16="http://schemas.microsoft.com/office/drawing/2014/main" id="{2163F5AB-CEA4-400E-9ADE-03CF707D687F}"/>
              </a:ext>
            </a:extLst>
          </p:cNvPr>
          <p:cNvSpPr txBox="1"/>
          <p:nvPr/>
        </p:nvSpPr>
        <p:spPr>
          <a:xfrm>
            <a:off x="7227566" y="5663694"/>
            <a:ext cx="17060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*MEI não respondeu </a:t>
            </a:r>
          </a:p>
        </p:txBody>
      </p:sp>
    </p:spTree>
    <p:extLst>
      <p:ext uri="{BB962C8B-B14F-4D97-AF65-F5344CB8AC3E}">
        <p14:creationId xmlns:p14="http://schemas.microsoft.com/office/powerpoint/2010/main" val="3104346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P spid="18" grpId="0"/>
      <p:bldP spid="2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573559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32857665"/>
              </p:ext>
            </p:extLst>
          </p:nvPr>
        </p:nvGraphicFramePr>
        <p:xfrm>
          <a:off x="10758767" y="22945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7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58767" y="22945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Tabela 19">
            <a:extLst>
              <a:ext uri="{FF2B5EF4-FFF2-40B4-BE49-F238E27FC236}">
                <a16:creationId xmlns:a16="http://schemas.microsoft.com/office/drawing/2014/main" id="{305D3B43-96B0-4D7F-9A7A-9F9D6DB09C07}"/>
              </a:ext>
            </a:extLst>
          </p:cNvPr>
          <p:cNvGraphicFramePr>
            <a:graphicFrameLocks noGrp="1"/>
          </p:cNvGraphicFramePr>
          <p:nvPr/>
        </p:nvGraphicFramePr>
        <p:xfrm>
          <a:off x="805380" y="3428587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Negro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73481825-5CF2-4DFF-917E-B75423B01D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6901878"/>
              </p:ext>
            </p:extLst>
          </p:nvPr>
        </p:nvGraphicFramePr>
        <p:xfrm>
          <a:off x="2525205" y="3737308"/>
          <a:ext cx="4440303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R$ 41 mil e R$ 80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R$ 361 mil 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Tabela 23">
            <a:extLst>
              <a:ext uri="{FF2B5EF4-FFF2-40B4-BE49-F238E27FC236}">
                <a16:creationId xmlns:a16="http://schemas.microsoft.com/office/drawing/2014/main" id="{3BA9DD07-518A-4BFA-964B-77A1CCDD65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946601"/>
              </p:ext>
            </p:extLst>
          </p:nvPr>
        </p:nvGraphicFramePr>
        <p:xfrm>
          <a:off x="6965509" y="3473855"/>
          <a:ext cx="4649668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a 34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 a 44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 a 54 anos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 ou +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6" name="Tabela 25">
            <a:extLst>
              <a:ext uri="{FF2B5EF4-FFF2-40B4-BE49-F238E27FC236}">
                <a16:creationId xmlns:a16="http://schemas.microsoft.com/office/drawing/2014/main" id="{7B2E0281-AD4C-471A-96B4-F3680E1D2B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7739125"/>
              </p:ext>
            </p:extLst>
          </p:nvPr>
        </p:nvGraphicFramePr>
        <p:xfrm>
          <a:off x="902578" y="991213"/>
          <a:ext cx="1719826" cy="3791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3791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Homem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Mulher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>
            <a:extLst>
              <a:ext uri="{FF2B5EF4-FFF2-40B4-BE49-F238E27FC236}">
                <a16:creationId xmlns:a16="http://schemas.microsoft.com/office/drawing/2014/main" id="{B713EE68-3DFC-4E87-BA73-A3A75E0D0A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2415175"/>
              </p:ext>
            </p:extLst>
          </p:nvPr>
        </p:nvGraphicFramePr>
        <p:xfrm>
          <a:off x="2622404" y="1266917"/>
          <a:ext cx="4440303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R$ 41 mil e R$ 80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R$ 361 mil 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0" name="Tabela 29">
            <a:extLst>
              <a:ext uri="{FF2B5EF4-FFF2-40B4-BE49-F238E27FC236}">
                <a16:creationId xmlns:a16="http://schemas.microsoft.com/office/drawing/2014/main" id="{626976C7-8914-464C-84CA-EC629DB0C8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1847559"/>
              </p:ext>
            </p:extLst>
          </p:nvPr>
        </p:nvGraphicFramePr>
        <p:xfrm>
          <a:off x="7062707" y="1013321"/>
          <a:ext cx="3487251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1162417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8" name="Título 1">
            <a:extLst>
              <a:ext uri="{FF2B5EF4-FFF2-40B4-BE49-F238E27FC236}">
                <a16:creationId xmlns:a16="http://schemas.microsoft.com/office/drawing/2014/main" id="{2940FA7E-B4A7-4861-8489-4D77DDEEA077}"/>
              </a:ext>
            </a:extLst>
          </p:cNvPr>
          <p:cNvSpPr txBox="1">
            <a:spLocks/>
          </p:cNvSpPr>
          <p:nvPr/>
        </p:nvSpPr>
        <p:spPr>
          <a:xfrm>
            <a:off x="534577" y="63427"/>
            <a:ext cx="9852123" cy="7111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/>
              <a:t>Q.23 – Faturamento anual </a:t>
            </a:r>
            <a:endParaRPr lang="pt-BR" sz="2000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B3E01BD-A54F-4A55-B08D-DCF308C187B8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2.915</a:t>
            </a:r>
          </a:p>
        </p:txBody>
      </p:sp>
      <p:graphicFrame>
        <p:nvGraphicFramePr>
          <p:cNvPr id="29" name="Tabela 28">
            <a:extLst>
              <a:ext uri="{FF2B5EF4-FFF2-40B4-BE49-F238E27FC236}">
                <a16:creationId xmlns:a16="http://schemas.microsoft.com/office/drawing/2014/main" id="{6290B4AC-4B96-4AB9-8056-36215F9EAB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197946"/>
              </p:ext>
            </p:extLst>
          </p:nvPr>
        </p:nvGraphicFramePr>
        <p:xfrm>
          <a:off x="7058273" y="1258933"/>
          <a:ext cx="3487254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3" name="Tabela 22">
            <a:extLst>
              <a:ext uri="{FF2B5EF4-FFF2-40B4-BE49-F238E27FC236}">
                <a16:creationId xmlns:a16="http://schemas.microsoft.com/office/drawing/2014/main" id="{06FB020C-AEE5-4CD0-B1BA-7315AAE2BD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433912"/>
              </p:ext>
            </p:extLst>
          </p:nvPr>
        </p:nvGraphicFramePr>
        <p:xfrm>
          <a:off x="6965508" y="3736938"/>
          <a:ext cx="4649672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2418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1162418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11980F37-08AC-454A-BDD6-8C8C09313A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426461"/>
              </p:ext>
            </p:extLst>
          </p:nvPr>
        </p:nvGraphicFramePr>
        <p:xfrm>
          <a:off x="805380" y="3728819"/>
          <a:ext cx="1719826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Tabela 27">
            <a:extLst>
              <a:ext uri="{FF2B5EF4-FFF2-40B4-BE49-F238E27FC236}">
                <a16:creationId xmlns:a16="http://schemas.microsoft.com/office/drawing/2014/main" id="{162730A1-1457-48A2-A9C0-A60E8EB458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76630"/>
              </p:ext>
            </p:extLst>
          </p:nvPr>
        </p:nvGraphicFramePr>
        <p:xfrm>
          <a:off x="902578" y="1268285"/>
          <a:ext cx="1719826" cy="15601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99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913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8407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C560DE32-1BA1-4F8E-9EF0-C78AC1EE4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8626871"/>
              </p:ext>
            </p:extLst>
          </p:nvPr>
        </p:nvGraphicFramePr>
        <p:xfrm>
          <a:off x="2030648" y="3658311"/>
          <a:ext cx="9964404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0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42355872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36295782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90908699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9801543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39843413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80205133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82927907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25244202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67037143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00550740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2324552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95873293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311888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57199695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7155920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958859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85382993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64826921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1812935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66887479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425054802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85124134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6618721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Q.23 – Faturamento anual 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3.052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3" y="1737204"/>
            <a:ext cx="3146438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homogeneidade das respostas quanto ao faturamento pelas regiões geográficas é grande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56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Tabela 12">
            <a:extLst>
              <a:ext uri="{FF2B5EF4-FFF2-40B4-BE49-F238E27FC236}">
                <a16:creationId xmlns:a16="http://schemas.microsoft.com/office/drawing/2014/main" id="{0F787F36-7F45-49B0-BA10-3C71C33782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5270334"/>
              </p:ext>
            </p:extLst>
          </p:nvPr>
        </p:nvGraphicFramePr>
        <p:xfrm>
          <a:off x="4275735" y="1682409"/>
          <a:ext cx="3558081" cy="134683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5580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R$ 41 mil e R$ 80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2166623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entre R$361 mil 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fatura no ano 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15175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81064EBE-8314-499F-82C5-8DA7299CEC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738379"/>
              </p:ext>
            </p:extLst>
          </p:nvPr>
        </p:nvGraphicFramePr>
        <p:xfrm>
          <a:off x="7833819" y="1380970"/>
          <a:ext cx="3929910" cy="2785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44134816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74893513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19437832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447062617"/>
                    </a:ext>
                  </a:extLst>
                </a:gridCol>
              </a:tblGrid>
              <a:tr h="2785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9AE1BF2C-2F44-4EA2-AC5B-822BD19571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394092"/>
              </p:ext>
            </p:extLst>
          </p:nvPr>
        </p:nvGraphicFramePr>
        <p:xfrm>
          <a:off x="161841" y="3957473"/>
          <a:ext cx="1868808" cy="15548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68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menos de R$ 40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R$ 41 mil e R$ 80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9455784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R$ 81 mil e R$ 220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897813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R$ 221 mil e R$ 360 mil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R$361 mil 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8422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R$ 4,8 milhões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820546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i="1" u="none" strike="noStrike" kern="1200" dirty="0">
                          <a:solidFill>
                            <a:srgbClr val="23413B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5111508"/>
                  </a:ext>
                </a:extLst>
              </a:tr>
            </a:tbl>
          </a:graphicData>
        </a:graphic>
      </p:graphicFrame>
      <p:graphicFrame>
        <p:nvGraphicFramePr>
          <p:cNvPr id="16" name="Tabela 15">
            <a:extLst>
              <a:ext uri="{FF2B5EF4-FFF2-40B4-BE49-F238E27FC236}">
                <a16:creationId xmlns:a16="http://schemas.microsoft.com/office/drawing/2014/main" id="{551A2ABE-41A4-4FE6-A904-9DF5855052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1173771"/>
              </p:ext>
            </p:extLst>
          </p:nvPr>
        </p:nvGraphicFramePr>
        <p:xfrm>
          <a:off x="2030648" y="3957473"/>
          <a:ext cx="9964404" cy="15548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05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59774119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99234853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09025756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72622277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2215591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162156086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6332984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56026529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372535900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222683480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691487643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2852280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273415407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65682634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69713818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046273079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008470594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92237827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573640038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3015842362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1810952485"/>
                    </a:ext>
                  </a:extLst>
                </a:gridCol>
                <a:gridCol w="369052">
                  <a:extLst>
                    <a:ext uri="{9D8B030D-6E8A-4147-A177-3AD203B41FA5}">
                      <a16:colId xmlns:a16="http://schemas.microsoft.com/office/drawing/2014/main" val="4218296393"/>
                    </a:ext>
                  </a:extLst>
                </a:gridCol>
              </a:tblGrid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940217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222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4207ACE-B6CB-4131-93D8-E861BE0A14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6661351"/>
              </p:ext>
            </p:extLst>
          </p:nvPr>
        </p:nvGraphicFramePr>
        <p:xfrm>
          <a:off x="7833816" y="1682409"/>
          <a:ext cx="3929910" cy="1346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5982">
                  <a:extLst>
                    <a:ext uri="{9D8B030D-6E8A-4147-A177-3AD203B41FA5}">
                      <a16:colId xmlns:a16="http://schemas.microsoft.com/office/drawing/2014/main" val="2669623998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64646894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1804527931"/>
                    </a:ext>
                  </a:extLst>
                </a:gridCol>
                <a:gridCol w="785982">
                  <a:extLst>
                    <a:ext uri="{9D8B030D-6E8A-4147-A177-3AD203B41FA5}">
                      <a16:colId xmlns:a16="http://schemas.microsoft.com/office/drawing/2014/main" val="3510810908"/>
                    </a:ext>
                  </a:extLst>
                </a:gridCol>
              </a:tblGrid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1826981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5496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367533"/>
                  </a:ext>
                </a:extLst>
              </a:tr>
              <a:tr h="152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4472C4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37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1082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596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Q.24 – 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56041" y="1349718"/>
            <a:ext cx="414354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perfil do MEI é aquele que mais se destaca nesse universo entrevistado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perfil que mais se destaca entre os entrevistados é o dos empreendedores com idades entre 35 a 44 anos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6942044"/>
              </p:ext>
            </p:extLst>
          </p:nvPr>
        </p:nvGraphicFramePr>
        <p:xfrm>
          <a:off x="676791" y="2273048"/>
          <a:ext cx="5943067" cy="36658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5559731"/>
              </p:ext>
            </p:extLst>
          </p:nvPr>
        </p:nvGraphicFramePr>
        <p:xfrm>
          <a:off x="7735278" y="2486198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65703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Q.24 – 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8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28B7AA9A-EAB5-407D-9114-9340E2122C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0004915"/>
              </p:ext>
            </p:extLst>
          </p:nvPr>
        </p:nvGraphicFramePr>
        <p:xfrm>
          <a:off x="6682154" y="1190768"/>
          <a:ext cx="4547615" cy="49317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5376229"/>
              </p:ext>
            </p:extLst>
          </p:nvPr>
        </p:nvGraphicFramePr>
        <p:xfrm>
          <a:off x="408373" y="1286120"/>
          <a:ext cx="4430008" cy="2696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0AD473E6-2287-40C0-9DE8-A92D092715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9899030"/>
              </p:ext>
            </p:extLst>
          </p:nvPr>
        </p:nvGraphicFramePr>
        <p:xfrm>
          <a:off x="67466" y="4072409"/>
          <a:ext cx="5446028" cy="24204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2921896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5" grpId="0">
        <p:bldAsOne/>
      </p:bldGraphic>
      <p:bldGraphic spid="37" grpId="0">
        <p:bldAsOne/>
      </p:bldGraphic>
      <p:bldGraphic spid="11" grpId="0">
        <p:bldAsOne/>
      </p:bldGraphic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Q.24 – 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907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7644519"/>
              </p:ext>
            </p:extLst>
          </p:nvPr>
        </p:nvGraphicFramePr>
        <p:xfrm>
          <a:off x="7112934" y="1538010"/>
          <a:ext cx="4120177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FD22272C-2DEE-4015-86FF-104625FD22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8388118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</p:spTree>
    <p:extLst>
      <p:ext uri="{BB962C8B-B14F-4D97-AF65-F5344CB8AC3E}">
        <p14:creationId xmlns:p14="http://schemas.microsoft.com/office/powerpoint/2010/main" val="566956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Graphic spid="21" grpId="0">
        <p:bldAsOne/>
      </p:bldGraphic>
      <p:bldGraphic spid="12" grpId="0">
        <p:bldAsOne/>
      </p:bldGraphic>
      <p:bldP spid="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663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Q.25 – Escolaridade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003742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160397" y="1349718"/>
            <a:ext cx="4669208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Apenas e tão somente no perfil MEI não existe uma predominância dos entrevistados com o ensino superior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Pela 1ª vez nessa série histórica, em 2019 o perfil mais presente entre os entrevistados foi o do ensino superior 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5875548"/>
              </p:ext>
            </p:extLst>
          </p:nvPr>
        </p:nvGraphicFramePr>
        <p:xfrm>
          <a:off x="838200" y="2523600"/>
          <a:ext cx="5504400" cy="32859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830102"/>
              </p:ext>
            </p:extLst>
          </p:nvPr>
        </p:nvGraphicFramePr>
        <p:xfrm>
          <a:off x="7394401" y="265198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CaixaDeTexto 14">
            <a:extLst>
              <a:ext uri="{FF2B5EF4-FFF2-40B4-BE49-F238E27FC236}">
                <a16:creationId xmlns:a16="http://schemas.microsoft.com/office/drawing/2014/main" id="{0EA6711A-40F7-4DE5-B355-4C2F8E46CB08}"/>
              </a:ext>
            </a:extLst>
          </p:cNvPr>
          <p:cNvSpPr txBox="1"/>
          <p:nvPr/>
        </p:nvSpPr>
        <p:spPr>
          <a:xfrm>
            <a:off x="1575660" y="5800376"/>
            <a:ext cx="3275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de 2016 a 2019, não quiseram responder: 1%</a:t>
            </a:r>
          </a:p>
        </p:txBody>
      </p:sp>
    </p:spTree>
    <p:extLst>
      <p:ext uri="{BB962C8B-B14F-4D97-AF65-F5344CB8AC3E}">
        <p14:creationId xmlns:p14="http://schemas.microsoft.com/office/powerpoint/2010/main" val="621863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7231D9C1-4FD4-4673-A967-0D6C730D1A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889248"/>
              </p:ext>
            </p:extLst>
          </p:nvPr>
        </p:nvGraphicFramePr>
        <p:xfrm>
          <a:off x="1818000" y="4006800"/>
          <a:ext cx="2973600" cy="248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áfico 33">
            <a:extLst>
              <a:ext uri="{FF2B5EF4-FFF2-40B4-BE49-F238E27FC236}">
                <a16:creationId xmlns:a16="http://schemas.microsoft.com/office/drawing/2014/main" id="{56A8440E-EF7C-4CC5-B69B-B41CBD63E5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2892922"/>
              </p:ext>
            </p:extLst>
          </p:nvPr>
        </p:nvGraphicFramePr>
        <p:xfrm>
          <a:off x="1954800" y="1191600"/>
          <a:ext cx="2822400" cy="26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5.995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0418227"/>
              </p:ext>
            </p:extLst>
          </p:nvPr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86" name="CorelDRAW" r:id="rId5" imgW="2779776" imgH="1375726" progId="CorelDRAW.Graphic.13">
                  <p:embed/>
                </p:oleObj>
              </mc:Choice>
              <mc:Fallback>
                <p:oleObj name="CorelDRAW" r:id="rId5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3C093E2E-AE03-43D1-8988-6D26E72DD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3695524"/>
              </p:ext>
            </p:extLst>
          </p:nvPr>
        </p:nvGraphicFramePr>
        <p:xfrm>
          <a:off x="6199200" y="11916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A190FB58-5EC8-442F-A39F-45B05E007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3309817"/>
              </p:ext>
            </p:extLst>
          </p:nvPr>
        </p:nvGraphicFramePr>
        <p:xfrm>
          <a:off x="6361200" y="380880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ítulo 1">
            <a:extLst>
              <a:ext uri="{FF2B5EF4-FFF2-40B4-BE49-F238E27FC236}">
                <a16:creationId xmlns:a16="http://schemas.microsoft.com/office/drawing/2014/main" id="{442504F8-FFF6-4C05-BA03-10001C2F7E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Q.1 - Nos últimos 6 meses, a empresa tentou obter um empréstimo ou financiamento NOVO em banco?</a:t>
            </a:r>
          </a:p>
        </p:txBody>
      </p:sp>
    </p:spTree>
    <p:extLst>
      <p:ext uri="{BB962C8B-B14F-4D97-AF65-F5344CB8AC3E}">
        <p14:creationId xmlns:p14="http://schemas.microsoft.com/office/powerpoint/2010/main" val="3691858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5" grpId="0">
        <p:bldAsOne/>
      </p:bldGraphic>
      <p:bldGraphic spid="34" grpId="0">
        <p:bldAsOne/>
      </p:bldGraphic>
      <p:bldP spid="4" grpId="0"/>
      <p:bldP spid="5" grpId="0"/>
      <p:bldGraphic spid="36" grpId="0">
        <p:bldAsOne/>
      </p:bldGraphic>
      <p:bldGraphic spid="37" grpId="0">
        <p:bldAsOne/>
      </p:bldGraphic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Q.25 – Escolaridade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860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4328870"/>
              </p:ext>
            </p:extLst>
          </p:nvPr>
        </p:nvGraphicFramePr>
        <p:xfrm>
          <a:off x="6604840" y="3520515"/>
          <a:ext cx="4624929" cy="3042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8224855"/>
              </p:ext>
            </p:extLst>
          </p:nvPr>
        </p:nvGraphicFramePr>
        <p:xfrm>
          <a:off x="408373" y="1286120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84FA8C93-C2D4-4F40-BFE9-5114AC7009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6019041"/>
              </p:ext>
            </p:extLst>
          </p:nvPr>
        </p:nvGraphicFramePr>
        <p:xfrm>
          <a:off x="552506" y="3980824"/>
          <a:ext cx="4285875" cy="22780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947766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6" grpId="0">
        <p:bldAsOne/>
      </p:bldGraphic>
      <p:bldGraphic spid="37" grpId="0">
        <p:bldAsOne/>
      </p:bldGraphic>
      <p:bldGraphic spid="10" grpId="0">
        <p:bldAsOne/>
      </p:bldGraphic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Q.25 – Escolaridade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5.936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Com exceção da região Norte, em todas as demais o perfil do entrevistado com o ensino superior é o mais frequente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70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04961412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871AA817-6146-4693-AFB8-7FE6A648D2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4507401"/>
              </p:ext>
            </p:extLst>
          </p:nvPr>
        </p:nvGraphicFramePr>
        <p:xfrm>
          <a:off x="7316134" y="1230690"/>
          <a:ext cx="4120177" cy="2537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257234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  <p:bldGraphic spid="22" grpId="0">
        <p:bldAsOne/>
      </p:bldGraphic>
      <p:bldGraphic spid="9" grpId="0">
        <p:bldAsOne/>
      </p:bldGraphic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735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Q.26 – Raça/cor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6463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 perfil do empreendedor da raça negra é maioria apenas nas empresas de porte MEI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Ainda que por uma diferença pequena, o perfil predominante nas micro e pequenas empresas é a do empreendedor da raça branca</a:t>
            </a:r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1052813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Gráfico 14">
            <a:extLst>
              <a:ext uri="{FF2B5EF4-FFF2-40B4-BE49-F238E27FC236}">
                <a16:creationId xmlns:a16="http://schemas.microsoft.com/office/drawing/2014/main" id="{692CB276-F53E-4783-9AC9-76BEC26B16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15957025"/>
              </p:ext>
            </p:extLst>
          </p:nvPr>
        </p:nvGraphicFramePr>
        <p:xfrm>
          <a:off x="1095139" y="2550047"/>
          <a:ext cx="4414281" cy="32859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332173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31" grpId="0">
        <p:bldAsOne/>
      </p:bldGraphic>
      <p:bldGraphic spid="15" grpId="0">
        <p:bldAsOne/>
      </p:bldGraphic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Q.26 – Raça/cor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57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28B7AA9A-EAB5-407D-9114-9340E2122C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4968399"/>
              </p:ext>
            </p:extLst>
          </p:nvPr>
        </p:nvGraphicFramePr>
        <p:xfrm>
          <a:off x="6799761" y="1190768"/>
          <a:ext cx="4430008" cy="2676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6069343"/>
              </p:ext>
            </p:extLst>
          </p:nvPr>
        </p:nvGraphicFramePr>
        <p:xfrm>
          <a:off x="6799761" y="3982292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0435565"/>
              </p:ext>
            </p:extLst>
          </p:nvPr>
        </p:nvGraphicFramePr>
        <p:xfrm>
          <a:off x="408373" y="1286120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03776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5" grpId="0">
        <p:bldAsOne/>
      </p:bldGraphic>
      <p:bldGraphic spid="36" grpId="0">
        <p:bldAsOne/>
      </p:bldGraphic>
      <p:bldGraphic spid="37" grpId="0">
        <p:bldAsOne/>
      </p:bldGraphic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803194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Q.26 – Raça/cor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511162" y="1737204"/>
            <a:ext cx="494860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 região Sul é a que apresenta o maior percentual de  pessoas entrevistadas que se declaram pertencentes à raça ‘negra’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781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5154964"/>
              </p:ext>
            </p:extLst>
          </p:nvPr>
        </p:nvGraphicFramePr>
        <p:xfrm>
          <a:off x="7112934" y="1200080"/>
          <a:ext cx="4120177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9529470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5523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 animBg="1"/>
      <p:bldGraphic spid="21" grpId="0">
        <p:bldAsOne/>
      </p:bldGraphic>
      <p:bldGraphic spid="22" grpId="0">
        <p:bldAsOne/>
      </p:bldGraphic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Object 4">
            <a:extLst>
              <a:ext uri="{FF2B5EF4-FFF2-40B4-BE49-F238E27FC236}">
                <a16:creationId xmlns:a16="http://schemas.microsoft.com/office/drawing/2014/main" id="{336268EC-B3D9-434D-BD86-63F9BE4CFDE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45255" y="314398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808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0" name="Object 4">
                        <a:extLst>
                          <a:ext uri="{FF2B5EF4-FFF2-40B4-BE49-F238E27FC236}">
                            <a16:creationId xmlns:a16="http://schemas.microsoft.com/office/drawing/2014/main" id="{336268EC-B3D9-434D-BD86-63F9BE4CFDE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45255" y="314398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373" y="280188"/>
            <a:ext cx="978003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Q.27 – Sexo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1B207B9B-C823-497A-B745-15CE4F2CAF10}"/>
              </a:ext>
            </a:extLst>
          </p:cNvPr>
          <p:cNvCxnSpPr>
            <a:cxnSpLocks/>
          </p:cNvCxnSpPr>
          <p:nvPr/>
        </p:nvCxnSpPr>
        <p:spPr>
          <a:xfrm>
            <a:off x="7394267" y="1239420"/>
            <a:ext cx="0" cy="5253454"/>
          </a:xfrm>
          <a:prstGeom prst="line">
            <a:avLst/>
          </a:prstGeom>
          <a:ln w="9525" cap="flat" cmpd="sng" algn="ctr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" name="CaixaDeTexto 2">
            <a:extLst>
              <a:ext uri="{FF2B5EF4-FFF2-40B4-BE49-F238E27FC236}">
                <a16:creationId xmlns:a16="http://schemas.microsoft.com/office/drawing/2014/main" id="{DEA8B184-CA40-4783-8692-D4B199CE26F4}"/>
              </a:ext>
            </a:extLst>
          </p:cNvPr>
          <p:cNvSpPr txBox="1"/>
          <p:nvPr/>
        </p:nvSpPr>
        <p:spPr>
          <a:xfrm>
            <a:off x="7686065" y="1349718"/>
            <a:ext cx="4143540" cy="92333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Tal hegemonia do homem brasileiro enquanto empreendedor é ligeiramente atenuada no perfil das empresas MEI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B1E81BD0-77D4-43F9-875C-5CDF087CE89C}"/>
              </a:ext>
            </a:extLst>
          </p:cNvPr>
          <p:cNvSpPr txBox="1"/>
          <p:nvPr/>
        </p:nvSpPr>
        <p:spPr>
          <a:xfrm>
            <a:off x="838200" y="1349718"/>
            <a:ext cx="5781669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Os homens seguem se destacando em muito das mulheres enquanto responsáveis pelas micro e pequenas empresas</a:t>
            </a:r>
          </a:p>
        </p:txBody>
      </p:sp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id="{7E795FA2-B981-4603-9CB0-69FEB0FC7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5298725"/>
              </p:ext>
            </p:extLst>
          </p:nvPr>
        </p:nvGraphicFramePr>
        <p:xfrm>
          <a:off x="896400" y="2523600"/>
          <a:ext cx="5504400" cy="33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F3318179-E50D-45A6-84CF-0F82E9893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9916970"/>
              </p:ext>
            </p:extLst>
          </p:nvPr>
        </p:nvGraphicFramePr>
        <p:xfrm>
          <a:off x="7686000" y="2844000"/>
          <a:ext cx="4305600" cy="337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96353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" grpId="0" animBg="1"/>
      <p:bldP spid="10" grpId="0" animBg="1"/>
      <p:bldGraphic spid="17" grpId="0">
        <p:bldAsOne/>
      </p:bldGraphic>
      <p:bldGraphic spid="31" grpId="0">
        <p:bldAsOne/>
      </p:bldGraphic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506" y="294593"/>
            <a:ext cx="9852123" cy="711199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Q.27 – Sexo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3" name="Object 4">
            <a:extLst>
              <a:ext uri="{FF2B5EF4-FFF2-40B4-BE49-F238E27FC236}">
                <a16:creationId xmlns:a16="http://schemas.microsoft.com/office/drawing/2014/main" id="{851C32AA-7FE1-4521-AB39-839FFEBE6A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79254" y="349705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829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3" name="Object 4">
                        <a:extLst>
                          <a:ext uri="{FF2B5EF4-FFF2-40B4-BE49-F238E27FC236}">
                            <a16:creationId xmlns:a16="http://schemas.microsoft.com/office/drawing/2014/main" id="{851C32AA-7FE1-4521-AB39-839FFEBE6A9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79254" y="349705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Gráfico 34">
            <a:extLst>
              <a:ext uri="{FF2B5EF4-FFF2-40B4-BE49-F238E27FC236}">
                <a16:creationId xmlns:a16="http://schemas.microsoft.com/office/drawing/2014/main" id="{28B7AA9A-EAB5-407D-9114-9340E2122C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3828751"/>
              </p:ext>
            </p:extLst>
          </p:nvPr>
        </p:nvGraphicFramePr>
        <p:xfrm>
          <a:off x="6799761" y="1190768"/>
          <a:ext cx="4430008" cy="2676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A0E91C5E-6332-461E-A7B4-07AD2ACE7E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9193263"/>
              </p:ext>
            </p:extLst>
          </p:nvPr>
        </p:nvGraphicFramePr>
        <p:xfrm>
          <a:off x="6799761" y="3982292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8EB81C10-290A-49C6-BD7A-EFACF32D5D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0150052"/>
              </p:ext>
            </p:extLst>
          </p:nvPr>
        </p:nvGraphicFramePr>
        <p:xfrm>
          <a:off x="408373" y="3634760"/>
          <a:ext cx="4430008" cy="2581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95852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35" grpId="0">
        <p:bldAsOne/>
      </p:bldGraphic>
      <p:bldGraphic spid="36" grpId="0">
        <p:bldAsOne/>
      </p:bldGraphic>
      <p:bldGraphic spid="37" grpId="0">
        <p:bldAsOne/>
      </p:bldGraphic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7"/>
            <a:ext cx="10053349" cy="627732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Q.27 – Sexo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6.001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837" name="CorelDRAW" r:id="rId3" imgW="2779776" imgH="1375726" progId="CorelDRAW.Graphic.13">
                  <p:embed/>
                </p:oleObj>
              </mc:Choice>
              <mc:Fallback>
                <p:oleObj name="CorelDRAW" r:id="rId3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960473AE-D108-4537-B8BA-A2F0D2341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0505402"/>
              </p:ext>
            </p:extLst>
          </p:nvPr>
        </p:nvGraphicFramePr>
        <p:xfrm>
          <a:off x="7112934" y="1301617"/>
          <a:ext cx="4120177" cy="23733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C4F01B44-5779-4EB1-90A7-AD340B8761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3824892"/>
              </p:ext>
            </p:extLst>
          </p:nvPr>
        </p:nvGraphicFramePr>
        <p:xfrm>
          <a:off x="324035" y="3437068"/>
          <a:ext cx="11543929" cy="2947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" name="CaixaDeTexto 11">
            <a:extLst>
              <a:ext uri="{FF2B5EF4-FFF2-40B4-BE49-F238E27FC236}">
                <a16:creationId xmlns:a16="http://schemas.microsoft.com/office/drawing/2014/main" id="{BF7CDD00-3E68-4AAA-BEBF-2BAA6D63A7D2}"/>
              </a:ext>
            </a:extLst>
          </p:cNvPr>
          <p:cNvSpPr txBox="1"/>
          <p:nvPr/>
        </p:nvSpPr>
        <p:spPr>
          <a:xfrm>
            <a:off x="511162" y="1737204"/>
            <a:ext cx="3784613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Apenas na região Sul essa diferença entre o percentual de ‘homens’ e ‘mulheres’ é um pouco menor</a:t>
            </a:r>
          </a:p>
        </p:txBody>
      </p:sp>
    </p:spTree>
    <p:extLst>
      <p:ext uri="{BB962C8B-B14F-4D97-AF65-F5344CB8AC3E}">
        <p14:creationId xmlns:p14="http://schemas.microsoft.com/office/powerpoint/2010/main" val="3922008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Graphic spid="21" grpId="0">
        <p:bldAsOne/>
      </p:bldGraphic>
      <p:bldGraphic spid="22" grpId="0">
        <p:bldAsOne/>
      </p:bldGraphic>
      <p:bldP spid="12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tângulo 23"/>
          <p:cNvSpPr/>
          <p:nvPr/>
        </p:nvSpPr>
        <p:spPr>
          <a:xfrm>
            <a:off x="-5990" y="-5524"/>
            <a:ext cx="12197990" cy="6863524"/>
          </a:xfrm>
          <a:prstGeom prst="rect">
            <a:avLst/>
          </a:prstGeom>
          <a:solidFill>
            <a:srgbClr val="69B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9" name="Retângulo 98"/>
          <p:cNvSpPr/>
          <p:nvPr/>
        </p:nvSpPr>
        <p:spPr>
          <a:xfrm>
            <a:off x="2142686" y="3255858"/>
            <a:ext cx="3146707" cy="830997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4800" b="1" dirty="0">
                <a:ln w="18000">
                  <a:noFill/>
                  <a:prstDash val="solid"/>
                  <a:miter lim="800000"/>
                </a:ln>
                <a:solidFill>
                  <a:srgbClr val="23413B"/>
                </a:solidFill>
              </a:rPr>
              <a:t>obrigado</a:t>
            </a:r>
            <a:endParaRPr lang="pt-BR" sz="2800" b="1" cap="none" spc="0" dirty="0">
              <a:ln w="18000">
                <a:noFill/>
                <a:prstDash val="solid"/>
                <a:miter lim="800000"/>
              </a:ln>
              <a:solidFill>
                <a:srgbClr val="23413B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106" name="Freeform 37"/>
          <p:cNvSpPr>
            <a:spLocks/>
          </p:cNvSpPr>
          <p:nvPr/>
        </p:nvSpPr>
        <p:spPr bwMode="auto">
          <a:xfrm>
            <a:off x="-51896" y="6299369"/>
            <a:ext cx="6379655" cy="5664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F2B70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2" name="Retângulo 221"/>
          <p:cNvSpPr/>
          <p:nvPr/>
        </p:nvSpPr>
        <p:spPr>
          <a:xfrm>
            <a:off x="860234" y="5498672"/>
            <a:ext cx="2313446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b="1" dirty="0">
                <a:ln w="18000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pesquisa quantitativa</a:t>
            </a:r>
            <a:endParaRPr lang="pt-BR" sz="900" b="1" cap="none" spc="0" dirty="0">
              <a:ln w="18000">
                <a:noFill/>
                <a:prstDash val="solid"/>
                <a:miter lim="800000"/>
              </a:ln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223" name="Retângulo 222"/>
          <p:cNvSpPr/>
          <p:nvPr/>
        </p:nvSpPr>
        <p:spPr>
          <a:xfrm>
            <a:off x="872558" y="5858535"/>
            <a:ext cx="1850945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i="1" dirty="0">
                <a:ln w="18000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junho - 2019</a:t>
            </a:r>
            <a:endParaRPr lang="pt-BR" sz="900" i="1" cap="none" spc="0" dirty="0">
              <a:ln w="18000">
                <a:noFill/>
                <a:prstDash val="solid"/>
                <a:miter lim="800000"/>
              </a:ln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grpSp>
        <p:nvGrpSpPr>
          <p:cNvPr id="234" name="Agrupar 233"/>
          <p:cNvGrpSpPr/>
          <p:nvPr/>
        </p:nvGrpSpPr>
        <p:grpSpPr>
          <a:xfrm>
            <a:off x="3549636" y="5084647"/>
            <a:ext cx="1162798" cy="1047306"/>
            <a:chOff x="5554871" y="916175"/>
            <a:chExt cx="569532" cy="501960"/>
          </a:xfrm>
          <a:solidFill>
            <a:srgbClr val="23413B"/>
          </a:solidFill>
        </p:grpSpPr>
        <p:sp>
          <p:nvSpPr>
            <p:cNvPr id="235" name="Freeform 63"/>
            <p:cNvSpPr>
              <a:spLocks noEditPoints="1"/>
            </p:cNvSpPr>
            <p:nvPr/>
          </p:nvSpPr>
          <p:spPr bwMode="auto">
            <a:xfrm>
              <a:off x="5554871" y="916175"/>
              <a:ext cx="569532" cy="501960"/>
            </a:xfrm>
            <a:custGeom>
              <a:avLst/>
              <a:gdLst>
                <a:gd name="T0" fmla="*/ 46 w 93"/>
                <a:gd name="T1" fmla="*/ 82 h 82"/>
                <a:gd name="T2" fmla="*/ 21 w 93"/>
                <a:gd name="T3" fmla="*/ 73 h 82"/>
                <a:gd name="T4" fmla="*/ 15 w 93"/>
                <a:gd name="T5" fmla="*/ 15 h 82"/>
                <a:gd name="T6" fmla="*/ 47 w 93"/>
                <a:gd name="T7" fmla="*/ 0 h 82"/>
                <a:gd name="T8" fmla="*/ 72 w 93"/>
                <a:gd name="T9" fmla="*/ 9 h 82"/>
                <a:gd name="T10" fmla="*/ 78 w 93"/>
                <a:gd name="T11" fmla="*/ 67 h 82"/>
                <a:gd name="T12" fmla="*/ 46 w 93"/>
                <a:gd name="T13" fmla="*/ 82 h 82"/>
                <a:gd name="T14" fmla="*/ 47 w 93"/>
                <a:gd name="T15" fmla="*/ 6 h 82"/>
                <a:gd name="T16" fmla="*/ 19 w 93"/>
                <a:gd name="T17" fmla="*/ 19 h 82"/>
                <a:gd name="T18" fmla="*/ 24 w 93"/>
                <a:gd name="T19" fmla="*/ 69 h 82"/>
                <a:gd name="T20" fmla="*/ 46 w 93"/>
                <a:gd name="T21" fmla="*/ 77 h 82"/>
                <a:gd name="T22" fmla="*/ 74 w 93"/>
                <a:gd name="T23" fmla="*/ 64 h 82"/>
                <a:gd name="T24" fmla="*/ 69 w 93"/>
                <a:gd name="T25" fmla="*/ 14 h 82"/>
                <a:gd name="T26" fmla="*/ 47 w 93"/>
                <a:gd name="T27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82">
                  <a:moveTo>
                    <a:pt x="46" y="82"/>
                  </a:moveTo>
                  <a:cubicBezTo>
                    <a:pt x="37" y="82"/>
                    <a:pt x="28" y="79"/>
                    <a:pt x="21" y="73"/>
                  </a:cubicBezTo>
                  <a:cubicBezTo>
                    <a:pt x="3" y="59"/>
                    <a:pt x="0" y="33"/>
                    <a:pt x="15" y="15"/>
                  </a:cubicBezTo>
                  <a:cubicBezTo>
                    <a:pt x="22" y="6"/>
                    <a:pt x="34" y="0"/>
                    <a:pt x="47" y="0"/>
                  </a:cubicBezTo>
                  <a:cubicBezTo>
                    <a:pt x="56" y="0"/>
                    <a:pt x="65" y="4"/>
                    <a:pt x="72" y="9"/>
                  </a:cubicBezTo>
                  <a:cubicBezTo>
                    <a:pt x="90" y="24"/>
                    <a:pt x="93" y="50"/>
                    <a:pt x="78" y="67"/>
                  </a:cubicBezTo>
                  <a:cubicBezTo>
                    <a:pt x="71" y="77"/>
                    <a:pt x="59" y="82"/>
                    <a:pt x="46" y="82"/>
                  </a:cubicBezTo>
                  <a:close/>
                  <a:moveTo>
                    <a:pt x="47" y="6"/>
                  </a:moveTo>
                  <a:cubicBezTo>
                    <a:pt x="36" y="6"/>
                    <a:pt x="26" y="10"/>
                    <a:pt x="19" y="19"/>
                  </a:cubicBezTo>
                  <a:cubicBezTo>
                    <a:pt x="6" y="34"/>
                    <a:pt x="9" y="57"/>
                    <a:pt x="24" y="69"/>
                  </a:cubicBezTo>
                  <a:cubicBezTo>
                    <a:pt x="30" y="74"/>
                    <a:pt x="38" y="77"/>
                    <a:pt x="46" y="77"/>
                  </a:cubicBezTo>
                  <a:cubicBezTo>
                    <a:pt x="57" y="77"/>
                    <a:pt x="67" y="72"/>
                    <a:pt x="74" y="64"/>
                  </a:cubicBezTo>
                  <a:cubicBezTo>
                    <a:pt x="87" y="49"/>
                    <a:pt x="84" y="26"/>
                    <a:pt x="69" y="14"/>
                  </a:cubicBezTo>
                  <a:cubicBezTo>
                    <a:pt x="63" y="8"/>
                    <a:pt x="55" y="6"/>
                    <a:pt x="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6" name="Freeform 68"/>
            <p:cNvSpPr>
              <a:spLocks/>
            </p:cNvSpPr>
            <p:nvPr/>
          </p:nvSpPr>
          <p:spPr bwMode="auto">
            <a:xfrm rot="3209445">
              <a:off x="5720904" y="956718"/>
              <a:ext cx="237466" cy="397707"/>
            </a:xfrm>
            <a:custGeom>
              <a:avLst/>
              <a:gdLst>
                <a:gd name="T0" fmla="*/ 27 w 39"/>
                <a:gd name="T1" fmla="*/ 64 h 64"/>
                <a:gd name="T2" fmla="*/ 25 w 39"/>
                <a:gd name="T3" fmla="*/ 56 h 64"/>
                <a:gd name="T4" fmla="*/ 12 w 39"/>
                <a:gd name="T5" fmla="*/ 57 h 64"/>
                <a:gd name="T6" fmla="*/ 12 w 39"/>
                <a:gd name="T7" fmla="*/ 51 h 64"/>
                <a:gd name="T8" fmla="*/ 24 w 39"/>
                <a:gd name="T9" fmla="*/ 51 h 64"/>
                <a:gd name="T10" fmla="*/ 30 w 39"/>
                <a:gd name="T11" fmla="*/ 40 h 64"/>
                <a:gd name="T12" fmla="*/ 19 w 39"/>
                <a:gd name="T13" fmla="*/ 34 h 64"/>
                <a:gd name="T14" fmla="*/ 2 w 39"/>
                <a:gd name="T15" fmla="*/ 26 h 64"/>
                <a:gd name="T16" fmla="*/ 9 w 39"/>
                <a:gd name="T17" fmla="*/ 10 h 64"/>
                <a:gd name="T18" fmla="*/ 7 w 39"/>
                <a:gd name="T19" fmla="*/ 2 h 64"/>
                <a:gd name="T20" fmla="*/ 11 w 39"/>
                <a:gd name="T21" fmla="*/ 0 h 64"/>
                <a:gd name="T22" fmla="*/ 14 w 39"/>
                <a:gd name="T23" fmla="*/ 8 h 64"/>
                <a:gd name="T24" fmla="*/ 24 w 39"/>
                <a:gd name="T25" fmla="*/ 7 h 64"/>
                <a:gd name="T26" fmla="*/ 24 w 39"/>
                <a:gd name="T27" fmla="*/ 12 h 64"/>
                <a:gd name="T28" fmla="*/ 14 w 39"/>
                <a:gd name="T29" fmla="*/ 13 h 64"/>
                <a:gd name="T30" fmla="*/ 8 w 39"/>
                <a:gd name="T31" fmla="*/ 22 h 64"/>
                <a:gd name="T32" fmla="*/ 20 w 39"/>
                <a:gd name="T33" fmla="*/ 28 h 64"/>
                <a:gd name="T34" fmla="*/ 37 w 39"/>
                <a:gd name="T35" fmla="*/ 37 h 64"/>
                <a:gd name="T36" fmla="*/ 29 w 39"/>
                <a:gd name="T37" fmla="*/ 54 h 64"/>
                <a:gd name="T38" fmla="*/ 32 w 39"/>
                <a:gd name="T39" fmla="*/ 62 h 64"/>
                <a:gd name="T40" fmla="*/ 27 w 39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64">
                  <a:moveTo>
                    <a:pt x="27" y="64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0" y="58"/>
                    <a:pt x="15" y="58"/>
                    <a:pt x="12" y="57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5" y="52"/>
                    <a:pt x="20" y="52"/>
                    <a:pt x="24" y="51"/>
                  </a:cubicBezTo>
                  <a:cubicBezTo>
                    <a:pt x="29" y="49"/>
                    <a:pt x="32" y="44"/>
                    <a:pt x="30" y="40"/>
                  </a:cubicBezTo>
                  <a:cubicBezTo>
                    <a:pt x="29" y="36"/>
                    <a:pt x="25" y="35"/>
                    <a:pt x="19" y="34"/>
                  </a:cubicBezTo>
                  <a:cubicBezTo>
                    <a:pt x="10" y="34"/>
                    <a:pt x="4" y="32"/>
                    <a:pt x="2" y="26"/>
                  </a:cubicBezTo>
                  <a:cubicBezTo>
                    <a:pt x="0" y="19"/>
                    <a:pt x="3" y="13"/>
                    <a:pt x="9" y="1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8" y="6"/>
                    <a:pt x="22" y="6"/>
                    <a:pt x="24" y="7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19" y="12"/>
                    <a:pt x="14" y="13"/>
                  </a:cubicBezTo>
                  <a:cubicBezTo>
                    <a:pt x="8" y="15"/>
                    <a:pt x="7" y="19"/>
                    <a:pt x="8" y="22"/>
                  </a:cubicBezTo>
                  <a:cubicBezTo>
                    <a:pt x="9" y="26"/>
                    <a:pt x="13" y="27"/>
                    <a:pt x="20" y="28"/>
                  </a:cubicBezTo>
                  <a:cubicBezTo>
                    <a:pt x="29" y="28"/>
                    <a:pt x="34" y="31"/>
                    <a:pt x="37" y="37"/>
                  </a:cubicBezTo>
                  <a:cubicBezTo>
                    <a:pt x="39" y="43"/>
                    <a:pt x="37" y="50"/>
                    <a:pt x="29" y="54"/>
                  </a:cubicBezTo>
                  <a:cubicBezTo>
                    <a:pt x="32" y="62"/>
                    <a:pt x="32" y="62"/>
                    <a:pt x="32" y="62"/>
                  </a:cubicBezTo>
                  <a:lnTo>
                    <a:pt x="2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795698" y="308711"/>
            <a:ext cx="1876425" cy="1017588"/>
            <a:chOff x="290" y="334"/>
            <a:chExt cx="1182" cy="641"/>
          </a:xfrm>
          <a:solidFill>
            <a:schemeClr val="bg1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851" y="553"/>
              <a:ext cx="412" cy="203"/>
            </a:xfrm>
            <a:custGeom>
              <a:avLst/>
              <a:gdLst>
                <a:gd name="T0" fmla="*/ 157 w 173"/>
                <a:gd name="T1" fmla="*/ 0 h 85"/>
                <a:gd name="T2" fmla="*/ 127 w 173"/>
                <a:gd name="T3" fmla="*/ 0 h 85"/>
                <a:gd name="T4" fmla="*/ 75 w 173"/>
                <a:gd name="T5" fmla="*/ 85 h 85"/>
                <a:gd name="T6" fmla="*/ 75 w 173"/>
                <a:gd name="T7" fmla="*/ 64 h 85"/>
                <a:gd name="T8" fmla="*/ 76 w 173"/>
                <a:gd name="T9" fmla="*/ 57 h 85"/>
                <a:gd name="T10" fmla="*/ 73 w 173"/>
                <a:gd name="T11" fmla="*/ 47 h 85"/>
                <a:gd name="T12" fmla="*/ 60 w 173"/>
                <a:gd name="T13" fmla="*/ 43 h 85"/>
                <a:gd name="T14" fmla="*/ 60 w 173"/>
                <a:gd name="T15" fmla="*/ 43 h 85"/>
                <a:gd name="T16" fmla="*/ 74 w 173"/>
                <a:gd name="T17" fmla="*/ 39 h 85"/>
                <a:gd name="T18" fmla="*/ 86 w 173"/>
                <a:gd name="T19" fmla="*/ 23 h 85"/>
                <a:gd name="T20" fmla="*/ 87 w 173"/>
                <a:gd name="T21" fmla="*/ 16 h 85"/>
                <a:gd name="T22" fmla="*/ 83 w 173"/>
                <a:gd name="T23" fmla="*/ 6 h 85"/>
                <a:gd name="T24" fmla="*/ 72 w 173"/>
                <a:gd name="T25" fmla="*/ 0 h 85"/>
                <a:gd name="T26" fmla="*/ 58 w 173"/>
                <a:gd name="T27" fmla="*/ 0 h 85"/>
                <a:gd name="T28" fmla="*/ 18 w 173"/>
                <a:gd name="T29" fmla="*/ 0 h 85"/>
                <a:gd name="T30" fmla="*/ 0 w 173"/>
                <a:gd name="T31" fmla="*/ 85 h 85"/>
                <a:gd name="T32" fmla="*/ 24 w 173"/>
                <a:gd name="T33" fmla="*/ 85 h 85"/>
                <a:gd name="T34" fmla="*/ 31 w 173"/>
                <a:gd name="T35" fmla="*/ 52 h 85"/>
                <a:gd name="T36" fmla="*/ 41 w 173"/>
                <a:gd name="T37" fmla="*/ 52 h 85"/>
                <a:gd name="T38" fmla="*/ 49 w 173"/>
                <a:gd name="T39" fmla="*/ 54 h 85"/>
                <a:gd name="T40" fmla="*/ 51 w 173"/>
                <a:gd name="T41" fmla="*/ 59 h 85"/>
                <a:gd name="T42" fmla="*/ 50 w 173"/>
                <a:gd name="T43" fmla="*/ 66 h 85"/>
                <a:gd name="T44" fmla="*/ 49 w 173"/>
                <a:gd name="T45" fmla="*/ 85 h 85"/>
                <a:gd name="T46" fmla="*/ 75 w 173"/>
                <a:gd name="T47" fmla="*/ 85 h 85"/>
                <a:gd name="T48" fmla="*/ 75 w 173"/>
                <a:gd name="T49" fmla="*/ 85 h 85"/>
                <a:gd name="T50" fmla="*/ 99 w 173"/>
                <a:gd name="T51" fmla="*/ 85 h 85"/>
                <a:gd name="T52" fmla="*/ 109 w 173"/>
                <a:gd name="T53" fmla="*/ 68 h 85"/>
                <a:gd name="T54" fmla="*/ 143 w 173"/>
                <a:gd name="T55" fmla="*/ 68 h 85"/>
                <a:gd name="T56" fmla="*/ 145 w 173"/>
                <a:gd name="T57" fmla="*/ 85 h 85"/>
                <a:gd name="T58" fmla="*/ 173 w 173"/>
                <a:gd name="T59" fmla="*/ 85 h 85"/>
                <a:gd name="T60" fmla="*/ 157 w 173"/>
                <a:gd name="T61" fmla="*/ 0 h 85"/>
                <a:gd name="T62" fmla="*/ 53 w 173"/>
                <a:gd name="T63" fmla="*/ 36 h 85"/>
                <a:gd name="T64" fmla="*/ 43 w 173"/>
                <a:gd name="T65" fmla="*/ 37 h 85"/>
                <a:gd name="T66" fmla="*/ 34 w 173"/>
                <a:gd name="T67" fmla="*/ 37 h 85"/>
                <a:gd name="T68" fmla="*/ 39 w 173"/>
                <a:gd name="T69" fmla="*/ 16 h 85"/>
                <a:gd name="T70" fmla="*/ 48 w 173"/>
                <a:gd name="T71" fmla="*/ 16 h 85"/>
                <a:gd name="T72" fmla="*/ 57 w 173"/>
                <a:gd name="T73" fmla="*/ 17 h 85"/>
                <a:gd name="T74" fmla="*/ 62 w 173"/>
                <a:gd name="T75" fmla="*/ 23 h 85"/>
                <a:gd name="T76" fmla="*/ 62 w 173"/>
                <a:gd name="T77" fmla="*/ 26 h 85"/>
                <a:gd name="T78" fmla="*/ 53 w 173"/>
                <a:gd name="T79" fmla="*/ 36 h 85"/>
                <a:gd name="T80" fmla="*/ 117 w 173"/>
                <a:gd name="T81" fmla="*/ 53 h 85"/>
                <a:gd name="T82" fmla="*/ 137 w 173"/>
                <a:gd name="T83" fmla="*/ 17 h 85"/>
                <a:gd name="T84" fmla="*/ 138 w 173"/>
                <a:gd name="T85" fmla="*/ 17 h 85"/>
                <a:gd name="T86" fmla="*/ 141 w 173"/>
                <a:gd name="T87" fmla="*/ 53 h 85"/>
                <a:gd name="T88" fmla="*/ 117 w 173"/>
                <a:gd name="T89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85">
                  <a:moveTo>
                    <a:pt x="15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2"/>
                    <a:pt x="75" y="75"/>
                    <a:pt x="75" y="64"/>
                  </a:cubicBezTo>
                  <a:cubicBezTo>
                    <a:pt x="76" y="61"/>
                    <a:pt x="76" y="58"/>
                    <a:pt x="76" y="57"/>
                  </a:cubicBezTo>
                  <a:cubicBezTo>
                    <a:pt x="76" y="52"/>
                    <a:pt x="75" y="49"/>
                    <a:pt x="73" y="47"/>
                  </a:cubicBezTo>
                  <a:cubicBezTo>
                    <a:pt x="71" y="45"/>
                    <a:pt x="66" y="44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6" y="42"/>
                    <a:pt x="71" y="41"/>
                    <a:pt x="74" y="39"/>
                  </a:cubicBezTo>
                  <a:cubicBezTo>
                    <a:pt x="80" y="35"/>
                    <a:pt x="84" y="30"/>
                    <a:pt x="86" y="23"/>
                  </a:cubicBezTo>
                  <a:cubicBezTo>
                    <a:pt x="86" y="20"/>
                    <a:pt x="87" y="18"/>
                    <a:pt x="87" y="16"/>
                  </a:cubicBezTo>
                  <a:cubicBezTo>
                    <a:pt x="87" y="12"/>
                    <a:pt x="85" y="9"/>
                    <a:pt x="83" y="6"/>
                  </a:cubicBezTo>
                  <a:cubicBezTo>
                    <a:pt x="81" y="3"/>
                    <a:pt x="77" y="1"/>
                    <a:pt x="72" y="0"/>
                  </a:cubicBezTo>
                  <a:cubicBezTo>
                    <a:pt x="69" y="0"/>
                    <a:pt x="65" y="0"/>
                    <a:pt x="5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5" y="52"/>
                    <a:pt x="47" y="53"/>
                    <a:pt x="49" y="54"/>
                  </a:cubicBezTo>
                  <a:cubicBezTo>
                    <a:pt x="50" y="55"/>
                    <a:pt x="51" y="57"/>
                    <a:pt x="51" y="59"/>
                  </a:cubicBezTo>
                  <a:cubicBezTo>
                    <a:pt x="51" y="60"/>
                    <a:pt x="51" y="63"/>
                    <a:pt x="50" y="66"/>
                  </a:cubicBezTo>
                  <a:cubicBezTo>
                    <a:pt x="49" y="76"/>
                    <a:pt x="49" y="82"/>
                    <a:pt x="49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73" y="85"/>
                    <a:pt x="173" y="85"/>
                    <a:pt x="173" y="85"/>
                  </a:cubicBezTo>
                  <a:lnTo>
                    <a:pt x="157" y="0"/>
                  </a:lnTo>
                  <a:close/>
                  <a:moveTo>
                    <a:pt x="53" y="36"/>
                  </a:moveTo>
                  <a:cubicBezTo>
                    <a:pt x="52" y="36"/>
                    <a:pt x="48" y="37"/>
                    <a:pt x="4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2" y="16"/>
                    <a:pt x="55" y="16"/>
                    <a:pt x="57" y="17"/>
                  </a:cubicBezTo>
                  <a:cubicBezTo>
                    <a:pt x="60" y="18"/>
                    <a:pt x="62" y="20"/>
                    <a:pt x="62" y="23"/>
                  </a:cubicBezTo>
                  <a:cubicBezTo>
                    <a:pt x="62" y="24"/>
                    <a:pt x="62" y="25"/>
                    <a:pt x="62" y="26"/>
                  </a:cubicBezTo>
                  <a:cubicBezTo>
                    <a:pt x="61" y="31"/>
                    <a:pt x="58" y="35"/>
                    <a:pt x="53" y="36"/>
                  </a:cubicBezTo>
                  <a:close/>
                  <a:moveTo>
                    <a:pt x="117" y="53"/>
                  </a:moveTo>
                  <a:cubicBezTo>
                    <a:pt x="137" y="17"/>
                    <a:pt x="137" y="17"/>
                    <a:pt x="137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41" y="53"/>
                    <a:pt x="141" y="53"/>
                    <a:pt x="141" y="53"/>
                  </a:cubicBezTo>
                  <a:lnTo>
                    <a:pt x="11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657" y="553"/>
              <a:ext cx="202" cy="203"/>
            </a:xfrm>
            <a:custGeom>
              <a:avLst/>
              <a:gdLst>
                <a:gd name="T0" fmla="*/ 85 w 85"/>
                <a:gd name="T1" fmla="*/ 21 h 85"/>
                <a:gd name="T2" fmla="*/ 85 w 85"/>
                <a:gd name="T3" fmla="*/ 17 h 85"/>
                <a:gd name="T4" fmla="*/ 81 w 85"/>
                <a:gd name="T5" fmla="*/ 6 h 85"/>
                <a:gd name="T6" fmla="*/ 69 w 85"/>
                <a:gd name="T7" fmla="*/ 0 h 85"/>
                <a:gd name="T8" fmla="*/ 65 w 85"/>
                <a:gd name="T9" fmla="*/ 0 h 85"/>
                <a:gd name="T10" fmla="*/ 18 w 85"/>
                <a:gd name="T11" fmla="*/ 0 h 85"/>
                <a:gd name="T12" fmla="*/ 0 w 85"/>
                <a:gd name="T13" fmla="*/ 85 h 85"/>
                <a:gd name="T14" fmla="*/ 38 w 85"/>
                <a:gd name="T15" fmla="*/ 85 h 85"/>
                <a:gd name="T16" fmla="*/ 62 w 85"/>
                <a:gd name="T17" fmla="*/ 82 h 85"/>
                <a:gd name="T18" fmla="*/ 74 w 85"/>
                <a:gd name="T19" fmla="*/ 72 h 85"/>
                <a:gd name="T20" fmla="*/ 79 w 85"/>
                <a:gd name="T21" fmla="*/ 57 h 85"/>
                <a:gd name="T22" fmla="*/ 62 w 85"/>
                <a:gd name="T23" fmla="*/ 41 h 85"/>
                <a:gd name="T24" fmla="*/ 62 w 85"/>
                <a:gd name="T25" fmla="*/ 41 h 85"/>
                <a:gd name="T26" fmla="*/ 85 w 85"/>
                <a:gd name="T27" fmla="*/ 21 h 85"/>
                <a:gd name="T28" fmla="*/ 54 w 85"/>
                <a:gd name="T29" fmla="*/ 60 h 85"/>
                <a:gd name="T30" fmla="*/ 40 w 85"/>
                <a:gd name="T31" fmla="*/ 70 h 85"/>
                <a:gd name="T32" fmla="*/ 26 w 85"/>
                <a:gd name="T33" fmla="*/ 70 h 85"/>
                <a:gd name="T34" fmla="*/ 31 w 85"/>
                <a:gd name="T35" fmla="*/ 49 h 85"/>
                <a:gd name="T36" fmla="*/ 43 w 85"/>
                <a:gd name="T37" fmla="*/ 49 h 85"/>
                <a:gd name="T38" fmla="*/ 55 w 85"/>
                <a:gd name="T39" fmla="*/ 57 h 85"/>
                <a:gd name="T40" fmla="*/ 54 w 85"/>
                <a:gd name="T41" fmla="*/ 60 h 85"/>
                <a:gd name="T42" fmla="*/ 60 w 85"/>
                <a:gd name="T43" fmla="*/ 25 h 85"/>
                <a:gd name="T44" fmla="*/ 54 w 85"/>
                <a:gd name="T45" fmla="*/ 33 h 85"/>
                <a:gd name="T46" fmla="*/ 45 w 85"/>
                <a:gd name="T47" fmla="*/ 34 h 85"/>
                <a:gd name="T48" fmla="*/ 34 w 85"/>
                <a:gd name="T49" fmla="*/ 34 h 85"/>
                <a:gd name="T50" fmla="*/ 38 w 85"/>
                <a:gd name="T51" fmla="*/ 15 h 85"/>
                <a:gd name="T52" fmla="*/ 51 w 85"/>
                <a:gd name="T53" fmla="*/ 15 h 85"/>
                <a:gd name="T54" fmla="*/ 58 w 85"/>
                <a:gd name="T55" fmla="*/ 17 h 85"/>
                <a:gd name="T56" fmla="*/ 60 w 85"/>
                <a:gd name="T57" fmla="*/ 2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85">
                  <a:moveTo>
                    <a:pt x="85" y="21"/>
                  </a:moveTo>
                  <a:cubicBezTo>
                    <a:pt x="85" y="20"/>
                    <a:pt x="85" y="18"/>
                    <a:pt x="85" y="17"/>
                  </a:cubicBezTo>
                  <a:cubicBezTo>
                    <a:pt x="85" y="13"/>
                    <a:pt x="84" y="9"/>
                    <a:pt x="81" y="6"/>
                  </a:cubicBezTo>
                  <a:cubicBezTo>
                    <a:pt x="78" y="3"/>
                    <a:pt x="74" y="1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49" y="85"/>
                    <a:pt x="57" y="84"/>
                    <a:pt x="62" y="82"/>
                  </a:cubicBezTo>
                  <a:cubicBezTo>
                    <a:pt x="67" y="79"/>
                    <a:pt x="71" y="76"/>
                    <a:pt x="74" y="72"/>
                  </a:cubicBezTo>
                  <a:cubicBezTo>
                    <a:pt x="77" y="67"/>
                    <a:pt x="79" y="62"/>
                    <a:pt x="79" y="57"/>
                  </a:cubicBezTo>
                  <a:cubicBezTo>
                    <a:pt x="79" y="48"/>
                    <a:pt x="73" y="43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75" y="38"/>
                    <a:pt x="82" y="31"/>
                    <a:pt x="85" y="21"/>
                  </a:cubicBezTo>
                  <a:close/>
                  <a:moveTo>
                    <a:pt x="54" y="60"/>
                  </a:moveTo>
                  <a:cubicBezTo>
                    <a:pt x="53" y="66"/>
                    <a:pt x="48" y="70"/>
                    <a:pt x="40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51" y="49"/>
                    <a:pt x="55" y="52"/>
                    <a:pt x="55" y="57"/>
                  </a:cubicBezTo>
                  <a:cubicBezTo>
                    <a:pt x="55" y="58"/>
                    <a:pt x="54" y="59"/>
                    <a:pt x="54" y="60"/>
                  </a:cubicBezTo>
                  <a:close/>
                  <a:moveTo>
                    <a:pt x="60" y="25"/>
                  </a:moveTo>
                  <a:cubicBezTo>
                    <a:pt x="59" y="29"/>
                    <a:pt x="57" y="31"/>
                    <a:pt x="54" y="33"/>
                  </a:cubicBezTo>
                  <a:cubicBezTo>
                    <a:pt x="52" y="34"/>
                    <a:pt x="49" y="34"/>
                    <a:pt x="4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5" y="15"/>
                    <a:pt x="57" y="16"/>
                    <a:pt x="58" y="17"/>
                  </a:cubicBezTo>
                  <a:cubicBezTo>
                    <a:pt x="60" y="19"/>
                    <a:pt x="61" y="21"/>
                    <a:pt x="6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90" y="553"/>
              <a:ext cx="191" cy="203"/>
            </a:xfrm>
            <a:custGeom>
              <a:avLst/>
              <a:gdLst>
                <a:gd name="T0" fmla="*/ 0 w 80"/>
                <a:gd name="T1" fmla="*/ 58 h 85"/>
                <a:gd name="T2" fmla="*/ 24 w 80"/>
                <a:gd name="T3" fmla="*/ 58 h 85"/>
                <a:gd name="T4" fmla="*/ 24 w 80"/>
                <a:gd name="T5" fmla="*/ 61 h 85"/>
                <a:gd name="T6" fmla="*/ 36 w 80"/>
                <a:gd name="T7" fmla="*/ 70 h 85"/>
                <a:gd name="T8" fmla="*/ 50 w 80"/>
                <a:gd name="T9" fmla="*/ 61 h 85"/>
                <a:gd name="T10" fmla="*/ 51 w 80"/>
                <a:gd name="T11" fmla="*/ 59 h 85"/>
                <a:gd name="T12" fmla="*/ 45 w 80"/>
                <a:gd name="T13" fmla="*/ 53 h 85"/>
                <a:gd name="T14" fmla="*/ 25 w 80"/>
                <a:gd name="T15" fmla="*/ 48 h 85"/>
                <a:gd name="T16" fmla="*/ 8 w 80"/>
                <a:gd name="T17" fmla="*/ 31 h 85"/>
                <a:gd name="T18" fmla="*/ 9 w 80"/>
                <a:gd name="T19" fmla="*/ 25 h 85"/>
                <a:gd name="T20" fmla="*/ 21 w 80"/>
                <a:gd name="T21" fmla="*/ 8 h 85"/>
                <a:gd name="T22" fmla="*/ 50 w 80"/>
                <a:gd name="T23" fmla="*/ 0 h 85"/>
                <a:gd name="T24" fmla="*/ 80 w 80"/>
                <a:gd name="T25" fmla="*/ 18 h 85"/>
                <a:gd name="T26" fmla="*/ 80 w 80"/>
                <a:gd name="T27" fmla="*/ 26 h 85"/>
                <a:gd name="T28" fmla="*/ 56 w 80"/>
                <a:gd name="T29" fmla="*/ 26 h 85"/>
                <a:gd name="T30" fmla="*/ 56 w 80"/>
                <a:gd name="T31" fmla="*/ 22 h 85"/>
                <a:gd name="T32" fmla="*/ 47 w 80"/>
                <a:gd name="T33" fmla="*/ 15 h 85"/>
                <a:gd name="T34" fmla="*/ 38 w 80"/>
                <a:gd name="T35" fmla="*/ 17 h 85"/>
                <a:gd name="T36" fmla="*/ 34 w 80"/>
                <a:gd name="T37" fmla="*/ 23 h 85"/>
                <a:gd name="T38" fmla="*/ 34 w 80"/>
                <a:gd name="T39" fmla="*/ 25 h 85"/>
                <a:gd name="T40" fmla="*/ 41 w 80"/>
                <a:gd name="T41" fmla="*/ 32 h 85"/>
                <a:gd name="T42" fmla="*/ 56 w 80"/>
                <a:gd name="T43" fmla="*/ 36 h 85"/>
                <a:gd name="T44" fmla="*/ 69 w 80"/>
                <a:gd name="T45" fmla="*/ 41 h 85"/>
                <a:gd name="T46" fmla="*/ 76 w 80"/>
                <a:gd name="T47" fmla="*/ 53 h 85"/>
                <a:gd name="T48" fmla="*/ 75 w 80"/>
                <a:gd name="T49" fmla="*/ 59 h 85"/>
                <a:gd name="T50" fmla="*/ 60 w 80"/>
                <a:gd name="T51" fmla="*/ 79 h 85"/>
                <a:gd name="T52" fmla="*/ 32 w 80"/>
                <a:gd name="T53" fmla="*/ 85 h 85"/>
                <a:gd name="T54" fmla="*/ 3 w 80"/>
                <a:gd name="T55" fmla="*/ 76 h 85"/>
                <a:gd name="T56" fmla="*/ 0 w 80"/>
                <a:gd name="T57" fmla="*/ 65 h 85"/>
                <a:gd name="T58" fmla="*/ 0 w 80"/>
                <a:gd name="T59" fmla="*/ 5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85">
                  <a:moveTo>
                    <a:pt x="0" y="58"/>
                  </a:move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60"/>
                    <a:pt x="24" y="61"/>
                  </a:cubicBezTo>
                  <a:cubicBezTo>
                    <a:pt x="24" y="67"/>
                    <a:pt x="28" y="70"/>
                    <a:pt x="36" y="70"/>
                  </a:cubicBezTo>
                  <a:cubicBezTo>
                    <a:pt x="44" y="70"/>
                    <a:pt x="49" y="67"/>
                    <a:pt x="50" y="61"/>
                  </a:cubicBezTo>
                  <a:cubicBezTo>
                    <a:pt x="51" y="60"/>
                    <a:pt x="51" y="59"/>
                    <a:pt x="51" y="59"/>
                  </a:cubicBezTo>
                  <a:cubicBezTo>
                    <a:pt x="51" y="56"/>
                    <a:pt x="49" y="54"/>
                    <a:pt x="45" y="53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4" y="45"/>
                    <a:pt x="8" y="39"/>
                    <a:pt x="8" y="31"/>
                  </a:cubicBezTo>
                  <a:cubicBezTo>
                    <a:pt x="8" y="29"/>
                    <a:pt x="8" y="27"/>
                    <a:pt x="9" y="25"/>
                  </a:cubicBezTo>
                  <a:cubicBezTo>
                    <a:pt x="11" y="18"/>
                    <a:pt x="15" y="12"/>
                    <a:pt x="21" y="8"/>
                  </a:cubicBezTo>
                  <a:cubicBezTo>
                    <a:pt x="29" y="3"/>
                    <a:pt x="38" y="0"/>
                    <a:pt x="50" y="0"/>
                  </a:cubicBezTo>
                  <a:cubicBezTo>
                    <a:pt x="70" y="0"/>
                    <a:pt x="80" y="6"/>
                    <a:pt x="80" y="18"/>
                  </a:cubicBezTo>
                  <a:cubicBezTo>
                    <a:pt x="80" y="20"/>
                    <a:pt x="80" y="23"/>
                    <a:pt x="80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3"/>
                    <a:pt x="56" y="22"/>
                  </a:cubicBezTo>
                  <a:cubicBezTo>
                    <a:pt x="56" y="17"/>
                    <a:pt x="53" y="15"/>
                    <a:pt x="47" y="15"/>
                  </a:cubicBezTo>
                  <a:cubicBezTo>
                    <a:pt x="44" y="15"/>
                    <a:pt x="41" y="15"/>
                    <a:pt x="38" y="17"/>
                  </a:cubicBezTo>
                  <a:cubicBezTo>
                    <a:pt x="36" y="19"/>
                    <a:pt x="34" y="21"/>
                    <a:pt x="34" y="23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8"/>
                    <a:pt x="36" y="30"/>
                    <a:pt x="41" y="32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62" y="37"/>
                    <a:pt x="67" y="39"/>
                    <a:pt x="69" y="41"/>
                  </a:cubicBezTo>
                  <a:cubicBezTo>
                    <a:pt x="74" y="44"/>
                    <a:pt x="76" y="48"/>
                    <a:pt x="76" y="53"/>
                  </a:cubicBezTo>
                  <a:cubicBezTo>
                    <a:pt x="76" y="55"/>
                    <a:pt x="76" y="57"/>
                    <a:pt x="75" y="59"/>
                  </a:cubicBezTo>
                  <a:cubicBezTo>
                    <a:pt x="73" y="68"/>
                    <a:pt x="68" y="74"/>
                    <a:pt x="60" y="79"/>
                  </a:cubicBezTo>
                  <a:cubicBezTo>
                    <a:pt x="52" y="83"/>
                    <a:pt x="43" y="85"/>
                    <a:pt x="32" y="85"/>
                  </a:cubicBezTo>
                  <a:cubicBezTo>
                    <a:pt x="17" y="85"/>
                    <a:pt x="7" y="82"/>
                    <a:pt x="3" y="76"/>
                  </a:cubicBezTo>
                  <a:cubicBezTo>
                    <a:pt x="1" y="73"/>
                    <a:pt x="0" y="69"/>
                    <a:pt x="0" y="65"/>
                  </a:cubicBezTo>
                  <a:cubicBezTo>
                    <a:pt x="0" y="63"/>
                    <a:pt x="0" y="60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" y="553"/>
              <a:ext cx="200" cy="203"/>
            </a:xfrm>
            <a:custGeom>
              <a:avLst/>
              <a:gdLst>
                <a:gd name="T0" fmla="*/ 0 w 200"/>
                <a:gd name="T1" fmla="*/ 203 h 203"/>
                <a:gd name="T2" fmla="*/ 45 w 200"/>
                <a:gd name="T3" fmla="*/ 0 h 203"/>
                <a:gd name="T4" fmla="*/ 200 w 200"/>
                <a:gd name="T5" fmla="*/ 0 h 203"/>
                <a:gd name="T6" fmla="*/ 190 w 200"/>
                <a:gd name="T7" fmla="*/ 38 h 203"/>
                <a:gd name="T8" fmla="*/ 93 w 200"/>
                <a:gd name="T9" fmla="*/ 38 h 203"/>
                <a:gd name="T10" fmla="*/ 83 w 200"/>
                <a:gd name="T11" fmla="*/ 81 h 203"/>
                <a:gd name="T12" fmla="*/ 176 w 200"/>
                <a:gd name="T13" fmla="*/ 81 h 203"/>
                <a:gd name="T14" fmla="*/ 166 w 200"/>
                <a:gd name="T15" fmla="*/ 122 h 203"/>
                <a:gd name="T16" fmla="*/ 76 w 200"/>
                <a:gd name="T17" fmla="*/ 122 h 203"/>
                <a:gd name="T18" fmla="*/ 66 w 200"/>
                <a:gd name="T19" fmla="*/ 165 h 203"/>
                <a:gd name="T20" fmla="*/ 166 w 200"/>
                <a:gd name="T21" fmla="*/ 165 h 203"/>
                <a:gd name="T22" fmla="*/ 157 w 200"/>
                <a:gd name="T23" fmla="*/ 203 h 203"/>
                <a:gd name="T24" fmla="*/ 0 w 200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03">
                  <a:moveTo>
                    <a:pt x="0" y="203"/>
                  </a:moveTo>
                  <a:lnTo>
                    <a:pt x="45" y="0"/>
                  </a:lnTo>
                  <a:lnTo>
                    <a:pt x="200" y="0"/>
                  </a:lnTo>
                  <a:lnTo>
                    <a:pt x="190" y="38"/>
                  </a:lnTo>
                  <a:lnTo>
                    <a:pt x="93" y="38"/>
                  </a:lnTo>
                  <a:lnTo>
                    <a:pt x="83" y="81"/>
                  </a:lnTo>
                  <a:lnTo>
                    <a:pt x="176" y="81"/>
                  </a:lnTo>
                  <a:lnTo>
                    <a:pt x="166" y="122"/>
                  </a:lnTo>
                  <a:lnTo>
                    <a:pt x="76" y="122"/>
                  </a:lnTo>
                  <a:lnTo>
                    <a:pt x="66" y="165"/>
                  </a:lnTo>
                  <a:lnTo>
                    <a:pt x="166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275" y="553"/>
              <a:ext cx="197" cy="203"/>
            </a:xfrm>
            <a:custGeom>
              <a:avLst/>
              <a:gdLst>
                <a:gd name="T0" fmla="*/ 0 w 197"/>
                <a:gd name="T1" fmla="*/ 203 h 203"/>
                <a:gd name="T2" fmla="*/ 42 w 197"/>
                <a:gd name="T3" fmla="*/ 0 h 203"/>
                <a:gd name="T4" fmla="*/ 197 w 197"/>
                <a:gd name="T5" fmla="*/ 0 h 203"/>
                <a:gd name="T6" fmla="*/ 190 w 197"/>
                <a:gd name="T7" fmla="*/ 38 h 203"/>
                <a:gd name="T8" fmla="*/ 90 w 197"/>
                <a:gd name="T9" fmla="*/ 38 h 203"/>
                <a:gd name="T10" fmla="*/ 83 w 197"/>
                <a:gd name="T11" fmla="*/ 81 h 203"/>
                <a:gd name="T12" fmla="*/ 173 w 197"/>
                <a:gd name="T13" fmla="*/ 81 h 203"/>
                <a:gd name="T14" fmla="*/ 166 w 197"/>
                <a:gd name="T15" fmla="*/ 122 h 203"/>
                <a:gd name="T16" fmla="*/ 73 w 197"/>
                <a:gd name="T17" fmla="*/ 122 h 203"/>
                <a:gd name="T18" fmla="*/ 64 w 197"/>
                <a:gd name="T19" fmla="*/ 165 h 203"/>
                <a:gd name="T20" fmla="*/ 164 w 197"/>
                <a:gd name="T21" fmla="*/ 165 h 203"/>
                <a:gd name="T22" fmla="*/ 157 w 197"/>
                <a:gd name="T23" fmla="*/ 203 h 203"/>
                <a:gd name="T24" fmla="*/ 0 w 197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03">
                  <a:moveTo>
                    <a:pt x="0" y="203"/>
                  </a:moveTo>
                  <a:lnTo>
                    <a:pt x="42" y="0"/>
                  </a:lnTo>
                  <a:lnTo>
                    <a:pt x="197" y="0"/>
                  </a:lnTo>
                  <a:lnTo>
                    <a:pt x="190" y="38"/>
                  </a:lnTo>
                  <a:lnTo>
                    <a:pt x="90" y="38"/>
                  </a:lnTo>
                  <a:lnTo>
                    <a:pt x="83" y="81"/>
                  </a:lnTo>
                  <a:lnTo>
                    <a:pt x="173" y="81"/>
                  </a:lnTo>
                  <a:lnTo>
                    <a:pt x="166" y="122"/>
                  </a:lnTo>
                  <a:lnTo>
                    <a:pt x="73" y="122"/>
                  </a:lnTo>
                  <a:lnTo>
                    <a:pt x="64" y="165"/>
                  </a:lnTo>
                  <a:lnTo>
                    <a:pt x="164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30" y="334"/>
              <a:ext cx="388" cy="69"/>
            </a:xfrm>
            <a:custGeom>
              <a:avLst/>
              <a:gdLst>
                <a:gd name="T0" fmla="*/ 0 w 388"/>
                <a:gd name="T1" fmla="*/ 69 h 69"/>
                <a:gd name="T2" fmla="*/ 373 w 388"/>
                <a:gd name="T3" fmla="*/ 69 h 69"/>
                <a:gd name="T4" fmla="*/ 388 w 388"/>
                <a:gd name="T5" fmla="*/ 0 h 69"/>
                <a:gd name="T6" fmla="*/ 14 w 388"/>
                <a:gd name="T7" fmla="*/ 0 h 69"/>
                <a:gd name="T8" fmla="*/ 0 w 388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69">
                  <a:moveTo>
                    <a:pt x="0" y="69"/>
                  </a:moveTo>
                  <a:lnTo>
                    <a:pt x="373" y="69"/>
                  </a:lnTo>
                  <a:lnTo>
                    <a:pt x="388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06" y="441"/>
              <a:ext cx="388" cy="72"/>
            </a:xfrm>
            <a:custGeom>
              <a:avLst/>
              <a:gdLst>
                <a:gd name="T0" fmla="*/ 0 w 388"/>
                <a:gd name="T1" fmla="*/ 72 h 72"/>
                <a:gd name="T2" fmla="*/ 376 w 388"/>
                <a:gd name="T3" fmla="*/ 72 h 72"/>
                <a:gd name="T4" fmla="*/ 388 w 388"/>
                <a:gd name="T5" fmla="*/ 0 h 72"/>
                <a:gd name="T6" fmla="*/ 15 w 388"/>
                <a:gd name="T7" fmla="*/ 0 h 72"/>
                <a:gd name="T8" fmla="*/ 0 w 38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72">
                  <a:moveTo>
                    <a:pt x="0" y="72"/>
                  </a:moveTo>
                  <a:lnTo>
                    <a:pt x="376" y="72"/>
                  </a:lnTo>
                  <a:lnTo>
                    <a:pt x="388" y="0"/>
                  </a:lnTo>
                  <a:lnTo>
                    <a:pt x="15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633" y="799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3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3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609" y="906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6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6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93CEF856-BAA7-4F04-AB8E-5D1D3EE7A37B}"/>
              </a:ext>
            </a:extLst>
          </p:cNvPr>
          <p:cNvGrpSpPr/>
          <p:nvPr/>
        </p:nvGrpSpPr>
        <p:grpSpPr>
          <a:xfrm>
            <a:off x="6308786" y="331867"/>
            <a:ext cx="5139593" cy="5253352"/>
            <a:chOff x="2949574" y="0"/>
            <a:chExt cx="6319838" cy="6459721"/>
          </a:xfrm>
        </p:grpSpPr>
        <p:pic>
          <p:nvPicPr>
            <p:cNvPr id="3" name="Imagem 2">
              <a:extLst>
                <a:ext uri="{FF2B5EF4-FFF2-40B4-BE49-F238E27FC236}">
                  <a16:creationId xmlns:a16="http://schemas.microsoft.com/office/drawing/2014/main" id="{0E88DFE6-2E13-4600-8FB2-9F1CE4DE8D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87" r="4560" b="5808"/>
            <a:stretch/>
          </p:blipFill>
          <p:spPr>
            <a:xfrm>
              <a:off x="2949574" y="0"/>
              <a:ext cx="6319838" cy="6459721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AF7C47CA-1661-4F04-B67E-36A48D7E5E22}"/>
                </a:ext>
              </a:extLst>
            </p:cNvPr>
            <p:cNvSpPr/>
            <p:nvPr/>
          </p:nvSpPr>
          <p:spPr>
            <a:xfrm>
              <a:off x="5031324" y="256853"/>
              <a:ext cx="2229285" cy="1044140"/>
            </a:xfrm>
            <a:prstGeom prst="rect">
              <a:avLst/>
            </a:prstGeom>
            <a:solidFill>
              <a:srgbClr val="69B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" name="Retângulo 17">
            <a:extLst>
              <a:ext uri="{FF2B5EF4-FFF2-40B4-BE49-F238E27FC236}">
                <a16:creationId xmlns:a16="http://schemas.microsoft.com/office/drawing/2014/main" id="{2761FEA6-B5BE-4BCD-9BBA-54E279BD81B3}"/>
              </a:ext>
            </a:extLst>
          </p:cNvPr>
          <p:cNvSpPr/>
          <p:nvPr/>
        </p:nvSpPr>
        <p:spPr>
          <a:xfrm>
            <a:off x="-261807" y="1787603"/>
            <a:ext cx="5875567" cy="2936511"/>
          </a:xfrm>
          <a:prstGeom prst="rect">
            <a:avLst/>
          </a:prstGeom>
          <a:noFill/>
          <a:ln w="28575">
            <a:solidFill>
              <a:srgbClr val="23413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4" name="Freeform 37"/>
          <p:cNvSpPr>
            <a:spLocks/>
          </p:cNvSpPr>
          <p:nvPr/>
        </p:nvSpPr>
        <p:spPr bwMode="auto">
          <a:xfrm>
            <a:off x="4659925" y="-199438"/>
            <a:ext cx="863553" cy="708474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5" name="Freeform 37">
            <a:extLst>
              <a:ext uri="{FF2B5EF4-FFF2-40B4-BE49-F238E27FC236}">
                <a16:creationId xmlns:a16="http://schemas.microsoft.com/office/drawing/2014/main" id="{1EA7B97F-3018-4C5D-9688-61D92B4FB701}"/>
              </a:ext>
            </a:extLst>
          </p:cNvPr>
          <p:cNvSpPr>
            <a:spLocks/>
          </p:cNvSpPr>
          <p:nvPr/>
        </p:nvSpPr>
        <p:spPr bwMode="auto">
          <a:xfrm>
            <a:off x="8969061" y="197383"/>
            <a:ext cx="863553" cy="708474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6" name="Freeform 37">
            <a:extLst>
              <a:ext uri="{FF2B5EF4-FFF2-40B4-BE49-F238E27FC236}">
                <a16:creationId xmlns:a16="http://schemas.microsoft.com/office/drawing/2014/main" id="{7944F901-7744-4C1D-BD5E-E928C19B5C9B}"/>
              </a:ext>
            </a:extLst>
          </p:cNvPr>
          <p:cNvSpPr>
            <a:spLocks/>
          </p:cNvSpPr>
          <p:nvPr/>
        </p:nvSpPr>
        <p:spPr bwMode="auto">
          <a:xfrm>
            <a:off x="-161805" y="125070"/>
            <a:ext cx="528756" cy="38396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7" name="Freeform 37">
            <a:extLst>
              <a:ext uri="{FF2B5EF4-FFF2-40B4-BE49-F238E27FC236}">
                <a16:creationId xmlns:a16="http://schemas.microsoft.com/office/drawing/2014/main" id="{BFFD8A06-501C-4010-AA35-3A73594E5815}"/>
              </a:ext>
            </a:extLst>
          </p:cNvPr>
          <p:cNvSpPr>
            <a:spLocks/>
          </p:cNvSpPr>
          <p:nvPr/>
        </p:nvSpPr>
        <p:spPr bwMode="auto">
          <a:xfrm>
            <a:off x="-182071" y="5554391"/>
            <a:ext cx="528756" cy="383966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8" name="Freeform 37">
            <a:extLst>
              <a:ext uri="{FF2B5EF4-FFF2-40B4-BE49-F238E27FC236}">
                <a16:creationId xmlns:a16="http://schemas.microsoft.com/office/drawing/2014/main" id="{F60EC422-F15F-4B16-9A20-BD139B697923}"/>
              </a:ext>
            </a:extLst>
          </p:cNvPr>
          <p:cNvSpPr>
            <a:spLocks/>
          </p:cNvSpPr>
          <p:nvPr/>
        </p:nvSpPr>
        <p:spPr bwMode="auto">
          <a:xfrm>
            <a:off x="11823027" y="4362341"/>
            <a:ext cx="446991" cy="366719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rgbClr val="2341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47" name="Agrupar 246">
            <a:extLst>
              <a:ext uri="{FF2B5EF4-FFF2-40B4-BE49-F238E27FC236}">
                <a16:creationId xmlns:a16="http://schemas.microsoft.com/office/drawing/2014/main" id="{BE1EE207-28D2-4646-927E-A49B75F68FA9}"/>
              </a:ext>
            </a:extLst>
          </p:cNvPr>
          <p:cNvGrpSpPr/>
          <p:nvPr/>
        </p:nvGrpSpPr>
        <p:grpSpPr>
          <a:xfrm>
            <a:off x="9492097" y="5651866"/>
            <a:ext cx="2777921" cy="1544183"/>
            <a:chOff x="9455219" y="5270332"/>
            <a:chExt cx="2777921" cy="1544183"/>
          </a:xfrm>
        </p:grpSpPr>
        <p:pic>
          <p:nvPicPr>
            <p:cNvPr id="248" name="Imagem 247">
              <a:extLst>
                <a:ext uri="{FF2B5EF4-FFF2-40B4-BE49-F238E27FC236}">
                  <a16:creationId xmlns:a16="http://schemas.microsoft.com/office/drawing/2014/main" id="{C304F08B-E8A0-4BAF-9851-41F9CDAC03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17025">
              <a:off x="9455219" y="5270332"/>
              <a:ext cx="2777921" cy="1544183"/>
            </a:xfrm>
            <a:prstGeom prst="rect">
              <a:avLst/>
            </a:prstGeom>
          </p:spPr>
        </p:pic>
        <p:pic>
          <p:nvPicPr>
            <p:cNvPr id="249" name="Imagem 248">
              <a:extLst>
                <a:ext uri="{FF2B5EF4-FFF2-40B4-BE49-F238E27FC236}">
                  <a16:creationId xmlns:a16="http://schemas.microsoft.com/office/drawing/2014/main" id="{EC28EE74-A80E-4BA0-AC14-8C258FB2F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400412">
              <a:off x="9739970" y="5800604"/>
              <a:ext cx="1674520" cy="4764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02355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5C6B9909-DB5C-4017-B126-FD39F3C77D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0399370"/>
              </p:ext>
            </p:extLst>
          </p:nvPr>
        </p:nvGraphicFramePr>
        <p:xfrm>
          <a:off x="350320" y="3542473"/>
          <a:ext cx="11577600" cy="294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5B71D4A4-9E2E-4AE3-A786-F9B068BFB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444" y="396886"/>
            <a:ext cx="10053349" cy="904731"/>
          </a:xfrm>
          <a:solidFill>
            <a:schemeClr val="accent5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r>
              <a:rPr lang="pt-BR" sz="2000" dirty="0"/>
              <a:t>Q.1 - Nos últimos 6 meses, a sua empresa tentou obter um empréstimo ou financiamento NOVO em banco?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59245EB-283A-4D38-AC3A-754171211327}"/>
              </a:ext>
            </a:extLst>
          </p:cNvPr>
          <p:cNvSpPr txBox="1"/>
          <p:nvPr/>
        </p:nvSpPr>
        <p:spPr>
          <a:xfrm>
            <a:off x="676792" y="6492874"/>
            <a:ext cx="6170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Fonte: Sebrae (2019), Pesquisa “O Financiamento dos Pequenos Negócios”.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451C233-9BFF-4A3D-B51F-169A608EFC34}"/>
              </a:ext>
            </a:extLst>
          </p:cNvPr>
          <p:cNvSpPr txBox="1"/>
          <p:nvPr/>
        </p:nvSpPr>
        <p:spPr>
          <a:xfrm>
            <a:off x="408373" y="6215875"/>
            <a:ext cx="1564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/>
              <a:t>Entrevistas: 5.995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619652EB-C078-4977-84DE-1EDCA633F425}"/>
              </a:ext>
            </a:extLst>
          </p:cNvPr>
          <p:cNvSpPr txBox="1"/>
          <p:nvPr/>
        </p:nvSpPr>
        <p:spPr>
          <a:xfrm>
            <a:off x="484444" y="1821880"/>
            <a:ext cx="4948605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Não existe uma ‘lógica’ mais clara em função das regiões geográficas, sendo a diferença entre os extremos dos estados de 13 </a:t>
            </a:r>
            <a:r>
              <a:rPr lang="pt-BR" i="1" dirty="0" err="1">
                <a:latin typeface="Calibri Light" panose="020F0302020204030204" pitchFamily="34" charset="0"/>
                <a:cs typeface="Calibri Light" panose="020F0302020204030204" pitchFamily="34" charset="0"/>
              </a:rPr>
              <a:t>p.p</a:t>
            </a:r>
            <a:r>
              <a:rPr lang="pt-BR" i="1" dirty="0">
                <a:latin typeface="Calibri Light" panose="020F0302020204030204" pitchFamily="34" charset="0"/>
                <a:cs typeface="Calibri Light" panose="020F0302020204030204" pitchFamily="34" charset="0"/>
              </a:rPr>
              <a:t>. entre os que tentaram empréstimo ou financiamento novo</a:t>
            </a:r>
          </a:p>
        </p:txBody>
      </p:sp>
      <p:graphicFrame>
        <p:nvGraphicFramePr>
          <p:cNvPr id="31" name="Object 4">
            <a:extLst>
              <a:ext uri="{FF2B5EF4-FFF2-40B4-BE49-F238E27FC236}">
                <a16:creationId xmlns:a16="http://schemas.microsoft.com/office/drawing/2014/main" id="{F318639A-0890-4D7D-88B4-10E4AF3B6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682596" y="396886"/>
          <a:ext cx="1101031" cy="54517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919" name="CorelDRAW" r:id="rId4" imgW="2779776" imgH="1375726" progId="CorelDRAW.Graphic.13">
                  <p:embed/>
                </p:oleObj>
              </mc:Choice>
              <mc:Fallback>
                <p:oleObj name="CorelDRAW" r:id="rId4" imgW="2779776" imgH="1375726" progId="CorelDRAW.Graphic.13">
                  <p:embed/>
                  <p:pic>
                    <p:nvPicPr>
                      <p:cNvPr id="31" name="Object 4">
                        <a:extLst>
                          <a:ext uri="{FF2B5EF4-FFF2-40B4-BE49-F238E27FC236}">
                            <a16:creationId xmlns:a16="http://schemas.microsoft.com/office/drawing/2014/main" id="{F318639A-0890-4D7D-88B4-10E4AF3B62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2596" y="396886"/>
                        <a:ext cx="1101031" cy="5451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3AC4C278-82BC-41B4-86EC-94FFDBC96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959622"/>
              </p:ext>
            </p:extLst>
          </p:nvPr>
        </p:nvGraphicFramePr>
        <p:xfrm>
          <a:off x="7197798" y="1438080"/>
          <a:ext cx="5086800" cy="255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79764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2" grpId="0">
        <p:bldAsOne/>
      </p:bldGraphic>
      <p:bldP spid="4" grpId="0"/>
      <p:bldP spid="5" grpId="0"/>
      <p:bldP spid="11" grpId="0" animBg="1"/>
      <p:bldGraphic spid="21" grpId="0">
        <p:bldAsOne/>
      </p:bldGraphic>
    </p:bldLst>
  </p:timing>
</p:sld>
</file>

<file path=ppt/theme/theme1.xml><?xml version="1.0" encoding="utf-8"?>
<a:theme xmlns:a="http://schemas.openxmlformats.org/drawingml/2006/main" name="1_resultados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2577</TotalTime>
  <Words>21326</Words>
  <Application>Microsoft Office PowerPoint</Application>
  <PresentationFormat>Widescreen</PresentationFormat>
  <Paragraphs>8296</Paragraphs>
  <Slides>88</Slides>
  <Notes>3</Notes>
  <HiddenSlides>0</HiddenSlides>
  <MMClips>0</MMClips>
  <ScaleCrop>false</ScaleCrop>
  <HeadingPairs>
    <vt:vector size="8" baseType="variant">
      <vt:variant>
        <vt:lpstr>Fontes usadas</vt:lpstr>
      </vt:variant>
      <vt:variant>
        <vt:i4>6</vt:i4>
      </vt:variant>
      <vt:variant>
        <vt:lpstr>Tema</vt:lpstr>
      </vt:variant>
      <vt:variant>
        <vt:i4>2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88</vt:i4>
      </vt:variant>
    </vt:vector>
  </HeadingPairs>
  <TitlesOfParts>
    <vt:vector size="97" baseType="lpstr">
      <vt:lpstr>Adobe Fan Heiti Std B</vt:lpstr>
      <vt:lpstr>Arial</vt:lpstr>
      <vt:lpstr>Calibri</vt:lpstr>
      <vt:lpstr>Calibri Light</vt:lpstr>
      <vt:lpstr>Times New Roman</vt:lpstr>
      <vt:lpstr>Verdana</vt:lpstr>
      <vt:lpstr>1_resultados</vt:lpstr>
      <vt:lpstr>Tema do Office</vt:lpstr>
      <vt:lpstr>CorelDRAW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Q.1 - Nos últimos 6 meses, a empresa tentou obter um empréstimo ou financiamento NOVO em banco?</vt:lpstr>
      <vt:lpstr>Q.1 - Nos últimos 6 meses, a empresa tentou obter um empréstimo ou financiamento NOVO em banco?</vt:lpstr>
      <vt:lpstr>Q.1 - Nos últimos 6 meses, a sua empresa tentou obter um empréstimo ou financiamento NOVO em banco?</vt:lpstr>
      <vt:lpstr>Q.2 - Por que não tentou o empréstimo ou financiamento, nos últimos 6 meses? </vt:lpstr>
      <vt:lpstr>Q.2 - Por que não tentou o empréstimo ou financiamento, nos últimos 6 meses? </vt:lpstr>
      <vt:lpstr>Apresentação do PowerPoint</vt:lpstr>
      <vt:lpstr>Q.3 - Sua empresa conseguiu obter este empréstimo ou financiamento NOVO?</vt:lpstr>
      <vt:lpstr>Q.3 - Sua empresa conseguiu obter este empréstimo ou financiamento NOVO?</vt:lpstr>
      <vt:lpstr>Q.3 - Sua empresa conseguiu obter este empréstimo ou financiamento NOVO?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Q.11 - Nos últimos 5 anos, qual foi a forma mais frequente de empréstimo/financiamento que sua empresa fez em bancos?</vt:lpstr>
      <vt:lpstr>Apresentação do PowerPoint</vt:lpstr>
      <vt:lpstr>Q.11 - Nos últimos 5 anos, qual foi a forma mais frequente de empréstimo/financiamento que sua empresa fez em bancos?</vt:lpstr>
      <vt:lpstr>Q.12 - De uma forma geral, como o(a) Sr.(a) avalia os serviços de empréstimo/financiamento do sistema bancário no Brasil?</vt:lpstr>
      <vt:lpstr>Apresentação do PowerPoint</vt:lpstr>
      <vt:lpstr>Q.12 - De uma forma geral, como o(a) Sr.(a) avalia os serviços de empréstimo/financiamento do sistema bancário no Brasil?</vt:lpstr>
      <vt:lpstr>Q.13 – O que poderia ser feito para facilitar a aquisição de empréstimos/financiamentos?</vt:lpstr>
      <vt:lpstr>Q.13 – O que poderia ser feito para facilitar a aquisição de empréstimos/financiamentos?</vt:lpstr>
      <vt:lpstr>Q.13 – O que poderia ser feito para facilitar a aquisição de empréstimos/financiamentos?</vt:lpstr>
      <vt:lpstr>Q.14 – Qual o nome do banco com o qual o seu negócio mais se relaciona?</vt:lpstr>
      <vt:lpstr>Q.14 – Qual o nome do banco com o qual o seu negócio mais se relaciona?</vt:lpstr>
      <vt:lpstr>Q.14 – Qual o nome do banco com o qual o seu negócio mais se relaciona?</vt:lpstr>
      <vt:lpstr>Apresentação do PowerPoint</vt:lpstr>
      <vt:lpstr>Q.15 – Grau de satisfação com os serviços oferecidos pelo banco</vt:lpstr>
      <vt:lpstr>Q.15 – Grau de satisfação com os serviços oferecidos pelo banco.</vt:lpstr>
      <vt:lpstr>Q.16 - O Sr. já solicitou algum empréstimo/ financiamento por meio da internet (p. ex. aplicativos no celular, sites, bancos digitais, fintechs etc. )? </vt:lpstr>
      <vt:lpstr>Q.16 - O Sr. já solicitou algum empréstimo/ financiamento por meio da internet (p. ex. aplicativos no celular, sites, bancos digitais, fintechs etc. )? </vt:lpstr>
      <vt:lpstr>Q.16 - O Sr. já solicitou algum empréstimo/ financiamento por meio da internet (p. ex. aplicativos no celular, sites, bancos digitais, fintechs etc. )? </vt:lpstr>
      <vt:lpstr>Q.17 – Onde solicitou esse empréstimo/financiamento?</vt:lpstr>
      <vt:lpstr>Q.17 – Onde solicitou esse empréstimo/financiamento?</vt:lpstr>
      <vt:lpstr>Q.17 – Onde solicitou esse empréstimo/financiamento?</vt:lpstr>
      <vt:lpstr>Q.18 – Por que meios obteve empréstimo/financiamento na internet?</vt:lpstr>
      <vt:lpstr>Q.18 – Por que meios obteve empréstimo/financiamento na internet?</vt:lpstr>
      <vt:lpstr>Q.18 – Por que meios obteve empréstimo/financiamento na internet?</vt:lpstr>
      <vt:lpstr>Q.19 – Quais vantagens de conseguir empréstimo/financiamento por meio da internet?</vt:lpstr>
      <vt:lpstr>Q.19 – Quais vantagens de conseguir empréstimo/financiamento por meio da internet?</vt:lpstr>
      <vt:lpstr>Q.19 – Quais vantagens de conseguir empréstimo/financiamento por meio da internet?</vt:lpstr>
      <vt:lpstr>Q.20 – Por que nunca solicitou financiamento pela internet?</vt:lpstr>
      <vt:lpstr>Q.20 – Por que nunca solicitou financiamento pela internet?</vt:lpstr>
      <vt:lpstr>Q.20 – Por que nunca solicitou financiamento pela internet?</vt:lpstr>
      <vt:lpstr>Q.21 – Grau de conhecimento sobre as ESC?</vt:lpstr>
      <vt:lpstr>Q.21 – Grau de conhecimento sobre as ESC?</vt:lpstr>
      <vt:lpstr>Q.21 – Grau de conhecimento sobre as ESC?</vt:lpstr>
      <vt:lpstr>Q.22 – Como tomou conhecimento sobre a ESC?</vt:lpstr>
      <vt:lpstr>Q.22 – Como tomou conhecimento sobre a ESC?</vt:lpstr>
      <vt:lpstr>Q.22 – Como tomou conhecimento sobre a ESC?</vt:lpstr>
      <vt:lpstr>Q.23 – Faturamento anual </vt:lpstr>
      <vt:lpstr>Apresentação do PowerPoint</vt:lpstr>
      <vt:lpstr>Q.23 – Faturamento anual </vt:lpstr>
      <vt:lpstr>Q.24 – Idade</vt:lpstr>
      <vt:lpstr>Q.24 – Idade</vt:lpstr>
      <vt:lpstr>Q.24 – Idade</vt:lpstr>
      <vt:lpstr>Q.25 – Escolaridade</vt:lpstr>
      <vt:lpstr>Q.25 – Escolaridade</vt:lpstr>
      <vt:lpstr>Q.25 – Escolaridade</vt:lpstr>
      <vt:lpstr>Q.26 – Raça/cor</vt:lpstr>
      <vt:lpstr>Q.26 – Raça/cor</vt:lpstr>
      <vt:lpstr>Q.26 – Raça/cor</vt:lpstr>
      <vt:lpstr>Q.27 – Sexo</vt:lpstr>
      <vt:lpstr>Q.27 – Sexo</vt:lpstr>
      <vt:lpstr>Q.27 – Sexo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Q.5 - BRASIL: Nos últimos 5 anos, qual a forma mais frequente de empréstimo/financiamento que sua empresa fez em bancos?</dc:title>
  <dc:creator>Marco Aurélio Bede</dc:creator>
  <cp:lastModifiedBy>Paulla Zuqui Ribeiro</cp:lastModifiedBy>
  <cp:revision>223</cp:revision>
  <dcterms:created xsi:type="dcterms:W3CDTF">2019-09-04T20:53:27Z</dcterms:created>
  <dcterms:modified xsi:type="dcterms:W3CDTF">2019-12-04T19:59:18Z</dcterms:modified>
</cp:coreProperties>
</file>